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0"/>
  </p:notesMasterIdLst>
  <p:handoutMasterIdLst>
    <p:handoutMasterId r:id="rId171"/>
  </p:handoutMasterIdLst>
  <p:sldIdLst>
    <p:sldId id="469" r:id="rId2"/>
    <p:sldId id="456" r:id="rId3"/>
    <p:sldId id="476" r:id="rId4"/>
    <p:sldId id="477" r:id="rId5"/>
    <p:sldId id="478" r:id="rId6"/>
    <p:sldId id="479" r:id="rId7"/>
    <p:sldId id="480" r:id="rId8"/>
    <p:sldId id="481" r:id="rId9"/>
    <p:sldId id="482" r:id="rId10"/>
    <p:sldId id="499" r:id="rId11"/>
    <p:sldId id="483" r:id="rId12"/>
    <p:sldId id="484" r:id="rId13"/>
    <p:sldId id="485" r:id="rId14"/>
    <p:sldId id="486" r:id="rId15"/>
    <p:sldId id="487" r:id="rId16"/>
    <p:sldId id="488" r:id="rId17"/>
    <p:sldId id="489" r:id="rId18"/>
    <p:sldId id="490" r:id="rId19"/>
    <p:sldId id="491" r:id="rId20"/>
    <p:sldId id="492" r:id="rId21"/>
    <p:sldId id="493" r:id="rId22"/>
    <p:sldId id="494" r:id="rId23"/>
    <p:sldId id="495" r:id="rId24"/>
    <p:sldId id="496" r:id="rId25"/>
    <p:sldId id="497" r:id="rId26"/>
    <p:sldId id="500" r:id="rId27"/>
    <p:sldId id="501" r:id="rId28"/>
    <p:sldId id="502" r:id="rId29"/>
    <p:sldId id="512" r:id="rId30"/>
    <p:sldId id="503" r:id="rId31"/>
    <p:sldId id="504" r:id="rId32"/>
    <p:sldId id="505" r:id="rId33"/>
    <p:sldId id="506" r:id="rId34"/>
    <p:sldId id="507" r:id="rId35"/>
    <p:sldId id="508" r:id="rId36"/>
    <p:sldId id="509" r:id="rId37"/>
    <p:sldId id="510" r:id="rId38"/>
    <p:sldId id="511" r:id="rId39"/>
    <p:sldId id="473" r:id="rId40"/>
    <p:sldId id="543" r:id="rId41"/>
    <p:sldId id="514" r:id="rId42"/>
    <p:sldId id="515" r:id="rId43"/>
    <p:sldId id="516" r:id="rId44"/>
    <p:sldId id="517" r:id="rId45"/>
    <p:sldId id="518" r:id="rId46"/>
    <p:sldId id="519" r:id="rId47"/>
    <p:sldId id="520" r:id="rId48"/>
    <p:sldId id="521" r:id="rId49"/>
    <p:sldId id="522" r:id="rId50"/>
    <p:sldId id="523" r:id="rId51"/>
    <p:sldId id="524" r:id="rId52"/>
    <p:sldId id="525" r:id="rId53"/>
    <p:sldId id="526" r:id="rId54"/>
    <p:sldId id="527" r:id="rId55"/>
    <p:sldId id="528" r:id="rId56"/>
    <p:sldId id="529" r:id="rId57"/>
    <p:sldId id="530" r:id="rId58"/>
    <p:sldId id="531" r:id="rId59"/>
    <p:sldId id="532" r:id="rId60"/>
    <p:sldId id="533" r:id="rId61"/>
    <p:sldId id="534" r:id="rId62"/>
    <p:sldId id="535" r:id="rId63"/>
    <p:sldId id="536" r:id="rId64"/>
    <p:sldId id="537" r:id="rId65"/>
    <p:sldId id="538" r:id="rId66"/>
    <p:sldId id="539" r:id="rId67"/>
    <p:sldId id="540" r:id="rId68"/>
    <p:sldId id="545" r:id="rId69"/>
    <p:sldId id="546" r:id="rId70"/>
    <p:sldId id="547" r:id="rId71"/>
    <p:sldId id="548" r:id="rId72"/>
    <p:sldId id="549" r:id="rId73"/>
    <p:sldId id="550" r:id="rId74"/>
    <p:sldId id="551" r:id="rId75"/>
    <p:sldId id="552" r:id="rId76"/>
    <p:sldId id="553" r:id="rId77"/>
    <p:sldId id="554" r:id="rId78"/>
    <p:sldId id="555" r:id="rId79"/>
    <p:sldId id="556" r:id="rId80"/>
    <p:sldId id="557" r:id="rId81"/>
    <p:sldId id="558" r:id="rId82"/>
    <p:sldId id="559" r:id="rId83"/>
    <p:sldId id="560" r:id="rId84"/>
    <p:sldId id="561" r:id="rId85"/>
    <p:sldId id="562" r:id="rId86"/>
    <p:sldId id="563" r:id="rId87"/>
    <p:sldId id="564" r:id="rId88"/>
    <p:sldId id="565" r:id="rId89"/>
    <p:sldId id="566" r:id="rId90"/>
    <p:sldId id="567" r:id="rId91"/>
    <p:sldId id="568" r:id="rId92"/>
    <p:sldId id="569" r:id="rId93"/>
    <p:sldId id="570" r:id="rId94"/>
    <p:sldId id="584" r:id="rId95"/>
    <p:sldId id="586" r:id="rId96"/>
    <p:sldId id="585" r:id="rId97"/>
    <p:sldId id="587" r:id="rId98"/>
    <p:sldId id="588" r:id="rId99"/>
    <p:sldId id="589" r:id="rId100"/>
    <p:sldId id="590" r:id="rId101"/>
    <p:sldId id="591" r:id="rId102"/>
    <p:sldId id="571" r:id="rId103"/>
    <p:sldId id="592" r:id="rId104"/>
    <p:sldId id="572" r:id="rId105"/>
    <p:sldId id="573" r:id="rId106"/>
    <p:sldId id="574" r:id="rId107"/>
    <p:sldId id="575" r:id="rId108"/>
    <p:sldId id="576" r:id="rId109"/>
    <p:sldId id="577" r:id="rId110"/>
    <p:sldId id="578" r:id="rId111"/>
    <p:sldId id="579" r:id="rId112"/>
    <p:sldId id="580" r:id="rId113"/>
    <p:sldId id="581" r:id="rId114"/>
    <p:sldId id="582" r:id="rId115"/>
    <p:sldId id="583" r:id="rId116"/>
    <p:sldId id="593" r:id="rId117"/>
    <p:sldId id="594" r:id="rId118"/>
    <p:sldId id="595" r:id="rId119"/>
    <p:sldId id="599" r:id="rId120"/>
    <p:sldId id="600" r:id="rId121"/>
    <p:sldId id="602" r:id="rId122"/>
    <p:sldId id="601" r:id="rId123"/>
    <p:sldId id="603" r:id="rId124"/>
    <p:sldId id="604" r:id="rId125"/>
    <p:sldId id="605" r:id="rId126"/>
    <p:sldId id="607" r:id="rId127"/>
    <p:sldId id="606" r:id="rId128"/>
    <p:sldId id="596" r:id="rId129"/>
    <p:sldId id="597" r:id="rId130"/>
    <p:sldId id="598" r:id="rId131"/>
    <p:sldId id="608" r:id="rId132"/>
    <p:sldId id="617" r:id="rId133"/>
    <p:sldId id="609" r:id="rId134"/>
    <p:sldId id="610" r:id="rId135"/>
    <p:sldId id="611" r:id="rId136"/>
    <p:sldId id="612" r:id="rId137"/>
    <p:sldId id="613" r:id="rId138"/>
    <p:sldId id="614" r:id="rId139"/>
    <p:sldId id="615" r:id="rId140"/>
    <p:sldId id="616" r:id="rId141"/>
    <p:sldId id="618" r:id="rId142"/>
    <p:sldId id="620" r:id="rId143"/>
    <p:sldId id="621" r:id="rId144"/>
    <p:sldId id="622" r:id="rId145"/>
    <p:sldId id="623" r:id="rId146"/>
    <p:sldId id="626" r:id="rId147"/>
    <p:sldId id="624" r:id="rId148"/>
    <p:sldId id="625" r:id="rId149"/>
    <p:sldId id="627" r:id="rId150"/>
    <p:sldId id="628" r:id="rId151"/>
    <p:sldId id="629" r:id="rId152"/>
    <p:sldId id="630" r:id="rId153"/>
    <p:sldId id="631" r:id="rId154"/>
    <p:sldId id="632" r:id="rId155"/>
    <p:sldId id="633" r:id="rId156"/>
    <p:sldId id="634" r:id="rId157"/>
    <p:sldId id="635" r:id="rId158"/>
    <p:sldId id="636" r:id="rId159"/>
    <p:sldId id="637" r:id="rId160"/>
    <p:sldId id="638" r:id="rId161"/>
    <p:sldId id="639" r:id="rId162"/>
    <p:sldId id="640" r:id="rId163"/>
    <p:sldId id="641" r:id="rId164"/>
    <p:sldId id="642" r:id="rId165"/>
    <p:sldId id="643" r:id="rId166"/>
    <p:sldId id="644" r:id="rId167"/>
    <p:sldId id="645" r:id="rId168"/>
    <p:sldId id="541" r:id="rId169"/>
  </p:sldIdLst>
  <p:sldSz cx="9144000" cy="6858000" type="screen4x3"/>
  <p:notesSz cx="6831013" cy="9396413"/>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6600FF"/>
    <a:srgbClr val="14FFF0"/>
    <a:srgbClr val="37D3FF"/>
    <a:srgbClr val="009900"/>
    <a:srgbClr val="FF00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6" autoAdjust="0"/>
    <p:restoredTop sz="94211"/>
  </p:normalViewPr>
  <p:slideViewPr>
    <p:cSldViewPr>
      <p:cViewPr varScale="1">
        <p:scale>
          <a:sx n="75" d="100"/>
          <a:sy n="75" d="100"/>
        </p:scale>
        <p:origin x="45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304"/>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notesMaster" Target="notesMasters/notesMaster1.xml"/><Relationship Id="rId171" Type="http://schemas.openxmlformats.org/officeDocument/2006/relationships/handoutMaster" Target="handoutMasters/handoutMaster1.xml"/><Relationship Id="rId172"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viewProps" Target="viewProps.xml"/><Relationship Id="rId174" Type="http://schemas.openxmlformats.org/officeDocument/2006/relationships/theme" Target="theme/theme1.xml"/><Relationship Id="rId17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3.wmf"/><Relationship Id="rId4" Type="http://schemas.openxmlformats.org/officeDocument/2006/relationships/image" Target="../media/image44.wmf"/><Relationship Id="rId5" Type="http://schemas.openxmlformats.org/officeDocument/2006/relationships/image" Target="../media/image45.wmf"/><Relationship Id="rId1" Type="http://schemas.openxmlformats.org/officeDocument/2006/relationships/image" Target="../media/image41.wmf"/><Relationship Id="rId2"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1.emf"/><Relationship Id="rId2" Type="http://schemas.openxmlformats.org/officeDocument/2006/relationships/image" Target="../media/image62.emf"/><Relationship Id="rId3" Type="http://schemas.openxmlformats.org/officeDocument/2006/relationships/image" Target="../media/image6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emf"/><Relationship Id="rId3" Type="http://schemas.openxmlformats.org/officeDocument/2006/relationships/image" Target="../media/image6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wmf"/><Relationship Id="rId5" Type="http://schemas.openxmlformats.org/officeDocument/2006/relationships/image" Target="../media/image9.wmf"/><Relationship Id="rId1" Type="http://schemas.openxmlformats.org/officeDocument/2006/relationships/image" Target="../media/image2.wmf"/><Relationship Id="rId2" Type="http://schemas.openxmlformats.org/officeDocument/2006/relationships/image" Target="../media/image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6068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6147" name="Rectangle 3"/>
          <p:cNvSpPr>
            <a:spLocks noGrp="1" noChangeArrowheads="1"/>
          </p:cNvSpPr>
          <p:nvPr>
            <p:ph type="dt" sz="quarter" idx="1"/>
          </p:nvPr>
        </p:nvSpPr>
        <p:spPr bwMode="auto">
          <a:xfrm>
            <a:off x="3870325" y="0"/>
            <a:ext cx="296068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6148" name="Rectangle 4"/>
          <p:cNvSpPr>
            <a:spLocks noGrp="1" noChangeArrowheads="1"/>
          </p:cNvSpPr>
          <p:nvPr>
            <p:ph type="ftr" sz="quarter" idx="2"/>
          </p:nvPr>
        </p:nvSpPr>
        <p:spPr bwMode="auto">
          <a:xfrm>
            <a:off x="0" y="8926513"/>
            <a:ext cx="296068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6149" name="Rectangle 5"/>
          <p:cNvSpPr>
            <a:spLocks noGrp="1" noChangeArrowheads="1"/>
          </p:cNvSpPr>
          <p:nvPr>
            <p:ph type="sldNum" sz="quarter" idx="3"/>
          </p:nvPr>
        </p:nvSpPr>
        <p:spPr bwMode="auto">
          <a:xfrm>
            <a:off x="3870325" y="8926513"/>
            <a:ext cx="296068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1F6888FA-08AA-DC40-BCE4-C085C067C84B}" type="slidenum">
              <a:rPr lang="en-US"/>
              <a:pPr>
                <a:defRPr/>
              </a:pPr>
              <a:t>‹#›</a:t>
            </a:fld>
            <a:endParaRPr lang="en-US"/>
          </a:p>
        </p:txBody>
      </p:sp>
    </p:spTree>
    <p:extLst>
      <p:ext uri="{BB962C8B-B14F-4D97-AF65-F5344CB8AC3E}">
        <p14:creationId xmlns:p14="http://schemas.microsoft.com/office/powerpoint/2010/main" val="949013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6068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3075" name="Rectangle 3"/>
          <p:cNvSpPr>
            <a:spLocks noGrp="1" noChangeArrowheads="1"/>
          </p:cNvSpPr>
          <p:nvPr>
            <p:ph type="dt" idx="1"/>
          </p:nvPr>
        </p:nvSpPr>
        <p:spPr bwMode="auto">
          <a:xfrm>
            <a:off x="3870325" y="0"/>
            <a:ext cx="296068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19460" name="Rectangle 4"/>
          <p:cNvSpPr>
            <a:spLocks noGrp="1" noRot="1" noChangeAspect="1" noChangeArrowheads="1" noTextEdit="1"/>
          </p:cNvSpPr>
          <p:nvPr>
            <p:ph type="sldImg" idx="2"/>
          </p:nvPr>
        </p:nvSpPr>
        <p:spPr bwMode="auto">
          <a:xfrm>
            <a:off x="1066800" y="704850"/>
            <a:ext cx="4699000" cy="352425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077" name="Rectangle 5"/>
          <p:cNvSpPr>
            <a:spLocks noGrp="1" noChangeArrowheads="1"/>
          </p:cNvSpPr>
          <p:nvPr>
            <p:ph type="body" sz="quarter" idx="3"/>
          </p:nvPr>
        </p:nvSpPr>
        <p:spPr bwMode="auto">
          <a:xfrm>
            <a:off x="911225" y="4464050"/>
            <a:ext cx="5008563"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926513"/>
            <a:ext cx="296068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3079" name="Rectangle 7"/>
          <p:cNvSpPr>
            <a:spLocks noGrp="1" noChangeArrowheads="1"/>
          </p:cNvSpPr>
          <p:nvPr>
            <p:ph type="sldNum" sz="quarter" idx="5"/>
          </p:nvPr>
        </p:nvSpPr>
        <p:spPr bwMode="auto">
          <a:xfrm>
            <a:off x="3870325" y="8926513"/>
            <a:ext cx="296068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C3348A64-A39E-7B47-97D6-D8B67E592007}" type="slidenum">
              <a:rPr lang="en-US"/>
              <a:pPr>
                <a:defRPr/>
              </a:pPr>
              <a:t>‹#›</a:t>
            </a:fld>
            <a:endParaRPr lang="en-US"/>
          </a:p>
        </p:txBody>
      </p:sp>
    </p:spTree>
    <p:extLst>
      <p:ext uri="{BB962C8B-B14F-4D97-AF65-F5344CB8AC3E}">
        <p14:creationId xmlns:p14="http://schemas.microsoft.com/office/powerpoint/2010/main" val="223136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359C5D6-55FA-4B45-B22F-ABD1FF7F2C8A}" type="slidenum">
              <a:rPr lang="en-US" sz="1200"/>
              <a:pPr/>
              <a:t>2</a:t>
            </a:fld>
            <a:endParaRPr lang="en-US" sz="1200"/>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4C1FFB8-0863-144A-9E45-085BA8EA8D54}" type="slidenum">
              <a:rPr lang="en-US" sz="1200"/>
              <a:pPr/>
              <a:t>11</a:t>
            </a:fld>
            <a:endParaRPr lang="en-US" sz="1200"/>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8694935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3D946D9B-AF36-F24F-88D7-CB6ECC564E37}" type="slidenum">
              <a:rPr lang="en-US" altLang="en-US" sz="1200"/>
              <a:pPr/>
              <a:t>162</a:t>
            </a:fld>
            <a:endParaRPr lang="en-US" altLang="en-US"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1133785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FCA8F5E-A32A-8B48-AA1B-A6E862FC7346}" type="slidenum">
              <a:rPr lang="en-US" altLang="en-US" sz="1200"/>
              <a:pPr/>
              <a:t>163</a:t>
            </a:fld>
            <a:endParaRPr lang="en-US" altLang="en-US"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855930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C6D77E1-C5D8-3C4B-8C4D-472D9C83DEFB}" type="slidenum">
              <a:rPr lang="en-US" altLang="en-US" sz="1200"/>
              <a:pPr/>
              <a:t>164</a:t>
            </a:fld>
            <a:endParaRPr lang="en-US" altLang="en-US" sz="120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573257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D8FC9D12-6CEB-1741-AD89-D0B669B9B1F8}" type="slidenum">
              <a:rPr lang="en-US" altLang="en-US" sz="1200"/>
              <a:pPr/>
              <a:t>165</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109654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251E205D-BC61-CB46-A23C-7BD80357B7F8}" type="slidenum">
              <a:rPr lang="en-US" altLang="en-US" sz="1200"/>
              <a:pPr/>
              <a:t>166</a:t>
            </a:fld>
            <a:endParaRPr lang="en-US" altLang="en-US" sz="120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9539282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D6FF300F-4BAC-7643-9F8B-4275F5FD7AFF}" type="slidenum">
              <a:rPr lang="en-US" altLang="en-US" sz="1200"/>
              <a:pPr/>
              <a:t>167</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495141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509EC66-AF76-6744-B47B-B55C6E86FA66}" type="slidenum">
              <a:rPr lang="en-US" sz="1200"/>
              <a:pPr/>
              <a:t>12</a:t>
            </a:fld>
            <a:endParaRPr lang="en-US" sz="1200"/>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53679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6A2D62D-32B4-644B-BF9F-64181CFD547E}" type="slidenum">
              <a:rPr lang="en-US" sz="1200"/>
              <a:pPr/>
              <a:t>13</a:t>
            </a:fld>
            <a:endParaRPr lang="en-US" sz="120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486343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A461DD3-7F86-904F-8AAA-25E75BEB2085}" type="slidenum">
              <a:rPr lang="en-US" sz="1200"/>
              <a:pPr/>
              <a:t>14</a:t>
            </a:fld>
            <a:endParaRPr lang="en-US" sz="1200"/>
          </a:p>
        </p:txBody>
      </p:sp>
      <p:sp>
        <p:nvSpPr>
          <p:cNvPr id="230402" name="Rectangle 2"/>
          <p:cNvSpPr>
            <a:spLocks noGrp="1" noRot="1" noChangeAspect="1" noChangeArrowheads="1" noTextEdit="1"/>
          </p:cNvSpPr>
          <p:nvPr>
            <p:ph type="sldImg"/>
          </p:nvPr>
        </p:nvSpPr>
        <p:spPr>
          <a:xfrm>
            <a:off x="1068388" y="704850"/>
            <a:ext cx="4697412" cy="3522663"/>
          </a:xfrm>
          <a:solidFill>
            <a:srgbClr val="FFFFFF"/>
          </a:solidFill>
          <a:ln/>
        </p:spPr>
      </p:sp>
      <p:sp>
        <p:nvSpPr>
          <p:cNvPr id="230403" name="Rectangle 3"/>
          <p:cNvSpPr>
            <a:spLocks noGrp="1" noChangeArrowheads="1"/>
          </p:cNvSpPr>
          <p:nvPr>
            <p:ph type="body" idx="1"/>
          </p:nvPr>
        </p:nvSpPr>
        <p:spPr>
          <a:xfrm>
            <a:off x="909638" y="4462463"/>
            <a:ext cx="5011737" cy="4229100"/>
          </a:xfrm>
          <a:solidFill>
            <a:srgbClr val="FFFFFF"/>
          </a:solidFill>
          <a:ln>
            <a:solidFill>
              <a:srgbClr val="000000"/>
            </a:solidFill>
          </a:ln>
        </p:spPr>
        <p:txBody>
          <a:bodyPr/>
          <a:lstStyle/>
          <a:p>
            <a:r>
              <a:rPr lang="en-US">
                <a:latin typeface="Times New Roman" charset="0"/>
              </a:rPr>
              <a:t>Unlike in classfull addressing, under classless addressing, the length of the network portion of an address can be arbitrary. Consequently, it is not possible to figure out the network part from the address alone. We need to supply an additional information (network address mask) for that purpose. Now going back to the previous example, by allotting 11 bits for the host portion and 21 bits for the network portion, we can accommodate 2000 hosts without wasting much address space.</a:t>
            </a:r>
          </a:p>
          <a:p>
            <a:endParaRPr lang="en-US">
              <a:latin typeface="Times New Roman" charset="0"/>
            </a:endParaRPr>
          </a:p>
        </p:txBody>
      </p:sp>
    </p:spTree>
    <p:extLst>
      <p:ext uri="{BB962C8B-B14F-4D97-AF65-F5344CB8AC3E}">
        <p14:creationId xmlns:p14="http://schemas.microsoft.com/office/powerpoint/2010/main" val="174005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269CE1A-2860-8A49-9A76-9AD5FF37C1A4}" type="slidenum">
              <a:rPr lang="en-US" sz="1200"/>
              <a:pPr/>
              <a:t>15</a:t>
            </a:fld>
            <a:endParaRPr lang="en-US" sz="1200"/>
          </a:p>
        </p:txBody>
      </p:sp>
      <p:sp>
        <p:nvSpPr>
          <p:cNvPr id="224258" name="Rectangle 2"/>
          <p:cNvSpPr>
            <a:spLocks noGrp="1" noRot="1" noChangeAspect="1" noChangeArrowheads="1" noTextEdit="1"/>
          </p:cNvSpPr>
          <p:nvPr>
            <p:ph type="sldImg"/>
          </p:nvPr>
        </p:nvSpPr>
        <p:spPr>
          <a:xfrm>
            <a:off x="1068388" y="704850"/>
            <a:ext cx="4697412" cy="3522663"/>
          </a:xfrm>
          <a:solidFill>
            <a:srgbClr val="FFFFFF"/>
          </a:solidFill>
          <a:ln/>
        </p:spPr>
      </p:sp>
      <p:sp>
        <p:nvSpPr>
          <p:cNvPr id="224259" name="Rectangle 3"/>
          <p:cNvSpPr>
            <a:spLocks noGrp="1" noChangeArrowheads="1"/>
          </p:cNvSpPr>
          <p:nvPr>
            <p:ph type="body" idx="1"/>
          </p:nvPr>
        </p:nvSpPr>
        <p:spPr>
          <a:xfrm>
            <a:off x="909638" y="4462463"/>
            <a:ext cx="5011737" cy="4229100"/>
          </a:xfrm>
          <a:solidFill>
            <a:srgbClr val="FFFFFF"/>
          </a:solidFill>
          <a:ln>
            <a:solidFill>
              <a:srgbClr val="000000"/>
            </a:solidFill>
          </a:ln>
        </p:spPr>
        <p:txBody>
          <a:bodyPr/>
          <a:lstStyle/>
          <a:p>
            <a:r>
              <a:rPr lang="en-US">
                <a:latin typeface="Times New Roman" charset="0"/>
              </a:rPr>
              <a:t>Here is an abstract view of the internals of a typical router. We can separate the functionality of a router into control plane and data plane. The control plane is responsible for exchanging routing information (control packets) with other routers and making routing decisions. Generally, there exists a route processor to process these control packets and to update the routing table. This routing table is then condensed into a form known as forwarding table for quick lookup by the data plane. The job of data plane is to switch packets from input ports to output ports, which is essentially a forwarding.engine. Data packets flow thru this faster data plane while control packets are processed by slower control plane. Another way to look at is that routing decisions are made by control plane and forwarding lookups done by data plane.</a:t>
            </a:r>
          </a:p>
          <a:p>
            <a:endParaRPr lang="en-US">
              <a:latin typeface="Times New Roman" charset="0"/>
            </a:endParaRPr>
          </a:p>
        </p:txBody>
      </p:sp>
    </p:spTree>
    <p:extLst>
      <p:ext uri="{BB962C8B-B14F-4D97-AF65-F5344CB8AC3E}">
        <p14:creationId xmlns:p14="http://schemas.microsoft.com/office/powerpoint/2010/main" val="962924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796D7C5-9580-5E44-9497-1CD65987DD55}" type="slidenum">
              <a:rPr lang="en-US" sz="1200"/>
              <a:pPr/>
              <a:t>16</a:t>
            </a:fld>
            <a:endParaRPr lang="en-US" sz="120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27939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88A47BA-9EAE-E04F-92C1-64CED66A7E47}" type="slidenum">
              <a:rPr lang="en-US" sz="1200"/>
              <a:pPr/>
              <a:t>17</a:t>
            </a:fld>
            <a:endParaRPr lang="en-US" sz="120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2024180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E3E0415-EA91-6A4B-B767-918AABF8B43D}" type="slidenum">
              <a:rPr lang="en-US" sz="1200"/>
              <a:pPr/>
              <a:t>18</a:t>
            </a:fld>
            <a:endParaRPr lang="en-US" sz="1200"/>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346287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Slide Image Placeholder 1"/>
          <p:cNvSpPr>
            <a:spLocks noGrp="1" noRot="1" noChangeAspect="1" noTextEdit="1"/>
          </p:cNvSpPr>
          <p:nvPr>
            <p:ph type="sldImg"/>
          </p:nvPr>
        </p:nvSpPr>
        <p:spPr>
          <a:ln/>
        </p:spPr>
      </p:sp>
      <p:sp>
        <p:nvSpPr>
          <p:cNvPr id="239618" name="Notes Placeholder 2"/>
          <p:cNvSpPr>
            <a:spLocks noGrp="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
        <p:nvSpPr>
          <p:cNvPr id="33796"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fld id="{FFE86C55-9885-654C-BF55-375D1EFA04F6}" type="slidenum">
              <a:rPr lang="en-US" altLang="zh-CN" sz="1200">
                <a:ea typeface="SimSun" charset="0"/>
              </a:rPr>
              <a:pPr>
                <a:defRPr/>
              </a:pPr>
              <a:t>20</a:t>
            </a:fld>
            <a:endParaRPr lang="en-US" altLang="zh-CN" sz="1200">
              <a:ea typeface="SimSun" charset="0"/>
            </a:endParaRPr>
          </a:p>
        </p:txBody>
      </p:sp>
    </p:spTree>
    <p:extLst>
      <p:ext uri="{BB962C8B-B14F-4D97-AF65-F5344CB8AC3E}">
        <p14:creationId xmlns:p14="http://schemas.microsoft.com/office/powerpoint/2010/main" val="146503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7"/>
          <p:cNvSpPr txBox="1">
            <a:spLocks noGrp="1" noChangeArrowheads="1"/>
          </p:cNvSpPr>
          <p:nvPr/>
        </p:nvSpPr>
        <p:spPr bwMode="auto">
          <a:xfrm>
            <a:off x="3870325" y="8926513"/>
            <a:ext cx="2960688" cy="469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a:fld id="{89A16A23-F037-074E-B156-BF583BD38DA1}" type="slidenum">
              <a:rPr lang="en-US" altLang="zh-CN" sz="1200">
                <a:ea typeface="SimSun" charset="0"/>
                <a:cs typeface="SimSun" charset="0"/>
              </a:rPr>
              <a:pPr algn="r"/>
              <a:t>21</a:t>
            </a:fld>
            <a:endParaRPr lang="en-US" altLang="zh-CN" sz="1200">
              <a:ea typeface="SimSun" charset="0"/>
              <a:cs typeface="SimSun" charset="0"/>
            </a:endParaRPr>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atin typeface="Times New Roman" charset="0"/>
              <a:ea typeface="SimSun" charset="0"/>
              <a:cs typeface="SimSun" charset="0"/>
            </a:endParaRPr>
          </a:p>
        </p:txBody>
      </p:sp>
    </p:spTree>
    <p:extLst>
      <p:ext uri="{BB962C8B-B14F-4D97-AF65-F5344CB8AC3E}">
        <p14:creationId xmlns:p14="http://schemas.microsoft.com/office/powerpoint/2010/main" val="1747108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BE3B2C1-14AB-BE4D-B0B2-6B1A9C77D814}" type="slidenum">
              <a:rPr lang="en-US" sz="1200"/>
              <a:pPr/>
              <a:t>3</a:t>
            </a:fld>
            <a:endParaRPr lang="en-US" sz="1200"/>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210922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DD69DA7-AECD-584F-9CF4-B65C7D61C26B}" type="slidenum">
              <a:rPr lang="en-US" sz="1200"/>
              <a:pPr/>
              <a:t>22</a:t>
            </a:fld>
            <a:endParaRPr lang="en-US" sz="1200"/>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17319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47BA7A7-F9A0-6146-98D8-4AB1D0F2C012}" type="slidenum">
              <a:rPr lang="en-US" sz="1200"/>
              <a:pPr/>
              <a:t>23</a:t>
            </a:fld>
            <a:endParaRPr 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586283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249F528-60B6-8E46-B6C6-A29D5D5D7301}" type="slidenum">
              <a:rPr lang="en-US" sz="1200"/>
              <a:pPr/>
              <a:t>24</a:t>
            </a:fld>
            <a:endParaRPr lang="en-US" sz="1200"/>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291164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FCCF3CC-95FC-DB49-BC0C-D1F3118DAA30}" type="slidenum">
              <a:rPr lang="en-US" sz="1200"/>
              <a:pPr/>
              <a:t>25</a:t>
            </a:fld>
            <a:endParaRPr lang="en-US" sz="1200"/>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828203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9FEFCA5-926F-2D41-9CB4-7C43A5A6DDC0}" type="slidenum">
              <a:rPr lang="en-US" sz="1200"/>
              <a:pPr/>
              <a:t>26</a:t>
            </a:fld>
            <a:endParaRPr lang="en-US" sz="1200"/>
          </a:p>
        </p:txBody>
      </p:sp>
      <p:sp>
        <p:nvSpPr>
          <p:cNvPr id="133122" name="Rectangle 2"/>
          <p:cNvSpPr>
            <a:spLocks noGrp="1" noRot="1" noChangeAspect="1" noChangeArrowheads="1" noTextEdit="1"/>
          </p:cNvSpPr>
          <p:nvPr>
            <p:ph type="sldImg"/>
          </p:nvPr>
        </p:nvSpPr>
        <p:spPr>
          <a:solidFill>
            <a:srgbClr val="FFFFFF"/>
          </a:solidFill>
          <a:ln/>
        </p:spPr>
      </p:sp>
      <p:sp>
        <p:nvSpPr>
          <p:cNvPr id="13312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22307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p:txBody>
          <a:bodyPr/>
          <a:lstStyle>
            <a:lvl1pPr defTabSz="927100">
              <a:defRPr sz="2400">
                <a:solidFill>
                  <a:schemeClr val="tx1"/>
                </a:solidFill>
                <a:latin typeface="Times New Roman" charset="0"/>
                <a:ea typeface="MS PGothic" charset="-128"/>
              </a:defRPr>
            </a:lvl1pPr>
            <a:lvl2pPr marL="711200" indent="-273050" defTabSz="927100">
              <a:defRPr sz="2400">
                <a:solidFill>
                  <a:schemeClr val="tx1"/>
                </a:solidFill>
                <a:latin typeface="Times New Roman" charset="0"/>
                <a:ea typeface="MS PGothic" charset="-128"/>
              </a:defRPr>
            </a:lvl2pPr>
            <a:lvl3pPr marL="1095375" indent="-219075" defTabSz="927100">
              <a:defRPr sz="2400">
                <a:solidFill>
                  <a:schemeClr val="tx1"/>
                </a:solidFill>
                <a:latin typeface="Times New Roman" charset="0"/>
                <a:ea typeface="MS PGothic" charset="-128"/>
              </a:defRPr>
            </a:lvl3pPr>
            <a:lvl4pPr marL="1533525" indent="-219075" defTabSz="927100">
              <a:defRPr sz="2400">
                <a:solidFill>
                  <a:schemeClr val="tx1"/>
                </a:solidFill>
                <a:latin typeface="Times New Roman" charset="0"/>
                <a:ea typeface="MS PGothic" charset="-128"/>
              </a:defRPr>
            </a:lvl4pPr>
            <a:lvl5pPr marL="1973263" indent="-219075" defTabSz="927100">
              <a:defRPr sz="2400">
                <a:solidFill>
                  <a:schemeClr val="tx1"/>
                </a:solidFill>
                <a:latin typeface="Times New Roman" charset="0"/>
                <a:ea typeface="MS PGothic" charset="-128"/>
              </a:defRPr>
            </a:lvl5pPr>
            <a:lvl6pPr marL="2430463" indent="-219075" defTabSz="927100"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7100"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7100"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71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2E92E602-FF59-7044-9938-6DD981F3F64F}" type="slidenum">
              <a:rPr lang="en-US" altLang="x-none" sz="1200" smtClean="0"/>
              <a:pPr>
                <a:defRPr/>
              </a:pPr>
              <a:t>28</a:t>
            </a:fld>
            <a:endParaRPr lang="en-US" altLang="x-none" sz="1200" smtClean="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241414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p:txBody>
          <a:bodyPr/>
          <a:lstStyle>
            <a:lvl1pPr defTabSz="927100">
              <a:defRPr sz="2400">
                <a:solidFill>
                  <a:schemeClr val="tx1"/>
                </a:solidFill>
                <a:latin typeface="Times New Roman" charset="0"/>
                <a:ea typeface="MS PGothic" charset="-128"/>
              </a:defRPr>
            </a:lvl1pPr>
            <a:lvl2pPr marL="711200" indent="-273050" defTabSz="927100">
              <a:defRPr sz="2400">
                <a:solidFill>
                  <a:schemeClr val="tx1"/>
                </a:solidFill>
                <a:latin typeface="Times New Roman" charset="0"/>
                <a:ea typeface="MS PGothic" charset="-128"/>
              </a:defRPr>
            </a:lvl2pPr>
            <a:lvl3pPr marL="1095375" indent="-219075" defTabSz="927100">
              <a:defRPr sz="2400">
                <a:solidFill>
                  <a:schemeClr val="tx1"/>
                </a:solidFill>
                <a:latin typeface="Times New Roman" charset="0"/>
                <a:ea typeface="MS PGothic" charset="-128"/>
              </a:defRPr>
            </a:lvl3pPr>
            <a:lvl4pPr marL="1533525" indent="-219075" defTabSz="927100">
              <a:defRPr sz="2400">
                <a:solidFill>
                  <a:schemeClr val="tx1"/>
                </a:solidFill>
                <a:latin typeface="Times New Roman" charset="0"/>
                <a:ea typeface="MS PGothic" charset="-128"/>
              </a:defRPr>
            </a:lvl4pPr>
            <a:lvl5pPr marL="1973263" indent="-219075" defTabSz="927100">
              <a:defRPr sz="2400">
                <a:solidFill>
                  <a:schemeClr val="tx1"/>
                </a:solidFill>
                <a:latin typeface="Times New Roman" charset="0"/>
                <a:ea typeface="MS PGothic" charset="-128"/>
              </a:defRPr>
            </a:lvl5pPr>
            <a:lvl6pPr marL="2430463" indent="-219075" defTabSz="927100"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7100"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7100"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71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E9E76440-1E8C-D14F-A697-AB609C4D5819}" type="slidenum">
              <a:rPr lang="en-US" altLang="x-none" sz="1200" smtClean="0"/>
              <a:pPr>
                <a:defRPr/>
              </a:pPr>
              <a:t>29</a:t>
            </a:fld>
            <a:endParaRPr lang="en-US" altLang="x-none" sz="1200"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1559917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p:txBody>
          <a:bodyPr/>
          <a:lstStyle>
            <a:lvl1pPr defTabSz="927100">
              <a:defRPr sz="2400">
                <a:solidFill>
                  <a:schemeClr val="tx1"/>
                </a:solidFill>
                <a:latin typeface="Times New Roman" charset="0"/>
                <a:ea typeface="MS PGothic" charset="-128"/>
              </a:defRPr>
            </a:lvl1pPr>
            <a:lvl2pPr marL="711200" indent="-273050" defTabSz="927100">
              <a:defRPr sz="2400">
                <a:solidFill>
                  <a:schemeClr val="tx1"/>
                </a:solidFill>
                <a:latin typeface="Times New Roman" charset="0"/>
                <a:ea typeface="MS PGothic" charset="-128"/>
              </a:defRPr>
            </a:lvl2pPr>
            <a:lvl3pPr marL="1095375" indent="-219075" defTabSz="927100">
              <a:defRPr sz="2400">
                <a:solidFill>
                  <a:schemeClr val="tx1"/>
                </a:solidFill>
                <a:latin typeface="Times New Roman" charset="0"/>
                <a:ea typeface="MS PGothic" charset="-128"/>
              </a:defRPr>
            </a:lvl3pPr>
            <a:lvl4pPr marL="1533525" indent="-219075" defTabSz="927100">
              <a:defRPr sz="2400">
                <a:solidFill>
                  <a:schemeClr val="tx1"/>
                </a:solidFill>
                <a:latin typeface="Times New Roman" charset="0"/>
                <a:ea typeface="MS PGothic" charset="-128"/>
              </a:defRPr>
            </a:lvl4pPr>
            <a:lvl5pPr marL="1973263" indent="-219075" defTabSz="927100">
              <a:defRPr sz="2400">
                <a:solidFill>
                  <a:schemeClr val="tx1"/>
                </a:solidFill>
                <a:latin typeface="Times New Roman" charset="0"/>
                <a:ea typeface="MS PGothic" charset="-128"/>
              </a:defRPr>
            </a:lvl5pPr>
            <a:lvl6pPr marL="2430463" indent="-219075" defTabSz="927100"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7100"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7100"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71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996C30F4-BAD5-3C46-B834-7E15D606D736}" type="slidenum">
              <a:rPr lang="en-US" altLang="x-none" sz="1200" smtClean="0"/>
              <a:pPr>
                <a:defRPr/>
              </a:pPr>
              <a:t>30</a:t>
            </a:fld>
            <a:endParaRPr lang="en-US" altLang="x-none" sz="1200"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1027775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22920569-9838-DA49-9E0F-DAECC546F4AE}" type="slidenum">
              <a:rPr lang="en-US" altLang="en-US" sz="1200" smtClean="0"/>
              <a:pPr>
                <a:defRPr/>
              </a:pPr>
              <a:t>31</a:t>
            </a:fld>
            <a:endParaRPr lang="en-US" altLang="en-US" sz="1200" smtClean="0"/>
          </a:p>
        </p:txBody>
      </p:sp>
      <p:sp>
        <p:nvSpPr>
          <p:cNvPr id="168962" name="Rectangle 2"/>
          <p:cNvSpPr>
            <a:spLocks noGrp="1" noRot="1" noChangeAspect="1" noChangeArrowheads="1" noTextEdit="1"/>
          </p:cNvSpPr>
          <p:nvPr>
            <p:ph type="sldImg"/>
          </p:nvPr>
        </p:nvSpPr>
        <p:spPr>
          <a:xfrm>
            <a:off x="1068388" y="704850"/>
            <a:ext cx="4697412" cy="3522663"/>
          </a:xfrm>
          <a:solidFill>
            <a:srgbClr val="FFFFFF"/>
          </a:solidFill>
          <a:ln/>
        </p:spPr>
      </p:sp>
      <p:sp>
        <p:nvSpPr>
          <p:cNvPr id="168963" name="Rectangle 3"/>
          <p:cNvSpPr>
            <a:spLocks noGrp="1" noChangeArrowheads="1"/>
          </p:cNvSpPr>
          <p:nvPr>
            <p:ph type="body" idx="1"/>
          </p:nvPr>
        </p:nvSpPr>
        <p:spPr>
          <a:xfrm>
            <a:off x="909638" y="4462463"/>
            <a:ext cx="5011737" cy="4229100"/>
          </a:xfrm>
          <a:solidFill>
            <a:srgbClr val="FFFFFF"/>
          </a:solidFill>
          <a:ln>
            <a:solidFill>
              <a:srgbClr val="000000"/>
            </a:solidFill>
            <a:miter lim="800000"/>
            <a:headEnd/>
            <a:tailEnd/>
          </a:ln>
        </p:spPr>
        <p:txBody>
          <a:bodyPr/>
          <a:lstStyle/>
          <a:p>
            <a:pPr>
              <a:defRPr/>
            </a:pPr>
            <a:r>
              <a:rPr lang="en-US" altLang="en-US" smtClean="0">
                <a:latin typeface="Times New Roman" pitchFamily="18" charset="0"/>
              </a:rPr>
              <a:t>Here is an illustration of ARP broadcast by W requesting hardware address of Y. As you can see, every node in the local physical network receive this request. Only Y sends the reply and also only to W.</a:t>
            </a:r>
          </a:p>
          <a:p>
            <a:pPr>
              <a:defRPr/>
            </a:pPr>
            <a:endParaRPr lang="en-US" altLang="en-US" smtClean="0">
              <a:latin typeface="Times New Roman" pitchFamily="18" charset="0"/>
            </a:endParaRPr>
          </a:p>
        </p:txBody>
      </p:sp>
    </p:spTree>
    <p:extLst>
      <p:ext uri="{BB962C8B-B14F-4D97-AF65-F5344CB8AC3E}">
        <p14:creationId xmlns:p14="http://schemas.microsoft.com/office/powerpoint/2010/main" val="1528005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p:txBody>
          <a:bodyPr/>
          <a:lstStyle>
            <a:lvl1pPr defTabSz="927100">
              <a:defRPr sz="2400">
                <a:solidFill>
                  <a:schemeClr val="tx1"/>
                </a:solidFill>
                <a:latin typeface="Times New Roman" charset="0"/>
                <a:ea typeface="MS PGothic" charset="-128"/>
              </a:defRPr>
            </a:lvl1pPr>
            <a:lvl2pPr marL="711200" indent="-273050" defTabSz="927100">
              <a:defRPr sz="2400">
                <a:solidFill>
                  <a:schemeClr val="tx1"/>
                </a:solidFill>
                <a:latin typeface="Times New Roman" charset="0"/>
                <a:ea typeface="MS PGothic" charset="-128"/>
              </a:defRPr>
            </a:lvl2pPr>
            <a:lvl3pPr marL="1095375" indent="-219075" defTabSz="927100">
              <a:defRPr sz="2400">
                <a:solidFill>
                  <a:schemeClr val="tx1"/>
                </a:solidFill>
                <a:latin typeface="Times New Roman" charset="0"/>
                <a:ea typeface="MS PGothic" charset="-128"/>
              </a:defRPr>
            </a:lvl3pPr>
            <a:lvl4pPr marL="1533525" indent="-219075" defTabSz="927100">
              <a:defRPr sz="2400">
                <a:solidFill>
                  <a:schemeClr val="tx1"/>
                </a:solidFill>
                <a:latin typeface="Times New Roman" charset="0"/>
                <a:ea typeface="MS PGothic" charset="-128"/>
              </a:defRPr>
            </a:lvl4pPr>
            <a:lvl5pPr marL="1973263" indent="-219075" defTabSz="927100">
              <a:defRPr sz="2400">
                <a:solidFill>
                  <a:schemeClr val="tx1"/>
                </a:solidFill>
                <a:latin typeface="Times New Roman" charset="0"/>
                <a:ea typeface="MS PGothic" charset="-128"/>
              </a:defRPr>
            </a:lvl5pPr>
            <a:lvl6pPr marL="2430463" indent="-219075" defTabSz="927100"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7100"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7100"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71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909D0E4B-6D56-C94F-BB69-E9C63FF87C1A}" type="slidenum">
              <a:rPr lang="en-US" altLang="x-none" sz="1200" smtClean="0"/>
              <a:pPr>
                <a:defRPr/>
              </a:pPr>
              <a:t>32</a:t>
            </a:fld>
            <a:endParaRPr lang="en-US" altLang="x-none" sz="1200"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1294500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E2772C9-909E-4E45-BE01-F58FFD1B6B78}" type="slidenum">
              <a:rPr lang="en-US" sz="1200"/>
              <a:pPr/>
              <a:t>4</a:t>
            </a:fld>
            <a:endParaRPr lang="en-US" sz="120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595312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p:txBody>
          <a:bodyPr/>
          <a:lstStyle>
            <a:lvl1pPr defTabSz="927100">
              <a:defRPr sz="2400">
                <a:solidFill>
                  <a:schemeClr val="tx1"/>
                </a:solidFill>
                <a:latin typeface="Times New Roman" charset="0"/>
                <a:ea typeface="MS PGothic" charset="-128"/>
              </a:defRPr>
            </a:lvl1pPr>
            <a:lvl2pPr marL="711200" indent="-273050" defTabSz="927100">
              <a:defRPr sz="2400">
                <a:solidFill>
                  <a:schemeClr val="tx1"/>
                </a:solidFill>
                <a:latin typeface="Times New Roman" charset="0"/>
                <a:ea typeface="MS PGothic" charset="-128"/>
              </a:defRPr>
            </a:lvl2pPr>
            <a:lvl3pPr marL="1095375" indent="-219075" defTabSz="927100">
              <a:defRPr sz="2400">
                <a:solidFill>
                  <a:schemeClr val="tx1"/>
                </a:solidFill>
                <a:latin typeface="Times New Roman" charset="0"/>
                <a:ea typeface="MS PGothic" charset="-128"/>
              </a:defRPr>
            </a:lvl3pPr>
            <a:lvl4pPr marL="1533525" indent="-219075" defTabSz="927100">
              <a:defRPr sz="2400">
                <a:solidFill>
                  <a:schemeClr val="tx1"/>
                </a:solidFill>
                <a:latin typeface="Times New Roman" charset="0"/>
                <a:ea typeface="MS PGothic" charset="-128"/>
              </a:defRPr>
            </a:lvl4pPr>
            <a:lvl5pPr marL="1973263" indent="-219075" defTabSz="927100">
              <a:defRPr sz="2400">
                <a:solidFill>
                  <a:schemeClr val="tx1"/>
                </a:solidFill>
                <a:latin typeface="Times New Roman" charset="0"/>
                <a:ea typeface="MS PGothic" charset="-128"/>
              </a:defRPr>
            </a:lvl5pPr>
            <a:lvl6pPr marL="2430463" indent="-219075" defTabSz="927100"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7100"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7100"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71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96429883-4D3D-8F42-968C-6429661F0765}" type="slidenum">
              <a:rPr lang="en-US" altLang="x-none" sz="1200" smtClean="0"/>
              <a:pPr>
                <a:defRPr/>
              </a:pPr>
              <a:t>33</a:t>
            </a:fld>
            <a:endParaRPr lang="en-US" altLang="x-none" sz="1200"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882456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p:txBody>
          <a:bodyPr/>
          <a:lstStyle>
            <a:lvl1pPr defTabSz="927100">
              <a:defRPr sz="2400">
                <a:solidFill>
                  <a:schemeClr val="tx1"/>
                </a:solidFill>
                <a:latin typeface="Times New Roman" charset="0"/>
                <a:ea typeface="MS PGothic" charset="-128"/>
              </a:defRPr>
            </a:lvl1pPr>
            <a:lvl2pPr marL="711200" indent="-273050" defTabSz="927100">
              <a:defRPr sz="2400">
                <a:solidFill>
                  <a:schemeClr val="tx1"/>
                </a:solidFill>
                <a:latin typeface="Times New Roman" charset="0"/>
                <a:ea typeface="MS PGothic" charset="-128"/>
              </a:defRPr>
            </a:lvl2pPr>
            <a:lvl3pPr marL="1095375" indent="-219075" defTabSz="927100">
              <a:defRPr sz="2400">
                <a:solidFill>
                  <a:schemeClr val="tx1"/>
                </a:solidFill>
                <a:latin typeface="Times New Roman" charset="0"/>
                <a:ea typeface="MS PGothic" charset="-128"/>
              </a:defRPr>
            </a:lvl3pPr>
            <a:lvl4pPr marL="1533525" indent="-219075" defTabSz="927100">
              <a:defRPr sz="2400">
                <a:solidFill>
                  <a:schemeClr val="tx1"/>
                </a:solidFill>
                <a:latin typeface="Times New Roman" charset="0"/>
                <a:ea typeface="MS PGothic" charset="-128"/>
              </a:defRPr>
            </a:lvl4pPr>
            <a:lvl5pPr marL="1973263" indent="-219075" defTabSz="927100">
              <a:defRPr sz="2400">
                <a:solidFill>
                  <a:schemeClr val="tx1"/>
                </a:solidFill>
                <a:latin typeface="Times New Roman" charset="0"/>
                <a:ea typeface="MS PGothic" charset="-128"/>
              </a:defRPr>
            </a:lvl5pPr>
            <a:lvl6pPr marL="2430463" indent="-219075" defTabSz="927100"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7100"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7100"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71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E943752D-AF2E-9C48-A361-9C789AF51528}" type="slidenum">
              <a:rPr lang="en-US" altLang="x-none" sz="1200" smtClean="0"/>
              <a:pPr>
                <a:defRPr/>
              </a:pPr>
              <a:t>34</a:t>
            </a:fld>
            <a:endParaRPr lang="en-US" altLang="x-none" sz="1200"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102400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p:txBody>
          <a:bodyPr/>
          <a:lstStyle>
            <a:lvl1pPr defTabSz="927100">
              <a:defRPr sz="2400">
                <a:solidFill>
                  <a:schemeClr val="tx1"/>
                </a:solidFill>
                <a:latin typeface="Times New Roman" charset="0"/>
                <a:ea typeface="MS PGothic" charset="-128"/>
              </a:defRPr>
            </a:lvl1pPr>
            <a:lvl2pPr marL="711200" indent="-273050" defTabSz="927100">
              <a:defRPr sz="2400">
                <a:solidFill>
                  <a:schemeClr val="tx1"/>
                </a:solidFill>
                <a:latin typeface="Times New Roman" charset="0"/>
                <a:ea typeface="MS PGothic" charset="-128"/>
              </a:defRPr>
            </a:lvl2pPr>
            <a:lvl3pPr marL="1095375" indent="-219075" defTabSz="927100">
              <a:defRPr sz="2400">
                <a:solidFill>
                  <a:schemeClr val="tx1"/>
                </a:solidFill>
                <a:latin typeface="Times New Roman" charset="0"/>
                <a:ea typeface="MS PGothic" charset="-128"/>
              </a:defRPr>
            </a:lvl3pPr>
            <a:lvl4pPr marL="1533525" indent="-219075" defTabSz="927100">
              <a:defRPr sz="2400">
                <a:solidFill>
                  <a:schemeClr val="tx1"/>
                </a:solidFill>
                <a:latin typeface="Times New Roman" charset="0"/>
                <a:ea typeface="MS PGothic" charset="-128"/>
              </a:defRPr>
            </a:lvl4pPr>
            <a:lvl5pPr marL="1973263" indent="-219075" defTabSz="927100">
              <a:defRPr sz="2400">
                <a:solidFill>
                  <a:schemeClr val="tx1"/>
                </a:solidFill>
                <a:latin typeface="Times New Roman" charset="0"/>
                <a:ea typeface="MS PGothic" charset="-128"/>
              </a:defRPr>
            </a:lvl5pPr>
            <a:lvl6pPr marL="2430463" indent="-219075" defTabSz="927100"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7100"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7100"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71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C3344F59-6676-3746-8420-39D3FF04B100}" type="slidenum">
              <a:rPr lang="en-US" altLang="x-none" sz="1200" smtClean="0"/>
              <a:pPr>
                <a:defRPr/>
              </a:pPr>
              <a:t>35</a:t>
            </a:fld>
            <a:endParaRPr lang="en-US" altLang="x-none" sz="1200"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1372899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p:txBody>
          <a:bodyPr/>
          <a:lstStyle>
            <a:lvl1pPr defTabSz="927100">
              <a:defRPr sz="2400">
                <a:solidFill>
                  <a:schemeClr val="tx1"/>
                </a:solidFill>
                <a:latin typeface="Times New Roman" charset="0"/>
                <a:ea typeface="MS PGothic" charset="-128"/>
              </a:defRPr>
            </a:lvl1pPr>
            <a:lvl2pPr marL="711200" indent="-273050" defTabSz="927100">
              <a:defRPr sz="2400">
                <a:solidFill>
                  <a:schemeClr val="tx1"/>
                </a:solidFill>
                <a:latin typeface="Times New Roman" charset="0"/>
                <a:ea typeface="MS PGothic" charset="-128"/>
              </a:defRPr>
            </a:lvl2pPr>
            <a:lvl3pPr marL="1095375" indent="-219075" defTabSz="927100">
              <a:defRPr sz="2400">
                <a:solidFill>
                  <a:schemeClr val="tx1"/>
                </a:solidFill>
                <a:latin typeface="Times New Roman" charset="0"/>
                <a:ea typeface="MS PGothic" charset="-128"/>
              </a:defRPr>
            </a:lvl3pPr>
            <a:lvl4pPr marL="1533525" indent="-219075" defTabSz="927100">
              <a:defRPr sz="2400">
                <a:solidFill>
                  <a:schemeClr val="tx1"/>
                </a:solidFill>
                <a:latin typeface="Times New Roman" charset="0"/>
                <a:ea typeface="MS PGothic" charset="-128"/>
              </a:defRPr>
            </a:lvl4pPr>
            <a:lvl5pPr marL="1973263" indent="-219075" defTabSz="927100">
              <a:defRPr sz="2400">
                <a:solidFill>
                  <a:schemeClr val="tx1"/>
                </a:solidFill>
                <a:latin typeface="Times New Roman" charset="0"/>
                <a:ea typeface="MS PGothic" charset="-128"/>
              </a:defRPr>
            </a:lvl5pPr>
            <a:lvl6pPr marL="2430463" indent="-219075" defTabSz="927100"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7100"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7100"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71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60326883-3007-364C-A191-1B2B8C60F3C2}" type="slidenum">
              <a:rPr lang="en-US" altLang="x-none" sz="1200" smtClean="0"/>
              <a:pPr>
                <a:defRPr/>
              </a:pPr>
              <a:t>36</a:t>
            </a:fld>
            <a:endParaRPr lang="en-US" altLang="x-none" sz="1200"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2033966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p:txBody>
          <a:bodyPr/>
          <a:lstStyle>
            <a:lvl1pPr defTabSz="927100">
              <a:defRPr sz="2400">
                <a:solidFill>
                  <a:schemeClr val="tx1"/>
                </a:solidFill>
                <a:latin typeface="Times New Roman" charset="0"/>
                <a:ea typeface="MS PGothic" charset="-128"/>
              </a:defRPr>
            </a:lvl1pPr>
            <a:lvl2pPr marL="711200" indent="-273050" defTabSz="927100">
              <a:defRPr sz="2400">
                <a:solidFill>
                  <a:schemeClr val="tx1"/>
                </a:solidFill>
                <a:latin typeface="Times New Roman" charset="0"/>
                <a:ea typeface="MS PGothic" charset="-128"/>
              </a:defRPr>
            </a:lvl2pPr>
            <a:lvl3pPr marL="1095375" indent="-219075" defTabSz="927100">
              <a:defRPr sz="2400">
                <a:solidFill>
                  <a:schemeClr val="tx1"/>
                </a:solidFill>
                <a:latin typeface="Times New Roman" charset="0"/>
                <a:ea typeface="MS PGothic" charset="-128"/>
              </a:defRPr>
            </a:lvl3pPr>
            <a:lvl4pPr marL="1533525" indent="-219075" defTabSz="927100">
              <a:defRPr sz="2400">
                <a:solidFill>
                  <a:schemeClr val="tx1"/>
                </a:solidFill>
                <a:latin typeface="Times New Roman" charset="0"/>
                <a:ea typeface="MS PGothic" charset="-128"/>
              </a:defRPr>
            </a:lvl4pPr>
            <a:lvl5pPr marL="1973263" indent="-219075" defTabSz="927100">
              <a:defRPr sz="2400">
                <a:solidFill>
                  <a:schemeClr val="tx1"/>
                </a:solidFill>
                <a:latin typeface="Times New Roman" charset="0"/>
                <a:ea typeface="MS PGothic" charset="-128"/>
              </a:defRPr>
            </a:lvl5pPr>
            <a:lvl6pPr marL="2430463" indent="-219075" defTabSz="927100"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7100"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7100"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71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47CCD445-3127-4E49-8A5F-8B11EB6EA868}" type="slidenum">
              <a:rPr lang="en-US" altLang="x-none" sz="1200" smtClean="0"/>
              <a:pPr>
                <a:defRPr/>
              </a:pPr>
              <a:t>37</a:t>
            </a:fld>
            <a:endParaRPr lang="en-US" altLang="x-none" sz="1200"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1592902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D378B1F9-DEAF-3741-AB6D-F60AE5662B12}" type="slidenum">
              <a:rPr lang="en-US" altLang="en-US" sz="1200" smtClean="0"/>
              <a:pPr>
                <a:defRPr/>
              </a:pPr>
              <a:t>38</a:t>
            </a:fld>
            <a:endParaRPr lang="en-US" altLang="en-US" sz="1200" smtClean="0"/>
          </a:p>
        </p:txBody>
      </p:sp>
      <p:sp>
        <p:nvSpPr>
          <p:cNvPr id="439298" name="Rectangle 2"/>
          <p:cNvSpPr>
            <a:spLocks noGrp="1" noRot="1" noChangeAspect="1" noChangeArrowheads="1" noTextEdit="1"/>
          </p:cNvSpPr>
          <p:nvPr>
            <p:ph type="sldImg"/>
          </p:nvPr>
        </p:nvSpPr>
        <p:spPr>
          <a:xfrm>
            <a:off x="1066800" y="703263"/>
            <a:ext cx="4699000" cy="3524250"/>
          </a:xfrm>
          <a:ln/>
        </p:spPr>
      </p:sp>
      <p:sp>
        <p:nvSpPr>
          <p:cNvPr id="439299" name="Rectangle 3"/>
          <p:cNvSpPr>
            <a:spLocks noGrp="1" noChangeArrowheads="1"/>
          </p:cNvSpPr>
          <p:nvPr>
            <p:ph type="body" idx="1"/>
          </p:nvPr>
        </p:nvSpPr>
        <p:spPr>
          <a:xfrm>
            <a:off x="909638" y="4464050"/>
            <a:ext cx="5011737" cy="4229100"/>
          </a:xfrm>
        </p:spPr>
        <p:txBody>
          <a:bodyPr/>
          <a:lstStyle/>
          <a:p>
            <a:pPr>
              <a:defRPr/>
            </a:pPr>
            <a:endParaRPr lang="en-US" altLang="en-US" smtClean="0">
              <a:latin typeface="Times New Roman" pitchFamily="18" charset="0"/>
            </a:endParaRPr>
          </a:p>
        </p:txBody>
      </p:sp>
    </p:spTree>
    <p:extLst>
      <p:ext uri="{BB962C8B-B14F-4D97-AF65-F5344CB8AC3E}">
        <p14:creationId xmlns:p14="http://schemas.microsoft.com/office/powerpoint/2010/main" val="543222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0BDBCB32-277E-B349-8087-DCFF5B9675AC}" type="slidenum">
              <a:rPr lang="en-US" altLang="en-US" sz="1200"/>
              <a:pPr/>
              <a:t>40</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777364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p:txBody>
          <a:bodyPr/>
          <a:lstStyle>
            <a:lvl1pPr defTabSz="925513">
              <a:defRPr sz="2400">
                <a:solidFill>
                  <a:schemeClr val="tx1"/>
                </a:solidFill>
                <a:latin typeface="Times New Roman" charset="0"/>
                <a:ea typeface="MS PGothic" charset="-128"/>
              </a:defRPr>
            </a:lvl1pPr>
            <a:lvl2pPr marL="711200" indent="-273050" defTabSz="925513">
              <a:defRPr sz="2400">
                <a:solidFill>
                  <a:schemeClr val="tx1"/>
                </a:solidFill>
                <a:latin typeface="Times New Roman" charset="0"/>
                <a:ea typeface="MS PGothic" charset="-128"/>
              </a:defRPr>
            </a:lvl2pPr>
            <a:lvl3pPr marL="1095375" indent="-219075" defTabSz="925513">
              <a:defRPr sz="2400">
                <a:solidFill>
                  <a:schemeClr val="tx1"/>
                </a:solidFill>
                <a:latin typeface="Times New Roman" charset="0"/>
                <a:ea typeface="MS PGothic" charset="-128"/>
              </a:defRPr>
            </a:lvl3pPr>
            <a:lvl4pPr marL="1533525" indent="-219075" defTabSz="925513">
              <a:defRPr sz="2400">
                <a:solidFill>
                  <a:schemeClr val="tx1"/>
                </a:solidFill>
                <a:latin typeface="Times New Roman" charset="0"/>
                <a:ea typeface="MS PGothic" charset="-128"/>
              </a:defRPr>
            </a:lvl4pPr>
            <a:lvl5pPr marL="1973263" indent="-219075" defTabSz="925513">
              <a:defRPr sz="2400">
                <a:solidFill>
                  <a:schemeClr val="tx1"/>
                </a:solidFill>
                <a:latin typeface="Times New Roman" charset="0"/>
                <a:ea typeface="MS PGothic" charset="-128"/>
              </a:defRPr>
            </a:lvl5pPr>
            <a:lvl6pPr marL="2430463" indent="-219075" defTabSz="925513"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5513"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5513"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5513" eaLnBrk="0" fontAlgn="base" hangingPunct="0">
              <a:spcBef>
                <a:spcPct val="0"/>
              </a:spcBef>
              <a:spcAft>
                <a:spcPct val="0"/>
              </a:spcAft>
              <a:defRPr sz="2400">
                <a:solidFill>
                  <a:schemeClr val="tx1"/>
                </a:solidFill>
                <a:latin typeface="Times New Roman" charset="0"/>
                <a:ea typeface="MS PGothic" charset="-128"/>
              </a:defRPr>
            </a:lvl9pPr>
          </a:lstStyle>
          <a:p>
            <a:pPr>
              <a:defRPr/>
            </a:pPr>
            <a:fld id="{1986FD00-7F74-6A47-982F-5B7DDF30E918}" type="slidenum">
              <a:rPr lang="en-US" altLang="x-none" sz="1200" smtClean="0">
                <a:solidFill>
                  <a:srgbClr val="000000"/>
                </a:solidFill>
              </a:rPr>
              <a:pPr>
                <a:defRPr/>
              </a:pPr>
              <a:t>41</a:t>
            </a:fld>
            <a:endParaRPr lang="en-US" altLang="x-none" sz="1200" smtClean="0">
              <a:solidFill>
                <a:srgbClr val="000000"/>
              </a:solidFill>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6633105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p:txBody>
          <a:bodyPr/>
          <a:lstStyle>
            <a:lvl1pPr defTabSz="925513">
              <a:defRPr sz="2400">
                <a:solidFill>
                  <a:schemeClr val="tx1"/>
                </a:solidFill>
                <a:latin typeface="Times New Roman" charset="0"/>
                <a:ea typeface="MS PGothic" charset="-128"/>
              </a:defRPr>
            </a:lvl1pPr>
            <a:lvl2pPr marL="711200" indent="-273050" defTabSz="925513">
              <a:defRPr sz="2400">
                <a:solidFill>
                  <a:schemeClr val="tx1"/>
                </a:solidFill>
                <a:latin typeface="Times New Roman" charset="0"/>
                <a:ea typeface="MS PGothic" charset="-128"/>
              </a:defRPr>
            </a:lvl2pPr>
            <a:lvl3pPr marL="1095375" indent="-219075" defTabSz="925513">
              <a:defRPr sz="2400">
                <a:solidFill>
                  <a:schemeClr val="tx1"/>
                </a:solidFill>
                <a:latin typeface="Times New Roman" charset="0"/>
                <a:ea typeface="MS PGothic" charset="-128"/>
              </a:defRPr>
            </a:lvl3pPr>
            <a:lvl4pPr marL="1533525" indent="-219075" defTabSz="925513">
              <a:defRPr sz="2400">
                <a:solidFill>
                  <a:schemeClr val="tx1"/>
                </a:solidFill>
                <a:latin typeface="Times New Roman" charset="0"/>
                <a:ea typeface="MS PGothic" charset="-128"/>
              </a:defRPr>
            </a:lvl4pPr>
            <a:lvl5pPr marL="1973263" indent="-219075" defTabSz="925513">
              <a:defRPr sz="2400">
                <a:solidFill>
                  <a:schemeClr val="tx1"/>
                </a:solidFill>
                <a:latin typeface="Times New Roman" charset="0"/>
                <a:ea typeface="MS PGothic" charset="-128"/>
              </a:defRPr>
            </a:lvl5pPr>
            <a:lvl6pPr marL="2430463" indent="-219075" defTabSz="925513"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5513"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5513"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5513" eaLnBrk="0" fontAlgn="base" hangingPunct="0">
              <a:spcBef>
                <a:spcPct val="0"/>
              </a:spcBef>
              <a:spcAft>
                <a:spcPct val="0"/>
              </a:spcAft>
              <a:defRPr sz="2400">
                <a:solidFill>
                  <a:schemeClr val="tx1"/>
                </a:solidFill>
                <a:latin typeface="Times New Roman" charset="0"/>
                <a:ea typeface="MS PGothic" charset="-128"/>
              </a:defRPr>
            </a:lvl9pPr>
          </a:lstStyle>
          <a:p>
            <a:pPr>
              <a:defRPr/>
            </a:pPr>
            <a:fld id="{AC66CFFB-6892-2A48-AAE4-F0ABA04F92FD}" type="slidenum">
              <a:rPr lang="en-US" altLang="x-none" sz="1200" smtClean="0">
                <a:solidFill>
                  <a:srgbClr val="000000"/>
                </a:solidFill>
              </a:rPr>
              <a:pPr>
                <a:defRPr/>
              </a:pPr>
              <a:t>42</a:t>
            </a:fld>
            <a:endParaRPr lang="en-US" altLang="x-none" sz="1200" smtClean="0">
              <a:solidFill>
                <a:srgbClr val="000000"/>
              </a:solidFill>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1677835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8CC1469F-4E8B-F246-B953-1F57CC2BDD48}" type="slidenum">
              <a:rPr lang="en-US" altLang="en-US" sz="1200"/>
              <a:pPr/>
              <a:t>44</a:t>
            </a:fld>
            <a:endParaRPr lang="en-US" altLang="en-US" sz="12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665519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BA75DE6-69E8-F944-A0DC-7804E23C769C}" type="slidenum">
              <a:rPr lang="en-US" sz="1200"/>
              <a:pPr/>
              <a:t>5</a:t>
            </a:fld>
            <a:endParaRPr lang="en-US" sz="1200"/>
          </a:p>
        </p:txBody>
      </p:sp>
      <p:sp>
        <p:nvSpPr>
          <p:cNvPr id="209922" name="Rectangle 2"/>
          <p:cNvSpPr>
            <a:spLocks noGrp="1" noRot="1" noChangeAspect="1" noChangeArrowheads="1" noTextEdit="1"/>
          </p:cNvSpPr>
          <p:nvPr>
            <p:ph type="sldImg"/>
          </p:nvPr>
        </p:nvSpPr>
        <p:spPr>
          <a:xfrm>
            <a:off x="1068388" y="704850"/>
            <a:ext cx="4697412" cy="3522663"/>
          </a:xfrm>
          <a:solidFill>
            <a:srgbClr val="FFFFFF"/>
          </a:solidFill>
          <a:ln/>
        </p:spPr>
      </p:sp>
      <p:sp>
        <p:nvSpPr>
          <p:cNvPr id="209923" name="Rectangle 3"/>
          <p:cNvSpPr>
            <a:spLocks noGrp="1" noChangeArrowheads="1"/>
          </p:cNvSpPr>
          <p:nvPr>
            <p:ph type="body" idx="1"/>
          </p:nvPr>
        </p:nvSpPr>
        <p:spPr>
          <a:xfrm>
            <a:off x="909638" y="4462463"/>
            <a:ext cx="5011737" cy="4229100"/>
          </a:xfrm>
          <a:solidFill>
            <a:srgbClr val="FFFFFF"/>
          </a:solidFill>
          <a:ln>
            <a:solidFill>
              <a:srgbClr val="000000"/>
            </a:solidFill>
          </a:ln>
        </p:spPr>
        <p:txBody>
          <a:bodyPr/>
          <a:lstStyle/>
          <a:p>
            <a:r>
              <a:rPr lang="en-US">
                <a:latin typeface="Times New Roman" charset="0"/>
              </a:rPr>
              <a:t>Here is an illustration of slow start. CongWin starts with 1 and after a round trip time it increases to 2, then 4 and so on. This exponential growth continues till there was any loss or the threshold is reached. After reaching threshold, we enter congestion avoidance phase which is described in the next slide. The loss may be detected either thru a timeout or duplicate acks.</a:t>
            </a:r>
          </a:p>
          <a:p>
            <a:endParaRPr lang="en-US">
              <a:latin typeface="Times New Roman" charset="0"/>
            </a:endParaRPr>
          </a:p>
        </p:txBody>
      </p:sp>
    </p:spTree>
    <p:extLst>
      <p:ext uri="{BB962C8B-B14F-4D97-AF65-F5344CB8AC3E}">
        <p14:creationId xmlns:p14="http://schemas.microsoft.com/office/powerpoint/2010/main" val="19841914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BDEC9C08-C99F-6746-A482-302EE918B9FE}" type="slidenum">
              <a:rPr lang="en-US" altLang="en-US" sz="1200"/>
              <a:pPr/>
              <a:t>45</a:t>
            </a:fld>
            <a:endParaRPr lang="en-US" altLang="en-US" sz="120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1002588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59169E5E-AD0E-1640-8163-30BF750F5BDB}" type="slidenum">
              <a:rPr lang="en-US" altLang="en-US" sz="1200"/>
              <a:pPr/>
              <a:t>46</a:t>
            </a:fld>
            <a:endParaRPr lang="en-US" altLang="en-US" sz="1200"/>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1063943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1F006387-ACE2-1F46-BA91-55AF3FB23AF8}" type="slidenum">
              <a:rPr lang="en-US" altLang="en-US" sz="1200"/>
              <a:pPr/>
              <a:t>47</a:t>
            </a:fld>
            <a:endParaRPr lang="en-US" altLang="en-US" sz="1200"/>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2084216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DFB352A5-C1C3-1341-8488-A0CE36C91BDF}" type="slidenum">
              <a:rPr lang="en-US" altLang="en-US" sz="1200"/>
              <a:pPr/>
              <a:t>48</a:t>
            </a:fld>
            <a:endParaRPr lang="en-US" altLang="en-US" sz="120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1752571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0BDBCB32-277E-B349-8087-DCFF5B9675AC}" type="slidenum">
              <a:rPr lang="en-US" altLang="en-US" sz="1200"/>
              <a:pPr/>
              <a:t>49</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cs typeface="ＭＳ Ｐゴシック" charset="-128"/>
            </a:endParaRPr>
          </a:p>
        </p:txBody>
      </p:sp>
    </p:spTree>
    <p:extLst>
      <p:ext uri="{BB962C8B-B14F-4D97-AF65-F5344CB8AC3E}">
        <p14:creationId xmlns:p14="http://schemas.microsoft.com/office/powerpoint/2010/main" val="124511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B2F3EF65-3524-4C43-95BE-5D84CF092842}" type="slidenum">
              <a:rPr lang="de-DE" altLang="en-US" sz="1200">
                <a:latin typeface="Times New Roman" pitchFamily="18" charset="0"/>
              </a:rPr>
              <a:pPr/>
              <a:t>51</a:t>
            </a:fld>
            <a:endParaRPr lang="de-DE" altLang="en-US" sz="1200">
              <a:latin typeface="Times New Roman" pitchFamily="18" charset="0"/>
            </a:endParaRPr>
          </a:p>
        </p:txBody>
      </p:sp>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6491">
              <a:spcBef>
                <a:spcPct val="0"/>
              </a:spcBef>
            </a:pPr>
            <a:r>
              <a:rPr lang="en-US" altLang="en-US" smtClean="0">
                <a:latin typeface="Times New Roman" pitchFamily="18" charset="0"/>
                <a:ea typeface="ＭＳ Ｐゴシック" pitchFamily="34" charset="-128"/>
              </a:rPr>
              <a:t>Now I’ll describe the API that tries to meet these goals.</a:t>
            </a:r>
          </a:p>
        </p:txBody>
      </p:sp>
      <p:sp>
        <p:nvSpPr>
          <p:cNvPr id="120836" name="Slide Number Placeholder 3"/>
          <p:cNvSpPr txBox="1">
            <a:spLocks noGrp="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1559F637-C2F5-4AF7-B93C-6CF39A677E05}" type="slidenum">
              <a:rPr lang="en-US" altLang="en-US" sz="1200">
                <a:latin typeface="Calibri" pitchFamily="34" charset="0"/>
              </a:rPr>
              <a:pPr algn="r"/>
              <a:t>51</a:t>
            </a:fld>
            <a:endParaRPr lang="en-US" altLang="en-US" sz="1200">
              <a:latin typeface="Calibri" pitchFamily="34" charset="0"/>
            </a:endParaRPr>
          </a:p>
        </p:txBody>
      </p:sp>
    </p:spTree>
    <p:extLst>
      <p:ext uri="{BB962C8B-B14F-4D97-AF65-F5344CB8AC3E}">
        <p14:creationId xmlns:p14="http://schemas.microsoft.com/office/powerpoint/2010/main" val="432444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a typeface="ＭＳ Ｐゴシック" pitchFamily="34" charset="-128"/>
            </a:endParaRPr>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6484942A-1E0B-4A69-8B10-8137634B11CC}" type="slidenum">
              <a:rPr lang="en-US" altLang="en-US" sz="1200">
                <a:latin typeface="Times New Roman" pitchFamily="18" charset="0"/>
              </a:rPr>
              <a:pPr/>
              <a:t>54</a:t>
            </a:fld>
            <a:endParaRPr lang="en-US" altLang="en-US" sz="1200">
              <a:latin typeface="Times New Roman" pitchFamily="18" charset="0"/>
            </a:endParaRPr>
          </a:p>
        </p:txBody>
      </p:sp>
    </p:spTree>
    <p:extLst>
      <p:ext uri="{BB962C8B-B14F-4D97-AF65-F5344CB8AC3E}">
        <p14:creationId xmlns:p14="http://schemas.microsoft.com/office/powerpoint/2010/main" val="1272210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BCA0CD-66A5-A14B-99F8-7F53A6AD0541}" type="slidenum">
              <a:rPr lang="en-US" smtClean="0"/>
              <a:t>63</a:t>
            </a:fld>
            <a:endParaRPr lang="en-US"/>
          </a:p>
        </p:txBody>
      </p:sp>
    </p:spTree>
    <p:extLst>
      <p:ext uri="{BB962C8B-B14F-4D97-AF65-F5344CB8AC3E}">
        <p14:creationId xmlns:p14="http://schemas.microsoft.com/office/powerpoint/2010/main" val="1999760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31EDB35-A36F-FB47-995B-110343105A1E}" type="slidenum">
              <a:rPr lang="en-US" sz="1200"/>
              <a:pPr/>
              <a:t>68</a:t>
            </a:fld>
            <a:endParaRPr lang="en-US" sz="1200"/>
          </a:p>
        </p:txBody>
      </p:sp>
      <p:sp>
        <p:nvSpPr>
          <p:cNvPr id="245762" name="Rectangle 1026"/>
          <p:cNvSpPr>
            <a:spLocks noGrp="1" noRot="1" noChangeAspect="1" noChangeArrowheads="1" noTextEdit="1"/>
          </p:cNvSpPr>
          <p:nvPr>
            <p:ph type="sldImg"/>
          </p:nvPr>
        </p:nvSpPr>
        <p:spPr>
          <a:ln/>
        </p:spPr>
      </p:sp>
      <p:sp>
        <p:nvSpPr>
          <p:cNvPr id="245763"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Times New Roman" charset="0"/>
            </a:endParaRPr>
          </a:p>
        </p:txBody>
      </p:sp>
    </p:spTree>
    <p:extLst>
      <p:ext uri="{BB962C8B-B14F-4D97-AF65-F5344CB8AC3E}">
        <p14:creationId xmlns:p14="http://schemas.microsoft.com/office/powerpoint/2010/main" val="15586110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F4D07E2-B6D6-884C-ACE1-636093768082}" type="slidenum">
              <a:rPr lang="en-US" sz="1200"/>
              <a:pPr/>
              <a:t>69</a:t>
            </a:fld>
            <a:endParaRPr lang="en-US" sz="1200"/>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36543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092A2C0-F9FC-1341-A145-DAA0D8C14E91}" type="slidenum">
              <a:rPr lang="en-US" sz="1200"/>
              <a:pPr/>
              <a:t>6</a:t>
            </a:fld>
            <a:endParaRPr lang="en-US" sz="1200"/>
          </a:p>
        </p:txBody>
      </p:sp>
      <p:sp>
        <p:nvSpPr>
          <p:cNvPr id="211970" name="Rectangle 2"/>
          <p:cNvSpPr>
            <a:spLocks noGrp="1" noRot="1" noChangeAspect="1" noChangeArrowheads="1" noTextEdit="1"/>
          </p:cNvSpPr>
          <p:nvPr>
            <p:ph type="sldImg"/>
          </p:nvPr>
        </p:nvSpPr>
        <p:spPr>
          <a:xfrm>
            <a:off x="1068388" y="704850"/>
            <a:ext cx="4697412" cy="3522663"/>
          </a:xfrm>
          <a:solidFill>
            <a:srgbClr val="FFFFFF"/>
          </a:solidFill>
          <a:ln/>
        </p:spPr>
      </p:sp>
      <p:sp>
        <p:nvSpPr>
          <p:cNvPr id="211971" name="Rectangle 3"/>
          <p:cNvSpPr>
            <a:spLocks noGrp="1" noChangeArrowheads="1"/>
          </p:cNvSpPr>
          <p:nvPr>
            <p:ph type="body" idx="1"/>
          </p:nvPr>
        </p:nvSpPr>
        <p:spPr>
          <a:xfrm>
            <a:off x="909638" y="4462463"/>
            <a:ext cx="5011737" cy="4229100"/>
          </a:xfrm>
          <a:solidFill>
            <a:srgbClr val="FFFFFF"/>
          </a:solidFill>
          <a:ln>
            <a:solidFill>
              <a:srgbClr val="000000"/>
            </a:solidFill>
          </a:ln>
        </p:spPr>
        <p:txBody>
          <a:bodyPr/>
          <a:lstStyle/>
          <a:p>
            <a:r>
              <a:rPr lang="en-US">
                <a:latin typeface="Times New Roman" charset="0"/>
              </a:rPr>
              <a:t>As mentioned before, a connection stays in slow start phase only till the threshold is reached. It then enters congestion avoidance phase where CongWin is increased by 1 for every round trip time. Essentially, CongWin is increased exponentially during slow start phase and linearly during congestion avoidance phase.</a:t>
            </a:r>
          </a:p>
          <a:p>
            <a:endParaRPr lang="en-US">
              <a:latin typeface="Times New Roman" charset="0"/>
            </a:endParaRPr>
          </a:p>
          <a:p>
            <a:r>
              <a:rPr lang="en-US">
                <a:latin typeface="Times New Roman" charset="0"/>
              </a:rPr>
              <a:t>These phases are illustrated in the graph. Initially, CongWin is set to1. Between the round trip times 0 and 3, the connection is slow start phase and CongWin is increase to 8. At this point the threshold is reached and then on CongWin is increased by 1 for every RTT. This CongWin reaches the value of 12.</a:t>
            </a:r>
          </a:p>
          <a:p>
            <a:endParaRPr lang="en-US">
              <a:latin typeface="Times New Roman" charset="0"/>
            </a:endParaRPr>
          </a:p>
          <a:p>
            <a:r>
              <a:rPr lang="en-US">
                <a:latin typeface="Times New Roman" charset="0"/>
              </a:rPr>
              <a:t>All this is when there were no losses. What happens when there is loss. Drastic action is taken. The threshold is set to current CongWin by 2. The CongWin is set to 1 and we are back in slow start phase. In the graph, where there was a loss when CongWin is 12. So the threshold is set 6, CongWin is set 1 and back to slow start phase.</a:t>
            </a:r>
          </a:p>
          <a:p>
            <a:endParaRPr lang="en-US">
              <a:latin typeface="Times New Roman" charset="0"/>
            </a:endParaRPr>
          </a:p>
          <a:p>
            <a:r>
              <a:rPr lang="en-US">
                <a:latin typeface="Times New Roman" charset="0"/>
              </a:rPr>
              <a:t>This is how TCP adapts its congestion window based on packet successes/losses. This pattern of continually increasing and decreasing CongWin continues thru the lifetime of a connection and looks like a sawtooth pattern.</a:t>
            </a:r>
          </a:p>
          <a:p>
            <a:endParaRPr lang="en-US">
              <a:latin typeface="Times New Roman" charset="0"/>
            </a:endParaRPr>
          </a:p>
        </p:txBody>
      </p:sp>
    </p:spTree>
    <p:extLst>
      <p:ext uri="{BB962C8B-B14F-4D97-AF65-F5344CB8AC3E}">
        <p14:creationId xmlns:p14="http://schemas.microsoft.com/office/powerpoint/2010/main" val="1257527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D08D71C-9BF1-F948-B8CB-9F4661308D95}" type="slidenum">
              <a:rPr lang="en-US" sz="1200"/>
              <a:pPr/>
              <a:t>70</a:t>
            </a:fld>
            <a:endParaRPr lang="en-US" sz="120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9713897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26C8DF8F-0D8F-514F-86CB-6C2CA8864BA2}" type="slidenum">
              <a:rPr lang="en-US" altLang="en-US" sz="1200"/>
              <a:pPr>
                <a:defRPr/>
              </a:pPr>
              <a:t>71</a:t>
            </a:fld>
            <a:endParaRPr lang="en-US" altLang="en-US" sz="1200"/>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en-US">
              <a:ea typeface="MS PGothic" charset="-128"/>
              <a:cs typeface="ＭＳ Ｐゴシック" charset="-128"/>
            </a:endParaRPr>
          </a:p>
        </p:txBody>
      </p:sp>
    </p:spTree>
    <p:extLst>
      <p:ext uri="{BB962C8B-B14F-4D97-AF65-F5344CB8AC3E}">
        <p14:creationId xmlns:p14="http://schemas.microsoft.com/office/powerpoint/2010/main" val="2098205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621FA2B7-F675-2B42-98B6-8CDD3C1C456E}" type="slidenum">
              <a:rPr lang="en-US" altLang="en-US" sz="1200"/>
              <a:pPr>
                <a:defRPr/>
              </a:pPr>
              <a:t>72</a:t>
            </a:fld>
            <a:endParaRPr lang="en-US" altLang="en-US" sz="1200"/>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en-US">
              <a:ea typeface="MS PGothic" charset="-128"/>
              <a:cs typeface="ＭＳ Ｐゴシック" charset="-128"/>
            </a:endParaRPr>
          </a:p>
        </p:txBody>
      </p:sp>
    </p:spTree>
    <p:extLst>
      <p:ext uri="{BB962C8B-B14F-4D97-AF65-F5344CB8AC3E}">
        <p14:creationId xmlns:p14="http://schemas.microsoft.com/office/powerpoint/2010/main" val="452881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EF3A6A15-CFD9-284C-B54D-D09E6492C3C6}" type="slidenum">
              <a:rPr lang="en-US" altLang="en-US" sz="1200"/>
              <a:pPr>
                <a:defRPr/>
              </a:pPr>
              <a:t>73</a:t>
            </a:fld>
            <a:endParaRPr lang="en-US" altLang="en-US" sz="120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en-US">
              <a:ea typeface="MS PGothic" charset="-128"/>
              <a:cs typeface="ＭＳ Ｐゴシック" charset="-128"/>
            </a:endParaRPr>
          </a:p>
        </p:txBody>
      </p:sp>
    </p:spTree>
    <p:extLst>
      <p:ext uri="{BB962C8B-B14F-4D97-AF65-F5344CB8AC3E}">
        <p14:creationId xmlns:p14="http://schemas.microsoft.com/office/powerpoint/2010/main" val="2030131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en-US">
              <a:ea typeface="MS PGothic" charset="-128"/>
              <a:cs typeface="ＭＳ Ｐゴシック" charset="-128"/>
            </a:endParaRPr>
          </a:p>
        </p:txBody>
      </p:sp>
    </p:spTree>
    <p:extLst>
      <p:ext uri="{BB962C8B-B14F-4D97-AF65-F5344CB8AC3E}">
        <p14:creationId xmlns:p14="http://schemas.microsoft.com/office/powerpoint/2010/main" val="12061517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606FFEC1-BA51-6E49-9385-36481A2FA56A}" type="slidenum">
              <a:rPr lang="en-US" altLang="en-US" sz="1200" smtClean="0"/>
              <a:pPr>
                <a:defRPr/>
              </a:pPr>
              <a:t>77</a:t>
            </a:fld>
            <a:endParaRPr lang="en-US" altLang="en-US" sz="1200"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en-US" smtClean="0"/>
          </a:p>
        </p:txBody>
      </p:sp>
    </p:spTree>
    <p:extLst>
      <p:ext uri="{BB962C8B-B14F-4D97-AF65-F5344CB8AC3E}">
        <p14:creationId xmlns:p14="http://schemas.microsoft.com/office/powerpoint/2010/main" val="2018692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AFFE9CE2-8CCC-754F-AECC-EBB524B33E2E}" type="slidenum">
              <a:rPr lang="en-US" altLang="en-US" sz="1200" smtClean="0"/>
              <a:pPr>
                <a:defRPr/>
              </a:pPr>
              <a:t>78</a:t>
            </a:fld>
            <a:endParaRPr lang="en-US" altLang="en-US" sz="1200" smtClean="0"/>
          </a:p>
        </p:txBody>
      </p:sp>
      <p:sp>
        <p:nvSpPr>
          <p:cNvPr id="135171" name="Rectangle 2"/>
          <p:cNvSpPr>
            <a:spLocks noGrp="1" noRot="1" noChangeAspect="1" noChangeArrowheads="1" noTextEdit="1"/>
          </p:cNvSpPr>
          <p:nvPr>
            <p:ph type="sldImg"/>
          </p:nvPr>
        </p:nvSpPr>
        <p:spPr>
          <a:xfrm>
            <a:off x="1068388" y="704850"/>
            <a:ext cx="4697412" cy="3522663"/>
          </a:xfrm>
          <a:solidFill>
            <a:srgbClr val="FFFFFF"/>
          </a:solidFill>
          <a:ln/>
        </p:spPr>
      </p:sp>
      <p:sp>
        <p:nvSpPr>
          <p:cNvPr id="135172" name="Rectangle 3"/>
          <p:cNvSpPr>
            <a:spLocks noGrp="1" noChangeArrowheads="1"/>
          </p:cNvSpPr>
          <p:nvPr>
            <p:ph type="body" idx="1"/>
          </p:nvPr>
        </p:nvSpPr>
        <p:spPr>
          <a:xfrm>
            <a:off x="909638" y="4462463"/>
            <a:ext cx="5011737" cy="4229100"/>
          </a:xfrm>
          <a:solidFill>
            <a:srgbClr val="FFFFFF"/>
          </a:solidFill>
          <a:ln>
            <a:solidFill>
              <a:srgbClr val="000000"/>
            </a:solidFill>
          </a:ln>
        </p:spPr>
        <p:txBody>
          <a:bodyPr/>
          <a:lstStyle/>
          <a:p>
            <a:pPr>
              <a:defRPr/>
            </a:pPr>
            <a:r>
              <a:rPr lang="en-US" altLang="en-US" dirty="0" smtClean="0"/>
              <a:t>Here is an example of how VCI translation is done. Forwarding table maps a packet from an input port with input VCI to an output port and output VCI. This forwarding table is set up such that no two packets belonging to different connections (with different input VCIs or from different input ports) get switched to the same output port with same output VCI.</a:t>
            </a:r>
          </a:p>
          <a:p>
            <a:pPr>
              <a:defRPr/>
            </a:pPr>
            <a:endParaRPr lang="en-US" altLang="en-US" dirty="0" smtClean="0"/>
          </a:p>
          <a:p>
            <a:pPr>
              <a:defRPr/>
            </a:pPr>
            <a:r>
              <a:rPr lang="en-US" altLang="en-US" dirty="0" smtClean="0"/>
              <a:t>In this example, forwarding table says that a packet coming thru input port 1 with VCI 2 should be sent out on port 4 and VCI of the packet be changed to 1. Similarly packets from port 2 with VCI 1 are sent out on port 3 with VCI 2. You can see that no two output VCIs are same if the output port is also same. </a:t>
            </a:r>
          </a:p>
          <a:p>
            <a:pPr>
              <a:defRPr/>
            </a:pPr>
            <a:endParaRPr lang="en-US" altLang="en-US" dirty="0" smtClean="0"/>
          </a:p>
        </p:txBody>
      </p:sp>
    </p:spTree>
    <p:extLst>
      <p:ext uri="{BB962C8B-B14F-4D97-AF65-F5344CB8AC3E}">
        <p14:creationId xmlns:p14="http://schemas.microsoft.com/office/powerpoint/2010/main" val="713599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C76B7432-084B-DC40-91C7-98707C2E15CA}" type="slidenum">
              <a:rPr lang="en-US" altLang="en-US" sz="1200" smtClean="0"/>
              <a:pPr>
                <a:defRPr/>
              </a:pPr>
              <a:t>79</a:t>
            </a:fld>
            <a:endParaRPr lang="en-US" altLang="en-US" sz="1200"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en-US" smtClean="0"/>
          </a:p>
        </p:txBody>
      </p:sp>
    </p:spTree>
    <p:extLst>
      <p:ext uri="{BB962C8B-B14F-4D97-AF65-F5344CB8AC3E}">
        <p14:creationId xmlns:p14="http://schemas.microsoft.com/office/powerpoint/2010/main" val="1616269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D4F612B1-6600-C64A-B711-DCECDF26D8AA}" type="slidenum">
              <a:rPr lang="en-US" altLang="en-US" sz="1200" smtClean="0"/>
              <a:pPr>
                <a:defRPr/>
              </a:pPr>
              <a:t>80</a:t>
            </a:fld>
            <a:endParaRPr lang="en-US" altLang="en-US" sz="1200" smtClean="0"/>
          </a:p>
        </p:txBody>
      </p:sp>
      <p:sp>
        <p:nvSpPr>
          <p:cNvPr id="421890" name="Rectangle 2"/>
          <p:cNvSpPr>
            <a:spLocks noGrp="1" noRot="1" noChangeAspect="1" noChangeArrowheads="1" noTextEdit="1"/>
          </p:cNvSpPr>
          <p:nvPr>
            <p:ph type="sldImg"/>
          </p:nvPr>
        </p:nvSpPr>
        <p:spPr>
          <a:xfrm>
            <a:off x="1066800" y="703263"/>
            <a:ext cx="4699000" cy="3524250"/>
          </a:xfrm>
          <a:ln/>
        </p:spPr>
      </p:sp>
      <p:sp>
        <p:nvSpPr>
          <p:cNvPr id="421891" name="Rectangle 3"/>
          <p:cNvSpPr>
            <a:spLocks noGrp="1" noChangeArrowheads="1"/>
          </p:cNvSpPr>
          <p:nvPr>
            <p:ph type="body" idx="1"/>
          </p:nvPr>
        </p:nvSpPr>
        <p:spPr>
          <a:xfrm>
            <a:off x="909638" y="4464050"/>
            <a:ext cx="5011737" cy="4229100"/>
          </a:xfrm>
        </p:spPr>
        <p:txBody>
          <a:bodyPr/>
          <a:lstStyle/>
          <a:p>
            <a:pPr>
              <a:defRPr/>
            </a:pPr>
            <a:endParaRPr lang="en-US" altLang="en-US" smtClean="0">
              <a:latin typeface="Times New Roman" pitchFamily="18" charset="0"/>
            </a:endParaRPr>
          </a:p>
        </p:txBody>
      </p:sp>
    </p:spTree>
    <p:extLst>
      <p:ext uri="{BB962C8B-B14F-4D97-AF65-F5344CB8AC3E}">
        <p14:creationId xmlns:p14="http://schemas.microsoft.com/office/powerpoint/2010/main" val="13174700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p:txBody>
          <a:bodyPr/>
          <a:lstStyle>
            <a:lvl1pPr defTabSz="927100">
              <a:defRPr sz="2400">
                <a:solidFill>
                  <a:schemeClr val="tx1"/>
                </a:solidFill>
                <a:latin typeface="Times New Roman" charset="0"/>
                <a:ea typeface="MS PGothic" charset="-128"/>
              </a:defRPr>
            </a:lvl1pPr>
            <a:lvl2pPr marL="711200" indent="-273050" defTabSz="927100">
              <a:defRPr sz="2400">
                <a:solidFill>
                  <a:schemeClr val="tx1"/>
                </a:solidFill>
                <a:latin typeface="Times New Roman" charset="0"/>
                <a:ea typeface="MS PGothic" charset="-128"/>
              </a:defRPr>
            </a:lvl2pPr>
            <a:lvl3pPr marL="1095375" indent="-219075" defTabSz="927100">
              <a:defRPr sz="2400">
                <a:solidFill>
                  <a:schemeClr val="tx1"/>
                </a:solidFill>
                <a:latin typeface="Times New Roman" charset="0"/>
                <a:ea typeface="MS PGothic" charset="-128"/>
              </a:defRPr>
            </a:lvl3pPr>
            <a:lvl4pPr marL="1533525" indent="-219075" defTabSz="927100">
              <a:defRPr sz="2400">
                <a:solidFill>
                  <a:schemeClr val="tx1"/>
                </a:solidFill>
                <a:latin typeface="Times New Roman" charset="0"/>
                <a:ea typeface="MS PGothic" charset="-128"/>
              </a:defRPr>
            </a:lvl4pPr>
            <a:lvl5pPr marL="1973263" indent="-219075" defTabSz="927100">
              <a:defRPr sz="2400">
                <a:solidFill>
                  <a:schemeClr val="tx1"/>
                </a:solidFill>
                <a:latin typeface="Times New Roman" charset="0"/>
                <a:ea typeface="MS PGothic" charset="-128"/>
              </a:defRPr>
            </a:lvl5pPr>
            <a:lvl6pPr marL="2430463" indent="-219075" defTabSz="927100"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7100"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7100"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71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6A28E36F-B6A0-DA4E-8EDE-28FBFC0EDDAA}" type="slidenum">
              <a:rPr lang="en-US" altLang="en-US" sz="1200" smtClean="0">
                <a:solidFill>
                  <a:srgbClr val="000000"/>
                </a:solidFill>
              </a:rPr>
              <a:pPr>
                <a:defRPr/>
              </a:pPr>
              <a:t>81</a:t>
            </a:fld>
            <a:endParaRPr lang="en-US" altLang="en-US" sz="1200" smtClean="0">
              <a:solidFill>
                <a:srgbClr val="000000"/>
              </a:solidFill>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1824463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F16E9B0-137F-004E-9CB5-FAC85A5FD550}" type="slidenum">
              <a:rPr lang="en-US" sz="1200"/>
              <a:pPr/>
              <a:t>7</a:t>
            </a:fld>
            <a:endParaRPr lang="en-US" sz="1200"/>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6525776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p:txBody>
          <a:bodyPr/>
          <a:lstStyle>
            <a:lvl1pPr defTabSz="927100">
              <a:defRPr sz="2400">
                <a:solidFill>
                  <a:schemeClr val="tx1"/>
                </a:solidFill>
                <a:latin typeface="Times New Roman" charset="0"/>
                <a:ea typeface="MS PGothic" charset="-128"/>
              </a:defRPr>
            </a:lvl1pPr>
            <a:lvl2pPr marL="711200" indent="-273050" defTabSz="927100">
              <a:defRPr sz="2400">
                <a:solidFill>
                  <a:schemeClr val="tx1"/>
                </a:solidFill>
                <a:latin typeface="Times New Roman" charset="0"/>
                <a:ea typeface="MS PGothic" charset="-128"/>
              </a:defRPr>
            </a:lvl2pPr>
            <a:lvl3pPr marL="1095375" indent="-219075" defTabSz="927100">
              <a:defRPr sz="2400">
                <a:solidFill>
                  <a:schemeClr val="tx1"/>
                </a:solidFill>
                <a:latin typeface="Times New Roman" charset="0"/>
                <a:ea typeface="MS PGothic" charset="-128"/>
              </a:defRPr>
            </a:lvl3pPr>
            <a:lvl4pPr marL="1533525" indent="-219075" defTabSz="927100">
              <a:defRPr sz="2400">
                <a:solidFill>
                  <a:schemeClr val="tx1"/>
                </a:solidFill>
                <a:latin typeface="Times New Roman" charset="0"/>
                <a:ea typeface="MS PGothic" charset="-128"/>
              </a:defRPr>
            </a:lvl4pPr>
            <a:lvl5pPr marL="1973263" indent="-219075" defTabSz="927100">
              <a:defRPr sz="2400">
                <a:solidFill>
                  <a:schemeClr val="tx1"/>
                </a:solidFill>
                <a:latin typeface="Times New Roman" charset="0"/>
                <a:ea typeface="MS PGothic" charset="-128"/>
              </a:defRPr>
            </a:lvl5pPr>
            <a:lvl6pPr marL="2430463" indent="-219075" defTabSz="927100" eaLnBrk="0" fontAlgn="base" hangingPunct="0">
              <a:spcBef>
                <a:spcPct val="0"/>
              </a:spcBef>
              <a:spcAft>
                <a:spcPct val="0"/>
              </a:spcAft>
              <a:defRPr sz="2400">
                <a:solidFill>
                  <a:schemeClr val="tx1"/>
                </a:solidFill>
                <a:latin typeface="Times New Roman" charset="0"/>
                <a:ea typeface="MS PGothic" charset="-128"/>
              </a:defRPr>
            </a:lvl6pPr>
            <a:lvl7pPr marL="2887663" indent="-219075" defTabSz="927100" eaLnBrk="0" fontAlgn="base" hangingPunct="0">
              <a:spcBef>
                <a:spcPct val="0"/>
              </a:spcBef>
              <a:spcAft>
                <a:spcPct val="0"/>
              </a:spcAft>
              <a:defRPr sz="2400">
                <a:solidFill>
                  <a:schemeClr val="tx1"/>
                </a:solidFill>
                <a:latin typeface="Times New Roman" charset="0"/>
                <a:ea typeface="MS PGothic" charset="-128"/>
              </a:defRPr>
            </a:lvl7pPr>
            <a:lvl8pPr marL="3344863" indent="-219075" defTabSz="927100" eaLnBrk="0" fontAlgn="base" hangingPunct="0">
              <a:spcBef>
                <a:spcPct val="0"/>
              </a:spcBef>
              <a:spcAft>
                <a:spcPct val="0"/>
              </a:spcAft>
              <a:defRPr sz="2400">
                <a:solidFill>
                  <a:schemeClr val="tx1"/>
                </a:solidFill>
                <a:latin typeface="Times New Roman" charset="0"/>
                <a:ea typeface="MS PGothic" charset="-128"/>
              </a:defRPr>
            </a:lvl8pPr>
            <a:lvl9pPr marL="3802063" indent="-219075" defTabSz="9271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9F87E1AB-F27A-564B-BAE9-B172D53A4D2C}" type="slidenum">
              <a:rPr lang="en-US" altLang="en-US" sz="1200" smtClean="0">
                <a:solidFill>
                  <a:srgbClr val="000000"/>
                </a:solidFill>
              </a:rPr>
              <a:pPr>
                <a:defRPr/>
              </a:pPr>
              <a:t>82</a:t>
            </a:fld>
            <a:endParaRPr lang="en-US" altLang="en-US" sz="1200" smtClean="0">
              <a:solidFill>
                <a:srgbClr val="000000"/>
              </a:solidFill>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13820965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31EDB35-A36F-FB47-995B-110343105A1E}" type="slidenum">
              <a:rPr lang="en-US" sz="1200"/>
              <a:pPr/>
              <a:t>92</a:t>
            </a:fld>
            <a:endParaRPr lang="en-US" sz="1200"/>
          </a:p>
        </p:txBody>
      </p:sp>
      <p:sp>
        <p:nvSpPr>
          <p:cNvPr id="245762" name="Rectangle 1026"/>
          <p:cNvSpPr>
            <a:spLocks noGrp="1" noRot="1" noChangeAspect="1" noChangeArrowheads="1" noTextEdit="1"/>
          </p:cNvSpPr>
          <p:nvPr>
            <p:ph type="sldImg"/>
          </p:nvPr>
        </p:nvSpPr>
        <p:spPr>
          <a:ln/>
        </p:spPr>
      </p:sp>
      <p:sp>
        <p:nvSpPr>
          <p:cNvPr id="245763"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Times New Roman" charset="0"/>
            </a:endParaRPr>
          </a:p>
        </p:txBody>
      </p:sp>
    </p:spTree>
    <p:extLst>
      <p:ext uri="{BB962C8B-B14F-4D97-AF65-F5344CB8AC3E}">
        <p14:creationId xmlns:p14="http://schemas.microsoft.com/office/powerpoint/2010/main" val="9169660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B170D13-3FE2-9142-A49E-EA689AA18BDC}" type="slidenum">
              <a:rPr lang="en-US" sz="1200"/>
              <a:pPr/>
              <a:t>93</a:t>
            </a:fld>
            <a:endParaRPr lang="en-US" sz="120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023045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62328C3-8AF4-C840-9515-662A7B75875C}" type="slidenum">
              <a:rPr lang="en-US"/>
              <a:pPr>
                <a:defRPr/>
              </a:pPr>
              <a:t>95</a:t>
            </a:fld>
            <a:endParaRPr lang="en-US"/>
          </a:p>
        </p:txBody>
      </p:sp>
      <p:sp>
        <p:nvSpPr>
          <p:cNvPr id="262146" name="Rectangle 2"/>
          <p:cNvSpPr>
            <a:spLocks noGrp="1" noRot="1" noChangeAspect="1" noChangeArrowheads="1" noTextEdit="1"/>
          </p:cNvSpPr>
          <p:nvPr>
            <p:ph type="sldImg"/>
          </p:nvPr>
        </p:nvSpPr>
        <p:spPr>
          <a:xfrm>
            <a:off x="1146175" y="685800"/>
            <a:ext cx="4568825" cy="3427413"/>
          </a:xfrm>
          <a:ln/>
          <a:extLst>
            <a:ext uri="{FAA26D3D-D897-4be2-8F04-BA451C77F1D7}">
              <ma14:placeholderFlag xmlns:ma14="http://schemas.microsoft.com/office/mac/drawingml/2011/main" val="1"/>
            </a:ext>
          </a:extLst>
        </p:spPr>
      </p:sp>
      <p:sp>
        <p:nvSpPr>
          <p:cNvPr id="262147" name="Rectangle 3"/>
          <p:cNvSpPr>
            <a:spLocks noGrp="1" noChangeArrowheads="1"/>
          </p:cNvSpPr>
          <p:nvPr>
            <p:ph type="body" idx="1"/>
          </p:nvPr>
        </p:nvSpPr>
        <p:spPr>
          <a:xfrm>
            <a:off x="913232" y="4342589"/>
            <a:ext cx="5031537" cy="4115495"/>
          </a:xfrm>
        </p:spPr>
        <p:txBody>
          <a:bodyPr/>
          <a:lstStyle/>
          <a:p>
            <a:pPr>
              <a:defRPr/>
            </a:pPr>
            <a:r>
              <a:rPr lang="en-US" dirty="0" smtClean="0">
                <a:cs typeface="+mn-cs"/>
              </a:rPr>
              <a:t>Here is an abstract view of the internals of a typical router. We can separate the functionality of a router into control plane and data plane. The control plane is responsible for exchanging routing information (control packets) with other routers and making routing decisions. Generally, there exists a route processor to process these control packets and to update the routing table. This routing table is then condensed into a form known as forwarding table for quick lookup by the data plane. The job of data plane is to switch packets from input ports to output ports, which is essentially a </a:t>
            </a:r>
            <a:r>
              <a:rPr lang="en-US" dirty="0" err="1" smtClean="0">
                <a:cs typeface="+mn-cs"/>
              </a:rPr>
              <a:t>forwarding.engine</a:t>
            </a:r>
            <a:r>
              <a:rPr lang="en-US" dirty="0" smtClean="0">
                <a:cs typeface="+mn-cs"/>
              </a:rPr>
              <a:t>. Data packets flow thru this faster data plane while control packets are processed by slower control plane. Another way to look at is that routing decisions are made by control plane and forwarding lookups done by data plane.</a:t>
            </a:r>
          </a:p>
          <a:p>
            <a:pPr>
              <a:defRPr/>
            </a:pPr>
            <a:endParaRPr lang="en-US" dirty="0" smtClean="0">
              <a:cs typeface="+mn-cs"/>
            </a:endParaRPr>
          </a:p>
        </p:txBody>
      </p:sp>
    </p:spTree>
    <p:extLst>
      <p:ext uri="{BB962C8B-B14F-4D97-AF65-F5344CB8AC3E}">
        <p14:creationId xmlns:p14="http://schemas.microsoft.com/office/powerpoint/2010/main" val="2134352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91FE8CA-D4AF-9A46-A66C-AFACFBFBF5C9}" type="slidenum">
              <a:rPr lang="en-US"/>
              <a:pPr>
                <a:defRPr/>
              </a:pPr>
              <a:t>102</a:t>
            </a:fld>
            <a:endParaRPr lang="en-US"/>
          </a:p>
        </p:txBody>
      </p:sp>
      <p:sp>
        <p:nvSpPr>
          <p:cNvPr id="266242" name="Rectangle 2"/>
          <p:cNvSpPr>
            <a:spLocks noGrp="1" noRot="1" noChangeAspect="1" noChangeArrowheads="1" noTextEdit="1"/>
          </p:cNvSpPr>
          <p:nvPr>
            <p:ph type="sldImg"/>
          </p:nvPr>
        </p:nvSpPr>
        <p:spPr>
          <a:xfrm>
            <a:off x="1068388" y="704850"/>
            <a:ext cx="4697412" cy="3522663"/>
          </a:xfrm>
          <a:ln/>
        </p:spPr>
      </p:sp>
      <p:sp>
        <p:nvSpPr>
          <p:cNvPr id="222211" name="Rectangle 3"/>
          <p:cNvSpPr>
            <a:spLocks noGrp="1" noChangeArrowheads="1"/>
          </p:cNvSpPr>
          <p:nvPr>
            <p:ph type="body" idx="1"/>
          </p:nvPr>
        </p:nvSpPr>
        <p:spPr>
          <a:xfrm>
            <a:off x="909638" y="4462463"/>
            <a:ext cx="5011737" cy="4229100"/>
          </a:xfrm>
        </p:spPr>
        <p:txBody>
          <a:bodyPr/>
          <a:lstStyle/>
          <a:p>
            <a:pPr>
              <a:defRPr/>
            </a:pPr>
            <a:r>
              <a:rPr lang="en-US" smtClean="0">
                <a:cs typeface="+mn-cs"/>
              </a:rPr>
              <a:t>Under link state routing, each router gathers state of all the links in the network and then independently computes paths. Cost can be any generic metric capturing the link characteristics such bandwidth or delay.</a:t>
            </a:r>
          </a:p>
          <a:p>
            <a:pPr>
              <a:defRPr/>
            </a:pPr>
            <a:endParaRPr lang="en-US" smtClean="0">
              <a:cs typeface="+mn-cs"/>
            </a:endParaRPr>
          </a:p>
        </p:txBody>
      </p:sp>
    </p:spTree>
    <p:extLst>
      <p:ext uri="{BB962C8B-B14F-4D97-AF65-F5344CB8AC3E}">
        <p14:creationId xmlns:p14="http://schemas.microsoft.com/office/powerpoint/2010/main" val="7601140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D26D8FB-A7F4-F74C-B3F1-3C5A8156478D}" type="slidenum">
              <a:rPr lang="en-US"/>
              <a:pPr>
                <a:defRPr/>
              </a:pPr>
              <a:t>103</a:t>
            </a:fld>
            <a:endParaRPr lang="en-US"/>
          </a:p>
        </p:txBody>
      </p:sp>
      <p:sp>
        <p:nvSpPr>
          <p:cNvPr id="220162" name="Rectangle 2"/>
          <p:cNvSpPr>
            <a:spLocks noGrp="1" noRot="1" noChangeAspect="1" noChangeArrowheads="1" noTextEdit="1"/>
          </p:cNvSpPr>
          <p:nvPr>
            <p:ph type="sldImg"/>
          </p:nvPr>
        </p:nvSpPr>
        <p:spPr>
          <a:xfrm>
            <a:off x="1146175" y="685800"/>
            <a:ext cx="4568825" cy="3427413"/>
          </a:xfrm>
          <a:ln/>
          <a:extLst>
            <a:ext uri="{FAA26D3D-D897-4be2-8F04-BA451C77F1D7}">
              <ma14:placeholderFlag xmlns:ma14="http://schemas.microsoft.com/office/mac/drawingml/2011/main" val="1"/>
            </a:ext>
          </a:extLst>
        </p:spPr>
      </p:sp>
      <p:sp>
        <p:nvSpPr>
          <p:cNvPr id="220163" name="Rectangle 3"/>
          <p:cNvSpPr>
            <a:spLocks noGrp="1" noChangeArrowheads="1"/>
          </p:cNvSpPr>
          <p:nvPr>
            <p:ph type="body" idx="1"/>
          </p:nvPr>
        </p:nvSpPr>
        <p:spPr>
          <a:xfrm>
            <a:off x="913232" y="4342589"/>
            <a:ext cx="5031537" cy="4115495"/>
          </a:xfrm>
        </p:spPr>
        <p:txBody>
          <a:bodyPr/>
          <a:lstStyle/>
          <a:p>
            <a:pPr>
              <a:defRPr/>
            </a:pPr>
            <a:endParaRPr lang="en-US" smtClean="0">
              <a:cs typeface="+mn-cs"/>
            </a:endParaRPr>
          </a:p>
        </p:txBody>
      </p:sp>
    </p:spTree>
    <p:extLst>
      <p:ext uri="{BB962C8B-B14F-4D97-AF65-F5344CB8AC3E}">
        <p14:creationId xmlns:p14="http://schemas.microsoft.com/office/powerpoint/2010/main" val="12457880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0EF10E8-7636-D943-AED7-92E914D93B04}" type="slidenum">
              <a:rPr lang="en-US"/>
              <a:pPr>
                <a:defRPr/>
              </a:pPr>
              <a:t>104</a:t>
            </a:fld>
            <a:endParaRPr lang="en-US"/>
          </a:p>
        </p:txBody>
      </p:sp>
      <p:sp>
        <p:nvSpPr>
          <p:cNvPr id="268290" name="Rectangle 2"/>
          <p:cNvSpPr>
            <a:spLocks noGrp="1" noRot="1" noChangeAspect="1" noChangeArrowheads="1" noTextEdit="1"/>
          </p:cNvSpPr>
          <p:nvPr>
            <p:ph type="sldImg"/>
          </p:nvPr>
        </p:nvSpPr>
        <p:spPr>
          <a:xfrm>
            <a:off x="1068388" y="704850"/>
            <a:ext cx="4697412" cy="3522663"/>
          </a:xfrm>
          <a:ln/>
        </p:spPr>
      </p:sp>
      <p:sp>
        <p:nvSpPr>
          <p:cNvPr id="224259" name="Rectangle 3"/>
          <p:cNvSpPr>
            <a:spLocks noGrp="1" noChangeArrowheads="1"/>
          </p:cNvSpPr>
          <p:nvPr>
            <p:ph type="body" idx="1"/>
          </p:nvPr>
        </p:nvSpPr>
        <p:spPr>
          <a:xfrm>
            <a:off x="909638" y="4462463"/>
            <a:ext cx="5011737" cy="4229100"/>
          </a:xfrm>
        </p:spPr>
        <p:txBody>
          <a:bodyPr/>
          <a:lstStyle/>
          <a:p>
            <a:pPr>
              <a:defRPr/>
            </a:pPr>
            <a:r>
              <a:rPr lang="en-US" smtClean="0">
                <a:cs typeface="+mn-cs"/>
              </a:rPr>
              <a:t>What is the cost of controlled flooding? A router would not forward an LSP more than once. Since each LSP carries a sequence number, a router can discard the duplicates by matching the originator and the sequence numbers with its LSP database.</a:t>
            </a:r>
          </a:p>
          <a:p>
            <a:pPr>
              <a:defRPr/>
            </a:pPr>
            <a:endParaRPr lang="en-US" smtClean="0">
              <a:cs typeface="+mn-cs"/>
            </a:endParaRPr>
          </a:p>
        </p:txBody>
      </p:sp>
    </p:spTree>
    <p:extLst>
      <p:ext uri="{BB962C8B-B14F-4D97-AF65-F5344CB8AC3E}">
        <p14:creationId xmlns:p14="http://schemas.microsoft.com/office/powerpoint/2010/main" val="5180251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CFBFAE4-E950-1041-BD91-50B2B2C2A039}" type="slidenum">
              <a:rPr lang="en-US"/>
              <a:pPr>
                <a:defRPr/>
              </a:pPr>
              <a:t>106</a:t>
            </a:fld>
            <a:endParaRPr lang="en-US"/>
          </a:p>
        </p:txBody>
      </p:sp>
      <p:sp>
        <p:nvSpPr>
          <p:cNvPr id="271362" name="Rectangle 2"/>
          <p:cNvSpPr>
            <a:spLocks noGrp="1" noRot="1" noChangeAspect="1" noChangeArrowheads="1" noTextEdit="1"/>
          </p:cNvSpPr>
          <p:nvPr>
            <p:ph type="sldImg"/>
          </p:nvPr>
        </p:nvSpPr>
        <p:spPr>
          <a:xfrm>
            <a:off x="1068388" y="704850"/>
            <a:ext cx="4697412" cy="3522663"/>
          </a:xfrm>
          <a:ln/>
        </p:spPr>
      </p:sp>
      <p:sp>
        <p:nvSpPr>
          <p:cNvPr id="227331" name="Rectangle 3"/>
          <p:cNvSpPr>
            <a:spLocks noGrp="1" noChangeArrowheads="1"/>
          </p:cNvSpPr>
          <p:nvPr>
            <p:ph type="body" idx="1"/>
          </p:nvPr>
        </p:nvSpPr>
        <p:spPr>
          <a:xfrm>
            <a:off x="909638" y="4462463"/>
            <a:ext cx="5011737" cy="4229100"/>
          </a:xfrm>
        </p:spPr>
        <p:txBody>
          <a:bodyPr/>
          <a:lstStyle/>
          <a:p>
            <a:pPr>
              <a:defRPr/>
            </a:pPr>
            <a:endParaRPr lang="en-US" smtClean="0">
              <a:cs typeface="+mn-cs"/>
            </a:endParaRPr>
          </a:p>
        </p:txBody>
      </p:sp>
    </p:spTree>
    <p:extLst>
      <p:ext uri="{BB962C8B-B14F-4D97-AF65-F5344CB8AC3E}">
        <p14:creationId xmlns:p14="http://schemas.microsoft.com/office/powerpoint/2010/main" val="2716260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AEB8BB6-7A23-354D-931F-2A6E80C78C12}" type="slidenum">
              <a:rPr lang="en-US"/>
              <a:pPr>
                <a:defRPr/>
              </a:pPr>
              <a:t>107</a:t>
            </a:fld>
            <a:endParaRPr lang="en-US"/>
          </a:p>
        </p:txBody>
      </p:sp>
      <p:sp>
        <p:nvSpPr>
          <p:cNvPr id="273410" name="Rectangle 2"/>
          <p:cNvSpPr>
            <a:spLocks noGrp="1" noRot="1" noChangeAspect="1" noChangeArrowheads="1" noTextEdit="1"/>
          </p:cNvSpPr>
          <p:nvPr>
            <p:ph type="sldImg"/>
          </p:nvPr>
        </p:nvSpPr>
        <p:spPr>
          <a:xfrm>
            <a:off x="1068388" y="704850"/>
            <a:ext cx="4697412" cy="3522663"/>
          </a:xfrm>
          <a:ln/>
        </p:spPr>
      </p:sp>
      <p:sp>
        <p:nvSpPr>
          <p:cNvPr id="229379" name="Rectangle 3"/>
          <p:cNvSpPr>
            <a:spLocks noGrp="1" noChangeArrowheads="1"/>
          </p:cNvSpPr>
          <p:nvPr>
            <p:ph type="body" idx="1"/>
          </p:nvPr>
        </p:nvSpPr>
        <p:spPr>
          <a:xfrm>
            <a:off x="909638" y="4462463"/>
            <a:ext cx="5011737" cy="4229100"/>
          </a:xfrm>
        </p:spPr>
        <p:txBody>
          <a:bodyPr/>
          <a:lstStyle/>
          <a:p>
            <a:pPr>
              <a:defRPr/>
            </a:pPr>
            <a:endParaRPr lang="en-US" smtClean="0">
              <a:cs typeface="+mn-cs"/>
            </a:endParaRPr>
          </a:p>
        </p:txBody>
      </p:sp>
    </p:spTree>
    <p:extLst>
      <p:ext uri="{BB962C8B-B14F-4D97-AF65-F5344CB8AC3E}">
        <p14:creationId xmlns:p14="http://schemas.microsoft.com/office/powerpoint/2010/main" val="13062967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A040FB4-7BE5-3844-B7F7-918733746911}" type="slidenum">
              <a:rPr lang="en-US"/>
              <a:pPr>
                <a:defRPr/>
              </a:pPr>
              <a:t>108</a:t>
            </a:fld>
            <a:endParaRPr lang="en-US"/>
          </a:p>
        </p:txBody>
      </p:sp>
      <p:sp>
        <p:nvSpPr>
          <p:cNvPr id="275458" name="Rectangle 2"/>
          <p:cNvSpPr>
            <a:spLocks noGrp="1" noRot="1" noChangeAspect="1" noChangeArrowheads="1" noTextEdit="1"/>
          </p:cNvSpPr>
          <p:nvPr>
            <p:ph type="sldImg"/>
          </p:nvPr>
        </p:nvSpPr>
        <p:spPr>
          <a:xfrm>
            <a:off x="1068388" y="704850"/>
            <a:ext cx="4697412" cy="3522663"/>
          </a:xfrm>
          <a:ln/>
        </p:spPr>
      </p:sp>
      <p:sp>
        <p:nvSpPr>
          <p:cNvPr id="231427" name="Rectangle 3"/>
          <p:cNvSpPr>
            <a:spLocks noGrp="1" noChangeArrowheads="1"/>
          </p:cNvSpPr>
          <p:nvPr>
            <p:ph type="body" idx="1"/>
          </p:nvPr>
        </p:nvSpPr>
        <p:spPr>
          <a:xfrm>
            <a:off x="909638" y="4462463"/>
            <a:ext cx="5011737" cy="4229100"/>
          </a:xfrm>
        </p:spPr>
        <p:txBody>
          <a:bodyPr/>
          <a:lstStyle/>
          <a:p>
            <a:pPr>
              <a:defRPr/>
            </a:pPr>
            <a:r>
              <a:rPr lang="en-US" smtClean="0">
                <a:cs typeface="+mn-cs"/>
              </a:rPr>
              <a:t>Suppose A wants to compute shortest paths to all other nodes. Initialization is like step 0. We add A itself to N and set the distance to all the neighbors as the cost of direct links and all others as infinity. Here D(B) is set 2 and D(E) set to infinity because B is a neighbor and E is not.</a:t>
            </a:r>
          </a:p>
          <a:p>
            <a:pPr>
              <a:defRPr/>
            </a:pPr>
            <a:endParaRPr lang="en-US" smtClean="0">
              <a:cs typeface="+mn-cs"/>
            </a:endParaRPr>
          </a:p>
          <a:p>
            <a:pPr>
              <a:defRPr/>
            </a:pPr>
            <a:r>
              <a:rPr lang="en-US" smtClean="0">
                <a:cs typeface="+mn-cs"/>
              </a:rPr>
              <a:t>Now in step 1, among all those nodes that are not in N, we select a node with the shortest distance. In this case D is that node with distance of 1. First, we add D to the set N. Then we update the distances of other nodes if they can be made shorter by going thru D. In this case we can improve the distance to C from 5 to 4 by going thru D instead of using the direct link. Similarly E can now be reached with distance 2.</a:t>
            </a:r>
          </a:p>
          <a:p>
            <a:pPr>
              <a:defRPr/>
            </a:pPr>
            <a:endParaRPr lang="en-US" smtClean="0">
              <a:cs typeface="+mn-cs"/>
            </a:endParaRPr>
          </a:p>
          <a:p>
            <a:pPr>
              <a:defRPr/>
            </a:pPr>
            <a:r>
              <a:rPr lang="en-US" smtClean="0">
                <a:cs typeface="+mn-cs"/>
              </a:rPr>
              <a:t>This way in each step, we pick the node with the shortest distance, add it to set N and update the distance of all other nodes not in N. After k iterations, shortest paths to nearest k neighbors are known. This process terminates after all the nodes are added to N.</a:t>
            </a:r>
          </a:p>
          <a:p>
            <a:pPr>
              <a:defRPr/>
            </a:pPr>
            <a:endParaRPr lang="en-US" smtClean="0">
              <a:cs typeface="+mn-cs"/>
            </a:endParaRPr>
          </a:p>
          <a:p>
            <a:pPr>
              <a:defRPr/>
            </a:pPr>
            <a:r>
              <a:rPr lang="en-US" smtClean="0">
                <a:cs typeface="+mn-cs"/>
              </a:rPr>
              <a:t>This algorithm can be viewed as the construction of shortest paths spanning tree with source node as the root. In such a tree, there is exactly one path from the source node to any other node and that is the shortest path.</a:t>
            </a:r>
          </a:p>
          <a:p>
            <a:pPr>
              <a:defRPr/>
            </a:pPr>
            <a:endParaRPr lang="en-US" smtClean="0">
              <a:cs typeface="+mn-cs"/>
            </a:endParaRPr>
          </a:p>
        </p:txBody>
      </p:sp>
    </p:spTree>
    <p:extLst>
      <p:ext uri="{BB962C8B-B14F-4D97-AF65-F5344CB8AC3E}">
        <p14:creationId xmlns:p14="http://schemas.microsoft.com/office/powerpoint/2010/main" val="898176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C2B1C1D-98DE-2A4D-8B71-0BA0ACC5166B}" type="slidenum">
              <a:rPr lang="en-US" sz="1200"/>
              <a:pPr/>
              <a:t>8</a:t>
            </a:fld>
            <a:endParaRPr lang="en-US" sz="120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8829459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CB0C08E-2FA7-0B47-81B6-3A7865AFDF00}" type="slidenum">
              <a:rPr lang="en-US"/>
              <a:pPr>
                <a:defRPr/>
              </a:pPr>
              <a:t>109</a:t>
            </a:fld>
            <a:endParaRPr lang="en-US"/>
          </a:p>
        </p:txBody>
      </p:sp>
      <p:sp>
        <p:nvSpPr>
          <p:cNvPr id="277506" name="Rectangle 2"/>
          <p:cNvSpPr>
            <a:spLocks noGrp="1" noRot="1" noChangeAspect="1" noChangeArrowheads="1" noTextEdit="1"/>
          </p:cNvSpPr>
          <p:nvPr>
            <p:ph type="sldImg"/>
          </p:nvPr>
        </p:nvSpPr>
        <p:spPr>
          <a:xfrm>
            <a:off x="1068388" y="704850"/>
            <a:ext cx="4697412" cy="3522663"/>
          </a:xfrm>
          <a:ln/>
        </p:spPr>
      </p:sp>
      <p:sp>
        <p:nvSpPr>
          <p:cNvPr id="233475" name="Rectangle 3"/>
          <p:cNvSpPr>
            <a:spLocks noGrp="1" noChangeArrowheads="1"/>
          </p:cNvSpPr>
          <p:nvPr>
            <p:ph type="body" idx="1"/>
          </p:nvPr>
        </p:nvSpPr>
        <p:spPr>
          <a:xfrm>
            <a:off x="909638" y="4462463"/>
            <a:ext cx="5011737" cy="4229100"/>
          </a:xfrm>
        </p:spPr>
        <p:txBody>
          <a:bodyPr/>
          <a:lstStyle/>
          <a:p>
            <a:pPr>
              <a:defRPr/>
            </a:pPr>
            <a:r>
              <a:rPr lang="en-US" smtClean="0">
                <a:cs typeface="+mn-cs"/>
              </a:rPr>
              <a:t>Now we know how to construct a shortest paths spanning tree. But what we want is the routing table. Question is how do we get the routing table from this tree? Routing table is essentially a mapping from destination to next hop. This can be obtained very easily from the shortest paths spanning tree. Consider each node and the path to that node. The first node along the path is the next hop.</a:t>
            </a:r>
          </a:p>
          <a:p>
            <a:pPr>
              <a:defRPr/>
            </a:pPr>
            <a:endParaRPr lang="en-US" smtClean="0">
              <a:cs typeface="+mn-cs"/>
            </a:endParaRPr>
          </a:p>
        </p:txBody>
      </p:sp>
    </p:spTree>
    <p:extLst>
      <p:ext uri="{BB962C8B-B14F-4D97-AF65-F5344CB8AC3E}">
        <p14:creationId xmlns:p14="http://schemas.microsoft.com/office/powerpoint/2010/main" val="11991001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5E42915-83EA-1E47-92E3-B29373D2FE98}" type="slidenum">
              <a:rPr lang="en-US"/>
              <a:pPr>
                <a:defRPr/>
              </a:pPr>
              <a:t>110</a:t>
            </a:fld>
            <a:endParaRPr lang="en-US"/>
          </a:p>
        </p:txBody>
      </p:sp>
      <p:sp>
        <p:nvSpPr>
          <p:cNvPr id="279554" name="Rectangle 2"/>
          <p:cNvSpPr>
            <a:spLocks noGrp="1" noRot="1" noChangeAspect="1" noChangeArrowheads="1" noTextEdit="1"/>
          </p:cNvSpPr>
          <p:nvPr>
            <p:ph type="sldImg"/>
          </p:nvPr>
        </p:nvSpPr>
        <p:spPr>
          <a:xfrm>
            <a:off x="1025525" y="693738"/>
            <a:ext cx="4730750" cy="3548062"/>
          </a:xfrm>
          <a:ln/>
        </p:spPr>
      </p:sp>
      <p:sp>
        <p:nvSpPr>
          <p:cNvPr id="235523" name="Rectangle 3"/>
          <p:cNvSpPr>
            <a:spLocks noGrp="1" noChangeArrowheads="1"/>
          </p:cNvSpPr>
          <p:nvPr>
            <p:ph type="body" idx="1"/>
          </p:nvPr>
        </p:nvSpPr>
        <p:spPr>
          <a:xfrm>
            <a:off x="892175" y="4473575"/>
            <a:ext cx="5064125" cy="4243388"/>
          </a:xfrm>
        </p:spPr>
        <p:txBody>
          <a:bodyPr/>
          <a:lstStyle/>
          <a:p>
            <a:pPr>
              <a:defRPr/>
            </a:pPr>
            <a:r>
              <a:rPr lang="en-US" smtClean="0">
                <a:cs typeface="+mn-cs"/>
              </a:rPr>
              <a:t>So far we have talked about link state routing. Under link state routing each router receives complete information about the network topology and computes shortest paths using Dijkstra</a:t>
            </a:r>
            <a:r>
              <a:rPr lang="ja-JP" altLang="en-US" smtClean="0">
                <a:latin typeface="Arial"/>
                <a:cs typeface="+mn-cs"/>
              </a:rPr>
              <a:t>’</a:t>
            </a:r>
            <a:r>
              <a:rPr lang="en-US" smtClean="0">
                <a:cs typeface="+mn-cs"/>
              </a:rPr>
              <a:t>s algorithm. Now we will discuss a different routing protocol called distance vector Routing.</a:t>
            </a:r>
          </a:p>
          <a:p>
            <a:pPr>
              <a:defRPr/>
            </a:pPr>
            <a:endParaRPr lang="en-US" smtClean="0">
              <a:cs typeface="+mn-cs"/>
            </a:endParaRPr>
          </a:p>
          <a:p>
            <a:pPr>
              <a:defRPr/>
            </a:pPr>
            <a:r>
              <a:rPr lang="en-US" smtClean="0">
                <a:cs typeface="+mn-cs"/>
              </a:rPr>
              <a:t>Under distance vector routing, a router informs its neighbors about the distance from that router to every other router in the network. Unlike in link state routing, here information is exchanged only between neighbors.  It is based on Bellman-Ford algorithm for computing shortest paths. We will go through an example to see how this works.</a:t>
            </a:r>
          </a:p>
          <a:p>
            <a:pPr>
              <a:defRPr/>
            </a:pPr>
            <a:endParaRPr lang="en-US" smtClean="0">
              <a:cs typeface="+mn-cs"/>
            </a:endParaRPr>
          </a:p>
          <a:p>
            <a:pPr>
              <a:defRPr/>
            </a:pPr>
            <a:r>
              <a:rPr lang="en-US" smtClean="0">
                <a:cs typeface="+mn-cs"/>
              </a:rPr>
              <a:t>Under distance vector routing, each router maintains a distance table. A row for each possible destination and a column for each neighbor. An entry in router X</a:t>
            </a:r>
            <a:r>
              <a:rPr lang="ja-JP" altLang="en-US" smtClean="0">
                <a:latin typeface="Arial"/>
                <a:cs typeface="+mn-cs"/>
              </a:rPr>
              <a:t>’</a:t>
            </a:r>
            <a:r>
              <a:rPr lang="en-US" smtClean="0">
                <a:cs typeface="+mn-cs"/>
              </a:rPr>
              <a:t>s table corresponding to a row Y and a column Z is the distance from X to Y via Z.</a:t>
            </a:r>
          </a:p>
          <a:p>
            <a:pPr>
              <a:defRPr/>
            </a:pPr>
            <a:endParaRPr lang="en-US" smtClean="0">
              <a:cs typeface="+mn-cs"/>
            </a:endParaRPr>
          </a:p>
          <a:p>
            <a:pPr>
              <a:defRPr/>
            </a:pPr>
            <a:r>
              <a:rPr lang="en-US" smtClean="0">
                <a:cs typeface="+mn-cs"/>
              </a:rPr>
              <a:t>Given a distance table we can find the shortest distance to a destination, i.e., the smallest value in the row corresponding to the destination. A list of &lt;destination, shortest distance&gt; tuples is called a distance vector and these distance vectors are exchanged between neighbors.</a:t>
            </a:r>
          </a:p>
          <a:p>
            <a:pPr>
              <a:defRPr/>
            </a:pPr>
            <a:endParaRPr lang="en-US" smtClean="0">
              <a:cs typeface="+mn-cs"/>
            </a:endParaRPr>
          </a:p>
        </p:txBody>
      </p:sp>
    </p:spTree>
    <p:extLst>
      <p:ext uri="{BB962C8B-B14F-4D97-AF65-F5344CB8AC3E}">
        <p14:creationId xmlns:p14="http://schemas.microsoft.com/office/powerpoint/2010/main" val="12291645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DFD4973-F3E6-674F-822E-93F359C38C78}" type="slidenum">
              <a:rPr lang="en-US"/>
              <a:pPr>
                <a:defRPr/>
              </a:pPr>
              <a:t>111</a:t>
            </a:fld>
            <a:endParaRPr lang="en-US"/>
          </a:p>
        </p:txBody>
      </p:sp>
      <p:sp>
        <p:nvSpPr>
          <p:cNvPr id="281602" name="Rectangle 2"/>
          <p:cNvSpPr>
            <a:spLocks noGrp="1" noRot="1" noChangeAspect="1" noChangeArrowheads="1" noTextEdit="1"/>
          </p:cNvSpPr>
          <p:nvPr>
            <p:ph type="sldImg"/>
          </p:nvPr>
        </p:nvSpPr>
        <p:spPr>
          <a:xfrm>
            <a:off x="1025525" y="693738"/>
            <a:ext cx="4730750" cy="3548062"/>
          </a:xfrm>
          <a:ln/>
        </p:spPr>
      </p:sp>
      <p:sp>
        <p:nvSpPr>
          <p:cNvPr id="237571" name="Rectangle 3"/>
          <p:cNvSpPr>
            <a:spLocks noGrp="1" noChangeArrowheads="1"/>
          </p:cNvSpPr>
          <p:nvPr>
            <p:ph type="body" idx="1"/>
          </p:nvPr>
        </p:nvSpPr>
        <p:spPr>
          <a:xfrm>
            <a:off x="892175" y="4473575"/>
            <a:ext cx="5064125" cy="4243388"/>
          </a:xfrm>
        </p:spPr>
        <p:txBody>
          <a:bodyPr/>
          <a:lstStyle/>
          <a:p>
            <a:pPr>
              <a:defRPr/>
            </a:pPr>
            <a:r>
              <a:rPr lang="en-US" smtClean="0">
                <a:cs typeface="+mn-cs"/>
              </a:rPr>
              <a:t>Lets look at an example. Here A, B, C, D, and E are routers and the links are labeled with their costs. And this is a distance table at router E. You can see that there is one row per each destination an one column per each neighbor.</a:t>
            </a:r>
          </a:p>
          <a:p>
            <a:pPr>
              <a:defRPr/>
            </a:pPr>
            <a:endParaRPr lang="en-US" smtClean="0">
              <a:cs typeface="+mn-cs"/>
            </a:endParaRPr>
          </a:p>
          <a:p>
            <a:pPr>
              <a:defRPr/>
            </a:pPr>
            <a:r>
              <a:rPr lang="en-US" smtClean="0">
                <a:cs typeface="+mn-cs"/>
              </a:rPr>
              <a:t>If you look at the third row, it says that you can reach C via A with cost 6, via B with cost 9 and via D with 4. So the shortest distance to C is 4 via D. If E were to advertise its distance vector it will send &lt;A,1&gt;,&lt;B,5&gt;,&lt;C,4&gt;,&lt;D,2&gt;. </a:t>
            </a:r>
          </a:p>
          <a:p>
            <a:pPr>
              <a:defRPr/>
            </a:pPr>
            <a:endParaRPr lang="en-US" smtClean="0">
              <a:cs typeface="+mn-cs"/>
            </a:endParaRPr>
          </a:p>
        </p:txBody>
      </p:sp>
    </p:spTree>
    <p:extLst>
      <p:ext uri="{BB962C8B-B14F-4D97-AF65-F5344CB8AC3E}">
        <p14:creationId xmlns:p14="http://schemas.microsoft.com/office/powerpoint/2010/main" val="16672567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31EDB35-A36F-FB47-995B-110343105A1E}" type="slidenum">
              <a:rPr lang="en-US" sz="1200"/>
              <a:pPr/>
              <a:t>116</a:t>
            </a:fld>
            <a:endParaRPr lang="en-US" sz="1200"/>
          </a:p>
        </p:txBody>
      </p:sp>
      <p:sp>
        <p:nvSpPr>
          <p:cNvPr id="245762" name="Rectangle 1026"/>
          <p:cNvSpPr>
            <a:spLocks noGrp="1" noRot="1" noChangeAspect="1" noChangeArrowheads="1" noTextEdit="1"/>
          </p:cNvSpPr>
          <p:nvPr>
            <p:ph type="sldImg"/>
          </p:nvPr>
        </p:nvSpPr>
        <p:spPr>
          <a:ln/>
        </p:spPr>
      </p:sp>
      <p:sp>
        <p:nvSpPr>
          <p:cNvPr id="245763"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Times New Roman" charset="0"/>
            </a:endParaRPr>
          </a:p>
        </p:txBody>
      </p:sp>
    </p:spTree>
    <p:extLst>
      <p:ext uri="{BB962C8B-B14F-4D97-AF65-F5344CB8AC3E}">
        <p14:creationId xmlns:p14="http://schemas.microsoft.com/office/powerpoint/2010/main" val="11562531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B170D13-3FE2-9142-A49E-EA689AA18BDC}" type="slidenum">
              <a:rPr lang="en-US" sz="1200"/>
              <a:pPr/>
              <a:t>117</a:t>
            </a:fld>
            <a:endParaRPr lang="en-US" sz="120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7152158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noTextEdit="1"/>
          </p:cNvSpPr>
          <p:nvPr>
            <p:ph type="sldImg"/>
          </p:nvPr>
        </p:nvSpPr>
        <p:spPr>
          <a:ln/>
        </p:spPr>
      </p:sp>
      <p:sp>
        <p:nvSpPr>
          <p:cNvPr id="154626"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p>
        </p:txBody>
      </p:sp>
      <p:sp>
        <p:nvSpPr>
          <p:cNvPr id="154627"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fld id="{7D8E0F08-E6A1-504A-9002-B1B3A53370F5}" type="slidenum">
              <a:rPr lang="en-US" sz="1200" smtClean="0"/>
              <a:pPr>
                <a:defRPr/>
              </a:pPr>
              <a:t>118</a:t>
            </a:fld>
            <a:endParaRPr lang="en-US" sz="1200" smtClean="0"/>
          </a:p>
        </p:txBody>
      </p:sp>
    </p:spTree>
    <p:extLst>
      <p:ext uri="{BB962C8B-B14F-4D97-AF65-F5344CB8AC3E}">
        <p14:creationId xmlns:p14="http://schemas.microsoft.com/office/powerpoint/2010/main" val="8340058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a:ln/>
        </p:spPr>
      </p:sp>
      <p:sp>
        <p:nvSpPr>
          <p:cNvPr id="52226"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charset="-128"/>
            </a:endParaRPr>
          </a:p>
        </p:txBody>
      </p:sp>
      <p:sp>
        <p:nvSpPr>
          <p:cNvPr id="52227"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FA8CBAF-6B2B-F748-B6D4-7F38283FC438}" type="slidenum">
              <a:rPr lang="en-US" altLang="en-US" sz="1200"/>
              <a:pPr/>
              <a:t>125</a:t>
            </a:fld>
            <a:endParaRPr lang="en-US" altLang="en-US" sz="1200"/>
          </a:p>
        </p:txBody>
      </p:sp>
    </p:spTree>
    <p:extLst>
      <p:ext uri="{BB962C8B-B14F-4D97-AF65-F5344CB8AC3E}">
        <p14:creationId xmlns:p14="http://schemas.microsoft.com/office/powerpoint/2010/main" val="15031322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31EDB35-A36F-FB47-995B-110343105A1E}" type="slidenum">
              <a:rPr lang="en-US" sz="1200"/>
              <a:pPr/>
              <a:t>131</a:t>
            </a:fld>
            <a:endParaRPr lang="en-US" sz="1200"/>
          </a:p>
        </p:txBody>
      </p:sp>
      <p:sp>
        <p:nvSpPr>
          <p:cNvPr id="245762" name="Rectangle 1026"/>
          <p:cNvSpPr>
            <a:spLocks noGrp="1" noRot="1" noChangeAspect="1" noChangeArrowheads="1" noTextEdit="1"/>
          </p:cNvSpPr>
          <p:nvPr>
            <p:ph type="sldImg"/>
          </p:nvPr>
        </p:nvSpPr>
        <p:spPr>
          <a:ln/>
        </p:spPr>
      </p:sp>
      <p:sp>
        <p:nvSpPr>
          <p:cNvPr id="245763"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Times New Roman" charset="0"/>
            </a:endParaRPr>
          </a:p>
        </p:txBody>
      </p:sp>
    </p:spTree>
    <p:extLst>
      <p:ext uri="{BB962C8B-B14F-4D97-AF65-F5344CB8AC3E}">
        <p14:creationId xmlns:p14="http://schemas.microsoft.com/office/powerpoint/2010/main" val="2396338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sldNum" idx="12"/>
          </p:nvPr>
        </p:nvSpPr>
        <p:spPr>
          <a:xfrm>
            <a:off x="3885623" y="8686735"/>
            <a:ext cx="2972390" cy="457278"/>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Times New Roman"/>
                <a:ea typeface="Times New Roman"/>
                <a:cs typeface="Times New Roman"/>
                <a:sym typeface="Times New Roman"/>
              </a:rPr>
              <a:t>132</a:t>
            </a:fld>
            <a:endParaRPr lang="en-US" sz="1200">
              <a:solidFill>
                <a:schemeClr val="dk1"/>
              </a:solidFill>
              <a:latin typeface="Times New Roman"/>
              <a:ea typeface="Times New Roman"/>
              <a:cs typeface="Times New Roman"/>
              <a:sym typeface="Times New Roman"/>
            </a:endParaRPr>
          </a:p>
        </p:txBody>
      </p:sp>
      <p:sp>
        <p:nvSpPr>
          <p:cNvPr id="275" name="Shape 275"/>
          <p:cNvSpPr>
            <a:spLocks noGrp="1" noRot="1" noChangeAspect="1"/>
          </p:cNvSpPr>
          <p:nvPr>
            <p:ph type="sldImg" idx="2"/>
          </p:nvPr>
        </p:nvSpPr>
        <p:spPr>
          <a:xfrm>
            <a:off x="1143000" y="685800"/>
            <a:ext cx="457358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6" name="Shape 276"/>
          <p:cNvSpPr txBox="1">
            <a:spLocks noGrp="1"/>
          </p:cNvSpPr>
          <p:nvPr>
            <p:ph type="body" idx="1"/>
          </p:nvPr>
        </p:nvSpPr>
        <p:spPr>
          <a:xfrm>
            <a:off x="914827" y="4344140"/>
            <a:ext cx="5028360" cy="4113956"/>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SzPct val="25000"/>
              <a:buNone/>
            </a:pPr>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622774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B170D13-3FE2-9142-A49E-EA689AA18BDC}" type="slidenum">
              <a:rPr lang="en-US" sz="1200"/>
              <a:pPr/>
              <a:t>133</a:t>
            </a:fld>
            <a:endParaRPr lang="en-US" sz="120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715069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359C5D6-55FA-4B45-B22F-ABD1FF7F2C8A}" type="slidenum">
              <a:rPr lang="en-US" sz="1200"/>
              <a:pPr/>
              <a:t>9</a:t>
            </a:fld>
            <a:endParaRPr lang="en-US" sz="1200"/>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8550249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charset="0"/>
                <a:ea typeface="ＭＳ Ｐゴシック" charset="-128"/>
              </a:defRPr>
            </a:lvl1pPr>
            <a:lvl2pPr marL="711200" indent="-273050" defTabSz="927100">
              <a:defRPr sz="2400">
                <a:solidFill>
                  <a:schemeClr val="tx1"/>
                </a:solidFill>
                <a:latin typeface="Times New Roman" charset="0"/>
                <a:ea typeface="ＭＳ Ｐゴシック" charset="-128"/>
              </a:defRPr>
            </a:lvl2pPr>
            <a:lvl3pPr marL="1095375" indent="-219075" defTabSz="927100">
              <a:defRPr sz="2400">
                <a:solidFill>
                  <a:schemeClr val="tx1"/>
                </a:solidFill>
                <a:latin typeface="Times New Roman" charset="0"/>
                <a:ea typeface="ＭＳ Ｐゴシック" charset="-128"/>
              </a:defRPr>
            </a:lvl3pPr>
            <a:lvl4pPr marL="1533525" indent="-219075" defTabSz="927100">
              <a:defRPr sz="2400">
                <a:solidFill>
                  <a:schemeClr val="tx1"/>
                </a:solidFill>
                <a:latin typeface="Times New Roman" charset="0"/>
                <a:ea typeface="ＭＳ Ｐゴシック" charset="-128"/>
              </a:defRPr>
            </a:lvl4pPr>
            <a:lvl5pPr marL="1973263" indent="-219075" defTabSz="927100">
              <a:defRPr sz="2400">
                <a:solidFill>
                  <a:schemeClr val="tx1"/>
                </a:solidFill>
                <a:latin typeface="Times New Roman" charset="0"/>
                <a:ea typeface="ＭＳ Ｐゴシック" charset="-128"/>
              </a:defRPr>
            </a:lvl5pPr>
            <a:lvl6pPr marL="2430463" indent="-219075" defTabSz="927100" eaLnBrk="0" fontAlgn="base" hangingPunct="0">
              <a:spcBef>
                <a:spcPct val="0"/>
              </a:spcBef>
              <a:spcAft>
                <a:spcPct val="0"/>
              </a:spcAft>
              <a:defRPr sz="2400">
                <a:solidFill>
                  <a:schemeClr val="tx1"/>
                </a:solidFill>
                <a:latin typeface="Times New Roman" charset="0"/>
                <a:ea typeface="ＭＳ Ｐゴシック" charset="-128"/>
              </a:defRPr>
            </a:lvl6pPr>
            <a:lvl7pPr marL="2887663" indent="-219075" defTabSz="927100" eaLnBrk="0" fontAlgn="base" hangingPunct="0">
              <a:spcBef>
                <a:spcPct val="0"/>
              </a:spcBef>
              <a:spcAft>
                <a:spcPct val="0"/>
              </a:spcAft>
              <a:defRPr sz="2400">
                <a:solidFill>
                  <a:schemeClr val="tx1"/>
                </a:solidFill>
                <a:latin typeface="Times New Roman" charset="0"/>
                <a:ea typeface="ＭＳ Ｐゴシック" charset="-128"/>
              </a:defRPr>
            </a:lvl7pPr>
            <a:lvl8pPr marL="3344863" indent="-219075" defTabSz="927100" eaLnBrk="0" fontAlgn="base" hangingPunct="0">
              <a:spcBef>
                <a:spcPct val="0"/>
              </a:spcBef>
              <a:spcAft>
                <a:spcPct val="0"/>
              </a:spcAft>
              <a:defRPr sz="2400">
                <a:solidFill>
                  <a:schemeClr val="tx1"/>
                </a:solidFill>
                <a:latin typeface="Times New Roman" charset="0"/>
                <a:ea typeface="ＭＳ Ｐゴシック" charset="-128"/>
              </a:defRPr>
            </a:lvl8pPr>
            <a:lvl9pPr marL="3802063" indent="-219075" defTabSz="927100" eaLnBrk="0" fontAlgn="base" hangingPunct="0">
              <a:spcBef>
                <a:spcPct val="0"/>
              </a:spcBef>
              <a:spcAft>
                <a:spcPct val="0"/>
              </a:spcAft>
              <a:defRPr sz="2400">
                <a:solidFill>
                  <a:schemeClr val="tx1"/>
                </a:solidFill>
                <a:latin typeface="Times New Roman" charset="0"/>
                <a:ea typeface="ＭＳ Ｐゴシック" charset="-128"/>
              </a:defRPr>
            </a:lvl9pPr>
          </a:lstStyle>
          <a:p>
            <a:fld id="{DD343B2C-FF62-2B4B-8C1B-D352930CD00A}" type="slidenum">
              <a:rPr lang="en-US" altLang="x-none" sz="1200">
                <a:ea typeface="MS PGothic" charset="-128"/>
              </a:rPr>
              <a:pPr/>
              <a:t>135</a:t>
            </a:fld>
            <a:endParaRPr lang="en-US" altLang="x-none" sz="1200">
              <a:ea typeface="MS PGothic" charset="-128"/>
            </a:endParaRPr>
          </a:p>
        </p:txBody>
      </p:sp>
      <p:sp>
        <p:nvSpPr>
          <p:cNvPr id="24578"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9807960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96294A36-28F2-5342-8FFC-84C64045D71D}" type="slidenum">
              <a:rPr lang="en-US" altLang="en-US" sz="1200" smtClean="0"/>
              <a:pPr>
                <a:defRPr/>
              </a:pPr>
              <a:t>136</a:t>
            </a:fld>
            <a:endParaRPr lang="en-US" altLang="en-US" sz="1200" smtClean="0"/>
          </a:p>
        </p:txBody>
      </p:sp>
      <p:sp>
        <p:nvSpPr>
          <p:cNvPr id="223234" name="Rectangle 2"/>
          <p:cNvSpPr>
            <a:spLocks noGrp="1" noRot="1" noChangeAspect="1" noChangeArrowheads="1" noTextEdit="1"/>
          </p:cNvSpPr>
          <p:nvPr>
            <p:ph type="sldImg"/>
          </p:nvPr>
        </p:nvSpPr>
        <p:spPr>
          <a:xfrm>
            <a:off x="1066800" y="703263"/>
            <a:ext cx="4699000" cy="3524250"/>
          </a:xfrm>
          <a:ln/>
        </p:spPr>
      </p:sp>
      <p:sp>
        <p:nvSpPr>
          <p:cNvPr id="223235" name="Rectangle 3"/>
          <p:cNvSpPr>
            <a:spLocks noGrp="1" noChangeArrowheads="1"/>
          </p:cNvSpPr>
          <p:nvPr>
            <p:ph type="body" idx="1"/>
          </p:nvPr>
        </p:nvSpPr>
        <p:spPr>
          <a:xfrm>
            <a:off x="909638" y="4464050"/>
            <a:ext cx="5011737" cy="4229100"/>
          </a:xfrm>
        </p:spPr>
        <p:txBody>
          <a:bodyPr/>
          <a:lstStyle/>
          <a:p>
            <a:pPr>
              <a:defRPr/>
            </a:pPr>
            <a:endParaRPr lang="en-US" altLang="en-US" smtClean="0">
              <a:latin typeface="Times New Roman" pitchFamily="18" charset="0"/>
            </a:endParaRPr>
          </a:p>
        </p:txBody>
      </p:sp>
    </p:spTree>
    <p:extLst>
      <p:ext uri="{BB962C8B-B14F-4D97-AF65-F5344CB8AC3E}">
        <p14:creationId xmlns:p14="http://schemas.microsoft.com/office/powerpoint/2010/main" val="17963131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B8647F49-1694-934F-8BFE-FD1F3300840B}" type="slidenum">
              <a:rPr lang="en-US" altLang="x-none" sz="1200"/>
              <a:pPr/>
              <a:t>139</a:t>
            </a:fld>
            <a:endParaRPr lang="en-US" altLang="x-none" sz="1200"/>
          </a:p>
        </p:txBody>
      </p:sp>
      <p:sp>
        <p:nvSpPr>
          <p:cNvPr id="34818"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extLst>
            <a:ext uri="{AF507438-7753-43e0-B8FC-AC1667EBCBE1}"/>
          </a:extLst>
        </p:spPr>
        <p:txBody>
          <a:bodyPr/>
          <a:lstStyle/>
          <a:p>
            <a:pPr>
              <a:defRPr/>
            </a:pPr>
            <a:endParaRPr lang="en-US" dirty="0">
              <a:cs typeface="+mn-cs"/>
            </a:endParaRPr>
          </a:p>
        </p:txBody>
      </p:sp>
    </p:spTree>
    <p:extLst>
      <p:ext uri="{BB962C8B-B14F-4D97-AF65-F5344CB8AC3E}">
        <p14:creationId xmlns:p14="http://schemas.microsoft.com/office/powerpoint/2010/main" val="16012822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31EDB35-A36F-FB47-995B-110343105A1E}" type="slidenum">
              <a:rPr lang="en-US" sz="1200"/>
              <a:pPr/>
              <a:t>141</a:t>
            </a:fld>
            <a:endParaRPr lang="en-US" sz="1200"/>
          </a:p>
        </p:txBody>
      </p:sp>
      <p:sp>
        <p:nvSpPr>
          <p:cNvPr id="245762" name="Rectangle 1026"/>
          <p:cNvSpPr>
            <a:spLocks noGrp="1" noRot="1" noChangeAspect="1" noChangeArrowheads="1" noTextEdit="1"/>
          </p:cNvSpPr>
          <p:nvPr>
            <p:ph type="sldImg"/>
          </p:nvPr>
        </p:nvSpPr>
        <p:spPr>
          <a:ln/>
        </p:spPr>
      </p:sp>
      <p:sp>
        <p:nvSpPr>
          <p:cNvPr id="245763"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Times New Roman" charset="0"/>
            </a:endParaRPr>
          </a:p>
        </p:txBody>
      </p:sp>
    </p:spTree>
    <p:extLst>
      <p:ext uri="{BB962C8B-B14F-4D97-AF65-F5344CB8AC3E}">
        <p14:creationId xmlns:p14="http://schemas.microsoft.com/office/powerpoint/2010/main" val="8018654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F5A15E4-5048-FA46-AF5F-98A33CF09AE5}" type="slidenum">
              <a:rPr lang="en-US" sz="1200"/>
              <a:pPr/>
              <a:t>142</a:t>
            </a:fld>
            <a:endParaRPr lang="en-US" sz="1200"/>
          </a:p>
        </p:txBody>
      </p:sp>
      <p:sp>
        <p:nvSpPr>
          <p:cNvPr id="135170" name="Rectangle 2"/>
          <p:cNvSpPr>
            <a:spLocks noGrp="1" noRot="1" noChangeAspect="1" noChangeArrowheads="1" noTextEdit="1"/>
          </p:cNvSpPr>
          <p:nvPr>
            <p:ph type="sldImg"/>
          </p:nvPr>
        </p:nvSpPr>
        <p:spPr>
          <a:solidFill>
            <a:srgbClr val="FFFFFF"/>
          </a:solidFill>
          <a:ln/>
        </p:spPr>
      </p:sp>
      <p:sp>
        <p:nvSpPr>
          <p:cNvPr id="13517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7762997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47757BF-9F70-9D47-81C7-0C5FF0A8838C}" type="slidenum">
              <a:rPr lang="en-US" sz="1200"/>
              <a:pPr/>
              <a:t>143</a:t>
            </a:fld>
            <a:endParaRPr lang="en-US" sz="1200"/>
          </a:p>
        </p:txBody>
      </p:sp>
      <p:sp>
        <p:nvSpPr>
          <p:cNvPr id="137218" name="Rectangle 2"/>
          <p:cNvSpPr>
            <a:spLocks noGrp="1" noRot="1" noChangeAspect="1" noChangeArrowheads="1" noTextEdit="1"/>
          </p:cNvSpPr>
          <p:nvPr>
            <p:ph type="sldImg"/>
          </p:nvPr>
        </p:nvSpPr>
        <p:spPr>
          <a:solidFill>
            <a:srgbClr val="FFFFFF"/>
          </a:solidFill>
          <a:ln/>
        </p:spPr>
      </p:sp>
      <p:sp>
        <p:nvSpPr>
          <p:cNvPr id="13721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1780414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3DA5D68B-1D3C-1C4E-876D-47FB0C4D009C}" type="slidenum">
              <a:rPr lang="en-US" altLang="en-US" sz="1200"/>
              <a:pPr/>
              <a:t>144</a:t>
            </a:fld>
            <a:endParaRPr lang="en-US" altLang="en-US" sz="1200"/>
          </a:p>
        </p:txBody>
      </p:sp>
      <p:sp>
        <p:nvSpPr>
          <p:cNvPr id="69634" name="Rectangle 2"/>
          <p:cNvSpPr>
            <a:spLocks noGrp="1" noRot="1" noChangeAspect="1" noChangeArrowheads="1" noTextEdit="1"/>
          </p:cNvSpPr>
          <p:nvPr>
            <p:ph type="sldImg"/>
          </p:nvPr>
        </p:nvSpPr>
        <p:spPr>
          <a:xfrm>
            <a:off x="1068388" y="704850"/>
            <a:ext cx="4697412" cy="3522663"/>
          </a:xfrm>
          <a:ln/>
        </p:spPr>
      </p:sp>
      <p:sp>
        <p:nvSpPr>
          <p:cNvPr id="69635" name="Rectangle 3"/>
          <p:cNvSpPr>
            <a:spLocks noGrp="1" noChangeArrowheads="1"/>
          </p:cNvSpPr>
          <p:nvPr>
            <p:ph type="body" idx="1"/>
          </p:nvPr>
        </p:nvSpPr>
        <p:spPr>
          <a:xfrm>
            <a:off x="909638" y="4462463"/>
            <a:ext cx="5011737" cy="4229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charset="-128"/>
              </a:rPr>
              <a:t>CSMA/CD protocol is standardized and referred to as IEEE 802.3. Ethernet employs 1-persistent CSMA/CD. It senses the channel and transmits if idle. Otherwise it will wait till it becomes idle and attempts transmission. In case of a collision, it backs off for a random time.</a:t>
            </a:r>
          </a:p>
          <a:p>
            <a:endParaRPr lang="en-US" altLang="en-US">
              <a:ea typeface="ＭＳ Ｐゴシック" charset="-128"/>
            </a:endParaRPr>
          </a:p>
        </p:txBody>
      </p:sp>
    </p:spTree>
    <p:extLst>
      <p:ext uri="{BB962C8B-B14F-4D97-AF65-F5344CB8AC3E}">
        <p14:creationId xmlns:p14="http://schemas.microsoft.com/office/powerpoint/2010/main" val="20274450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B9D11DDA-5AC0-3C4D-AFB7-C55DE913F46D}" type="slidenum">
              <a:rPr lang="en-US" altLang="en-US" sz="1200"/>
              <a:pPr/>
              <a:t>146</a:t>
            </a:fld>
            <a:endParaRPr lang="en-US" altLang="en-US" sz="1200"/>
          </a:p>
        </p:txBody>
      </p:sp>
      <p:sp>
        <p:nvSpPr>
          <p:cNvPr id="75778" name="Rectangle 2"/>
          <p:cNvSpPr>
            <a:spLocks noGrp="1" noRot="1" noChangeAspect="1" noChangeArrowheads="1" noTextEdit="1"/>
          </p:cNvSpPr>
          <p:nvPr>
            <p:ph type="sldImg"/>
          </p:nvPr>
        </p:nvSpPr>
        <p:spPr>
          <a:xfrm>
            <a:off x="1068388" y="704850"/>
            <a:ext cx="4697412" cy="3522663"/>
          </a:xfrm>
          <a:ln/>
        </p:spPr>
      </p:sp>
      <p:sp>
        <p:nvSpPr>
          <p:cNvPr id="317443" name="Rectangle 3"/>
          <p:cNvSpPr>
            <a:spLocks noGrp="1" noChangeArrowheads="1"/>
          </p:cNvSpPr>
          <p:nvPr>
            <p:ph type="body" idx="1"/>
          </p:nvPr>
        </p:nvSpPr>
        <p:spPr>
          <a:xfrm>
            <a:off x="909638" y="4462463"/>
            <a:ext cx="5011737" cy="4229100"/>
          </a:xfrm>
        </p:spPr>
        <p:txBody>
          <a:bodyPr/>
          <a:lstStyle/>
          <a:p>
            <a:pPr>
              <a:defRPr/>
            </a:pPr>
            <a:r>
              <a:rPr lang="en-US" smtClean="0">
                <a:cs typeface="+mn-cs"/>
              </a:rPr>
              <a:t>Here is an illustration of the worst case. If the two stations are farthest apart, it takes up to twice the signal propagation time to realize that collision occurred. So a station would know whether it has </a:t>
            </a:r>
            <a:r>
              <a:rPr lang="en-US" b="1" smtClean="0">
                <a:cs typeface="+mn-cs"/>
              </a:rPr>
              <a:t>seized</a:t>
            </a:r>
            <a:r>
              <a:rPr lang="en-US" smtClean="0">
                <a:cs typeface="+mn-cs"/>
              </a:rPr>
              <a:t> the channel or not only after round trip propagation delay.</a:t>
            </a:r>
          </a:p>
          <a:p>
            <a:pPr>
              <a:defRPr/>
            </a:pPr>
            <a:endParaRPr lang="en-US" smtClean="0">
              <a:cs typeface="+mn-cs"/>
            </a:endParaRPr>
          </a:p>
        </p:txBody>
      </p:sp>
    </p:spTree>
    <p:extLst>
      <p:ext uri="{BB962C8B-B14F-4D97-AF65-F5344CB8AC3E}">
        <p14:creationId xmlns:p14="http://schemas.microsoft.com/office/powerpoint/2010/main" val="4300685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3D4C4FBD-C606-B64A-8C3B-9167E6063A37}" type="slidenum">
              <a:rPr lang="en-US" altLang="en-US" sz="1200"/>
              <a:pPr/>
              <a:t>148</a:t>
            </a:fld>
            <a:endParaRPr lang="en-US" altLang="en-US" sz="1200"/>
          </a:p>
        </p:txBody>
      </p:sp>
      <p:sp>
        <p:nvSpPr>
          <p:cNvPr id="73730" name="Rectangle 2"/>
          <p:cNvSpPr>
            <a:spLocks noGrp="1" noRot="1" noChangeAspect="1" noChangeArrowheads="1" noTextEdit="1"/>
          </p:cNvSpPr>
          <p:nvPr>
            <p:ph type="sldImg"/>
          </p:nvPr>
        </p:nvSpPr>
        <p:spPr>
          <a:xfrm>
            <a:off x="1068388" y="704850"/>
            <a:ext cx="4697412" cy="3522663"/>
          </a:xfrm>
          <a:ln/>
        </p:spPr>
      </p:sp>
      <p:sp>
        <p:nvSpPr>
          <p:cNvPr id="73731" name="Rectangle 3"/>
          <p:cNvSpPr>
            <a:spLocks noGrp="1" noChangeArrowheads="1"/>
          </p:cNvSpPr>
          <p:nvPr>
            <p:ph type="body" idx="1"/>
          </p:nvPr>
        </p:nvSpPr>
        <p:spPr>
          <a:xfrm>
            <a:off x="909638" y="4462463"/>
            <a:ext cx="5011737" cy="4229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charset="-128"/>
              </a:rPr>
              <a:t>Ethernet specification limits the cable length to be no more than 2.5 Km with at most 4 repeaters. This corresponds to a round trip propagation delay of approximately 51.2 microseconds. As pointed out earlier this gives the worst case time to detect a collision. So only after 51.2 microseconds a station would know for sure that it has seized the channel and there would not be a collision during its transmission.</a:t>
            </a:r>
          </a:p>
          <a:p>
            <a:endParaRPr lang="en-US" altLang="en-US">
              <a:ea typeface="ＭＳ Ｐゴシック" charset="-128"/>
            </a:endParaRPr>
          </a:p>
          <a:p>
            <a:r>
              <a:rPr lang="en-US" altLang="en-US">
                <a:ea typeface="ＭＳ Ｐゴシック" charset="-128"/>
              </a:rPr>
              <a:t>This also puts a constraint on the minimum frame size. In case of 10Mbps Ethernet, transmission of 64 bytes takes 51.2 micro seconds. If the packet size is less than 64 bytes, packet transmission time would be less than the worst case collision detection time.  Transmission would be complete before the station can be sure that it has seized the channel. This is not desirable and so the frame size should be at least 64 bytes.</a:t>
            </a:r>
          </a:p>
          <a:p>
            <a:endParaRPr lang="en-US" altLang="en-US">
              <a:ea typeface="ＭＳ Ｐゴシック" charset="-128"/>
            </a:endParaRPr>
          </a:p>
          <a:p>
            <a:r>
              <a:rPr lang="en-US" altLang="en-US">
                <a:ea typeface="ＭＳ Ｐゴシック" charset="-128"/>
              </a:rPr>
              <a:t>This implies that data in Ethernet frame should be at least 46 bytes considering that SA, DA, LEN, CRC together take up 18 bytes. If the data is smaller than 46 bytes, it is padded to fill out the frame to minimum size. </a:t>
            </a:r>
          </a:p>
          <a:p>
            <a:endParaRPr lang="en-US" altLang="en-US">
              <a:ea typeface="ＭＳ Ｐゴシック" charset="-128"/>
            </a:endParaRPr>
          </a:p>
        </p:txBody>
      </p:sp>
    </p:spTree>
    <p:extLst>
      <p:ext uri="{BB962C8B-B14F-4D97-AF65-F5344CB8AC3E}">
        <p14:creationId xmlns:p14="http://schemas.microsoft.com/office/powerpoint/2010/main" val="895286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417E51EF-8382-9949-AEE2-9FCD693F61F6}" type="slidenum">
              <a:rPr lang="en-US" altLang="en-US" sz="1200"/>
              <a:pPr/>
              <a:t>151</a:t>
            </a:fld>
            <a:endParaRPr lang="en-US" altLang="en-US" sz="120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823195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359C5D6-55FA-4B45-B22F-ABD1FF7F2C8A}" type="slidenum">
              <a:rPr lang="en-US" sz="1200"/>
              <a:pPr/>
              <a:t>10</a:t>
            </a:fld>
            <a:endParaRPr lang="en-US" sz="1200"/>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8496397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7CB8AD3E-B1BA-7E4A-B4F0-56E4FD86E2C5}" type="slidenum">
              <a:rPr lang="en-US" altLang="x-none" sz="1200"/>
              <a:pPr/>
              <a:t>152</a:t>
            </a:fld>
            <a:endParaRPr lang="en-US" altLang="x-none" sz="1200"/>
          </a:p>
        </p:txBody>
      </p:sp>
      <p:sp>
        <p:nvSpPr>
          <p:cNvPr id="54274"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extLst>
            <a:ext uri="{FAA26D3D-D897-4be2-8F04-BA451C77F1D7}">
              <ma14:placeholderFlag xmlns:ma14="http://schemas.microsoft.com/office/mac/drawingml/2011/main" val="1"/>
            </a:ext>
            <a:ext uri="{AF507438-7753-43e0-B8FC-AC1667EBCBE1}"/>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1724128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C6A186B8-E392-E243-B4E9-47AE8AD9C56E}" type="slidenum">
              <a:rPr lang="en-US" altLang="x-none" sz="1200"/>
              <a:pPr/>
              <a:t>153</a:t>
            </a:fld>
            <a:endParaRPr lang="en-US" altLang="x-none" sz="1200"/>
          </a:p>
        </p:txBody>
      </p:sp>
      <p:sp>
        <p:nvSpPr>
          <p:cNvPr id="56322"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extLst>
            <a:ext uri="{FAA26D3D-D897-4be2-8F04-BA451C77F1D7}">
              <ma14:placeholderFlag xmlns:ma14="http://schemas.microsoft.com/office/mac/drawingml/2011/main" val="1"/>
            </a:ext>
            <a:ext uri="{AF507438-7753-43e0-B8FC-AC1667EBCBE1}"/>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6990483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074BF5F2-6067-0846-AE4D-7BAC176A1ADD}" type="slidenum">
              <a:rPr lang="en-US" altLang="en-US" sz="1200"/>
              <a:pPr/>
              <a:t>154</a:t>
            </a:fld>
            <a:endParaRPr lang="en-US" altLang="en-US" sz="1200"/>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8360853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403F6126-6EBF-2D4A-8E95-266312B98F42}" type="slidenum">
              <a:rPr lang="en-US" altLang="en-US" sz="1200"/>
              <a:pPr/>
              <a:t>155</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351183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98AF65D7-746D-B940-92CE-9CB617E03B23}" type="slidenum">
              <a:rPr lang="en-US" altLang="en-US" sz="1200"/>
              <a:pPr/>
              <a:t>156</a:t>
            </a:fld>
            <a:endParaRPr lang="en-US" altLang="en-US" sz="120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0660344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30975C3F-293B-3749-97CF-96FDA79A99CF}" type="slidenum">
              <a:rPr lang="en-US" altLang="en-US" sz="1200"/>
              <a:pPr/>
              <a:t>157</a:t>
            </a:fld>
            <a:endParaRPr lang="en-US" altLang="en-US" sz="120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688420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B1750CF8-6716-6C40-8DB7-F7044327D3F8}" type="slidenum">
              <a:rPr lang="en-US" altLang="en-US" sz="1200"/>
              <a:pPr/>
              <a:t>158</a:t>
            </a:fld>
            <a:endParaRPr lang="en-US" altLang="en-US" sz="120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736789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4318EACC-D8F0-A443-9E33-90BF39C8C4BA}" type="slidenum">
              <a:rPr lang="en-US" altLang="en-US" sz="1200"/>
              <a:pPr/>
              <a:t>159</a:t>
            </a:fld>
            <a:endParaRPr lang="en-US" altLang="en-US" sz="120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6529467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9D1B6CAE-A699-FC41-AE9A-7C5FCBE71791}" type="slidenum">
              <a:rPr lang="en-US" altLang="en-US" sz="1200"/>
              <a:pPr/>
              <a:t>160</a:t>
            </a:fld>
            <a:endParaRPr lang="en-US" altLang="en-US" sz="120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27378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B21F04DB-BAA1-324A-B6B2-0C0040B3F98C}" type="slidenum">
              <a:rPr lang="en-US" altLang="en-US" sz="1200"/>
              <a:pPr/>
              <a:t>161</a:t>
            </a:fld>
            <a:endParaRPr lang="en-US" altLang="en-US" sz="120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522240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CSci4211:                  Weekly Summary </a:t>
            </a:r>
          </a:p>
        </p:txBody>
      </p:sp>
      <p:sp>
        <p:nvSpPr>
          <p:cNvPr id="5" name="Rectangle 6"/>
          <p:cNvSpPr>
            <a:spLocks noGrp="1" noChangeArrowheads="1"/>
          </p:cNvSpPr>
          <p:nvPr>
            <p:ph type="sldNum" sz="quarter" idx="11"/>
          </p:nvPr>
        </p:nvSpPr>
        <p:spPr>
          <a:ln/>
        </p:spPr>
        <p:txBody>
          <a:bodyPr/>
          <a:lstStyle>
            <a:lvl1pPr>
              <a:defRPr/>
            </a:lvl1pPr>
          </a:lstStyle>
          <a:p>
            <a:pPr>
              <a:defRPr/>
            </a:pPr>
            <a:fld id="{F2D0C1CD-6FA6-6D46-A2F5-E4831131F1BF}" type="slidenum">
              <a:rPr lang="en-US"/>
              <a:pPr>
                <a:defRPr/>
              </a:pPr>
              <a:t>‹#›</a:t>
            </a:fld>
            <a:endParaRPr lang="en-US"/>
          </a:p>
        </p:txBody>
      </p:sp>
    </p:spTree>
    <p:extLst>
      <p:ext uri="{BB962C8B-B14F-4D97-AF65-F5344CB8AC3E}">
        <p14:creationId xmlns:p14="http://schemas.microsoft.com/office/powerpoint/2010/main" val="95076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CSci4211:                  Weekly Summary </a:t>
            </a:r>
          </a:p>
        </p:txBody>
      </p:sp>
      <p:sp>
        <p:nvSpPr>
          <p:cNvPr id="5" name="Rectangle 6"/>
          <p:cNvSpPr>
            <a:spLocks noGrp="1" noChangeArrowheads="1"/>
          </p:cNvSpPr>
          <p:nvPr>
            <p:ph type="sldNum" sz="quarter" idx="11"/>
          </p:nvPr>
        </p:nvSpPr>
        <p:spPr>
          <a:ln/>
        </p:spPr>
        <p:txBody>
          <a:bodyPr/>
          <a:lstStyle>
            <a:lvl1pPr>
              <a:defRPr/>
            </a:lvl1pPr>
          </a:lstStyle>
          <a:p>
            <a:pPr>
              <a:defRPr/>
            </a:pPr>
            <a:fld id="{E075A41D-ABE3-1649-B15C-C25B5FB5EC01}" type="slidenum">
              <a:rPr lang="en-US"/>
              <a:pPr>
                <a:defRPr/>
              </a:pPr>
              <a:t>‹#›</a:t>
            </a:fld>
            <a:endParaRPr lang="en-US"/>
          </a:p>
        </p:txBody>
      </p:sp>
    </p:spTree>
    <p:extLst>
      <p:ext uri="{BB962C8B-B14F-4D97-AF65-F5344CB8AC3E}">
        <p14:creationId xmlns:p14="http://schemas.microsoft.com/office/powerpoint/2010/main" val="1215873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CSci4211:                  Weekly Summary </a:t>
            </a:r>
          </a:p>
        </p:txBody>
      </p:sp>
      <p:sp>
        <p:nvSpPr>
          <p:cNvPr id="5" name="Rectangle 6"/>
          <p:cNvSpPr>
            <a:spLocks noGrp="1" noChangeArrowheads="1"/>
          </p:cNvSpPr>
          <p:nvPr>
            <p:ph type="sldNum" sz="quarter" idx="11"/>
          </p:nvPr>
        </p:nvSpPr>
        <p:spPr>
          <a:ln/>
        </p:spPr>
        <p:txBody>
          <a:bodyPr/>
          <a:lstStyle>
            <a:lvl1pPr>
              <a:defRPr/>
            </a:lvl1pPr>
          </a:lstStyle>
          <a:p>
            <a:pPr>
              <a:defRPr/>
            </a:pPr>
            <a:fld id="{C4CF62DF-6FB7-324C-8701-F9122563F6FD}" type="slidenum">
              <a:rPr lang="en-US"/>
              <a:pPr>
                <a:defRPr/>
              </a:pPr>
              <a:t>‹#›</a:t>
            </a:fld>
            <a:endParaRPr lang="en-US"/>
          </a:p>
        </p:txBody>
      </p:sp>
    </p:spTree>
    <p:extLst>
      <p:ext uri="{BB962C8B-B14F-4D97-AF65-F5344CB8AC3E}">
        <p14:creationId xmlns:p14="http://schemas.microsoft.com/office/powerpoint/2010/main" val="3555470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1013960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1693288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79806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584274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1743405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1580542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1983717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1052614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CSci4211:                  Weekly Summary </a:t>
            </a:r>
          </a:p>
        </p:txBody>
      </p:sp>
      <p:sp>
        <p:nvSpPr>
          <p:cNvPr id="5" name="Rectangle 6"/>
          <p:cNvSpPr>
            <a:spLocks noGrp="1" noChangeArrowheads="1"/>
          </p:cNvSpPr>
          <p:nvPr>
            <p:ph type="sldNum" sz="quarter" idx="11"/>
          </p:nvPr>
        </p:nvSpPr>
        <p:spPr>
          <a:ln/>
        </p:spPr>
        <p:txBody>
          <a:bodyPr/>
          <a:lstStyle>
            <a:lvl1pPr>
              <a:defRPr/>
            </a:lvl1pPr>
          </a:lstStyle>
          <a:p>
            <a:pPr>
              <a:defRPr/>
            </a:pPr>
            <a:fld id="{E57AF972-5423-5843-B1EA-37186D2E9C6C}" type="slidenum">
              <a:rPr lang="en-US"/>
              <a:pPr>
                <a:defRPr/>
              </a:pPr>
              <a:t>‹#›</a:t>
            </a:fld>
            <a:endParaRPr lang="en-US"/>
          </a:p>
        </p:txBody>
      </p:sp>
    </p:spTree>
    <p:extLst>
      <p:ext uri="{BB962C8B-B14F-4D97-AF65-F5344CB8AC3E}">
        <p14:creationId xmlns:p14="http://schemas.microsoft.com/office/powerpoint/2010/main" val="26847002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28985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1688355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18612278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16672369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20394674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18515635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7CC4826-FC3D-4836-A1E3-38BFAE52EAF7}" type="datetime1">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9F73E-F7DE-274D-BDCD-CFF588AEE931}" type="slidenum">
              <a:rPr lang="en-US" smtClean="0"/>
              <a:t>‹#›</a:t>
            </a:fld>
            <a:endParaRPr lang="en-US"/>
          </a:p>
        </p:txBody>
      </p:sp>
    </p:spTree>
    <p:extLst>
      <p:ext uri="{BB962C8B-B14F-4D97-AF65-F5344CB8AC3E}">
        <p14:creationId xmlns:p14="http://schemas.microsoft.com/office/powerpoint/2010/main" val="1525643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r>
              <a:rPr lang="en-US"/>
              <a:t>Fall 2006</a:t>
            </a:r>
          </a:p>
        </p:txBody>
      </p:sp>
      <p:sp>
        <p:nvSpPr>
          <p:cNvPr id="5" name="Rectangle 5"/>
          <p:cNvSpPr>
            <a:spLocks noGrp="1" noChangeArrowheads="1"/>
          </p:cNvSpPr>
          <p:nvPr>
            <p:ph type="ftr" sz="quarter" idx="11"/>
          </p:nvPr>
        </p:nvSpPr>
        <p:spPr/>
        <p:txBody>
          <a:bodyPr/>
          <a:lstStyle>
            <a:lvl1pPr>
              <a:defRPr/>
            </a:lvl1pPr>
          </a:lstStyle>
          <a:p>
            <a:pPr>
              <a:defRPr/>
            </a:pPr>
            <a:r>
              <a:rPr lang="en-US"/>
              <a:t>CSci4211:         Network Layer: Part II</a:t>
            </a:r>
          </a:p>
        </p:txBody>
      </p:sp>
      <p:sp>
        <p:nvSpPr>
          <p:cNvPr id="6" name="Rectangle 6"/>
          <p:cNvSpPr>
            <a:spLocks noGrp="1" noChangeArrowheads="1"/>
          </p:cNvSpPr>
          <p:nvPr>
            <p:ph type="sldNum" sz="quarter" idx="12"/>
          </p:nvPr>
        </p:nvSpPr>
        <p:spPr/>
        <p:txBody>
          <a:bodyPr/>
          <a:lstStyle>
            <a:lvl1pPr>
              <a:defRPr/>
            </a:lvl1pPr>
          </a:lstStyle>
          <a:p>
            <a:pPr>
              <a:defRPr/>
            </a:pPr>
            <a:fld id="{F1AA04CB-2D9D-DC4F-9C7C-4DE80BCAB038}" type="slidenum">
              <a:rPr lang="en-US"/>
              <a:pPr>
                <a:defRPr/>
              </a:pPr>
              <a:t>‹#›</a:t>
            </a:fld>
            <a:endParaRPr lang="en-US"/>
          </a:p>
        </p:txBody>
      </p:sp>
    </p:spTree>
    <p:extLst>
      <p:ext uri="{BB962C8B-B14F-4D97-AF65-F5344CB8AC3E}">
        <p14:creationId xmlns:p14="http://schemas.microsoft.com/office/powerpoint/2010/main" val="997040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CSci4211:                  Weekly Summary </a:t>
            </a:r>
          </a:p>
        </p:txBody>
      </p:sp>
      <p:sp>
        <p:nvSpPr>
          <p:cNvPr id="5" name="Rectangle 6"/>
          <p:cNvSpPr>
            <a:spLocks noGrp="1" noChangeArrowheads="1"/>
          </p:cNvSpPr>
          <p:nvPr>
            <p:ph type="sldNum" sz="quarter" idx="11"/>
          </p:nvPr>
        </p:nvSpPr>
        <p:spPr>
          <a:ln/>
        </p:spPr>
        <p:txBody>
          <a:bodyPr/>
          <a:lstStyle>
            <a:lvl1pPr>
              <a:defRPr/>
            </a:lvl1pPr>
          </a:lstStyle>
          <a:p>
            <a:pPr>
              <a:defRPr/>
            </a:pPr>
            <a:fld id="{6161FE73-A437-6740-BEE4-50BD0FF2FE2E}" type="slidenum">
              <a:rPr lang="en-US"/>
              <a:pPr>
                <a:defRPr/>
              </a:pPr>
              <a:t>‹#›</a:t>
            </a:fld>
            <a:endParaRPr lang="en-US"/>
          </a:p>
        </p:txBody>
      </p:sp>
    </p:spTree>
    <p:extLst>
      <p:ext uri="{BB962C8B-B14F-4D97-AF65-F5344CB8AC3E}">
        <p14:creationId xmlns:p14="http://schemas.microsoft.com/office/powerpoint/2010/main" val="1427669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t>CSci4211:                  Weekly Summary </a:t>
            </a:r>
          </a:p>
        </p:txBody>
      </p:sp>
      <p:sp>
        <p:nvSpPr>
          <p:cNvPr id="6" name="Rectangle 6"/>
          <p:cNvSpPr>
            <a:spLocks noGrp="1" noChangeArrowheads="1"/>
          </p:cNvSpPr>
          <p:nvPr>
            <p:ph type="sldNum" sz="quarter" idx="11"/>
          </p:nvPr>
        </p:nvSpPr>
        <p:spPr>
          <a:ln/>
        </p:spPr>
        <p:txBody>
          <a:bodyPr/>
          <a:lstStyle>
            <a:lvl1pPr>
              <a:defRPr/>
            </a:lvl1pPr>
          </a:lstStyle>
          <a:p>
            <a:pPr>
              <a:defRPr/>
            </a:pPr>
            <a:fld id="{7EA47919-78E7-D841-9C6E-98388C40244E}" type="slidenum">
              <a:rPr lang="en-US"/>
              <a:pPr>
                <a:defRPr/>
              </a:pPr>
              <a:t>‹#›</a:t>
            </a:fld>
            <a:endParaRPr lang="en-US"/>
          </a:p>
        </p:txBody>
      </p:sp>
    </p:spTree>
    <p:extLst>
      <p:ext uri="{BB962C8B-B14F-4D97-AF65-F5344CB8AC3E}">
        <p14:creationId xmlns:p14="http://schemas.microsoft.com/office/powerpoint/2010/main" val="791544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t>CSci4211:                  Weekly Summary </a:t>
            </a:r>
          </a:p>
        </p:txBody>
      </p:sp>
      <p:sp>
        <p:nvSpPr>
          <p:cNvPr id="8" name="Rectangle 6"/>
          <p:cNvSpPr>
            <a:spLocks noGrp="1" noChangeArrowheads="1"/>
          </p:cNvSpPr>
          <p:nvPr>
            <p:ph type="sldNum" sz="quarter" idx="11"/>
          </p:nvPr>
        </p:nvSpPr>
        <p:spPr>
          <a:ln/>
        </p:spPr>
        <p:txBody>
          <a:bodyPr/>
          <a:lstStyle>
            <a:lvl1pPr>
              <a:defRPr/>
            </a:lvl1pPr>
          </a:lstStyle>
          <a:p>
            <a:pPr>
              <a:defRPr/>
            </a:pPr>
            <a:fld id="{4D2B754B-56DE-4F43-8CBC-1B8789D4304A}" type="slidenum">
              <a:rPr lang="en-US"/>
              <a:pPr>
                <a:defRPr/>
              </a:pPr>
              <a:t>‹#›</a:t>
            </a:fld>
            <a:endParaRPr lang="en-US"/>
          </a:p>
        </p:txBody>
      </p:sp>
    </p:spTree>
    <p:extLst>
      <p:ext uri="{BB962C8B-B14F-4D97-AF65-F5344CB8AC3E}">
        <p14:creationId xmlns:p14="http://schemas.microsoft.com/office/powerpoint/2010/main" val="57293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t>CSci4211:                  Weekly Summary </a:t>
            </a:r>
          </a:p>
        </p:txBody>
      </p:sp>
      <p:sp>
        <p:nvSpPr>
          <p:cNvPr id="4" name="Rectangle 6"/>
          <p:cNvSpPr>
            <a:spLocks noGrp="1" noChangeArrowheads="1"/>
          </p:cNvSpPr>
          <p:nvPr>
            <p:ph type="sldNum" sz="quarter" idx="11"/>
          </p:nvPr>
        </p:nvSpPr>
        <p:spPr>
          <a:ln/>
        </p:spPr>
        <p:txBody>
          <a:bodyPr/>
          <a:lstStyle>
            <a:lvl1pPr>
              <a:defRPr/>
            </a:lvl1pPr>
          </a:lstStyle>
          <a:p>
            <a:pPr>
              <a:defRPr/>
            </a:pPr>
            <a:fld id="{D0B08C00-74C4-AB43-9249-7CE3E9C1ADD3}" type="slidenum">
              <a:rPr lang="en-US"/>
              <a:pPr>
                <a:defRPr/>
              </a:pPr>
              <a:t>‹#›</a:t>
            </a:fld>
            <a:endParaRPr lang="en-US"/>
          </a:p>
        </p:txBody>
      </p:sp>
    </p:spTree>
    <p:extLst>
      <p:ext uri="{BB962C8B-B14F-4D97-AF65-F5344CB8AC3E}">
        <p14:creationId xmlns:p14="http://schemas.microsoft.com/office/powerpoint/2010/main" val="429335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CSci4211:                  Weekly Summary </a:t>
            </a:r>
          </a:p>
        </p:txBody>
      </p:sp>
      <p:sp>
        <p:nvSpPr>
          <p:cNvPr id="3" name="Rectangle 6"/>
          <p:cNvSpPr>
            <a:spLocks noGrp="1" noChangeArrowheads="1"/>
          </p:cNvSpPr>
          <p:nvPr>
            <p:ph type="sldNum" sz="quarter" idx="11"/>
          </p:nvPr>
        </p:nvSpPr>
        <p:spPr>
          <a:ln/>
        </p:spPr>
        <p:txBody>
          <a:bodyPr/>
          <a:lstStyle>
            <a:lvl1pPr>
              <a:defRPr/>
            </a:lvl1pPr>
          </a:lstStyle>
          <a:p>
            <a:pPr>
              <a:defRPr/>
            </a:pPr>
            <a:fld id="{329DAC31-E246-1047-84A5-156FA2FCAF49}" type="slidenum">
              <a:rPr lang="en-US"/>
              <a:pPr>
                <a:defRPr/>
              </a:pPr>
              <a:t>‹#›</a:t>
            </a:fld>
            <a:endParaRPr lang="en-US"/>
          </a:p>
        </p:txBody>
      </p:sp>
    </p:spTree>
    <p:extLst>
      <p:ext uri="{BB962C8B-B14F-4D97-AF65-F5344CB8AC3E}">
        <p14:creationId xmlns:p14="http://schemas.microsoft.com/office/powerpoint/2010/main" val="3446326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CSci4211:                  Weekly Summary </a:t>
            </a:r>
          </a:p>
        </p:txBody>
      </p:sp>
      <p:sp>
        <p:nvSpPr>
          <p:cNvPr id="6" name="Rectangle 6"/>
          <p:cNvSpPr>
            <a:spLocks noGrp="1" noChangeArrowheads="1"/>
          </p:cNvSpPr>
          <p:nvPr>
            <p:ph type="sldNum" sz="quarter" idx="11"/>
          </p:nvPr>
        </p:nvSpPr>
        <p:spPr>
          <a:ln/>
        </p:spPr>
        <p:txBody>
          <a:bodyPr/>
          <a:lstStyle>
            <a:lvl1pPr>
              <a:defRPr/>
            </a:lvl1pPr>
          </a:lstStyle>
          <a:p>
            <a:pPr>
              <a:defRPr/>
            </a:pPr>
            <a:fld id="{66E8864B-DFEA-6F4F-B561-6F016E7631C4}" type="slidenum">
              <a:rPr lang="en-US"/>
              <a:pPr>
                <a:defRPr/>
              </a:pPr>
              <a:t>‹#›</a:t>
            </a:fld>
            <a:endParaRPr lang="en-US"/>
          </a:p>
        </p:txBody>
      </p:sp>
    </p:spTree>
    <p:extLst>
      <p:ext uri="{BB962C8B-B14F-4D97-AF65-F5344CB8AC3E}">
        <p14:creationId xmlns:p14="http://schemas.microsoft.com/office/powerpoint/2010/main" val="72357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CSci4211:                  Weekly Summary </a:t>
            </a:r>
          </a:p>
        </p:txBody>
      </p:sp>
      <p:sp>
        <p:nvSpPr>
          <p:cNvPr id="6" name="Rectangle 6"/>
          <p:cNvSpPr>
            <a:spLocks noGrp="1" noChangeArrowheads="1"/>
          </p:cNvSpPr>
          <p:nvPr>
            <p:ph type="sldNum" sz="quarter" idx="11"/>
          </p:nvPr>
        </p:nvSpPr>
        <p:spPr>
          <a:ln/>
        </p:spPr>
        <p:txBody>
          <a:bodyPr/>
          <a:lstStyle>
            <a:lvl1pPr>
              <a:defRPr/>
            </a:lvl1pPr>
          </a:lstStyle>
          <a:p>
            <a:pPr>
              <a:defRPr/>
            </a:pPr>
            <a:fld id="{5D1D69CC-B6B3-1648-888A-37557F0513A2}" type="slidenum">
              <a:rPr lang="en-US"/>
              <a:pPr>
                <a:defRPr/>
              </a:pPr>
              <a:t>‹#›</a:t>
            </a:fld>
            <a:endParaRPr lang="en-US"/>
          </a:p>
        </p:txBody>
      </p:sp>
    </p:spTree>
    <p:extLst>
      <p:ext uri="{BB962C8B-B14F-4D97-AF65-F5344CB8AC3E}">
        <p14:creationId xmlns:p14="http://schemas.microsoft.com/office/powerpoint/2010/main" val="149172420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3048000" y="624840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mn-lt"/>
                <a:ea typeface="+mn-ea"/>
                <a:cs typeface="+mn-cs"/>
              </a:defRPr>
            </a:lvl1pPr>
          </a:lstStyle>
          <a:p>
            <a:pPr>
              <a:defRPr/>
            </a:pPr>
            <a:r>
              <a:rPr lang="en-US"/>
              <a:t>CSci4211:                  Weekly Summary </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Comic Sans MS" charset="0"/>
                <a:cs typeface="+mn-cs"/>
              </a:defRPr>
            </a:lvl1pPr>
          </a:lstStyle>
          <a:p>
            <a:pPr>
              <a:defRPr/>
            </a:pPr>
            <a:fld id="{23A1C93A-88B3-CF47-ABB2-50A23E4CB438}" type="slidenum">
              <a:rPr lang="en-US"/>
              <a:pPr>
                <a:defRPr/>
              </a:pPr>
              <a:t>‹#›</a:t>
            </a:fld>
            <a:endParaRPr lang="en-US"/>
          </a:p>
        </p:txBody>
      </p:sp>
      <p:sp>
        <p:nvSpPr>
          <p:cNvPr id="2" name="Line 7"/>
          <p:cNvSpPr>
            <a:spLocks noChangeShapeType="1"/>
          </p:cNvSpPr>
          <p:nvPr userDrawn="1"/>
        </p:nvSpPr>
        <p:spPr bwMode="auto">
          <a:xfrm>
            <a:off x="533400" y="6096000"/>
            <a:ext cx="80772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Lst>
  <p:hf hdr="0" dt="0"/>
  <p:txStyles>
    <p:titleStyle>
      <a:lvl1pPr algn="ctr" rtl="0" eaLnBrk="0" fontAlgn="base" hangingPunct="0">
        <a:spcBef>
          <a:spcPct val="0"/>
        </a:spcBef>
        <a:spcAft>
          <a:spcPct val="0"/>
        </a:spcAft>
        <a:defRPr sz="4000">
          <a:solidFill>
            <a:srgbClr val="000099"/>
          </a:solidFill>
          <a:latin typeface="+mj-lt"/>
          <a:ea typeface="ＭＳ Ｐゴシック" charset="0"/>
          <a:cs typeface="ＭＳ Ｐゴシック" charset="0"/>
        </a:defRPr>
      </a:lvl1pPr>
      <a:lvl2pPr algn="ctr" rtl="0" eaLnBrk="0" fontAlgn="base" hangingPunct="0">
        <a:spcBef>
          <a:spcPct val="0"/>
        </a:spcBef>
        <a:spcAft>
          <a:spcPct val="0"/>
        </a:spcAft>
        <a:defRPr sz="4000">
          <a:solidFill>
            <a:srgbClr val="000099"/>
          </a:solidFill>
          <a:latin typeface="Comic Sans MS" pitchFamily="66" charset="0"/>
          <a:ea typeface="ＭＳ Ｐゴシック" charset="0"/>
          <a:cs typeface="ＭＳ Ｐゴシック" charset="0"/>
        </a:defRPr>
      </a:lvl2pPr>
      <a:lvl3pPr algn="ctr" rtl="0" eaLnBrk="0" fontAlgn="base" hangingPunct="0">
        <a:spcBef>
          <a:spcPct val="0"/>
        </a:spcBef>
        <a:spcAft>
          <a:spcPct val="0"/>
        </a:spcAft>
        <a:defRPr sz="4000">
          <a:solidFill>
            <a:srgbClr val="000099"/>
          </a:solidFill>
          <a:latin typeface="Comic Sans MS" pitchFamily="66" charset="0"/>
          <a:ea typeface="ＭＳ Ｐゴシック" charset="0"/>
          <a:cs typeface="ＭＳ Ｐゴシック" charset="0"/>
        </a:defRPr>
      </a:lvl3pPr>
      <a:lvl4pPr algn="ctr" rtl="0" eaLnBrk="0" fontAlgn="base" hangingPunct="0">
        <a:spcBef>
          <a:spcPct val="0"/>
        </a:spcBef>
        <a:spcAft>
          <a:spcPct val="0"/>
        </a:spcAft>
        <a:defRPr sz="4000">
          <a:solidFill>
            <a:srgbClr val="000099"/>
          </a:solidFill>
          <a:latin typeface="Comic Sans MS" pitchFamily="66" charset="0"/>
          <a:ea typeface="ＭＳ Ｐゴシック" charset="0"/>
          <a:cs typeface="ＭＳ Ｐゴシック" charset="0"/>
        </a:defRPr>
      </a:lvl4pPr>
      <a:lvl5pPr algn="ctr" rtl="0" eaLnBrk="0" fontAlgn="base" hangingPunct="0">
        <a:spcBef>
          <a:spcPct val="0"/>
        </a:spcBef>
        <a:spcAft>
          <a:spcPct val="0"/>
        </a:spcAft>
        <a:defRPr sz="4000">
          <a:solidFill>
            <a:srgbClr val="000099"/>
          </a:solidFill>
          <a:latin typeface="Comic Sans MS" pitchFamily="66" charset="0"/>
          <a:ea typeface="ＭＳ Ｐゴシック" charset="0"/>
          <a:cs typeface="ＭＳ Ｐゴシック" charset="0"/>
        </a:defRPr>
      </a:lvl5pPr>
      <a:lvl6pPr marL="457200" algn="ctr" rtl="0" eaLnBrk="0" fontAlgn="base" hangingPunct="0">
        <a:spcBef>
          <a:spcPct val="0"/>
        </a:spcBef>
        <a:spcAft>
          <a:spcPct val="0"/>
        </a:spcAft>
        <a:defRPr sz="4000">
          <a:solidFill>
            <a:srgbClr val="000099"/>
          </a:solidFill>
          <a:latin typeface="Comic Sans MS" pitchFamily="66" charset="0"/>
        </a:defRPr>
      </a:lvl6pPr>
      <a:lvl7pPr marL="914400" algn="ctr" rtl="0" eaLnBrk="0" fontAlgn="base" hangingPunct="0">
        <a:spcBef>
          <a:spcPct val="0"/>
        </a:spcBef>
        <a:spcAft>
          <a:spcPct val="0"/>
        </a:spcAft>
        <a:defRPr sz="4000">
          <a:solidFill>
            <a:srgbClr val="000099"/>
          </a:solidFill>
          <a:latin typeface="Comic Sans MS" pitchFamily="66" charset="0"/>
        </a:defRPr>
      </a:lvl7pPr>
      <a:lvl8pPr marL="1371600" algn="ctr" rtl="0" eaLnBrk="0" fontAlgn="base" hangingPunct="0">
        <a:spcBef>
          <a:spcPct val="0"/>
        </a:spcBef>
        <a:spcAft>
          <a:spcPct val="0"/>
        </a:spcAft>
        <a:defRPr sz="4000">
          <a:solidFill>
            <a:srgbClr val="000099"/>
          </a:solidFill>
          <a:latin typeface="Comic Sans MS" pitchFamily="66" charset="0"/>
        </a:defRPr>
      </a:lvl8pPr>
      <a:lvl9pPr marL="1828800" algn="ctr" rtl="0" eaLnBrk="0" fontAlgn="base" hangingPunct="0">
        <a:spcBef>
          <a:spcPct val="0"/>
        </a:spcBef>
        <a:spcAft>
          <a:spcPct val="0"/>
        </a:spcAft>
        <a:defRPr sz="40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000">
          <a:solidFill>
            <a:srgbClr val="000099"/>
          </a:solidFill>
          <a:latin typeface="+mn-lt"/>
          <a:ea typeface="ＭＳ Ｐゴシック" charset="0"/>
        </a:defRPr>
      </a:lvl2pPr>
      <a:lvl3pPr marL="1143000" indent="-228600" algn="l" rtl="0" eaLnBrk="0" fontAlgn="base" hangingPunct="0">
        <a:spcBef>
          <a:spcPct val="20000"/>
        </a:spcBef>
        <a:spcAft>
          <a:spcPct val="0"/>
        </a:spcAft>
        <a:buChar char="•"/>
        <a:defRPr>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1600">
          <a:solidFill>
            <a:schemeClr val="tx1"/>
          </a:solidFill>
          <a:latin typeface="+mn-lt"/>
          <a:ea typeface="ＭＳ Ｐゴシック"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oleObject" Target="../embeddings/oleObject55.bin"/><Relationship Id="rId5" Type="http://schemas.openxmlformats.org/officeDocument/2006/relationships/image" Target="../media/image37.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oleObject" Target="../embeddings/oleObject56.bin"/><Relationship Id="rId5" Type="http://schemas.openxmlformats.org/officeDocument/2006/relationships/image" Target="../media/image37.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oleObject" Target="../embeddings/oleObject57.bin"/><Relationship Id="rId5" Type="http://schemas.openxmlformats.org/officeDocument/2006/relationships/image" Target="../media/image38.wmf"/><Relationship Id="rId1" Type="http://schemas.openxmlformats.org/officeDocument/2006/relationships/vmlDrawing" Target="../drawings/vmlDrawing13.vml"/><Relationship Id="rId2"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118.xml.rels><?xml version="1.0" encoding="UTF-8" standalone="yes"?>
<Relationships xmlns="http://schemas.openxmlformats.org/package/2006/relationships"><Relationship Id="rId11" Type="http://schemas.openxmlformats.org/officeDocument/2006/relationships/image" Target="../media/image44.wmf"/><Relationship Id="rId12" Type="http://schemas.openxmlformats.org/officeDocument/2006/relationships/oleObject" Target="../embeddings/oleObject62.bin"/><Relationship Id="rId13" Type="http://schemas.openxmlformats.org/officeDocument/2006/relationships/image" Target="../media/image45.wmf"/><Relationship Id="rId14" Type="http://schemas.openxmlformats.org/officeDocument/2006/relationships/oleObject" Target="../embeddings/oleObject63.bin"/><Relationship Id="rId15" Type="http://schemas.openxmlformats.org/officeDocument/2006/relationships/oleObject" Target="../embeddings/oleObject64.bin"/><Relationship Id="rId16" Type="http://schemas.openxmlformats.org/officeDocument/2006/relationships/oleObject" Target="../embeddings/oleObject65.bin"/><Relationship Id="rId17" Type="http://schemas.openxmlformats.org/officeDocument/2006/relationships/oleObject" Target="../embeddings/oleObject66.bin"/><Relationship Id="rId1" Type="http://schemas.openxmlformats.org/officeDocument/2006/relationships/vmlDrawing" Target="../drawings/vmlDrawing14.vml"/><Relationship Id="rId2" Type="http://schemas.openxmlformats.org/officeDocument/2006/relationships/slideLayout" Target="../slideLayouts/slideLayout2.xml"/><Relationship Id="rId3" Type="http://schemas.openxmlformats.org/officeDocument/2006/relationships/notesSlide" Target="../notesSlides/notesSlide75.xml"/><Relationship Id="rId4" Type="http://schemas.openxmlformats.org/officeDocument/2006/relationships/oleObject" Target="../embeddings/oleObject58.bin"/><Relationship Id="rId5" Type="http://schemas.openxmlformats.org/officeDocument/2006/relationships/image" Target="../media/image41.wmf"/><Relationship Id="rId6" Type="http://schemas.openxmlformats.org/officeDocument/2006/relationships/oleObject" Target="../embeddings/oleObject59.bin"/><Relationship Id="rId7" Type="http://schemas.openxmlformats.org/officeDocument/2006/relationships/image" Target="../media/image42.wmf"/><Relationship Id="rId8" Type="http://schemas.openxmlformats.org/officeDocument/2006/relationships/oleObject" Target="../embeddings/oleObject60.bin"/><Relationship Id="rId9" Type="http://schemas.openxmlformats.org/officeDocument/2006/relationships/image" Target="../media/image43.wmf"/><Relationship Id="rId10" Type="http://schemas.openxmlformats.org/officeDocument/2006/relationships/oleObject" Target="../embeddings/oleObject61.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4.bin"/><Relationship Id="rId5" Type="http://schemas.openxmlformats.org/officeDocument/2006/relationships/image" Target="../media/image2.wmf"/><Relationship Id="rId6" Type="http://schemas.openxmlformats.org/officeDocument/2006/relationships/oleObject" Target="../embeddings/oleObject5.bin"/><Relationship Id="rId7" Type="http://schemas.openxmlformats.org/officeDocument/2006/relationships/oleObject" Target="../embeddings/oleObject6.bin"/><Relationship Id="rId8" Type="http://schemas.openxmlformats.org/officeDocument/2006/relationships/oleObject" Target="../embeddings/oleObject7.bin"/><Relationship Id="rId9" Type="http://schemas.openxmlformats.org/officeDocument/2006/relationships/oleObject" Target="../embeddings/oleObject8.bin"/><Relationship Id="rId10" Type="http://schemas.openxmlformats.org/officeDocument/2006/relationships/oleObject" Target="../embeddings/oleObject9.bin"/><Relationship Id="rId11" Type="http://schemas.openxmlformats.org/officeDocument/2006/relationships/oleObject" Target="../embeddings/oleObject10.bin"/><Relationship Id="rId1" Type="http://schemas.openxmlformats.org/officeDocument/2006/relationships/vmlDrawing" Target="../drawings/vmlDrawing3.vml"/><Relationship Id="rId2"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w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39.xml.rels><?xml version="1.0" encoding="UTF-8" standalone="yes"?>
<Relationships xmlns="http://schemas.openxmlformats.org/package/2006/relationships"><Relationship Id="rId3" Type="http://schemas.openxmlformats.org/officeDocument/2006/relationships/image" Target="../media/image53.gif"/><Relationship Id="rId4" Type="http://schemas.openxmlformats.org/officeDocument/2006/relationships/image" Target="../media/image54.jpe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6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88.xml"/><Relationship Id="rId4" Type="http://schemas.openxmlformats.org/officeDocument/2006/relationships/oleObject" Target="../embeddings/oleObject67.bin"/><Relationship Id="rId5" Type="http://schemas.openxmlformats.org/officeDocument/2006/relationships/image" Target="../media/image61.emf"/><Relationship Id="rId6" Type="http://schemas.openxmlformats.org/officeDocument/2006/relationships/oleObject" Target="../embeddings/oleObject68.bin"/><Relationship Id="rId7" Type="http://schemas.openxmlformats.org/officeDocument/2006/relationships/image" Target="../media/image62.emf"/><Relationship Id="rId8" Type="http://schemas.openxmlformats.org/officeDocument/2006/relationships/oleObject" Target="../embeddings/oleObject69.bin"/><Relationship Id="rId9" Type="http://schemas.openxmlformats.org/officeDocument/2006/relationships/image" Target="../media/image63.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70.bin"/><Relationship Id="rId4" Type="http://schemas.openxmlformats.org/officeDocument/2006/relationships/image" Target="../media/image64.emf"/><Relationship Id="rId5" Type="http://schemas.openxmlformats.org/officeDocument/2006/relationships/oleObject" Target="../embeddings/oleObject71.bin"/><Relationship Id="rId6" Type="http://schemas.openxmlformats.org/officeDocument/2006/relationships/oleObject" Target="../embeddings/oleObject72.bin"/><Relationship Id="rId7" Type="http://schemas.openxmlformats.org/officeDocument/2006/relationships/oleObject" Target="../embeddings/oleObject73.bin"/><Relationship Id="rId8" Type="http://schemas.openxmlformats.org/officeDocument/2006/relationships/image" Target="../media/image65.emf"/><Relationship Id="rId9" Type="http://schemas.openxmlformats.org/officeDocument/2006/relationships/oleObject" Target="../embeddings/oleObject74.bin"/><Relationship Id="rId10" Type="http://schemas.openxmlformats.org/officeDocument/2006/relationships/image" Target="../media/image66.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9" Type="http://schemas.openxmlformats.org/officeDocument/2006/relationships/oleObject" Target="../embeddings/oleObject77.bin"/><Relationship Id="rId20" Type="http://schemas.openxmlformats.org/officeDocument/2006/relationships/oleObject" Target="../embeddings/oleObject88.bin"/><Relationship Id="rId10" Type="http://schemas.openxmlformats.org/officeDocument/2006/relationships/oleObject" Target="../embeddings/oleObject78.bin"/><Relationship Id="rId11" Type="http://schemas.openxmlformats.org/officeDocument/2006/relationships/oleObject" Target="../embeddings/oleObject79.bin"/><Relationship Id="rId12" Type="http://schemas.openxmlformats.org/officeDocument/2006/relationships/oleObject" Target="../embeddings/oleObject80.bin"/><Relationship Id="rId13" Type="http://schemas.openxmlformats.org/officeDocument/2006/relationships/oleObject" Target="../embeddings/oleObject81.bin"/><Relationship Id="rId14" Type="http://schemas.openxmlformats.org/officeDocument/2006/relationships/oleObject" Target="../embeddings/oleObject82.bin"/><Relationship Id="rId15" Type="http://schemas.openxmlformats.org/officeDocument/2006/relationships/oleObject" Target="../embeddings/oleObject83.bin"/><Relationship Id="rId16" Type="http://schemas.openxmlformats.org/officeDocument/2006/relationships/oleObject" Target="../embeddings/oleObject84.bin"/><Relationship Id="rId17" Type="http://schemas.openxmlformats.org/officeDocument/2006/relationships/oleObject" Target="../embeddings/oleObject85.bin"/><Relationship Id="rId18" Type="http://schemas.openxmlformats.org/officeDocument/2006/relationships/oleObject" Target="../embeddings/oleObject86.bin"/><Relationship Id="rId19" Type="http://schemas.openxmlformats.org/officeDocument/2006/relationships/oleObject" Target="../embeddings/oleObject87.bin"/><Relationship Id="rId1" Type="http://schemas.openxmlformats.org/officeDocument/2006/relationships/vmlDrawing" Target="../drawings/vmlDrawing17.vml"/><Relationship Id="rId2" Type="http://schemas.openxmlformats.org/officeDocument/2006/relationships/slideLayout" Target="../slideLayouts/slideLayout2.xml"/><Relationship Id="rId3" Type="http://schemas.openxmlformats.org/officeDocument/2006/relationships/notesSlide" Target="../notesSlides/notesSlide89.xml"/><Relationship Id="rId4" Type="http://schemas.openxmlformats.org/officeDocument/2006/relationships/oleObject" Target="../embeddings/oleObject75.bin"/><Relationship Id="rId5" Type="http://schemas.openxmlformats.org/officeDocument/2006/relationships/image" Target="../media/image67.emf"/><Relationship Id="rId6" Type="http://schemas.openxmlformats.org/officeDocument/2006/relationships/oleObject" Target="../embeddings/oleObject76.bin"/><Relationship Id="rId7" Type="http://schemas.openxmlformats.org/officeDocument/2006/relationships/image" Target="../media/image68.emf"/><Relationship Id="rId8" Type="http://schemas.openxmlformats.org/officeDocument/2006/relationships/image" Target="../media/image6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5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3.png"/></Relationships>
</file>

<file path=ppt/slides/_rels/slide155.xml.rels><?xml version="1.0" encoding="UTF-8" standalone="yes"?>
<Relationships xmlns="http://schemas.openxmlformats.org/package/2006/relationships"><Relationship Id="rId11" Type="http://schemas.openxmlformats.org/officeDocument/2006/relationships/oleObject" Target="../embeddings/oleObject94.bin"/><Relationship Id="rId12" Type="http://schemas.openxmlformats.org/officeDocument/2006/relationships/oleObject" Target="../embeddings/oleObject95.bin"/><Relationship Id="rId13" Type="http://schemas.openxmlformats.org/officeDocument/2006/relationships/oleObject" Target="../embeddings/oleObject96.bin"/><Relationship Id="rId14" Type="http://schemas.openxmlformats.org/officeDocument/2006/relationships/oleObject" Target="../embeddings/oleObject97.bin"/><Relationship Id="rId15" Type="http://schemas.openxmlformats.org/officeDocument/2006/relationships/oleObject" Target="../embeddings/oleObject98.bin"/><Relationship Id="rId16" Type="http://schemas.openxmlformats.org/officeDocument/2006/relationships/oleObject" Target="../embeddings/oleObject99.bin"/><Relationship Id="rId17" Type="http://schemas.openxmlformats.org/officeDocument/2006/relationships/oleObject" Target="../embeddings/oleObject100.bin"/><Relationship Id="rId1" Type="http://schemas.openxmlformats.org/officeDocument/2006/relationships/vmlDrawing" Target="../drawings/vmlDrawing18.vml"/><Relationship Id="rId2" Type="http://schemas.openxmlformats.org/officeDocument/2006/relationships/slideLayout" Target="../slideLayouts/slideLayout2.xml"/><Relationship Id="rId3" Type="http://schemas.openxmlformats.org/officeDocument/2006/relationships/notesSlide" Target="../notesSlides/notesSlide93.xml"/><Relationship Id="rId4" Type="http://schemas.openxmlformats.org/officeDocument/2006/relationships/oleObject" Target="../embeddings/oleObject89.bin"/><Relationship Id="rId5" Type="http://schemas.openxmlformats.org/officeDocument/2006/relationships/image" Target="../media/image67.emf"/><Relationship Id="rId6" Type="http://schemas.openxmlformats.org/officeDocument/2006/relationships/oleObject" Target="../embeddings/oleObject90.bin"/><Relationship Id="rId7" Type="http://schemas.openxmlformats.org/officeDocument/2006/relationships/image" Target="../media/image68.emf"/><Relationship Id="rId8" Type="http://schemas.openxmlformats.org/officeDocument/2006/relationships/oleObject" Target="../embeddings/oleObject91.bin"/><Relationship Id="rId9" Type="http://schemas.openxmlformats.org/officeDocument/2006/relationships/oleObject" Target="../embeddings/oleObject92.bin"/><Relationship Id="rId10" Type="http://schemas.openxmlformats.org/officeDocument/2006/relationships/oleObject" Target="../embeddings/oleObject93.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4.wmf"/></Relationships>
</file>

<file path=ppt/slides/_rels/slide157.xml.rels><?xml version="1.0" encoding="UTF-8" standalone="yes"?>
<Relationships xmlns="http://schemas.openxmlformats.org/package/2006/relationships"><Relationship Id="rId11" Type="http://schemas.openxmlformats.org/officeDocument/2006/relationships/oleObject" Target="../embeddings/oleObject106.bin"/><Relationship Id="rId12" Type="http://schemas.openxmlformats.org/officeDocument/2006/relationships/oleObject" Target="../embeddings/oleObject107.bin"/><Relationship Id="rId13" Type="http://schemas.openxmlformats.org/officeDocument/2006/relationships/oleObject" Target="../embeddings/oleObject108.bin"/><Relationship Id="rId14" Type="http://schemas.openxmlformats.org/officeDocument/2006/relationships/oleObject" Target="../embeddings/oleObject109.bin"/><Relationship Id="rId15" Type="http://schemas.openxmlformats.org/officeDocument/2006/relationships/oleObject" Target="../embeddings/oleObject110.bin"/><Relationship Id="rId16" Type="http://schemas.openxmlformats.org/officeDocument/2006/relationships/oleObject" Target="../embeddings/oleObject111.bin"/><Relationship Id="rId17" Type="http://schemas.openxmlformats.org/officeDocument/2006/relationships/oleObject" Target="../embeddings/oleObject112.bin"/><Relationship Id="rId1" Type="http://schemas.openxmlformats.org/officeDocument/2006/relationships/vmlDrawing" Target="../drawings/vmlDrawing19.vml"/><Relationship Id="rId2" Type="http://schemas.openxmlformats.org/officeDocument/2006/relationships/slideLayout" Target="../slideLayouts/slideLayout2.xml"/><Relationship Id="rId3" Type="http://schemas.openxmlformats.org/officeDocument/2006/relationships/notesSlide" Target="../notesSlides/notesSlide95.xml"/><Relationship Id="rId4" Type="http://schemas.openxmlformats.org/officeDocument/2006/relationships/oleObject" Target="../embeddings/oleObject101.bin"/><Relationship Id="rId5" Type="http://schemas.openxmlformats.org/officeDocument/2006/relationships/image" Target="../media/image67.emf"/><Relationship Id="rId6" Type="http://schemas.openxmlformats.org/officeDocument/2006/relationships/oleObject" Target="../embeddings/oleObject102.bin"/><Relationship Id="rId7" Type="http://schemas.openxmlformats.org/officeDocument/2006/relationships/image" Target="../media/image68.emf"/><Relationship Id="rId8" Type="http://schemas.openxmlformats.org/officeDocument/2006/relationships/oleObject" Target="../embeddings/oleObject103.bin"/><Relationship Id="rId9" Type="http://schemas.openxmlformats.org/officeDocument/2006/relationships/oleObject" Target="../embeddings/oleObject104.bin"/><Relationship Id="rId10" Type="http://schemas.openxmlformats.org/officeDocument/2006/relationships/oleObject" Target="../embeddings/oleObject105.bin"/></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1.bin"/><Relationship Id="rId5" Type="http://schemas.openxmlformats.org/officeDocument/2006/relationships/image" Target="../media/image2.wmf"/><Relationship Id="rId6" Type="http://schemas.openxmlformats.org/officeDocument/2006/relationships/oleObject" Target="../embeddings/oleObject12.bin"/><Relationship Id="rId1" Type="http://schemas.openxmlformats.org/officeDocument/2006/relationships/vmlDrawing" Target="../drawings/vmlDrawing4.vml"/><Relationship Id="rId2"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75.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01.xml"/><Relationship Id="rId4" Type="http://schemas.openxmlformats.org/officeDocument/2006/relationships/image" Target="../media/image69.png"/><Relationship Id="rId5" Type="http://schemas.openxmlformats.org/officeDocument/2006/relationships/oleObject" Target="../embeddings/oleObject113.bin"/><Relationship Id="rId6" Type="http://schemas.openxmlformats.org/officeDocument/2006/relationships/image" Target="../media/image67.emf"/><Relationship Id="rId7" Type="http://schemas.openxmlformats.org/officeDocument/2006/relationships/oleObject" Target="../embeddings/oleObject114.bin"/><Relationship Id="rId8" Type="http://schemas.openxmlformats.org/officeDocument/2006/relationships/image" Target="../media/image68.emf"/><Relationship Id="rId9" Type="http://schemas.openxmlformats.org/officeDocument/2006/relationships/oleObject" Target="../embeddings/oleObject115.bin"/><Relationship Id="rId10" Type="http://schemas.openxmlformats.org/officeDocument/2006/relationships/oleObject" Target="../embeddings/oleObject116.bin"/><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04.xml"/><Relationship Id="rId4" Type="http://schemas.openxmlformats.org/officeDocument/2006/relationships/image" Target="../media/image69.png"/><Relationship Id="rId5" Type="http://schemas.openxmlformats.org/officeDocument/2006/relationships/oleObject" Target="../embeddings/oleObject117.bin"/><Relationship Id="rId6" Type="http://schemas.openxmlformats.org/officeDocument/2006/relationships/image" Target="../media/image67.emf"/><Relationship Id="rId7" Type="http://schemas.openxmlformats.org/officeDocument/2006/relationships/oleObject" Target="../embeddings/oleObject118.bin"/><Relationship Id="rId8" Type="http://schemas.openxmlformats.org/officeDocument/2006/relationships/image" Target="../media/image68.emf"/><Relationship Id="rId9" Type="http://schemas.openxmlformats.org/officeDocument/2006/relationships/oleObject" Target="../embeddings/oleObject119.bin"/><Relationship Id="rId10" Type="http://schemas.openxmlformats.org/officeDocument/2006/relationships/oleObject" Target="../embeddings/oleObject120.bin"/><Relationship Id="rId1" Type="http://schemas.openxmlformats.org/officeDocument/2006/relationships/vmlDrawing" Target="../drawings/vmlDrawing21.vml"/><Relationship Id="rId2"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05.xml"/><Relationship Id="rId4" Type="http://schemas.openxmlformats.org/officeDocument/2006/relationships/image" Target="../media/image69.png"/><Relationship Id="rId5" Type="http://schemas.openxmlformats.org/officeDocument/2006/relationships/oleObject" Target="../embeddings/oleObject121.bin"/><Relationship Id="rId6" Type="http://schemas.openxmlformats.org/officeDocument/2006/relationships/image" Target="../media/image67.emf"/><Relationship Id="rId7" Type="http://schemas.openxmlformats.org/officeDocument/2006/relationships/oleObject" Target="../embeddings/oleObject122.bin"/><Relationship Id="rId8" Type="http://schemas.openxmlformats.org/officeDocument/2006/relationships/image" Target="../media/image68.emf"/><Relationship Id="rId9" Type="http://schemas.openxmlformats.org/officeDocument/2006/relationships/oleObject" Target="../embeddings/oleObject123.bin"/><Relationship Id="rId10" Type="http://schemas.openxmlformats.org/officeDocument/2006/relationships/oleObject" Target="../embeddings/oleObject124.bin"/><Relationship Id="rId1" Type="http://schemas.openxmlformats.org/officeDocument/2006/relationships/vmlDrawing" Target="../drawings/vmlDrawing22.vml"/><Relationship Id="rId2"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3.bin"/><Relationship Id="rId5" Type="http://schemas.openxmlformats.org/officeDocument/2006/relationships/image" Target="../media/image2.wmf"/><Relationship Id="rId6" Type="http://schemas.openxmlformats.org/officeDocument/2006/relationships/oleObject" Target="../embeddings/oleObject14.bin"/><Relationship Id="rId7" Type="http://schemas.openxmlformats.org/officeDocument/2006/relationships/oleObject" Target="../embeddings/oleObject15.bin"/><Relationship Id="rId8" Type="http://schemas.openxmlformats.org/officeDocument/2006/relationships/oleObject" Target="../embeddings/oleObject16.bin"/><Relationship Id="rId9" Type="http://schemas.openxmlformats.org/officeDocument/2006/relationships/oleObject" Target="../embeddings/oleObject17.bin"/><Relationship Id="rId10" Type="http://schemas.openxmlformats.org/officeDocument/2006/relationships/oleObject" Target="../embeddings/oleObject18.bin"/><Relationship Id="rId11" Type="http://schemas.openxmlformats.org/officeDocument/2006/relationships/oleObject" Target="../embeddings/oleObject19.bin"/><Relationship Id="rId1" Type="http://schemas.openxmlformats.org/officeDocument/2006/relationships/vmlDrawing" Target="../drawings/vmlDrawing5.vml"/><Relationship Id="rId2"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20.bin"/><Relationship Id="rId5" Type="http://schemas.openxmlformats.org/officeDocument/2006/relationships/image" Target="../media/image2.wmf"/><Relationship Id="rId6" Type="http://schemas.openxmlformats.org/officeDocument/2006/relationships/oleObject" Target="../embeddings/oleObject21.bin"/><Relationship Id="rId7" Type="http://schemas.openxmlformats.org/officeDocument/2006/relationships/oleObject" Target="../embeddings/oleObject22.bin"/><Relationship Id="rId8" Type="http://schemas.openxmlformats.org/officeDocument/2006/relationships/oleObject" Target="../embeddings/oleObject23.bin"/><Relationship Id="rId9" Type="http://schemas.openxmlformats.org/officeDocument/2006/relationships/oleObject" Target="../embeddings/oleObject24.bin"/><Relationship Id="rId10" Type="http://schemas.openxmlformats.org/officeDocument/2006/relationships/oleObject" Target="../embeddings/oleObject25.bin"/><Relationship Id="rId11" Type="http://schemas.openxmlformats.org/officeDocument/2006/relationships/oleObject" Target="../embeddings/oleObject26.bin"/><Relationship Id="rId1" Type="http://schemas.openxmlformats.org/officeDocument/2006/relationships/vmlDrawing" Target="../drawings/vmlDrawing6.vml"/><Relationship Id="rId2"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wmf"/><Relationship Id="rId6" Type="http://schemas.openxmlformats.org/officeDocument/2006/relationships/oleObject" Target="../embeddings/oleObject28.bin"/><Relationship Id="rId7" Type="http://schemas.openxmlformats.org/officeDocument/2006/relationships/oleObject" Target="../embeddings/oleObject29.bin"/><Relationship Id="rId8" Type="http://schemas.openxmlformats.org/officeDocument/2006/relationships/oleObject" Target="../embeddings/oleObject30.bin"/><Relationship Id="rId9" Type="http://schemas.openxmlformats.org/officeDocument/2006/relationships/oleObject" Target="../embeddings/oleObject31.bin"/><Relationship Id="rId10" Type="http://schemas.openxmlformats.org/officeDocument/2006/relationships/oleObject" Target="../embeddings/oleObject32.bin"/><Relationship Id="rId11" Type="http://schemas.openxmlformats.org/officeDocument/2006/relationships/oleObject" Target="../embeddings/oleObject33.bin"/><Relationship Id="rId1" Type="http://schemas.openxmlformats.org/officeDocument/2006/relationships/vmlDrawing" Target="../drawings/vmlDrawing7.vml"/><Relationship Id="rId2"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38.bin"/><Relationship Id="rId20" Type="http://schemas.openxmlformats.org/officeDocument/2006/relationships/oleObject" Target="../embeddings/oleObject46.bin"/><Relationship Id="rId21" Type="http://schemas.openxmlformats.org/officeDocument/2006/relationships/oleObject" Target="../embeddings/oleObject47.bin"/><Relationship Id="rId22" Type="http://schemas.openxmlformats.org/officeDocument/2006/relationships/oleObject" Target="../embeddings/oleObject48.bin"/><Relationship Id="rId10" Type="http://schemas.openxmlformats.org/officeDocument/2006/relationships/oleObject" Target="../embeddings/oleObject39.bin"/><Relationship Id="rId11" Type="http://schemas.openxmlformats.org/officeDocument/2006/relationships/oleObject" Target="../embeddings/oleObject40.bin"/><Relationship Id="rId12" Type="http://schemas.openxmlformats.org/officeDocument/2006/relationships/oleObject" Target="../embeddings/oleObject41.bin"/><Relationship Id="rId13" Type="http://schemas.openxmlformats.org/officeDocument/2006/relationships/oleObject" Target="../embeddings/oleObject42.bin"/><Relationship Id="rId14" Type="http://schemas.openxmlformats.org/officeDocument/2006/relationships/image" Target="../media/image7.wmf"/><Relationship Id="rId15" Type="http://schemas.openxmlformats.org/officeDocument/2006/relationships/oleObject" Target="../embeddings/oleObject43.bin"/><Relationship Id="rId16" Type="http://schemas.openxmlformats.org/officeDocument/2006/relationships/oleObject" Target="../embeddings/oleObject44.bin"/><Relationship Id="rId17" Type="http://schemas.openxmlformats.org/officeDocument/2006/relationships/image" Target="../media/image8.wmf"/><Relationship Id="rId18" Type="http://schemas.openxmlformats.org/officeDocument/2006/relationships/oleObject" Target="../embeddings/oleObject45.bin"/><Relationship Id="rId19" Type="http://schemas.openxmlformats.org/officeDocument/2006/relationships/image" Target="../media/image9.wmf"/><Relationship Id="rId1" Type="http://schemas.openxmlformats.org/officeDocument/2006/relationships/vmlDrawing" Target="../drawings/vmlDrawing8.vml"/><Relationship Id="rId2" Type="http://schemas.openxmlformats.org/officeDocument/2006/relationships/slideLayout" Target="../slideLayouts/slideLayout4.xml"/><Relationship Id="rId3" Type="http://schemas.openxmlformats.org/officeDocument/2006/relationships/oleObject" Target="../embeddings/oleObject34.bin"/><Relationship Id="rId4" Type="http://schemas.openxmlformats.org/officeDocument/2006/relationships/image" Target="../media/image2.wmf"/><Relationship Id="rId5" Type="http://schemas.openxmlformats.org/officeDocument/2006/relationships/oleObject" Target="../embeddings/oleObject35.bin"/><Relationship Id="rId6" Type="http://schemas.openxmlformats.org/officeDocument/2006/relationships/image" Target="../media/image6.wmf"/><Relationship Id="rId7" Type="http://schemas.openxmlformats.org/officeDocument/2006/relationships/oleObject" Target="../embeddings/oleObject36.bin"/><Relationship Id="rId8" Type="http://schemas.openxmlformats.org/officeDocument/2006/relationships/oleObject" Target="../embeddings/oleObject37.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image" Target="../media/image2.wmf"/><Relationship Id="rId6" Type="http://schemas.openxmlformats.org/officeDocument/2006/relationships/oleObject" Target="../embeddings/oleObject2.bin"/><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0.png"/><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5.png"/><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3.bin"/><Relationship Id="rId5" Type="http://schemas.openxmlformats.org/officeDocument/2006/relationships/image" Target="../media/image4.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49.bin"/><Relationship Id="rId5" Type="http://schemas.openxmlformats.org/officeDocument/2006/relationships/image" Target="../media/image2.wmf"/><Relationship Id="rId6" Type="http://schemas.openxmlformats.org/officeDocument/2006/relationships/oleObject" Target="../embeddings/oleObject50.bin"/><Relationship Id="rId7" Type="http://schemas.openxmlformats.org/officeDocument/2006/relationships/oleObject" Target="../embeddings/oleObject51.bin"/><Relationship Id="rId8" Type="http://schemas.openxmlformats.org/officeDocument/2006/relationships/oleObject" Target="../embeddings/oleObject52.bin"/><Relationship Id="rId1" Type="http://schemas.openxmlformats.org/officeDocument/2006/relationships/vmlDrawing" Target="../drawings/vmlDrawing9.vml"/><Relationship Id="rId2"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oleObject" Target="../embeddings/oleObject53.bin"/><Relationship Id="rId5" Type="http://schemas.openxmlformats.org/officeDocument/2006/relationships/image" Target="../media/image2.wmf"/><Relationship Id="rId6" Type="http://schemas.openxmlformats.org/officeDocument/2006/relationships/oleObject" Target="../embeddings/oleObject54.bin"/><Relationship Id="rId1" Type="http://schemas.openxmlformats.org/officeDocument/2006/relationships/vmlDrawing" Target="../drawings/vmlDrawing10.vml"/><Relationship Id="rId2"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3.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Learned Last Time</a:t>
            </a:r>
            <a:endParaRPr lang="en-US" dirty="0"/>
          </a:p>
        </p:txBody>
      </p:sp>
      <p:sp>
        <p:nvSpPr>
          <p:cNvPr id="4" name="Footer Placeholder 3"/>
          <p:cNvSpPr>
            <a:spLocks noGrp="1"/>
          </p:cNvSpPr>
          <p:nvPr>
            <p:ph type="ftr" sz="quarter" idx="10"/>
          </p:nvPr>
        </p:nvSpPr>
        <p:spPr/>
        <p:txBody>
          <a:bodyPr/>
          <a:lstStyle/>
          <a:p>
            <a:pPr>
              <a:defRPr/>
            </a:pPr>
            <a:r>
              <a:rPr lang="en-US" smtClean="0"/>
              <a:t>CSci4211:                  Weekly Summary </a:t>
            </a:r>
            <a:endParaRPr lang="en-US"/>
          </a:p>
        </p:txBody>
      </p:sp>
      <p:sp>
        <p:nvSpPr>
          <p:cNvPr id="5" name="Slide Number Placeholder 4"/>
          <p:cNvSpPr>
            <a:spLocks noGrp="1"/>
          </p:cNvSpPr>
          <p:nvPr>
            <p:ph type="sldNum" sz="quarter" idx="11"/>
          </p:nvPr>
        </p:nvSpPr>
        <p:spPr/>
        <p:txBody>
          <a:bodyPr/>
          <a:lstStyle/>
          <a:p>
            <a:pPr>
              <a:defRPr/>
            </a:pPr>
            <a:fld id="{E57AF972-5423-5843-B1EA-37186D2E9C6C}" type="slidenum">
              <a:rPr lang="en-US" smtClean="0"/>
              <a:pPr>
                <a:defRPr/>
              </a:pPr>
              <a:t>1</a:t>
            </a:fld>
            <a:endParaRPr lang="en-US"/>
          </a:p>
        </p:txBody>
      </p:sp>
      <p:sp>
        <p:nvSpPr>
          <p:cNvPr id="6" name="Content Placeholder 2"/>
          <p:cNvSpPr>
            <a:spLocks noGrp="1"/>
          </p:cNvSpPr>
          <p:nvPr>
            <p:ph idx="1"/>
          </p:nvPr>
        </p:nvSpPr>
        <p:spPr>
          <a:xfrm>
            <a:off x="685800" y="1981200"/>
            <a:ext cx="7772400" cy="2438400"/>
          </a:xfrm>
        </p:spPr>
        <p:txBody>
          <a:bodyPr/>
          <a:lstStyle/>
          <a:p>
            <a:pPr marL="0" indent="0" algn="ctr">
              <a:buNone/>
            </a:pPr>
            <a:r>
              <a:rPr lang="en-US" dirty="0" smtClean="0"/>
              <a:t> </a:t>
            </a:r>
            <a:r>
              <a:rPr lang="en-US" dirty="0" smtClean="0">
                <a:solidFill>
                  <a:srgbClr val="0000FF"/>
                </a:solidFill>
              </a:rPr>
              <a:t>Weekly Summary</a:t>
            </a:r>
          </a:p>
          <a:p>
            <a:pPr marL="0" indent="0" algn="ctr">
              <a:buNone/>
            </a:pPr>
            <a:r>
              <a:rPr lang="en-US" dirty="0" smtClean="0">
                <a:solidFill>
                  <a:srgbClr val="0000FF"/>
                </a:solidFill>
              </a:rPr>
              <a:t>Part II</a:t>
            </a:r>
          </a:p>
          <a:p>
            <a:pPr marL="0" indent="0" algn="ctr">
              <a:buNone/>
            </a:pPr>
            <a:endParaRPr lang="en-US" dirty="0"/>
          </a:p>
        </p:txBody>
      </p:sp>
    </p:spTree>
    <p:extLst>
      <p:ext uri="{BB962C8B-B14F-4D97-AF65-F5344CB8AC3E}">
        <p14:creationId xmlns:p14="http://schemas.microsoft.com/office/powerpoint/2010/main" val="930476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152578"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FD17F30-C274-2A44-8069-C421D9799608}" type="slidenum">
              <a:rPr lang="en-US" sz="1200">
                <a:latin typeface="Comic Sans MS" charset="0"/>
              </a:rPr>
              <a:pPr/>
              <a:t>10</a:t>
            </a:fld>
            <a:endParaRPr lang="en-US" sz="1200">
              <a:latin typeface="Comic Sans MS" charset="0"/>
            </a:endParaRPr>
          </a:p>
        </p:txBody>
      </p:sp>
      <p:sp>
        <p:nvSpPr>
          <p:cNvPr id="152579" name="Rectangle 2"/>
          <p:cNvSpPr>
            <a:spLocks noGrp="1" noChangeArrowheads="1"/>
          </p:cNvSpPr>
          <p:nvPr>
            <p:ph type="ctrTitle"/>
          </p:nvPr>
        </p:nvSpPr>
        <p:spPr>
          <a:xfrm>
            <a:off x="609600" y="304800"/>
            <a:ext cx="8153400" cy="762000"/>
          </a:xfrm>
        </p:spPr>
        <p:txBody>
          <a:bodyPr/>
          <a:lstStyle/>
          <a:p>
            <a:r>
              <a:rPr lang="en-US" sz="3200" i="1" dirty="0" smtClean="0">
                <a:latin typeface="Comic Sans MS" charset="0"/>
              </a:rPr>
              <a:t>Announcement &amp; Reminders </a:t>
            </a:r>
            <a:r>
              <a:rPr lang="en-US" sz="3200" i="1" dirty="0">
                <a:latin typeface="Comic Sans MS" charset="0"/>
              </a:rPr>
              <a:t>(Oct </a:t>
            </a:r>
            <a:r>
              <a:rPr lang="en-US" sz="3200" i="1" dirty="0" smtClean="0">
                <a:latin typeface="Comic Sans MS" charset="0"/>
              </a:rPr>
              <a:t>30)</a:t>
            </a:r>
            <a:endParaRPr lang="en-US" sz="3200" dirty="0">
              <a:latin typeface="Comic Sans MS" charset="0"/>
            </a:endParaRPr>
          </a:p>
        </p:txBody>
      </p:sp>
      <p:sp>
        <p:nvSpPr>
          <p:cNvPr id="55299" name="Rectangle 3"/>
          <p:cNvSpPr>
            <a:spLocks noChangeArrowheads="1"/>
          </p:cNvSpPr>
          <p:nvPr/>
        </p:nvSpPr>
        <p:spPr bwMode="auto">
          <a:xfrm>
            <a:off x="592667" y="1066800"/>
            <a:ext cx="7696200" cy="5140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marL="914400" lvl="1" indent="-457200">
              <a:buFont typeface="Arial"/>
              <a:buChar char="•"/>
              <a:defRPr/>
            </a:pPr>
            <a:r>
              <a:rPr lang="en-US" sz="800" dirty="0" smtClean="0">
                <a:solidFill>
                  <a:srgbClr val="000090"/>
                </a:solidFill>
              </a:rPr>
              <a:t> </a:t>
            </a:r>
          </a:p>
          <a:p>
            <a:pPr marL="457200" indent="-457200">
              <a:buFont typeface="Arial"/>
              <a:buChar char="•"/>
              <a:defRPr/>
            </a:pPr>
            <a:r>
              <a:rPr lang="en-US" sz="2800" dirty="0" smtClean="0">
                <a:solidFill>
                  <a:srgbClr val="000090"/>
                </a:solidFill>
              </a:rPr>
              <a:t>Take-Home Quiz I graded, posted to Moodle?</a:t>
            </a:r>
          </a:p>
          <a:p>
            <a:pPr marL="457200" indent="-457200">
              <a:buFont typeface="Arial"/>
              <a:buChar char="•"/>
              <a:defRPr/>
            </a:pPr>
            <a:endParaRPr lang="en-US" sz="800" dirty="0" smtClean="0">
              <a:solidFill>
                <a:srgbClr val="000090"/>
              </a:solidFill>
            </a:endParaRPr>
          </a:p>
          <a:p>
            <a:pPr marL="457200" indent="-457200">
              <a:buFont typeface="Arial"/>
              <a:buChar char="•"/>
              <a:defRPr/>
            </a:pPr>
            <a:r>
              <a:rPr lang="en-US" sz="2800" dirty="0" smtClean="0">
                <a:solidFill>
                  <a:srgbClr val="000090"/>
                </a:solidFill>
              </a:rPr>
              <a:t>Programming Project #2:  </a:t>
            </a:r>
            <a:r>
              <a:rPr lang="en-US" sz="2800" i="1" dirty="0" smtClean="0">
                <a:solidFill>
                  <a:schemeClr val="accent6">
                    <a:lumMod val="75000"/>
                  </a:schemeClr>
                </a:solidFill>
              </a:rPr>
              <a:t>due Sunday Oct 29, 11:55pm or extended?</a:t>
            </a:r>
          </a:p>
          <a:p>
            <a:pPr marL="914400" lvl="1" indent="-457200">
              <a:buFont typeface="Arial"/>
              <a:buChar char="•"/>
              <a:defRPr/>
            </a:pPr>
            <a:endParaRPr lang="en-US" sz="800" dirty="0"/>
          </a:p>
          <a:p>
            <a:pPr marL="914400" lvl="1" indent="-457200">
              <a:buFont typeface="Arial"/>
              <a:buChar char="•"/>
              <a:defRPr/>
            </a:pPr>
            <a:endParaRPr lang="en-US" sz="800" dirty="0" smtClean="0"/>
          </a:p>
          <a:p>
            <a:pPr marL="457200" indent="-457200">
              <a:buFont typeface="Arial"/>
              <a:buChar char="•"/>
              <a:defRPr/>
            </a:pPr>
            <a:r>
              <a:rPr lang="en-US" sz="2600" b="1" dirty="0" smtClean="0">
                <a:solidFill>
                  <a:schemeClr val="accent6">
                    <a:lumMod val="75000"/>
                  </a:schemeClr>
                </a:solidFill>
              </a:rPr>
              <a:t>Written Homework Assignment #2: posted today, </a:t>
            </a:r>
            <a:r>
              <a:rPr lang="en-US" sz="2600" b="1" dirty="0" smtClean="0">
                <a:solidFill>
                  <a:srgbClr val="FF0000"/>
                </a:solidFill>
              </a:rPr>
              <a:t>due  </a:t>
            </a:r>
            <a:r>
              <a:rPr lang="is-IS" sz="2600" b="1" dirty="0" smtClean="0">
                <a:solidFill>
                  <a:srgbClr val="FF0000"/>
                </a:solidFill>
              </a:rPr>
              <a:t>…</a:t>
            </a:r>
            <a:endParaRPr lang="en-US" sz="2600" b="1" dirty="0" smtClean="0">
              <a:solidFill>
                <a:srgbClr val="FF0000"/>
              </a:solidFill>
            </a:endParaRPr>
          </a:p>
          <a:p>
            <a:pPr marL="457200" indent="-457200">
              <a:buFont typeface="Arial"/>
              <a:buChar char="•"/>
              <a:defRPr/>
            </a:pPr>
            <a:endParaRPr lang="en-US" sz="800" i="1" dirty="0">
              <a:solidFill>
                <a:srgbClr val="7030A0"/>
              </a:solidFill>
            </a:endParaRPr>
          </a:p>
          <a:p>
            <a:pPr marL="457200" indent="-457200">
              <a:buFont typeface="Arial"/>
              <a:buChar char="•"/>
              <a:defRPr/>
            </a:pPr>
            <a:r>
              <a:rPr lang="en-US" sz="2600" b="1" dirty="0" smtClean="0">
                <a:solidFill>
                  <a:schemeClr val="accent6">
                    <a:lumMod val="75000"/>
                  </a:schemeClr>
                </a:solidFill>
              </a:rPr>
              <a:t>Programming Project # 3: posted by Monday Oct 30, </a:t>
            </a:r>
            <a:r>
              <a:rPr lang="en-US" sz="2600" dirty="0" smtClean="0">
                <a:solidFill>
                  <a:schemeClr val="accent6">
                    <a:lumMod val="75000"/>
                  </a:schemeClr>
                </a:solidFill>
              </a:rPr>
              <a:t>due </a:t>
            </a:r>
            <a:r>
              <a:rPr lang="is-IS" sz="2600" dirty="0" smtClean="0">
                <a:solidFill>
                  <a:schemeClr val="accent6">
                    <a:lumMod val="75000"/>
                  </a:schemeClr>
                </a:solidFill>
              </a:rPr>
              <a:t>…</a:t>
            </a:r>
          </a:p>
          <a:p>
            <a:pPr marL="914400" lvl="1" indent="-457200">
              <a:buFont typeface="Arial"/>
              <a:buChar char="•"/>
              <a:defRPr/>
            </a:pPr>
            <a:r>
              <a:rPr lang="is-IS" dirty="0" smtClean="0">
                <a:solidFill>
                  <a:schemeClr val="accent6">
                    <a:lumMod val="75000"/>
                  </a:schemeClr>
                </a:solidFill>
              </a:rPr>
              <a:t>Please take a look at the projct description, install the software, ....</a:t>
            </a:r>
          </a:p>
          <a:p>
            <a:pPr marL="914400" lvl="1" indent="-457200">
              <a:buFont typeface="Arial"/>
              <a:buChar char="•"/>
              <a:defRPr/>
            </a:pPr>
            <a:r>
              <a:rPr lang="is-IS" dirty="0" smtClean="0">
                <a:solidFill>
                  <a:schemeClr val="accent6">
                    <a:lumMod val="75000"/>
                  </a:schemeClr>
                </a:solidFill>
              </a:rPr>
              <a:t>TA will be discussing it in next Monday’s class</a:t>
            </a:r>
            <a:endParaRPr lang="en-US" dirty="0" smtClean="0">
              <a:solidFill>
                <a:schemeClr val="accent6">
                  <a:lumMod val="75000"/>
                </a:schemeClr>
              </a:solidFill>
            </a:endParaRPr>
          </a:p>
          <a:p>
            <a:pPr>
              <a:defRPr/>
            </a:pPr>
            <a:endParaRPr lang="en-US" sz="2800" i="1" dirty="0" smtClean="0"/>
          </a:p>
        </p:txBody>
      </p:sp>
    </p:spTree>
    <p:extLst>
      <p:ext uri="{BB962C8B-B14F-4D97-AF65-F5344CB8AC3E}">
        <p14:creationId xmlns:p14="http://schemas.microsoft.com/office/powerpoint/2010/main" val="191754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dissolve">
                                      <p:cBhvr>
                                        <p:cTn id="7" dur="500"/>
                                        <p:tgtEl>
                                          <p:spTgt spid="55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Effect transition="in" filter="dissolve">
                                      <p:cBhvr>
                                        <p:cTn id="12" dur="500"/>
                                        <p:tgtEl>
                                          <p:spTgt spid="55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299">
                                            <p:txEl>
                                              <p:pRg st="3" end="3"/>
                                            </p:txEl>
                                          </p:spTgt>
                                        </p:tgtEl>
                                        <p:attrNameLst>
                                          <p:attrName>style.visibility</p:attrName>
                                        </p:attrNameLst>
                                      </p:cBhvr>
                                      <p:to>
                                        <p:strVal val="visible"/>
                                      </p:to>
                                    </p:set>
                                    <p:animEffect transition="in" filter="dissolve">
                                      <p:cBhvr>
                                        <p:cTn id="17" dur="500"/>
                                        <p:tgtEl>
                                          <p:spTgt spid="5529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299">
                                            <p:txEl>
                                              <p:pRg st="6" end="6"/>
                                            </p:txEl>
                                          </p:spTgt>
                                        </p:tgtEl>
                                        <p:attrNameLst>
                                          <p:attrName>style.visibility</p:attrName>
                                        </p:attrNameLst>
                                      </p:cBhvr>
                                      <p:to>
                                        <p:strVal val="visible"/>
                                      </p:to>
                                    </p:set>
                                    <p:animEffect transition="in" filter="dissolve">
                                      <p:cBhvr>
                                        <p:cTn id="22" dur="500"/>
                                        <p:tgtEl>
                                          <p:spTgt spid="5529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5299">
                                            <p:txEl>
                                              <p:pRg st="8" end="8"/>
                                            </p:txEl>
                                          </p:spTgt>
                                        </p:tgtEl>
                                        <p:attrNameLst>
                                          <p:attrName>style.visibility</p:attrName>
                                        </p:attrNameLst>
                                      </p:cBhvr>
                                      <p:to>
                                        <p:strVal val="visible"/>
                                      </p:to>
                                    </p:set>
                                    <p:animEffect transition="in" filter="dissolve">
                                      <p:cBhvr>
                                        <p:cTn id="27" dur="500"/>
                                        <p:tgtEl>
                                          <p:spTgt spid="5529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5299">
                                            <p:txEl>
                                              <p:pRg st="9" end="9"/>
                                            </p:txEl>
                                          </p:spTgt>
                                        </p:tgtEl>
                                        <p:attrNameLst>
                                          <p:attrName>style.visibility</p:attrName>
                                        </p:attrNameLst>
                                      </p:cBhvr>
                                      <p:to>
                                        <p:strVal val="visible"/>
                                      </p:to>
                                    </p:set>
                                    <p:animEffect transition="in" filter="dissolve">
                                      <p:cBhvr>
                                        <p:cTn id="32" dur="500"/>
                                        <p:tgtEl>
                                          <p:spTgt spid="55299">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5299">
                                            <p:txEl>
                                              <p:pRg st="10" end="10"/>
                                            </p:txEl>
                                          </p:spTgt>
                                        </p:tgtEl>
                                        <p:attrNameLst>
                                          <p:attrName>style.visibility</p:attrName>
                                        </p:attrNameLst>
                                      </p:cBhvr>
                                      <p:to>
                                        <p:strVal val="visible"/>
                                      </p:to>
                                    </p:set>
                                    <p:animEffect transition="in" filter="dissolve">
                                      <p:cBhvr>
                                        <p:cTn id="37" dur="500"/>
                                        <p:tgtEl>
                                          <p:spTgt spid="5529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bldLvl="2"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
          <p:cNvSpPr>
            <a:spLocks noGrp="1" noChangeArrowheads="1"/>
          </p:cNvSpPr>
          <p:nvPr>
            <p:ph type="title"/>
          </p:nvPr>
        </p:nvSpPr>
        <p:spPr>
          <a:xfrm>
            <a:off x="533400" y="219075"/>
            <a:ext cx="7772400" cy="908050"/>
          </a:xfrm>
        </p:spPr>
        <p:txBody>
          <a:bodyPr/>
          <a:lstStyle/>
          <a:p>
            <a:pPr>
              <a:defRPr/>
            </a:pPr>
            <a:r>
              <a:rPr lang="en-US" dirty="0">
                <a:cs typeface="+mj-cs"/>
              </a:rPr>
              <a:t>Graph </a:t>
            </a:r>
            <a:r>
              <a:rPr lang="en-US" dirty="0" smtClean="0">
                <a:cs typeface="+mj-cs"/>
              </a:rPr>
              <a:t>Abstraction</a:t>
            </a:r>
            <a:r>
              <a:rPr lang="en-US" dirty="0">
                <a:cs typeface="+mj-cs"/>
              </a:rPr>
              <a:t>: </a:t>
            </a:r>
            <a:r>
              <a:rPr lang="en-US" dirty="0" smtClean="0">
                <a:cs typeface="+mj-cs"/>
              </a:rPr>
              <a:t>Costs</a:t>
            </a:r>
            <a:endParaRPr lang="en-US" dirty="0">
              <a:cs typeface="+mj-cs"/>
            </a:endParaRPr>
          </a:p>
        </p:txBody>
      </p:sp>
      <p:grpSp>
        <p:nvGrpSpPr>
          <p:cNvPr id="121861" name="Group 3"/>
          <p:cNvGrpSpPr>
            <a:grpSpLocks/>
          </p:cNvGrpSpPr>
          <p:nvPr/>
        </p:nvGrpSpPr>
        <p:grpSpPr bwMode="auto">
          <a:xfrm>
            <a:off x="920750" y="1495425"/>
            <a:ext cx="3571875" cy="2236788"/>
            <a:chOff x="3162" y="1071"/>
            <a:chExt cx="2250" cy="1409"/>
          </a:xfrm>
        </p:grpSpPr>
        <p:sp>
          <p:nvSpPr>
            <p:cNvPr id="121865" name="Freeform 4"/>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1866" name="Freeform 5"/>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867" name="Oval 6"/>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68" name="Line 7"/>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69" name="Line 8"/>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70" name="Rectangle 9"/>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1871" name="Oval 10"/>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72" name="Oval 11"/>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73" name="Line 12"/>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74" name="Line 13"/>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75" name="Rectangle 14"/>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1876" name="Oval 15"/>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77" name="Oval 16"/>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78" name="Line 17"/>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79" name="Line 18"/>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80" name="Rectangle 19"/>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1881" name="Oval 20"/>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82" name="Oval 21"/>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83" name="Line 22"/>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84" name="Line 23"/>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85" name="Rectangle 24"/>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1886" name="Oval 25"/>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87" name="Oval 26"/>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88" name="Line 27"/>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89" name="Line 28"/>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90" name="Rectangle 29"/>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1891" name="Oval 30"/>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92" name="Oval 31"/>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93" name="Line 32"/>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94" name="Line 33"/>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895" name="Rectangle 34"/>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1896" name="Oval 35"/>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1897" name="Freeform 36"/>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898" name="Freeform 37"/>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899" name="Freeform 38"/>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900" name="Freeform 39"/>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901" name="Freeform 40"/>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902" name="Freeform 41"/>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903" name="Freeform 42"/>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904" name="Freeform 43"/>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905" name="Freeform 44"/>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21906" name="Group 45"/>
            <p:cNvGrpSpPr>
              <a:grpSpLocks/>
            </p:cNvGrpSpPr>
            <p:nvPr/>
          </p:nvGrpSpPr>
          <p:grpSpPr bwMode="auto">
            <a:xfrm>
              <a:off x="3287" y="1744"/>
              <a:ext cx="205" cy="250"/>
              <a:chOff x="2954" y="2425"/>
              <a:chExt cx="208" cy="250"/>
            </a:xfrm>
          </p:grpSpPr>
          <p:sp>
            <p:nvSpPr>
              <p:cNvPr id="121932" name="Rectangle 4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1933" name="Text Box 47"/>
              <p:cNvSpPr txBox="1">
                <a:spLocks noChangeArrowheads="1"/>
              </p:cNvSpPr>
              <p:nvPr/>
            </p:nvSpPr>
            <p:spPr bwMode="auto">
              <a:xfrm>
                <a:off x="2954" y="2425"/>
                <a:ext cx="2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u</a:t>
                </a:r>
              </a:p>
            </p:txBody>
          </p:sp>
        </p:grpSp>
        <p:grpSp>
          <p:nvGrpSpPr>
            <p:cNvPr id="121907" name="Group 48"/>
            <p:cNvGrpSpPr>
              <a:grpSpLocks/>
            </p:cNvGrpSpPr>
            <p:nvPr/>
          </p:nvGrpSpPr>
          <p:grpSpPr bwMode="auto">
            <a:xfrm>
              <a:off x="4460" y="2128"/>
              <a:ext cx="200" cy="252"/>
              <a:chOff x="2956" y="2425"/>
              <a:chExt cx="203" cy="252"/>
            </a:xfrm>
          </p:grpSpPr>
          <p:sp>
            <p:nvSpPr>
              <p:cNvPr id="121930" name="Rectangle 49"/>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1931" name="Text Box 50"/>
              <p:cNvSpPr txBox="1">
                <a:spLocks noChangeArrowheads="1"/>
              </p:cNvSpPr>
              <p:nvPr/>
            </p:nvSpPr>
            <p:spPr bwMode="auto">
              <a:xfrm>
                <a:off x="2956" y="2425"/>
                <a:ext cx="2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y</a:t>
                </a:r>
              </a:p>
            </p:txBody>
          </p:sp>
        </p:grpSp>
        <p:grpSp>
          <p:nvGrpSpPr>
            <p:cNvPr id="121908" name="Group 51"/>
            <p:cNvGrpSpPr>
              <a:grpSpLocks/>
            </p:cNvGrpSpPr>
            <p:nvPr/>
          </p:nvGrpSpPr>
          <p:grpSpPr bwMode="auto">
            <a:xfrm>
              <a:off x="3772" y="2095"/>
              <a:ext cx="211" cy="252"/>
              <a:chOff x="2951" y="2395"/>
              <a:chExt cx="212" cy="252"/>
            </a:xfrm>
          </p:grpSpPr>
          <p:sp>
            <p:nvSpPr>
              <p:cNvPr id="121928" name="Rectangle 52"/>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1929" name="Text Box 53"/>
              <p:cNvSpPr txBox="1">
                <a:spLocks noChangeArrowheads="1"/>
              </p:cNvSpPr>
              <p:nvPr/>
            </p:nvSpPr>
            <p:spPr bwMode="auto">
              <a:xfrm>
                <a:off x="2951" y="2395"/>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x</a:t>
                </a:r>
              </a:p>
            </p:txBody>
          </p:sp>
        </p:grpSp>
        <p:grpSp>
          <p:nvGrpSpPr>
            <p:cNvPr id="121909" name="Group 54"/>
            <p:cNvGrpSpPr>
              <a:grpSpLocks/>
            </p:cNvGrpSpPr>
            <p:nvPr/>
          </p:nvGrpSpPr>
          <p:grpSpPr bwMode="auto">
            <a:xfrm>
              <a:off x="4438" y="1438"/>
              <a:ext cx="232" cy="250"/>
              <a:chOff x="2941" y="2425"/>
              <a:chExt cx="235" cy="250"/>
            </a:xfrm>
          </p:grpSpPr>
          <p:sp>
            <p:nvSpPr>
              <p:cNvPr id="121926" name="Rectangle 55"/>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1927" name="Text Box 56"/>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w</a:t>
                </a:r>
              </a:p>
            </p:txBody>
          </p:sp>
        </p:grpSp>
        <p:grpSp>
          <p:nvGrpSpPr>
            <p:cNvPr id="121910" name="Group 57"/>
            <p:cNvGrpSpPr>
              <a:grpSpLocks/>
            </p:cNvGrpSpPr>
            <p:nvPr/>
          </p:nvGrpSpPr>
          <p:grpSpPr bwMode="auto">
            <a:xfrm>
              <a:off x="3771" y="1438"/>
              <a:ext cx="196" cy="250"/>
              <a:chOff x="2958" y="2425"/>
              <a:chExt cx="199" cy="250"/>
            </a:xfrm>
          </p:grpSpPr>
          <p:sp>
            <p:nvSpPr>
              <p:cNvPr id="121924" name="Rectangle 58"/>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1925" name="Text Box 59"/>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v</a:t>
                </a:r>
              </a:p>
            </p:txBody>
          </p:sp>
        </p:grpSp>
        <p:grpSp>
          <p:nvGrpSpPr>
            <p:cNvPr id="121911" name="Group 60"/>
            <p:cNvGrpSpPr>
              <a:grpSpLocks/>
            </p:cNvGrpSpPr>
            <p:nvPr/>
          </p:nvGrpSpPr>
          <p:grpSpPr bwMode="auto">
            <a:xfrm>
              <a:off x="5028" y="1756"/>
              <a:ext cx="203" cy="252"/>
              <a:chOff x="2953" y="2395"/>
              <a:chExt cx="205" cy="252"/>
            </a:xfrm>
          </p:grpSpPr>
          <p:sp>
            <p:nvSpPr>
              <p:cNvPr id="121922" name="Rectangle 61"/>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1923" name="Text Box 62"/>
              <p:cNvSpPr txBox="1">
                <a:spLocks noChangeArrowheads="1"/>
              </p:cNvSpPr>
              <p:nvPr/>
            </p:nvSpPr>
            <p:spPr bwMode="auto">
              <a:xfrm>
                <a:off x="2953" y="2395"/>
                <a:ext cx="2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z</a:t>
                </a:r>
              </a:p>
            </p:txBody>
          </p:sp>
        </p:grpSp>
        <p:sp>
          <p:nvSpPr>
            <p:cNvPr id="121912" name="Text Box 63"/>
            <p:cNvSpPr txBox="1">
              <a:spLocks noChangeArrowheads="1"/>
            </p:cNvSpPr>
            <p:nvPr/>
          </p:nvSpPr>
          <p:spPr bwMode="auto">
            <a:xfrm>
              <a:off x="3493" y="156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1913" name="Text Box 64"/>
            <p:cNvSpPr txBox="1">
              <a:spLocks noChangeArrowheads="1"/>
            </p:cNvSpPr>
            <p:nvPr/>
          </p:nvSpPr>
          <p:spPr bwMode="auto">
            <a:xfrm>
              <a:off x="3841" y="17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1914" name="Text Box 65"/>
            <p:cNvSpPr txBox="1">
              <a:spLocks noChangeArrowheads="1"/>
            </p:cNvSpPr>
            <p:nvPr/>
          </p:nvSpPr>
          <p:spPr bwMode="auto">
            <a:xfrm>
              <a:off x="3406" y="20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1915" name="Text Box 66"/>
            <p:cNvSpPr txBox="1">
              <a:spLocks noChangeArrowheads="1"/>
            </p:cNvSpPr>
            <p:nvPr/>
          </p:nvSpPr>
          <p:spPr bwMode="auto">
            <a:xfrm>
              <a:off x="4225" y="188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3</a:t>
              </a:r>
              <a:endParaRPr lang="en-US"/>
            </a:p>
          </p:txBody>
        </p:sp>
        <p:sp>
          <p:nvSpPr>
            <p:cNvPr id="121916" name="Text Box 67"/>
            <p:cNvSpPr txBox="1">
              <a:spLocks noChangeArrowheads="1"/>
            </p:cNvSpPr>
            <p:nvPr/>
          </p:nvSpPr>
          <p:spPr bwMode="auto">
            <a:xfrm>
              <a:off x="4162" y="22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1917" name="Text Box 68"/>
            <p:cNvSpPr txBox="1">
              <a:spLocks noChangeArrowheads="1"/>
            </p:cNvSpPr>
            <p:nvPr/>
          </p:nvSpPr>
          <p:spPr bwMode="auto">
            <a:xfrm>
              <a:off x="4522" y="180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1918" name="Text Box 69"/>
            <p:cNvSpPr txBox="1">
              <a:spLocks noChangeArrowheads="1"/>
            </p:cNvSpPr>
            <p:nvPr/>
          </p:nvSpPr>
          <p:spPr bwMode="auto">
            <a:xfrm>
              <a:off x="4882" y="206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1919" name="Text Box 70"/>
            <p:cNvSpPr txBox="1">
              <a:spLocks noChangeArrowheads="1"/>
            </p:cNvSpPr>
            <p:nvPr/>
          </p:nvSpPr>
          <p:spPr bwMode="auto">
            <a:xfrm>
              <a:off x="4855" y="153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5</a:t>
              </a:r>
              <a:endParaRPr lang="en-US"/>
            </a:p>
          </p:txBody>
        </p:sp>
        <p:sp>
          <p:nvSpPr>
            <p:cNvPr id="121920" name="Text Box 71"/>
            <p:cNvSpPr txBox="1">
              <a:spLocks noChangeArrowheads="1"/>
            </p:cNvSpPr>
            <p:nvPr/>
          </p:nvSpPr>
          <p:spPr bwMode="auto">
            <a:xfrm>
              <a:off x="4120" y="138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3</a:t>
              </a:r>
              <a:endParaRPr lang="en-US"/>
            </a:p>
          </p:txBody>
        </p:sp>
        <p:sp>
          <p:nvSpPr>
            <p:cNvPr id="121921" name="Text Box 72"/>
            <p:cNvSpPr txBox="1">
              <a:spLocks noChangeArrowheads="1"/>
            </p:cNvSpPr>
            <p:nvPr/>
          </p:nvSpPr>
          <p:spPr bwMode="auto">
            <a:xfrm>
              <a:off x="3769" y="111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5</a:t>
              </a:r>
              <a:endParaRPr lang="en-US"/>
            </a:p>
          </p:txBody>
        </p:sp>
      </p:grpSp>
      <p:sp>
        <p:nvSpPr>
          <p:cNvPr id="121862" name="Text Box 73"/>
          <p:cNvSpPr txBox="1">
            <a:spLocks noChangeArrowheads="1"/>
          </p:cNvSpPr>
          <p:nvPr/>
        </p:nvSpPr>
        <p:spPr bwMode="auto">
          <a:xfrm>
            <a:off x="5265738" y="1689100"/>
            <a:ext cx="3052762"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c(x,x</a:t>
            </a:r>
            <a:r>
              <a:rPr lang="ja-JP" altLang="en-US" sz="1800"/>
              <a:t>’</a:t>
            </a:r>
            <a:r>
              <a:rPr lang="en-US" altLang="ja-JP" sz="1800"/>
              <a:t>) = cost of link (x,x</a:t>
            </a:r>
            <a:r>
              <a:rPr lang="ja-JP" altLang="en-US" sz="1800"/>
              <a:t>’</a:t>
            </a:r>
            <a:r>
              <a:rPr lang="en-US" altLang="ja-JP" sz="1800"/>
              <a:t>)</a:t>
            </a:r>
          </a:p>
          <a:p>
            <a:r>
              <a:rPr lang="en-US" sz="1800"/>
              <a:t>      e.g., c(w,z) = 5</a:t>
            </a:r>
          </a:p>
          <a:p>
            <a:endParaRPr lang="en-US" sz="1800"/>
          </a:p>
          <a:p>
            <a:r>
              <a:rPr lang="en-US" sz="1800">
                <a:latin typeface="Gill Sans MT" charset="0"/>
              </a:rPr>
              <a:t>cost could always be 1, or </a:t>
            </a:r>
          </a:p>
          <a:p>
            <a:r>
              <a:rPr lang="en-US" sz="1800">
                <a:latin typeface="Gill Sans MT" charset="0"/>
              </a:rPr>
              <a:t>inversely related to bandwidth,</a:t>
            </a:r>
          </a:p>
          <a:p>
            <a:r>
              <a:rPr lang="en-US" sz="1800">
                <a:latin typeface="Gill Sans MT" charset="0"/>
              </a:rPr>
              <a:t>or inversely related to </a:t>
            </a:r>
          </a:p>
          <a:p>
            <a:r>
              <a:rPr lang="en-US" sz="1800">
                <a:latin typeface="Gill Sans MT" charset="0"/>
              </a:rPr>
              <a:t>congestion</a:t>
            </a:r>
          </a:p>
        </p:txBody>
      </p:sp>
      <p:sp>
        <p:nvSpPr>
          <p:cNvPr id="121863" name="Text Box 74"/>
          <p:cNvSpPr txBox="1">
            <a:spLocks noChangeArrowheads="1"/>
          </p:cNvSpPr>
          <p:nvPr/>
        </p:nvSpPr>
        <p:spPr bwMode="auto">
          <a:xfrm>
            <a:off x="925513" y="4227513"/>
            <a:ext cx="6761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cost of path (x</a:t>
            </a:r>
            <a:r>
              <a:rPr lang="en-US" sz="1800" baseline="-25000"/>
              <a:t>1</a:t>
            </a:r>
            <a:r>
              <a:rPr lang="en-US" sz="1800"/>
              <a:t>, x</a:t>
            </a:r>
            <a:r>
              <a:rPr lang="en-US" sz="1800" baseline="-25000"/>
              <a:t>2</a:t>
            </a:r>
            <a:r>
              <a:rPr lang="en-US" sz="1800"/>
              <a:t>, x</a:t>
            </a:r>
            <a:r>
              <a:rPr lang="en-US" sz="1800" baseline="-25000"/>
              <a:t>3</a:t>
            </a:r>
            <a:r>
              <a:rPr lang="en-US" sz="1800"/>
              <a:t>,…, x</a:t>
            </a:r>
            <a:r>
              <a:rPr lang="en-US" sz="1800" baseline="-25000"/>
              <a:t>p</a:t>
            </a:r>
            <a:r>
              <a:rPr lang="en-US" sz="1800"/>
              <a:t>) = c(x</a:t>
            </a:r>
            <a:r>
              <a:rPr lang="en-US" sz="1800" baseline="-25000"/>
              <a:t>1</a:t>
            </a:r>
            <a:r>
              <a:rPr lang="en-US" sz="1800"/>
              <a:t>,x</a:t>
            </a:r>
            <a:r>
              <a:rPr lang="en-US" sz="1800" baseline="-25000"/>
              <a:t>2</a:t>
            </a:r>
            <a:r>
              <a:rPr lang="en-US" sz="1800"/>
              <a:t>) + c(x</a:t>
            </a:r>
            <a:r>
              <a:rPr lang="en-US" sz="1800" baseline="-25000"/>
              <a:t>2</a:t>
            </a:r>
            <a:r>
              <a:rPr lang="en-US" sz="1800"/>
              <a:t>,x</a:t>
            </a:r>
            <a:r>
              <a:rPr lang="en-US" sz="1800" baseline="-25000"/>
              <a:t>3</a:t>
            </a:r>
            <a:r>
              <a:rPr lang="en-US" sz="1800"/>
              <a:t>) + … + c(x</a:t>
            </a:r>
            <a:r>
              <a:rPr lang="en-US" sz="1800" baseline="-25000"/>
              <a:t>p-1</a:t>
            </a:r>
            <a:r>
              <a:rPr lang="en-US" sz="1800"/>
              <a:t>,x</a:t>
            </a:r>
            <a:r>
              <a:rPr lang="en-US" sz="1800" baseline="-25000"/>
              <a:t>p</a:t>
            </a:r>
            <a:r>
              <a:rPr lang="en-US" sz="1800"/>
              <a:t>)  </a:t>
            </a:r>
          </a:p>
        </p:txBody>
      </p:sp>
      <p:sp>
        <p:nvSpPr>
          <p:cNvPr id="121864" name="Text Box 75"/>
          <p:cNvSpPr txBox="1">
            <a:spLocks noChangeArrowheads="1"/>
          </p:cNvSpPr>
          <p:nvPr/>
        </p:nvSpPr>
        <p:spPr bwMode="auto">
          <a:xfrm>
            <a:off x="792163" y="4981575"/>
            <a:ext cx="7569200" cy="974725"/>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i="1" dirty="0">
                <a:solidFill>
                  <a:srgbClr val="CC0000"/>
                </a:solidFill>
                <a:latin typeface="Gill Sans MT" charset="0"/>
              </a:rPr>
              <a:t>key question:</a:t>
            </a:r>
            <a:r>
              <a:rPr lang="en-US" dirty="0">
                <a:latin typeface="Gill Sans MT" charset="0"/>
              </a:rPr>
              <a:t> what is the least-cost path between u and z ?</a:t>
            </a:r>
          </a:p>
          <a:p>
            <a:r>
              <a:rPr lang="en-US" sz="2800" i="1" dirty="0">
                <a:solidFill>
                  <a:srgbClr val="CC0000"/>
                </a:solidFill>
                <a:latin typeface="Gill Sans MT" charset="0"/>
              </a:rPr>
              <a:t>routing algorithm:</a:t>
            </a:r>
            <a:r>
              <a:rPr lang="en-US" dirty="0">
                <a:latin typeface="Gill Sans MT" charset="0"/>
              </a:rPr>
              <a:t> algorithm that finds that least cost path</a:t>
            </a:r>
          </a:p>
        </p:txBody>
      </p:sp>
      <p:sp>
        <p:nvSpPr>
          <p:cNvPr id="76" name="Footer Placeholder 4"/>
          <p:cNvSpPr>
            <a:spLocks noGrp="1"/>
          </p:cNvSpPr>
          <p:nvPr>
            <p:ph type="ftr" sz="quarter" idx="11"/>
          </p:nvPr>
        </p:nvSpPr>
        <p:spPr>
          <a:xfrm>
            <a:off x="3124200" y="6527447"/>
            <a:ext cx="2895600" cy="365125"/>
          </a:xfrm>
        </p:spPr>
        <p:txBody>
          <a:bodyPr/>
          <a:lstStyle/>
          <a:p>
            <a:r>
              <a:rPr lang="en-US" dirty="0" smtClean="0"/>
              <a:t>CSci4211:         Network Control Plane</a:t>
            </a:r>
          </a:p>
          <a:p>
            <a:endParaRPr lang="en-US" dirty="0"/>
          </a:p>
        </p:txBody>
      </p:sp>
    </p:spTree>
    <p:extLst>
      <p:ext uri="{BB962C8B-B14F-4D97-AF65-F5344CB8AC3E}">
        <p14:creationId xmlns:p14="http://schemas.microsoft.com/office/powerpoint/2010/main" val="157612683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527447"/>
            <a:ext cx="2133600" cy="365125"/>
          </a:xfrm>
          <a:prstGeom prst="rect">
            <a:avLst/>
          </a:prstGeom>
        </p:spPr>
        <p:txBody>
          <a:bodyPr/>
          <a:lstStyle/>
          <a:p>
            <a:pPr>
              <a:defRPr/>
            </a:pPr>
            <a:fld id="{FC55BABE-CA21-E24B-8B5C-CA3E915E3588}" type="slidenum">
              <a:rPr lang="en-US"/>
              <a:pPr>
                <a:defRPr/>
              </a:pPr>
              <a:t>101</a:t>
            </a:fld>
            <a:endParaRPr lang="en-US"/>
          </a:p>
        </p:txBody>
      </p:sp>
      <p:sp>
        <p:nvSpPr>
          <p:cNvPr id="218114" name="Rectangle 2"/>
          <p:cNvSpPr>
            <a:spLocks noGrp="1" noChangeArrowheads="1"/>
          </p:cNvSpPr>
          <p:nvPr>
            <p:ph type="title"/>
          </p:nvPr>
        </p:nvSpPr>
        <p:spPr>
          <a:xfrm>
            <a:off x="681037" y="344929"/>
            <a:ext cx="7772400" cy="1143000"/>
          </a:xfrm>
        </p:spPr>
        <p:txBody>
          <a:bodyPr>
            <a:normAutofit fontScale="90000"/>
          </a:bodyPr>
          <a:lstStyle/>
          <a:p>
            <a:pPr>
              <a:defRPr/>
            </a:pPr>
            <a:r>
              <a:rPr lang="en-US" dirty="0" smtClean="0">
                <a:cs typeface="+mj-cs"/>
              </a:rPr>
              <a:t>Centralized vs. Distributed </a:t>
            </a:r>
            <a:br>
              <a:rPr lang="en-US" dirty="0" smtClean="0">
                <a:cs typeface="+mj-cs"/>
              </a:rPr>
            </a:br>
            <a:r>
              <a:rPr lang="en-US" dirty="0" smtClean="0">
                <a:cs typeface="+mj-cs"/>
              </a:rPr>
              <a:t>Routing Algorithms</a:t>
            </a:r>
          </a:p>
        </p:txBody>
      </p:sp>
      <p:sp>
        <p:nvSpPr>
          <p:cNvPr id="218115" name="Rectangle 3"/>
          <p:cNvSpPr>
            <a:spLocks noGrp="1" noChangeArrowheads="1"/>
          </p:cNvSpPr>
          <p:nvPr>
            <p:ph type="body" idx="1"/>
          </p:nvPr>
        </p:nvSpPr>
        <p:spPr>
          <a:xfrm>
            <a:off x="681037" y="1796168"/>
            <a:ext cx="7772400" cy="4114800"/>
          </a:xfrm>
        </p:spPr>
        <p:txBody>
          <a:bodyPr>
            <a:normAutofit fontScale="92500"/>
          </a:bodyPr>
          <a:lstStyle/>
          <a:p>
            <a:pPr>
              <a:buFontTx/>
              <a:buNone/>
              <a:defRPr/>
            </a:pPr>
            <a:r>
              <a:rPr lang="en-US" sz="2400" dirty="0" smtClean="0">
                <a:solidFill>
                  <a:srgbClr val="FF0000"/>
                </a:solidFill>
                <a:cs typeface="+mn-cs"/>
              </a:rPr>
              <a:t>Centralized:</a:t>
            </a:r>
          </a:p>
          <a:p>
            <a:pPr>
              <a:defRPr/>
            </a:pPr>
            <a:r>
              <a:rPr lang="en-US" sz="2400" dirty="0" smtClean="0">
                <a:cs typeface="+mn-cs"/>
              </a:rPr>
              <a:t>A centralized route server collects routing information and network topology,  makes route selection decisions, then distributes them to routers </a:t>
            </a:r>
          </a:p>
          <a:p>
            <a:pPr>
              <a:buFontTx/>
              <a:buNone/>
              <a:defRPr/>
            </a:pPr>
            <a:endParaRPr lang="en-US" sz="1200" dirty="0" smtClean="0">
              <a:solidFill>
                <a:srgbClr val="FF0000"/>
              </a:solidFill>
              <a:cs typeface="+mn-cs"/>
            </a:endParaRPr>
          </a:p>
          <a:p>
            <a:pPr>
              <a:buFontTx/>
              <a:buNone/>
              <a:defRPr/>
            </a:pPr>
            <a:r>
              <a:rPr lang="en-US" sz="2400" dirty="0" smtClean="0">
                <a:solidFill>
                  <a:srgbClr val="FF0000"/>
                </a:solidFill>
                <a:cs typeface="+mn-cs"/>
              </a:rPr>
              <a:t>Distributed:</a:t>
            </a:r>
          </a:p>
          <a:p>
            <a:pPr>
              <a:defRPr/>
            </a:pPr>
            <a:r>
              <a:rPr lang="en-US" sz="2400" dirty="0" smtClean="0">
                <a:cs typeface="+mn-cs"/>
              </a:rPr>
              <a:t>Routers </a:t>
            </a:r>
            <a:r>
              <a:rPr lang="en-US" sz="2400" dirty="0" smtClean="0">
                <a:solidFill>
                  <a:srgbClr val="FF0000"/>
                </a:solidFill>
                <a:cs typeface="+mn-cs"/>
              </a:rPr>
              <a:t>cooperate</a:t>
            </a:r>
            <a:r>
              <a:rPr lang="en-US" sz="2400" dirty="0" smtClean="0">
                <a:cs typeface="+mn-cs"/>
              </a:rPr>
              <a:t> using a distributed protocol</a:t>
            </a:r>
          </a:p>
          <a:p>
            <a:pPr lvl="1">
              <a:defRPr/>
            </a:pPr>
            <a:r>
              <a:rPr lang="en-US" sz="2400" dirty="0" smtClean="0"/>
              <a:t>to create </a:t>
            </a:r>
            <a:r>
              <a:rPr lang="en-US" sz="2400" dirty="0" smtClean="0">
                <a:solidFill>
                  <a:srgbClr val="FF0000"/>
                </a:solidFill>
              </a:rPr>
              <a:t>mutually consistent</a:t>
            </a:r>
            <a:r>
              <a:rPr lang="en-US" sz="2400" dirty="0" smtClean="0"/>
              <a:t> routing tables</a:t>
            </a:r>
          </a:p>
          <a:p>
            <a:pPr>
              <a:defRPr/>
            </a:pPr>
            <a:r>
              <a:rPr lang="en-US" sz="2400" dirty="0" smtClean="0">
                <a:cs typeface="+mn-cs"/>
              </a:rPr>
              <a:t>Two standard </a:t>
            </a:r>
            <a:r>
              <a:rPr lang="en-US" sz="2400" dirty="0" smtClean="0">
                <a:solidFill>
                  <a:srgbClr val="FF0000"/>
                </a:solidFill>
                <a:cs typeface="+mn-cs"/>
              </a:rPr>
              <a:t>distributed</a:t>
            </a:r>
            <a:r>
              <a:rPr lang="en-US" sz="2400" dirty="0" smtClean="0">
                <a:cs typeface="+mn-cs"/>
              </a:rPr>
              <a:t> routing algorithms</a:t>
            </a:r>
          </a:p>
          <a:p>
            <a:pPr lvl="1">
              <a:defRPr/>
            </a:pPr>
            <a:r>
              <a:rPr lang="en-US" sz="2400" dirty="0" smtClean="0"/>
              <a:t>Link State (LS) routing </a:t>
            </a:r>
          </a:p>
          <a:p>
            <a:pPr lvl="1">
              <a:defRPr/>
            </a:pPr>
            <a:r>
              <a:rPr lang="en-US" sz="2400" dirty="0" smtClean="0"/>
              <a:t>Distance Vector (DV) routing</a:t>
            </a:r>
          </a:p>
          <a:p>
            <a:pPr lvl="1">
              <a:defRPr/>
            </a:pPr>
            <a:endParaRPr lang="en-US" dirty="0" smtClean="0"/>
          </a:p>
        </p:txBody>
      </p:sp>
      <p:sp>
        <p:nvSpPr>
          <p:cNvPr id="5" name="Footer Placeholder 4"/>
          <p:cNvSpPr>
            <a:spLocks noGrp="1"/>
          </p:cNvSpPr>
          <p:nvPr>
            <p:ph type="ftr" sz="quarter" idx="11"/>
          </p:nvPr>
        </p:nvSpPr>
        <p:spPr>
          <a:xfrm>
            <a:off x="3124200" y="6527447"/>
            <a:ext cx="2895600" cy="365125"/>
          </a:xfrm>
        </p:spPr>
        <p:txBody>
          <a:bodyPr/>
          <a:lstStyle/>
          <a:p>
            <a:r>
              <a:rPr lang="en-US" dirty="0" smtClean="0"/>
              <a:t>CSci4211:         Network Control Plane</a:t>
            </a:r>
          </a:p>
          <a:p>
            <a:endParaRPr lang="en-US" dirty="0"/>
          </a:p>
        </p:txBody>
      </p:sp>
    </p:spTree>
    <p:extLst>
      <p:ext uri="{BB962C8B-B14F-4D97-AF65-F5344CB8AC3E}">
        <p14:creationId xmlns:p14="http://schemas.microsoft.com/office/powerpoint/2010/main" val="2178345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6553200" y="6248400"/>
            <a:ext cx="1905000" cy="457200"/>
          </a:xfrm>
        </p:spPr>
        <p:txBody>
          <a:bodyPr/>
          <a:lstStyle/>
          <a:p>
            <a:pPr algn="r">
              <a:defRPr/>
            </a:pPr>
            <a:r>
              <a:rPr lang="en-US">
                <a:latin typeface="Comic Sans MS" charset="0"/>
                <a:ea typeface="ＭＳ Ｐゴシック" charset="0"/>
              </a:rPr>
              <a:t>CSci4211:         Network Layer: Part II</a:t>
            </a:r>
          </a:p>
        </p:txBody>
      </p:sp>
      <p:sp>
        <p:nvSpPr>
          <p:cNvPr id="6" name="Slide Number Placeholder 5"/>
          <p:cNvSpPr>
            <a:spLocks noGrp="1"/>
          </p:cNvSpPr>
          <p:nvPr>
            <p:ph type="sldNum" sz="quarter" idx="11"/>
          </p:nvPr>
        </p:nvSpPr>
        <p:spPr/>
        <p:txBody>
          <a:bodyPr/>
          <a:lstStyle/>
          <a:p>
            <a:pPr>
              <a:defRPr/>
            </a:pPr>
            <a:fld id="{F2E07BC3-C6E7-CD45-8384-1F157FF20F2C}" type="slidenum">
              <a:rPr lang="en-US"/>
              <a:pPr>
                <a:defRPr/>
              </a:pPr>
              <a:t>102</a:t>
            </a:fld>
            <a:endParaRPr lang="en-US"/>
          </a:p>
        </p:txBody>
      </p:sp>
      <p:sp>
        <p:nvSpPr>
          <p:cNvPr id="221186" name="Rectangle 2"/>
          <p:cNvSpPr>
            <a:spLocks noGrp="1" noChangeArrowheads="1"/>
          </p:cNvSpPr>
          <p:nvPr>
            <p:ph type="title"/>
          </p:nvPr>
        </p:nvSpPr>
        <p:spPr>
          <a:xfrm>
            <a:off x="685800" y="381000"/>
            <a:ext cx="7772400" cy="1143000"/>
          </a:xfrm>
        </p:spPr>
        <p:txBody>
          <a:bodyPr/>
          <a:lstStyle/>
          <a:p>
            <a:pPr>
              <a:defRPr/>
            </a:pPr>
            <a:r>
              <a:rPr lang="en-US" smtClean="0">
                <a:cs typeface="+mj-cs"/>
              </a:rPr>
              <a:t>Link State Algorithm</a:t>
            </a:r>
          </a:p>
        </p:txBody>
      </p:sp>
      <p:sp>
        <p:nvSpPr>
          <p:cNvPr id="221187" name="Rectangle 3"/>
          <p:cNvSpPr>
            <a:spLocks noGrp="1" noChangeArrowheads="1"/>
          </p:cNvSpPr>
          <p:nvPr>
            <p:ph type="body" idx="1"/>
          </p:nvPr>
        </p:nvSpPr>
        <p:spPr>
          <a:xfrm>
            <a:off x="685800" y="1676400"/>
            <a:ext cx="7772400" cy="4114800"/>
          </a:xfrm>
        </p:spPr>
        <p:txBody>
          <a:bodyPr/>
          <a:lstStyle/>
          <a:p>
            <a:pPr>
              <a:defRPr/>
            </a:pPr>
            <a:r>
              <a:rPr lang="en-US" dirty="0" smtClean="0">
                <a:cs typeface="+mn-cs"/>
              </a:rPr>
              <a:t>Basic idea: Distribute to all routers</a:t>
            </a:r>
          </a:p>
          <a:p>
            <a:pPr lvl="1">
              <a:defRPr/>
            </a:pPr>
            <a:r>
              <a:rPr lang="en-US" dirty="0" smtClean="0"/>
              <a:t>Topology of the network</a:t>
            </a:r>
          </a:p>
          <a:p>
            <a:pPr lvl="2">
              <a:defRPr/>
            </a:pPr>
            <a:r>
              <a:rPr lang="en-US" sz="2000" dirty="0" smtClean="0">
                <a:solidFill>
                  <a:srgbClr val="FF9933"/>
                </a:solidFill>
              </a:rPr>
              <a:t>Cost of each link</a:t>
            </a:r>
            <a:r>
              <a:rPr lang="en-US" sz="2000" dirty="0" smtClean="0"/>
              <a:t> in the network</a:t>
            </a:r>
          </a:p>
          <a:p>
            <a:pPr>
              <a:defRPr/>
            </a:pPr>
            <a:r>
              <a:rPr lang="en-US" dirty="0" smtClean="0">
                <a:cs typeface="+mn-cs"/>
              </a:rPr>
              <a:t>Each router </a:t>
            </a:r>
            <a:r>
              <a:rPr lang="en-US" dirty="0" smtClean="0">
                <a:solidFill>
                  <a:srgbClr val="FF9933"/>
                </a:solidFill>
                <a:cs typeface="+mn-cs"/>
              </a:rPr>
              <a:t>independently</a:t>
            </a:r>
            <a:r>
              <a:rPr lang="en-US" dirty="0" smtClean="0">
                <a:cs typeface="+mn-cs"/>
              </a:rPr>
              <a:t> computes </a:t>
            </a:r>
            <a:r>
              <a:rPr lang="en-US" dirty="0" smtClean="0">
                <a:solidFill>
                  <a:srgbClr val="FF9933"/>
                </a:solidFill>
                <a:cs typeface="+mn-cs"/>
              </a:rPr>
              <a:t>optimal</a:t>
            </a:r>
            <a:r>
              <a:rPr lang="en-US" dirty="0" smtClean="0">
                <a:cs typeface="+mn-cs"/>
              </a:rPr>
              <a:t> paths</a:t>
            </a:r>
          </a:p>
          <a:p>
            <a:pPr lvl="1">
              <a:defRPr/>
            </a:pPr>
            <a:r>
              <a:rPr lang="en-US" dirty="0" smtClean="0"/>
              <a:t>From itself to every destination</a:t>
            </a:r>
          </a:p>
          <a:p>
            <a:pPr lvl="1">
              <a:defRPr/>
            </a:pPr>
            <a:r>
              <a:rPr lang="en-US" dirty="0" smtClean="0"/>
              <a:t>Routes are guaranteed to be </a:t>
            </a:r>
            <a:r>
              <a:rPr lang="en-US" dirty="0" smtClean="0">
                <a:solidFill>
                  <a:srgbClr val="FF9933"/>
                </a:solidFill>
              </a:rPr>
              <a:t>loop free</a:t>
            </a:r>
            <a:r>
              <a:rPr lang="en-US" dirty="0" smtClean="0"/>
              <a:t> if</a:t>
            </a:r>
          </a:p>
          <a:p>
            <a:pPr lvl="2">
              <a:defRPr/>
            </a:pPr>
            <a:r>
              <a:rPr lang="en-US" sz="2000" dirty="0" smtClean="0"/>
              <a:t>Each router sees the same cost for each link</a:t>
            </a:r>
          </a:p>
          <a:p>
            <a:pPr lvl="2">
              <a:defRPr/>
            </a:pPr>
            <a:r>
              <a:rPr lang="en-US" sz="2000" dirty="0" smtClean="0"/>
              <a:t>Uses the same algorithm to compute the best path</a:t>
            </a:r>
          </a:p>
        </p:txBody>
      </p:sp>
    </p:spTree>
    <p:extLst>
      <p:ext uri="{BB962C8B-B14F-4D97-AF65-F5344CB8AC3E}">
        <p14:creationId xmlns:p14="http://schemas.microsoft.com/office/powerpoint/2010/main" val="144630972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527447"/>
            <a:ext cx="2133600" cy="365125"/>
          </a:xfrm>
          <a:prstGeom prst="rect">
            <a:avLst/>
          </a:prstGeom>
        </p:spPr>
        <p:txBody>
          <a:bodyPr/>
          <a:lstStyle/>
          <a:p>
            <a:pPr>
              <a:defRPr/>
            </a:pPr>
            <a:fld id="{95D099F3-CEBF-D643-AFF7-2756CEADCFBD}" type="slidenum">
              <a:rPr lang="en-US"/>
              <a:pPr>
                <a:defRPr/>
              </a:pPr>
              <a:t>103</a:t>
            </a:fld>
            <a:endParaRPr lang="en-US"/>
          </a:p>
        </p:txBody>
      </p:sp>
      <p:sp>
        <p:nvSpPr>
          <p:cNvPr id="219138" name="Rectangle 2"/>
          <p:cNvSpPr>
            <a:spLocks noGrp="1" noChangeArrowheads="1"/>
          </p:cNvSpPr>
          <p:nvPr>
            <p:ph type="title"/>
          </p:nvPr>
        </p:nvSpPr>
        <p:spPr>
          <a:xfrm>
            <a:off x="685800" y="152400"/>
            <a:ext cx="7772400" cy="1143000"/>
          </a:xfrm>
        </p:spPr>
        <p:txBody>
          <a:bodyPr/>
          <a:lstStyle/>
          <a:p>
            <a:pPr>
              <a:defRPr/>
            </a:pPr>
            <a:r>
              <a:rPr lang="en-US" dirty="0" smtClean="0">
                <a:cs typeface="+mj-cs"/>
              </a:rPr>
              <a:t>Link State </a:t>
            </a:r>
            <a:r>
              <a:rPr lang="en-US" i="1" dirty="0" smtClean="0">
                <a:cs typeface="+mj-cs"/>
              </a:rPr>
              <a:t>vs.</a:t>
            </a:r>
            <a:r>
              <a:rPr lang="en-US" dirty="0" smtClean="0">
                <a:cs typeface="+mj-cs"/>
              </a:rPr>
              <a:t> Distance Vector</a:t>
            </a:r>
          </a:p>
        </p:txBody>
      </p:sp>
      <p:sp>
        <p:nvSpPr>
          <p:cNvPr id="219139" name="Rectangle 3"/>
          <p:cNvSpPr>
            <a:spLocks noGrp="1" noChangeArrowheads="1"/>
          </p:cNvSpPr>
          <p:nvPr>
            <p:ph type="body" idx="1"/>
          </p:nvPr>
        </p:nvSpPr>
        <p:spPr>
          <a:xfrm>
            <a:off x="484179" y="1316328"/>
            <a:ext cx="8358026" cy="4792804"/>
          </a:xfrm>
        </p:spPr>
        <p:txBody>
          <a:bodyPr>
            <a:normAutofit/>
          </a:bodyPr>
          <a:lstStyle/>
          <a:p>
            <a:pPr>
              <a:defRPr/>
            </a:pPr>
            <a:r>
              <a:rPr lang="en-US" dirty="0" smtClean="0">
                <a:cs typeface="+mn-cs"/>
              </a:rPr>
              <a:t>Both assume that</a:t>
            </a:r>
          </a:p>
          <a:p>
            <a:pPr lvl="1">
              <a:defRPr/>
            </a:pPr>
            <a:r>
              <a:rPr lang="en-US" dirty="0" smtClean="0"/>
              <a:t>The address of each neighbor is known</a:t>
            </a:r>
          </a:p>
          <a:p>
            <a:pPr lvl="1">
              <a:defRPr/>
            </a:pPr>
            <a:r>
              <a:rPr lang="en-US" dirty="0" smtClean="0"/>
              <a:t>The </a:t>
            </a:r>
            <a:r>
              <a:rPr lang="en-US" dirty="0" smtClean="0">
                <a:solidFill>
                  <a:srgbClr val="FF0000"/>
                </a:solidFill>
              </a:rPr>
              <a:t>cost</a:t>
            </a:r>
            <a:r>
              <a:rPr lang="en-US" dirty="0" smtClean="0">
                <a:solidFill>
                  <a:schemeClr val="accent2"/>
                </a:solidFill>
              </a:rPr>
              <a:t> </a:t>
            </a:r>
            <a:r>
              <a:rPr lang="en-US" dirty="0" smtClean="0"/>
              <a:t>of reaching each neighbor is known</a:t>
            </a:r>
          </a:p>
          <a:p>
            <a:pPr>
              <a:defRPr/>
            </a:pPr>
            <a:endParaRPr lang="en-US" sz="1400" dirty="0">
              <a:cs typeface="+mn-cs"/>
            </a:endParaRPr>
          </a:p>
          <a:p>
            <a:pPr>
              <a:defRPr/>
            </a:pPr>
            <a:r>
              <a:rPr lang="en-US" dirty="0" smtClean="0">
                <a:cs typeface="+mn-cs"/>
              </a:rPr>
              <a:t>Both find </a:t>
            </a:r>
            <a:r>
              <a:rPr lang="en-US" dirty="0" smtClean="0">
                <a:solidFill>
                  <a:srgbClr val="FF0000"/>
                </a:solidFill>
                <a:cs typeface="+mn-cs"/>
              </a:rPr>
              <a:t>global</a:t>
            </a:r>
            <a:r>
              <a:rPr lang="en-US" dirty="0" smtClean="0">
                <a:cs typeface="+mn-cs"/>
              </a:rPr>
              <a:t> information</a:t>
            </a:r>
          </a:p>
          <a:p>
            <a:pPr lvl="1">
              <a:defRPr/>
            </a:pPr>
            <a:r>
              <a:rPr lang="en-US" dirty="0" smtClean="0"/>
              <a:t>By exchanging routing info among neighbors</a:t>
            </a:r>
          </a:p>
          <a:p>
            <a:pPr>
              <a:defRPr/>
            </a:pPr>
            <a:endParaRPr lang="en-US" sz="1400" dirty="0" smtClean="0">
              <a:cs typeface="+mn-cs"/>
            </a:endParaRPr>
          </a:p>
          <a:p>
            <a:pPr>
              <a:defRPr/>
            </a:pPr>
            <a:r>
              <a:rPr lang="en-US" dirty="0" smtClean="0">
                <a:cs typeface="+mn-cs"/>
              </a:rPr>
              <a:t>Differ in info exchanged and route computation</a:t>
            </a:r>
          </a:p>
          <a:p>
            <a:pPr lvl="1">
              <a:defRPr/>
            </a:pPr>
            <a:r>
              <a:rPr lang="en-US" dirty="0" smtClean="0"/>
              <a:t>LS: tells </a:t>
            </a:r>
            <a:r>
              <a:rPr lang="en-US" dirty="0" smtClean="0">
                <a:solidFill>
                  <a:srgbClr val="FF0000"/>
                </a:solidFill>
              </a:rPr>
              <a:t>every</a:t>
            </a:r>
            <a:r>
              <a:rPr lang="en-US" dirty="0" smtClean="0"/>
              <a:t> other node its </a:t>
            </a:r>
            <a:r>
              <a:rPr lang="en-US" dirty="0" smtClean="0">
                <a:solidFill>
                  <a:srgbClr val="FF0000"/>
                </a:solidFill>
              </a:rPr>
              <a:t>distance</a:t>
            </a:r>
            <a:r>
              <a:rPr lang="en-US" dirty="0" smtClean="0"/>
              <a:t> to </a:t>
            </a:r>
            <a:r>
              <a:rPr lang="en-US" dirty="0" smtClean="0">
                <a:solidFill>
                  <a:srgbClr val="FF0000"/>
                </a:solidFill>
              </a:rPr>
              <a:t>neighbors</a:t>
            </a:r>
          </a:p>
          <a:p>
            <a:pPr lvl="1">
              <a:defRPr/>
            </a:pPr>
            <a:r>
              <a:rPr lang="en-US" dirty="0" smtClean="0"/>
              <a:t>DV: tells </a:t>
            </a:r>
            <a:r>
              <a:rPr lang="en-US" dirty="0" smtClean="0">
                <a:solidFill>
                  <a:srgbClr val="FF0000"/>
                </a:solidFill>
              </a:rPr>
              <a:t>neighbors</a:t>
            </a:r>
            <a:r>
              <a:rPr lang="en-US" dirty="0" smtClean="0"/>
              <a:t> its </a:t>
            </a:r>
            <a:r>
              <a:rPr lang="en-US" dirty="0" smtClean="0">
                <a:solidFill>
                  <a:srgbClr val="FF0000"/>
                </a:solidFill>
              </a:rPr>
              <a:t>distance</a:t>
            </a:r>
            <a:r>
              <a:rPr lang="en-US" dirty="0" smtClean="0"/>
              <a:t> to </a:t>
            </a:r>
            <a:r>
              <a:rPr lang="en-US" dirty="0" smtClean="0">
                <a:solidFill>
                  <a:srgbClr val="FF0000"/>
                </a:solidFill>
              </a:rPr>
              <a:t>every</a:t>
            </a:r>
            <a:r>
              <a:rPr lang="en-US" dirty="0" smtClean="0"/>
              <a:t> other node </a:t>
            </a:r>
          </a:p>
        </p:txBody>
      </p:sp>
      <p:sp>
        <p:nvSpPr>
          <p:cNvPr id="5" name="Footer Placeholder 4"/>
          <p:cNvSpPr>
            <a:spLocks noGrp="1"/>
          </p:cNvSpPr>
          <p:nvPr>
            <p:ph type="ftr" sz="quarter" idx="11"/>
          </p:nvPr>
        </p:nvSpPr>
        <p:spPr>
          <a:xfrm>
            <a:off x="3124200" y="6527447"/>
            <a:ext cx="2895600" cy="365125"/>
          </a:xfrm>
        </p:spPr>
        <p:txBody>
          <a:bodyPr/>
          <a:lstStyle/>
          <a:p>
            <a:r>
              <a:rPr lang="en-US" dirty="0" smtClean="0"/>
              <a:t>CSci4211:         Network Control Plane</a:t>
            </a:r>
          </a:p>
          <a:p>
            <a:endParaRPr lang="en-US" dirty="0"/>
          </a:p>
        </p:txBody>
      </p:sp>
    </p:spTree>
    <p:extLst>
      <p:ext uri="{BB962C8B-B14F-4D97-AF65-F5344CB8AC3E}">
        <p14:creationId xmlns:p14="http://schemas.microsoft.com/office/powerpoint/2010/main" val="17983537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6553200" y="6248400"/>
            <a:ext cx="1905000" cy="457200"/>
          </a:xfrm>
        </p:spPr>
        <p:txBody>
          <a:bodyPr/>
          <a:lstStyle/>
          <a:p>
            <a:pPr algn="r">
              <a:defRPr/>
            </a:pPr>
            <a:r>
              <a:rPr lang="en-US">
                <a:latin typeface="Comic Sans MS" charset="0"/>
                <a:ea typeface="ＭＳ Ｐゴシック" charset="0"/>
              </a:rPr>
              <a:t>CSci4211:         Network Layer: Part II</a:t>
            </a:r>
          </a:p>
        </p:txBody>
      </p:sp>
      <p:sp>
        <p:nvSpPr>
          <p:cNvPr id="6" name="Slide Number Placeholder 5"/>
          <p:cNvSpPr>
            <a:spLocks noGrp="1"/>
          </p:cNvSpPr>
          <p:nvPr>
            <p:ph type="sldNum" sz="quarter" idx="11"/>
          </p:nvPr>
        </p:nvSpPr>
        <p:spPr/>
        <p:txBody>
          <a:bodyPr/>
          <a:lstStyle/>
          <a:p>
            <a:pPr>
              <a:defRPr/>
            </a:pPr>
            <a:fld id="{B94834B8-70B0-D14D-A6BC-499D8938C6D8}" type="slidenum">
              <a:rPr lang="en-US"/>
              <a:pPr>
                <a:defRPr/>
              </a:pPr>
              <a:t>104</a:t>
            </a:fld>
            <a:endParaRPr lang="en-US"/>
          </a:p>
        </p:txBody>
      </p:sp>
      <p:sp>
        <p:nvSpPr>
          <p:cNvPr id="223234" name="Rectangle 2"/>
          <p:cNvSpPr>
            <a:spLocks noGrp="1" noChangeArrowheads="1"/>
          </p:cNvSpPr>
          <p:nvPr>
            <p:ph type="title"/>
          </p:nvPr>
        </p:nvSpPr>
        <p:spPr>
          <a:xfrm>
            <a:off x="685800" y="152400"/>
            <a:ext cx="7772400" cy="1143000"/>
          </a:xfrm>
        </p:spPr>
        <p:txBody>
          <a:bodyPr/>
          <a:lstStyle/>
          <a:p>
            <a:pPr>
              <a:defRPr/>
            </a:pPr>
            <a:r>
              <a:rPr lang="en-US" dirty="0" smtClean="0">
                <a:cs typeface="+mj-cs"/>
              </a:rPr>
              <a:t>Topology Dissemination</a:t>
            </a:r>
          </a:p>
        </p:txBody>
      </p:sp>
      <p:sp>
        <p:nvSpPr>
          <p:cNvPr id="223235" name="Rectangle 3"/>
          <p:cNvSpPr>
            <a:spLocks noGrp="1" noChangeArrowheads="1"/>
          </p:cNvSpPr>
          <p:nvPr>
            <p:ph type="body" idx="1"/>
          </p:nvPr>
        </p:nvSpPr>
        <p:spPr>
          <a:xfrm>
            <a:off x="685800" y="1447800"/>
            <a:ext cx="7772400" cy="4114800"/>
          </a:xfrm>
        </p:spPr>
        <p:txBody>
          <a:bodyPr/>
          <a:lstStyle/>
          <a:p>
            <a:pPr>
              <a:lnSpc>
                <a:spcPct val="90000"/>
              </a:lnSpc>
              <a:defRPr/>
            </a:pPr>
            <a:r>
              <a:rPr lang="en-US" dirty="0" smtClean="0">
                <a:cs typeface="+mn-cs"/>
              </a:rPr>
              <a:t>Each router creates a set of </a:t>
            </a:r>
            <a:r>
              <a:rPr lang="en-US" dirty="0" smtClean="0">
                <a:solidFill>
                  <a:srgbClr val="FF9933"/>
                </a:solidFill>
                <a:cs typeface="+mn-cs"/>
              </a:rPr>
              <a:t>link state</a:t>
            </a:r>
            <a:r>
              <a:rPr lang="en-US" dirty="0" smtClean="0">
                <a:cs typeface="+mn-cs"/>
              </a:rPr>
              <a:t> </a:t>
            </a:r>
            <a:r>
              <a:rPr lang="en-US" dirty="0" smtClean="0">
                <a:solidFill>
                  <a:srgbClr val="FF6600"/>
                </a:solidFill>
                <a:cs typeface="+mn-cs"/>
              </a:rPr>
              <a:t>packets</a:t>
            </a:r>
            <a:r>
              <a:rPr lang="en-US" dirty="0" smtClean="0">
                <a:cs typeface="+mn-cs"/>
              </a:rPr>
              <a:t> (LSPs)</a:t>
            </a:r>
          </a:p>
          <a:p>
            <a:pPr lvl="1">
              <a:lnSpc>
                <a:spcPct val="90000"/>
              </a:lnSpc>
              <a:defRPr/>
            </a:pPr>
            <a:r>
              <a:rPr lang="en-US" dirty="0" smtClean="0"/>
              <a:t>Describing its links to neighbors</a:t>
            </a:r>
          </a:p>
          <a:p>
            <a:pPr lvl="1">
              <a:lnSpc>
                <a:spcPct val="90000"/>
              </a:lnSpc>
              <a:defRPr/>
            </a:pPr>
            <a:r>
              <a:rPr lang="en-US" dirty="0" smtClean="0"/>
              <a:t>LSP contains</a:t>
            </a:r>
          </a:p>
          <a:p>
            <a:pPr lvl="2">
              <a:lnSpc>
                <a:spcPct val="90000"/>
              </a:lnSpc>
              <a:defRPr/>
            </a:pPr>
            <a:r>
              <a:rPr lang="en-US" dirty="0" smtClean="0"/>
              <a:t>Router id, neighbor</a:t>
            </a:r>
            <a:r>
              <a:rPr lang="ja-JP" altLang="en-US" dirty="0" smtClean="0">
                <a:latin typeface="Arial"/>
              </a:rPr>
              <a:t>’</a:t>
            </a:r>
            <a:r>
              <a:rPr lang="en-US" dirty="0" smtClean="0"/>
              <a:t>s id, and cost to its neighbor</a:t>
            </a:r>
          </a:p>
          <a:p>
            <a:pPr>
              <a:lnSpc>
                <a:spcPct val="90000"/>
              </a:lnSpc>
              <a:defRPr/>
            </a:pPr>
            <a:r>
              <a:rPr lang="en-US" dirty="0" smtClean="0">
                <a:cs typeface="+mn-cs"/>
              </a:rPr>
              <a:t>Copies of LSPs are distributed to all routers</a:t>
            </a:r>
          </a:p>
          <a:p>
            <a:pPr lvl="1">
              <a:lnSpc>
                <a:spcPct val="90000"/>
              </a:lnSpc>
              <a:defRPr/>
            </a:pPr>
            <a:r>
              <a:rPr lang="en-US" dirty="0" smtClean="0"/>
              <a:t>Using </a:t>
            </a:r>
            <a:r>
              <a:rPr lang="en-US" dirty="0" smtClean="0">
                <a:solidFill>
                  <a:srgbClr val="FF9933"/>
                </a:solidFill>
              </a:rPr>
              <a:t>controlled flooding</a:t>
            </a:r>
          </a:p>
          <a:p>
            <a:pPr>
              <a:lnSpc>
                <a:spcPct val="90000"/>
              </a:lnSpc>
              <a:defRPr/>
            </a:pPr>
            <a:r>
              <a:rPr lang="en-US" dirty="0" smtClean="0">
                <a:cs typeface="+mn-cs"/>
              </a:rPr>
              <a:t>Each router maintains a topology database</a:t>
            </a:r>
          </a:p>
          <a:p>
            <a:pPr lvl="1">
              <a:lnSpc>
                <a:spcPct val="90000"/>
              </a:lnSpc>
              <a:defRPr/>
            </a:pPr>
            <a:r>
              <a:rPr lang="en-US" dirty="0" smtClean="0"/>
              <a:t>Database containing all LSPs</a:t>
            </a:r>
          </a:p>
        </p:txBody>
      </p:sp>
    </p:spTree>
    <p:extLst>
      <p:ext uri="{BB962C8B-B14F-4D97-AF65-F5344CB8AC3E}">
        <p14:creationId xmlns:p14="http://schemas.microsoft.com/office/powerpoint/2010/main" val="20044085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ooter Placeholder 3"/>
          <p:cNvSpPr>
            <a:spLocks noGrp="1"/>
          </p:cNvSpPr>
          <p:nvPr>
            <p:ph type="ftr" sz="quarter" idx="10"/>
          </p:nvPr>
        </p:nvSpPr>
        <p:spPr>
          <a:xfrm>
            <a:off x="6553200" y="6248400"/>
            <a:ext cx="1905000" cy="457200"/>
          </a:xfrm>
        </p:spPr>
        <p:txBody>
          <a:bodyPr/>
          <a:lstStyle/>
          <a:p>
            <a:pPr algn="r">
              <a:defRPr/>
            </a:pPr>
            <a:r>
              <a:rPr lang="en-US">
                <a:latin typeface="Comic Sans MS" charset="0"/>
                <a:ea typeface="ＭＳ Ｐゴシック" charset="0"/>
              </a:rPr>
              <a:t>CSci4211:         Network Layer: Part II</a:t>
            </a:r>
          </a:p>
        </p:txBody>
      </p:sp>
      <p:sp>
        <p:nvSpPr>
          <p:cNvPr id="78" name="Slide Number Placeholder 4"/>
          <p:cNvSpPr>
            <a:spLocks noGrp="1"/>
          </p:cNvSpPr>
          <p:nvPr>
            <p:ph type="sldNum" sz="quarter" idx="11"/>
          </p:nvPr>
        </p:nvSpPr>
        <p:spPr/>
        <p:txBody>
          <a:bodyPr/>
          <a:lstStyle/>
          <a:p>
            <a:pPr>
              <a:defRPr/>
            </a:pPr>
            <a:fld id="{26CA04A4-98EA-474F-8477-1785AD6A787E}" type="slidenum">
              <a:rPr lang="en-US"/>
              <a:pPr>
                <a:defRPr/>
              </a:pPr>
              <a:t>105</a:t>
            </a:fld>
            <a:endParaRPr lang="en-US"/>
          </a:p>
        </p:txBody>
      </p:sp>
      <p:grpSp>
        <p:nvGrpSpPr>
          <p:cNvPr id="269315" name="Group 2"/>
          <p:cNvGrpSpPr>
            <a:grpSpLocks/>
          </p:cNvGrpSpPr>
          <p:nvPr/>
        </p:nvGrpSpPr>
        <p:grpSpPr bwMode="auto">
          <a:xfrm>
            <a:off x="228600" y="1981200"/>
            <a:ext cx="4343400" cy="2998788"/>
            <a:chOff x="3066" y="1107"/>
            <a:chExt cx="2250" cy="1409"/>
          </a:xfrm>
        </p:grpSpPr>
        <p:sp>
          <p:nvSpPr>
            <p:cNvPr id="225283" name="Freeform 3"/>
            <p:cNvSpPr>
              <a:spLocks/>
            </p:cNvSpPr>
            <p:nvPr/>
          </p:nvSpPr>
          <p:spPr bwMode="auto">
            <a:xfrm>
              <a:off x="3066" y="1107"/>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84" name="Freeform 4"/>
            <p:cNvSpPr>
              <a:spLocks/>
            </p:cNvSpPr>
            <p:nvPr/>
          </p:nvSpPr>
          <p:spPr bwMode="auto">
            <a:xfrm>
              <a:off x="3402" y="1656"/>
              <a:ext cx="340" cy="186"/>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85" name="Oval 5"/>
            <p:cNvSpPr>
              <a:spLocks noChangeArrowheads="1"/>
            </p:cNvSpPr>
            <p:nvPr/>
          </p:nvSpPr>
          <p:spPr bwMode="auto">
            <a:xfrm>
              <a:off x="3142" y="1898"/>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86" name="Line 6"/>
            <p:cNvSpPr>
              <a:spLocks noChangeShapeType="1"/>
            </p:cNvSpPr>
            <p:nvPr/>
          </p:nvSpPr>
          <p:spPr bwMode="auto">
            <a:xfrm>
              <a:off x="3142" y="1891"/>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87" name="Line 7"/>
            <p:cNvSpPr>
              <a:spLocks noChangeShapeType="1"/>
            </p:cNvSpPr>
            <p:nvPr/>
          </p:nvSpPr>
          <p:spPr bwMode="auto">
            <a:xfrm>
              <a:off x="3455" y="1891"/>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88" name="Rectangle 8"/>
            <p:cNvSpPr>
              <a:spLocks noChangeArrowheads="1"/>
            </p:cNvSpPr>
            <p:nvPr/>
          </p:nvSpPr>
          <p:spPr bwMode="auto">
            <a:xfrm>
              <a:off x="3142" y="1891"/>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25289" name="Oval 9"/>
            <p:cNvSpPr>
              <a:spLocks noChangeArrowheads="1"/>
            </p:cNvSpPr>
            <p:nvPr/>
          </p:nvSpPr>
          <p:spPr bwMode="auto">
            <a:xfrm>
              <a:off x="3139" y="1832"/>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90" name="Oval 10"/>
            <p:cNvSpPr>
              <a:spLocks noChangeArrowheads="1"/>
            </p:cNvSpPr>
            <p:nvPr/>
          </p:nvSpPr>
          <p:spPr bwMode="auto">
            <a:xfrm>
              <a:off x="3616" y="2285"/>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91" name="Line 11"/>
            <p:cNvSpPr>
              <a:spLocks noChangeShapeType="1"/>
            </p:cNvSpPr>
            <p:nvPr/>
          </p:nvSpPr>
          <p:spPr bwMode="auto">
            <a:xfrm>
              <a:off x="3616" y="227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92" name="Line 12"/>
            <p:cNvSpPr>
              <a:spLocks noChangeShapeType="1"/>
            </p:cNvSpPr>
            <p:nvPr/>
          </p:nvSpPr>
          <p:spPr bwMode="auto">
            <a:xfrm>
              <a:off x="3929" y="227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93" name="Rectangle 13"/>
            <p:cNvSpPr>
              <a:spLocks noChangeArrowheads="1"/>
            </p:cNvSpPr>
            <p:nvPr/>
          </p:nvSpPr>
          <p:spPr bwMode="auto">
            <a:xfrm>
              <a:off x="3616" y="2278"/>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25294" name="Oval 14"/>
            <p:cNvSpPr>
              <a:spLocks noChangeArrowheads="1"/>
            </p:cNvSpPr>
            <p:nvPr/>
          </p:nvSpPr>
          <p:spPr bwMode="auto">
            <a:xfrm>
              <a:off x="3613" y="2219"/>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95" name="Oval 15"/>
            <p:cNvSpPr>
              <a:spLocks noChangeArrowheads="1"/>
            </p:cNvSpPr>
            <p:nvPr/>
          </p:nvSpPr>
          <p:spPr bwMode="auto">
            <a:xfrm>
              <a:off x="3612" y="1595"/>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96" name="Line 16"/>
            <p:cNvSpPr>
              <a:spLocks noChangeShapeType="1"/>
            </p:cNvSpPr>
            <p:nvPr/>
          </p:nvSpPr>
          <p:spPr bwMode="auto">
            <a:xfrm>
              <a:off x="3612" y="158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97" name="Line 17"/>
            <p:cNvSpPr>
              <a:spLocks noChangeShapeType="1"/>
            </p:cNvSpPr>
            <p:nvPr/>
          </p:nvSpPr>
          <p:spPr bwMode="auto">
            <a:xfrm>
              <a:off x="3925" y="158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298" name="Rectangle 18"/>
            <p:cNvSpPr>
              <a:spLocks noChangeArrowheads="1"/>
            </p:cNvSpPr>
            <p:nvPr/>
          </p:nvSpPr>
          <p:spPr bwMode="auto">
            <a:xfrm>
              <a:off x="3612" y="1588"/>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25299" name="Oval 19"/>
            <p:cNvSpPr>
              <a:spLocks noChangeArrowheads="1"/>
            </p:cNvSpPr>
            <p:nvPr/>
          </p:nvSpPr>
          <p:spPr bwMode="auto">
            <a:xfrm>
              <a:off x="3609" y="1529"/>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00" name="Oval 20"/>
            <p:cNvSpPr>
              <a:spLocks noChangeArrowheads="1"/>
            </p:cNvSpPr>
            <p:nvPr/>
          </p:nvSpPr>
          <p:spPr bwMode="auto">
            <a:xfrm>
              <a:off x="4295" y="1591"/>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01" name="Line 21"/>
            <p:cNvSpPr>
              <a:spLocks noChangeShapeType="1"/>
            </p:cNvSpPr>
            <p:nvPr/>
          </p:nvSpPr>
          <p:spPr bwMode="auto">
            <a:xfrm>
              <a:off x="4295" y="1584"/>
              <a:ext cx="0" cy="5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02" name="Line 22"/>
            <p:cNvSpPr>
              <a:spLocks noChangeShapeType="1"/>
            </p:cNvSpPr>
            <p:nvPr/>
          </p:nvSpPr>
          <p:spPr bwMode="auto">
            <a:xfrm>
              <a:off x="4607" y="1584"/>
              <a:ext cx="0" cy="5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03" name="Rectangle 23"/>
            <p:cNvSpPr>
              <a:spLocks noChangeArrowheads="1"/>
            </p:cNvSpPr>
            <p:nvPr/>
          </p:nvSpPr>
          <p:spPr bwMode="auto">
            <a:xfrm>
              <a:off x="4295" y="1584"/>
              <a:ext cx="309"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25304" name="Oval 24"/>
            <p:cNvSpPr>
              <a:spLocks noChangeArrowheads="1"/>
            </p:cNvSpPr>
            <p:nvPr/>
          </p:nvSpPr>
          <p:spPr bwMode="auto">
            <a:xfrm>
              <a:off x="4298" y="1528"/>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05" name="Oval 25"/>
            <p:cNvSpPr>
              <a:spLocks noChangeArrowheads="1"/>
            </p:cNvSpPr>
            <p:nvPr/>
          </p:nvSpPr>
          <p:spPr bwMode="auto">
            <a:xfrm>
              <a:off x="4305" y="2282"/>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06" name="Line 26"/>
            <p:cNvSpPr>
              <a:spLocks noChangeShapeType="1"/>
            </p:cNvSpPr>
            <p:nvPr/>
          </p:nvSpPr>
          <p:spPr bwMode="auto">
            <a:xfrm>
              <a:off x="4305" y="2275"/>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07" name="Line 27"/>
            <p:cNvSpPr>
              <a:spLocks noChangeShapeType="1"/>
            </p:cNvSpPr>
            <p:nvPr/>
          </p:nvSpPr>
          <p:spPr bwMode="auto">
            <a:xfrm>
              <a:off x="4618" y="2275"/>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08" name="Rectangle 28"/>
            <p:cNvSpPr>
              <a:spLocks noChangeArrowheads="1"/>
            </p:cNvSpPr>
            <p:nvPr/>
          </p:nvSpPr>
          <p:spPr bwMode="auto">
            <a:xfrm>
              <a:off x="4305" y="2275"/>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25309" name="Oval 29"/>
            <p:cNvSpPr>
              <a:spLocks noChangeArrowheads="1"/>
            </p:cNvSpPr>
            <p:nvPr/>
          </p:nvSpPr>
          <p:spPr bwMode="auto">
            <a:xfrm>
              <a:off x="4302" y="2216"/>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10" name="Oval 30"/>
            <p:cNvSpPr>
              <a:spLocks noChangeArrowheads="1"/>
            </p:cNvSpPr>
            <p:nvPr/>
          </p:nvSpPr>
          <p:spPr bwMode="auto">
            <a:xfrm>
              <a:off x="4870" y="1941"/>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11" name="Line 31"/>
            <p:cNvSpPr>
              <a:spLocks noChangeShapeType="1"/>
            </p:cNvSpPr>
            <p:nvPr/>
          </p:nvSpPr>
          <p:spPr bwMode="auto">
            <a:xfrm>
              <a:off x="4870" y="1934"/>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12" name="Line 32"/>
            <p:cNvSpPr>
              <a:spLocks noChangeShapeType="1"/>
            </p:cNvSpPr>
            <p:nvPr/>
          </p:nvSpPr>
          <p:spPr bwMode="auto">
            <a:xfrm>
              <a:off x="5183" y="1934"/>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13" name="Rectangle 33"/>
            <p:cNvSpPr>
              <a:spLocks noChangeArrowheads="1"/>
            </p:cNvSpPr>
            <p:nvPr/>
          </p:nvSpPr>
          <p:spPr bwMode="auto">
            <a:xfrm>
              <a:off x="4870" y="1934"/>
              <a:ext cx="310" cy="48"/>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25314" name="Oval 34"/>
            <p:cNvSpPr>
              <a:spLocks noChangeArrowheads="1"/>
            </p:cNvSpPr>
            <p:nvPr/>
          </p:nvSpPr>
          <p:spPr bwMode="auto">
            <a:xfrm>
              <a:off x="4867" y="1875"/>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15" name="Freeform 35"/>
            <p:cNvSpPr>
              <a:spLocks/>
            </p:cNvSpPr>
            <p:nvPr/>
          </p:nvSpPr>
          <p:spPr bwMode="auto">
            <a:xfrm>
              <a:off x="4461" y="1683"/>
              <a:ext cx="2" cy="522"/>
            </a:xfrm>
            <a:custGeom>
              <a:avLst/>
              <a:gdLst>
                <a:gd name="T0" fmla="*/ 0 w 1"/>
                <a:gd name="T1" fmla="*/ 0 h 522"/>
                <a:gd name="T2" fmla="*/ 0 w 1"/>
                <a:gd name="T3" fmla="*/ 522 h 522"/>
              </a:gdLst>
              <a:ahLst/>
              <a:cxnLst>
                <a:cxn ang="0">
                  <a:pos x="T0" y="T1"/>
                </a:cxn>
                <a:cxn ang="0">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16" name="Freeform 36"/>
            <p:cNvSpPr>
              <a:spLocks/>
            </p:cNvSpPr>
            <p:nvPr/>
          </p:nvSpPr>
          <p:spPr bwMode="auto">
            <a:xfrm>
              <a:off x="3768" y="1689"/>
              <a:ext cx="1" cy="537"/>
            </a:xfrm>
            <a:custGeom>
              <a:avLst/>
              <a:gdLst>
                <a:gd name="T0" fmla="*/ 0 w 1"/>
                <a:gd name="T1" fmla="*/ 0 h 537"/>
                <a:gd name="T2" fmla="*/ 0 w 1"/>
                <a:gd name="T3" fmla="*/ 537 h 537"/>
              </a:gdLst>
              <a:ahLst/>
              <a:cxnLst>
                <a:cxn ang="0">
                  <a:pos x="T0" y="T1"/>
                </a:cxn>
                <a:cxn ang="0">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17" name="Freeform 37"/>
            <p:cNvSpPr>
              <a:spLocks/>
            </p:cNvSpPr>
            <p:nvPr/>
          </p:nvSpPr>
          <p:spPr bwMode="auto">
            <a:xfrm>
              <a:off x="3933" y="1674"/>
              <a:ext cx="504" cy="600"/>
            </a:xfrm>
            <a:custGeom>
              <a:avLst/>
              <a:gdLst>
                <a:gd name="T0" fmla="*/ 0 w 378"/>
                <a:gd name="T1" fmla="*/ 174 h 174"/>
                <a:gd name="T2" fmla="*/ 378 w 378"/>
                <a:gd name="T3" fmla="*/ 0 h 174"/>
              </a:gdLst>
              <a:ahLst/>
              <a:cxnLst>
                <a:cxn ang="0">
                  <a:pos x="T0" y="T1"/>
                </a:cxn>
                <a:cxn ang="0">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18" name="Freeform 38"/>
            <p:cNvSpPr>
              <a:spLocks/>
            </p:cNvSpPr>
            <p:nvPr/>
          </p:nvSpPr>
          <p:spPr bwMode="auto">
            <a:xfrm>
              <a:off x="4620" y="2022"/>
              <a:ext cx="366" cy="270"/>
            </a:xfrm>
            <a:custGeom>
              <a:avLst/>
              <a:gdLst>
                <a:gd name="T0" fmla="*/ 0 w 366"/>
                <a:gd name="T1" fmla="*/ 270 h 270"/>
                <a:gd name="T2" fmla="*/ 366 w 366"/>
                <a:gd name="T3" fmla="*/ 0 h 270"/>
              </a:gdLst>
              <a:ahLst/>
              <a:cxnLst>
                <a:cxn ang="0">
                  <a:pos x="T0" y="T1"/>
                </a:cxn>
                <a:cxn ang="0">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19" name="Freeform 39"/>
            <p:cNvSpPr>
              <a:spLocks/>
            </p:cNvSpPr>
            <p:nvPr/>
          </p:nvSpPr>
          <p:spPr bwMode="auto">
            <a:xfrm>
              <a:off x="3939" y="2304"/>
              <a:ext cx="366" cy="1"/>
            </a:xfrm>
            <a:custGeom>
              <a:avLst/>
              <a:gdLst>
                <a:gd name="T0" fmla="*/ 366 w 366"/>
                <a:gd name="T1" fmla="*/ 0 h 1"/>
                <a:gd name="T2" fmla="*/ 0 w 366"/>
                <a:gd name="T3" fmla="*/ 0 h 1"/>
              </a:gdLst>
              <a:ahLst/>
              <a:cxnLst>
                <a:cxn ang="0">
                  <a:pos x="T0" y="T1"/>
                </a:cxn>
                <a:cxn ang="0">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20" name="Freeform 40"/>
            <p:cNvSpPr>
              <a:spLocks/>
            </p:cNvSpPr>
            <p:nvPr/>
          </p:nvSpPr>
          <p:spPr bwMode="auto">
            <a:xfrm>
              <a:off x="3348" y="1980"/>
              <a:ext cx="276" cy="264"/>
            </a:xfrm>
            <a:custGeom>
              <a:avLst/>
              <a:gdLst>
                <a:gd name="T0" fmla="*/ 276 w 276"/>
                <a:gd name="T1" fmla="*/ 264 h 264"/>
                <a:gd name="T2" fmla="*/ 0 w 276"/>
                <a:gd name="T3" fmla="*/ 0 h 264"/>
              </a:gdLst>
              <a:ahLst/>
              <a:cxnLst>
                <a:cxn ang="0">
                  <a:pos x="T0" y="T1"/>
                </a:cxn>
                <a:cxn ang="0">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21" name="Freeform 41"/>
            <p:cNvSpPr>
              <a:spLocks/>
            </p:cNvSpPr>
            <p:nvPr/>
          </p:nvSpPr>
          <p:spPr bwMode="auto">
            <a:xfrm>
              <a:off x="3933" y="1614"/>
              <a:ext cx="366" cy="1"/>
            </a:xfrm>
            <a:custGeom>
              <a:avLst/>
              <a:gdLst>
                <a:gd name="T0" fmla="*/ 366 w 366"/>
                <a:gd name="T1" fmla="*/ 0 h 1"/>
                <a:gd name="T2" fmla="*/ 0 w 366"/>
                <a:gd name="T3" fmla="*/ 0 h 1"/>
              </a:gdLst>
              <a:ahLst/>
              <a:cxnLst>
                <a:cxn ang="0">
                  <a:pos x="T0" y="T1"/>
                </a:cxn>
                <a:cxn ang="0">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22" name="Freeform 42"/>
            <p:cNvSpPr>
              <a:spLocks/>
            </p:cNvSpPr>
            <p:nvPr/>
          </p:nvSpPr>
          <p:spPr bwMode="auto">
            <a:xfrm>
              <a:off x="4608" y="1611"/>
              <a:ext cx="396" cy="267"/>
            </a:xfrm>
            <a:custGeom>
              <a:avLst/>
              <a:gdLst>
                <a:gd name="T0" fmla="*/ 396 w 396"/>
                <a:gd name="T1" fmla="*/ 267 h 267"/>
                <a:gd name="T2" fmla="*/ 0 w 396"/>
                <a:gd name="T3" fmla="*/ 0 h 267"/>
              </a:gdLst>
              <a:ahLst/>
              <a:cxnLst>
                <a:cxn ang="0">
                  <a:pos x="T0" y="T1"/>
                </a:cxn>
                <a:cxn ang="0">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23" name="Freeform 43"/>
            <p:cNvSpPr>
              <a:spLocks/>
            </p:cNvSpPr>
            <p:nvPr/>
          </p:nvSpPr>
          <p:spPr bwMode="auto">
            <a:xfrm>
              <a:off x="3291" y="1182"/>
              <a:ext cx="1109" cy="644"/>
            </a:xfrm>
            <a:custGeom>
              <a:avLst/>
              <a:gdLst>
                <a:gd name="T0" fmla="*/ 1110 w 1110"/>
                <a:gd name="T1" fmla="*/ 342 h 645"/>
                <a:gd name="T2" fmla="*/ 0 w 1110"/>
                <a:gd name="T3" fmla="*/ 645 h 645"/>
              </a:gdLst>
              <a:ahLst/>
              <a:cxnLst>
                <a:cxn ang="0">
                  <a:pos x="T0" y="T1"/>
                </a:cxn>
                <a:cxn ang="0">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69361" name="Group 44"/>
            <p:cNvGrpSpPr>
              <a:grpSpLocks/>
            </p:cNvGrpSpPr>
            <p:nvPr/>
          </p:nvGrpSpPr>
          <p:grpSpPr bwMode="auto">
            <a:xfrm>
              <a:off x="3198" y="1784"/>
              <a:ext cx="191" cy="193"/>
              <a:chOff x="2961" y="2429"/>
              <a:chExt cx="194" cy="193"/>
            </a:xfrm>
          </p:grpSpPr>
          <p:sp>
            <p:nvSpPr>
              <p:cNvPr id="225325" name="Rectangle 45"/>
              <p:cNvSpPr>
                <a:spLocks noChangeArrowheads="1"/>
              </p:cNvSpPr>
              <p:nvPr/>
            </p:nvSpPr>
            <p:spPr bwMode="auto">
              <a:xfrm>
                <a:off x="2982" y="2490"/>
                <a:ext cx="144" cy="131"/>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26" name="Text Box 46"/>
              <p:cNvSpPr txBox="1">
                <a:spLocks noChangeArrowheads="1"/>
              </p:cNvSpPr>
              <p:nvPr/>
            </p:nvSpPr>
            <p:spPr bwMode="auto">
              <a:xfrm>
                <a:off x="2961" y="2429"/>
                <a:ext cx="194" cy="1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A</a:t>
                </a:r>
                <a:endParaRPr lang="en-US">
                  <a:cs typeface="+mn-cs"/>
                </a:endParaRPr>
              </a:p>
            </p:txBody>
          </p:sp>
        </p:grpSp>
        <p:grpSp>
          <p:nvGrpSpPr>
            <p:cNvPr id="269362" name="Group 47"/>
            <p:cNvGrpSpPr>
              <a:grpSpLocks/>
            </p:cNvGrpSpPr>
            <p:nvPr/>
          </p:nvGrpSpPr>
          <p:grpSpPr bwMode="auto">
            <a:xfrm>
              <a:off x="4374" y="2168"/>
              <a:ext cx="177" cy="193"/>
              <a:chOff x="2967" y="2429"/>
              <a:chExt cx="180" cy="193"/>
            </a:xfrm>
          </p:grpSpPr>
          <p:sp>
            <p:nvSpPr>
              <p:cNvPr id="225328" name="Rectangle 48"/>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29" name="Text Box 49"/>
              <p:cNvSpPr txBox="1">
                <a:spLocks noChangeArrowheads="1"/>
              </p:cNvSpPr>
              <p:nvPr/>
            </p:nvSpPr>
            <p:spPr bwMode="auto">
              <a:xfrm>
                <a:off x="2967" y="2429"/>
                <a:ext cx="180" cy="1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E</a:t>
                </a:r>
                <a:endParaRPr lang="en-US">
                  <a:cs typeface="+mn-cs"/>
                </a:endParaRPr>
              </a:p>
            </p:txBody>
          </p:sp>
        </p:grpSp>
        <p:grpSp>
          <p:nvGrpSpPr>
            <p:cNvPr id="269363" name="Group 50"/>
            <p:cNvGrpSpPr>
              <a:grpSpLocks/>
            </p:cNvGrpSpPr>
            <p:nvPr/>
          </p:nvGrpSpPr>
          <p:grpSpPr bwMode="auto">
            <a:xfrm>
              <a:off x="3688" y="2165"/>
              <a:ext cx="190" cy="193"/>
              <a:chOff x="2962" y="2429"/>
              <a:chExt cx="193" cy="193"/>
            </a:xfrm>
          </p:grpSpPr>
          <p:sp>
            <p:nvSpPr>
              <p:cNvPr id="225331" name="Rectangle 51"/>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32" name="Text Box 52"/>
              <p:cNvSpPr txBox="1">
                <a:spLocks noChangeArrowheads="1"/>
              </p:cNvSpPr>
              <p:nvPr/>
            </p:nvSpPr>
            <p:spPr bwMode="auto">
              <a:xfrm>
                <a:off x="2962" y="2429"/>
                <a:ext cx="193" cy="1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D</a:t>
                </a:r>
                <a:endParaRPr lang="en-US">
                  <a:cs typeface="+mn-cs"/>
                </a:endParaRPr>
              </a:p>
            </p:txBody>
          </p:sp>
        </p:grpSp>
        <p:grpSp>
          <p:nvGrpSpPr>
            <p:cNvPr id="269364" name="Group 53"/>
            <p:cNvGrpSpPr>
              <a:grpSpLocks/>
            </p:cNvGrpSpPr>
            <p:nvPr/>
          </p:nvGrpSpPr>
          <p:grpSpPr bwMode="auto">
            <a:xfrm>
              <a:off x="4369" y="1478"/>
              <a:ext cx="175" cy="193"/>
              <a:chOff x="2968" y="2429"/>
              <a:chExt cx="178" cy="193"/>
            </a:xfrm>
          </p:grpSpPr>
          <p:sp>
            <p:nvSpPr>
              <p:cNvPr id="225334" name="Rectangle 54"/>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35" name="Text Box 55"/>
              <p:cNvSpPr txBox="1">
                <a:spLocks noChangeArrowheads="1"/>
              </p:cNvSpPr>
              <p:nvPr/>
            </p:nvSpPr>
            <p:spPr bwMode="auto">
              <a:xfrm>
                <a:off x="2968" y="2429"/>
                <a:ext cx="178" cy="1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C</a:t>
                </a:r>
                <a:endParaRPr lang="en-US">
                  <a:cs typeface="+mn-cs"/>
                </a:endParaRPr>
              </a:p>
            </p:txBody>
          </p:sp>
        </p:grpSp>
        <p:grpSp>
          <p:nvGrpSpPr>
            <p:cNvPr id="269365" name="Group 56"/>
            <p:cNvGrpSpPr>
              <a:grpSpLocks/>
            </p:cNvGrpSpPr>
            <p:nvPr/>
          </p:nvGrpSpPr>
          <p:grpSpPr bwMode="auto">
            <a:xfrm>
              <a:off x="3684" y="1478"/>
              <a:ext cx="178" cy="193"/>
              <a:chOff x="2967" y="2429"/>
              <a:chExt cx="181" cy="193"/>
            </a:xfrm>
          </p:grpSpPr>
          <p:sp>
            <p:nvSpPr>
              <p:cNvPr id="225337" name="Rectangle 57"/>
              <p:cNvSpPr>
                <a:spLocks noChangeArrowheads="1"/>
              </p:cNvSpPr>
              <p:nvPr/>
            </p:nvSpPr>
            <p:spPr bwMode="auto">
              <a:xfrm>
                <a:off x="2982" y="2490"/>
                <a:ext cx="146"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38" name="Text Box 58"/>
              <p:cNvSpPr txBox="1">
                <a:spLocks noChangeArrowheads="1"/>
              </p:cNvSpPr>
              <p:nvPr/>
            </p:nvSpPr>
            <p:spPr bwMode="auto">
              <a:xfrm>
                <a:off x="2967" y="2429"/>
                <a:ext cx="181" cy="1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B</a:t>
                </a:r>
                <a:endParaRPr lang="en-US">
                  <a:cs typeface="+mn-cs"/>
                </a:endParaRPr>
              </a:p>
            </p:txBody>
          </p:sp>
        </p:grpSp>
        <p:grpSp>
          <p:nvGrpSpPr>
            <p:cNvPr id="269366" name="Group 59"/>
            <p:cNvGrpSpPr>
              <a:grpSpLocks/>
            </p:cNvGrpSpPr>
            <p:nvPr/>
          </p:nvGrpSpPr>
          <p:grpSpPr bwMode="auto">
            <a:xfrm>
              <a:off x="4948" y="1826"/>
              <a:ext cx="175" cy="193"/>
              <a:chOff x="2968" y="2429"/>
              <a:chExt cx="178" cy="193"/>
            </a:xfrm>
          </p:grpSpPr>
          <p:sp>
            <p:nvSpPr>
              <p:cNvPr id="225340" name="Rectangle 60"/>
              <p:cNvSpPr>
                <a:spLocks noChangeArrowheads="1"/>
              </p:cNvSpPr>
              <p:nvPr/>
            </p:nvSpPr>
            <p:spPr bwMode="auto">
              <a:xfrm>
                <a:off x="2983" y="2490"/>
                <a:ext cx="141"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41" name="Text Box 61"/>
              <p:cNvSpPr txBox="1">
                <a:spLocks noChangeArrowheads="1"/>
              </p:cNvSpPr>
              <p:nvPr/>
            </p:nvSpPr>
            <p:spPr bwMode="auto">
              <a:xfrm>
                <a:off x="2968" y="2429"/>
                <a:ext cx="176" cy="1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F</a:t>
                </a:r>
                <a:endParaRPr lang="en-US">
                  <a:cs typeface="+mn-cs"/>
                </a:endParaRPr>
              </a:p>
            </p:txBody>
          </p:sp>
        </p:grpSp>
        <p:sp>
          <p:nvSpPr>
            <p:cNvPr id="225342" name="Text Box 62"/>
            <p:cNvSpPr txBox="1">
              <a:spLocks noChangeArrowheads="1"/>
            </p:cNvSpPr>
            <p:nvPr/>
          </p:nvSpPr>
          <p:spPr bwMode="auto">
            <a:xfrm>
              <a:off x="3411" y="1607"/>
              <a:ext cx="168" cy="1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25343" name="Text Box 63"/>
            <p:cNvSpPr txBox="1">
              <a:spLocks noChangeArrowheads="1"/>
            </p:cNvSpPr>
            <p:nvPr/>
          </p:nvSpPr>
          <p:spPr bwMode="auto">
            <a:xfrm>
              <a:off x="3759" y="1826"/>
              <a:ext cx="168" cy="1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25344" name="Text Box 64"/>
            <p:cNvSpPr txBox="1">
              <a:spLocks noChangeArrowheads="1"/>
            </p:cNvSpPr>
            <p:nvPr/>
          </p:nvSpPr>
          <p:spPr bwMode="auto">
            <a:xfrm>
              <a:off x="3332" y="2039"/>
              <a:ext cx="150" cy="1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1</a:t>
              </a:r>
              <a:endParaRPr lang="en-US">
                <a:cs typeface="+mn-cs"/>
              </a:endParaRPr>
            </a:p>
          </p:txBody>
        </p:sp>
        <p:sp>
          <p:nvSpPr>
            <p:cNvPr id="225345" name="Text Box 65"/>
            <p:cNvSpPr txBox="1">
              <a:spLocks noChangeArrowheads="1"/>
            </p:cNvSpPr>
            <p:nvPr/>
          </p:nvSpPr>
          <p:spPr bwMode="auto">
            <a:xfrm>
              <a:off x="4143" y="1919"/>
              <a:ext cx="168"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3</a:t>
              </a:r>
              <a:endParaRPr lang="en-US">
                <a:cs typeface="+mn-cs"/>
              </a:endParaRPr>
            </a:p>
          </p:txBody>
        </p:sp>
        <p:sp>
          <p:nvSpPr>
            <p:cNvPr id="225346" name="Text Box 66"/>
            <p:cNvSpPr txBox="1">
              <a:spLocks noChangeArrowheads="1"/>
            </p:cNvSpPr>
            <p:nvPr/>
          </p:nvSpPr>
          <p:spPr bwMode="auto">
            <a:xfrm>
              <a:off x="4089" y="2273"/>
              <a:ext cx="149" cy="1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1</a:t>
              </a:r>
              <a:endParaRPr lang="en-US">
                <a:cs typeface="+mn-cs"/>
              </a:endParaRPr>
            </a:p>
          </p:txBody>
        </p:sp>
        <p:sp>
          <p:nvSpPr>
            <p:cNvPr id="225347" name="Text Box 67"/>
            <p:cNvSpPr txBox="1">
              <a:spLocks noChangeArrowheads="1"/>
            </p:cNvSpPr>
            <p:nvPr/>
          </p:nvSpPr>
          <p:spPr bwMode="auto">
            <a:xfrm>
              <a:off x="4448" y="1844"/>
              <a:ext cx="149" cy="1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1</a:t>
              </a:r>
              <a:endParaRPr lang="en-US">
                <a:cs typeface="+mn-cs"/>
              </a:endParaRPr>
            </a:p>
          </p:txBody>
        </p:sp>
        <p:sp>
          <p:nvSpPr>
            <p:cNvPr id="225348" name="Text Box 68"/>
            <p:cNvSpPr txBox="1">
              <a:spLocks noChangeArrowheads="1"/>
            </p:cNvSpPr>
            <p:nvPr/>
          </p:nvSpPr>
          <p:spPr bwMode="auto">
            <a:xfrm>
              <a:off x="4800" y="2108"/>
              <a:ext cx="168" cy="1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25349" name="Text Box 69"/>
            <p:cNvSpPr txBox="1">
              <a:spLocks noChangeArrowheads="1"/>
            </p:cNvSpPr>
            <p:nvPr/>
          </p:nvSpPr>
          <p:spPr bwMode="auto">
            <a:xfrm>
              <a:off x="4773" y="1571"/>
              <a:ext cx="168" cy="1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5</a:t>
              </a:r>
              <a:endParaRPr lang="en-US">
                <a:cs typeface="+mn-cs"/>
              </a:endParaRPr>
            </a:p>
          </p:txBody>
        </p:sp>
        <p:sp>
          <p:nvSpPr>
            <p:cNvPr id="225350" name="Text Box 70"/>
            <p:cNvSpPr txBox="1">
              <a:spLocks noChangeArrowheads="1"/>
            </p:cNvSpPr>
            <p:nvPr/>
          </p:nvSpPr>
          <p:spPr bwMode="auto">
            <a:xfrm>
              <a:off x="4038" y="1421"/>
              <a:ext cx="168" cy="1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3</a:t>
              </a:r>
              <a:endParaRPr lang="en-US">
                <a:cs typeface="+mn-cs"/>
              </a:endParaRPr>
            </a:p>
          </p:txBody>
        </p:sp>
        <p:sp>
          <p:nvSpPr>
            <p:cNvPr id="225351" name="Text Box 71"/>
            <p:cNvSpPr txBox="1">
              <a:spLocks noChangeArrowheads="1"/>
            </p:cNvSpPr>
            <p:nvPr/>
          </p:nvSpPr>
          <p:spPr bwMode="auto">
            <a:xfrm>
              <a:off x="3687" y="1154"/>
              <a:ext cx="168" cy="1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5</a:t>
              </a:r>
              <a:endParaRPr lang="en-US">
                <a:cs typeface="+mn-cs"/>
              </a:endParaRPr>
            </a:p>
          </p:txBody>
        </p:sp>
      </p:grpSp>
      <p:pic>
        <p:nvPicPr>
          <p:cNvPr id="269316" name="Picture 72" descr="fig-10-ls-exp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825" y="-1447800"/>
            <a:ext cx="4321175" cy="624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53" name="Rectangle 73"/>
          <p:cNvSpPr>
            <a:spLocks noChangeArrowheads="1"/>
          </p:cNvSpPr>
          <p:nvPr/>
        </p:nvSpPr>
        <p:spPr bwMode="auto">
          <a:xfrm>
            <a:off x="4670425" y="-1600200"/>
            <a:ext cx="4724400" cy="3657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354" name="Rectangle 74"/>
          <p:cNvSpPr>
            <a:spLocks noGrp="1" noChangeArrowheads="1"/>
          </p:cNvSpPr>
          <p:nvPr>
            <p:ph type="title"/>
          </p:nvPr>
        </p:nvSpPr>
        <p:spPr>
          <a:xfrm>
            <a:off x="685800" y="381000"/>
            <a:ext cx="7772400" cy="1143000"/>
          </a:xfrm>
        </p:spPr>
        <p:txBody>
          <a:bodyPr/>
          <a:lstStyle/>
          <a:p>
            <a:pPr>
              <a:defRPr/>
            </a:pPr>
            <a:r>
              <a:rPr lang="en-US" sz="3600" smtClean="0">
                <a:cs typeface="+mj-cs"/>
              </a:rPr>
              <a:t>Topology Database: Example</a:t>
            </a:r>
          </a:p>
        </p:txBody>
      </p:sp>
      <p:sp>
        <p:nvSpPr>
          <p:cNvPr id="225355" name="Text Box 75"/>
          <p:cNvSpPr txBox="1">
            <a:spLocks noChangeArrowheads="1"/>
          </p:cNvSpPr>
          <p:nvPr/>
        </p:nvSpPr>
        <p:spPr bwMode="auto">
          <a:xfrm>
            <a:off x="5257800" y="5105400"/>
            <a:ext cx="3048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solidFill>
                  <a:srgbClr val="FF0000"/>
                </a:solidFill>
                <a:latin typeface="Comic Sans MS" charset="0"/>
                <a:cs typeface="+mn-cs"/>
              </a:rPr>
              <a:t>link state database</a:t>
            </a:r>
          </a:p>
        </p:txBody>
      </p:sp>
    </p:spTree>
    <p:extLst>
      <p:ext uri="{BB962C8B-B14F-4D97-AF65-F5344CB8AC3E}">
        <p14:creationId xmlns:p14="http://schemas.microsoft.com/office/powerpoint/2010/main" val="5500079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6553200" y="6248400"/>
            <a:ext cx="1905000" cy="457200"/>
          </a:xfrm>
        </p:spPr>
        <p:txBody>
          <a:bodyPr/>
          <a:lstStyle/>
          <a:p>
            <a:pPr algn="r">
              <a:defRPr/>
            </a:pPr>
            <a:r>
              <a:rPr lang="en-US">
                <a:latin typeface="Comic Sans MS" charset="0"/>
                <a:ea typeface="ＭＳ Ｐゴシック" charset="0"/>
              </a:rPr>
              <a:t>CSci4211:         Network Layer: Part II</a:t>
            </a:r>
          </a:p>
        </p:txBody>
      </p:sp>
      <p:sp>
        <p:nvSpPr>
          <p:cNvPr id="6" name="Slide Number Placeholder 5"/>
          <p:cNvSpPr>
            <a:spLocks noGrp="1"/>
          </p:cNvSpPr>
          <p:nvPr>
            <p:ph type="sldNum" sz="quarter" idx="11"/>
          </p:nvPr>
        </p:nvSpPr>
        <p:spPr/>
        <p:txBody>
          <a:bodyPr/>
          <a:lstStyle/>
          <a:p>
            <a:pPr>
              <a:defRPr/>
            </a:pPr>
            <a:fld id="{A10E813C-832E-9841-8589-99E66A8329AD}" type="slidenum">
              <a:rPr lang="en-US"/>
              <a:pPr>
                <a:defRPr/>
              </a:pPr>
              <a:t>106</a:t>
            </a:fld>
            <a:endParaRPr lang="en-US"/>
          </a:p>
        </p:txBody>
      </p:sp>
      <p:sp>
        <p:nvSpPr>
          <p:cNvPr id="226306" name="Rectangle 2"/>
          <p:cNvSpPr>
            <a:spLocks noGrp="1" noChangeArrowheads="1"/>
          </p:cNvSpPr>
          <p:nvPr>
            <p:ph type="title"/>
          </p:nvPr>
        </p:nvSpPr>
        <p:spPr/>
        <p:txBody>
          <a:bodyPr/>
          <a:lstStyle/>
          <a:p>
            <a:pPr>
              <a:defRPr/>
            </a:pPr>
            <a:r>
              <a:rPr lang="en-US" sz="3600" smtClean="0">
                <a:cs typeface="+mj-cs"/>
              </a:rPr>
              <a:t>Constructing Routing Table:</a:t>
            </a:r>
            <a:br>
              <a:rPr lang="en-US" sz="3600" smtClean="0">
                <a:cs typeface="+mj-cs"/>
              </a:rPr>
            </a:br>
            <a:r>
              <a:rPr lang="en-US" sz="3600" smtClean="0">
                <a:cs typeface="+mj-cs"/>
              </a:rPr>
              <a:t>Dijkstra</a:t>
            </a:r>
            <a:r>
              <a:rPr lang="ja-JP" altLang="en-US" sz="3600" smtClean="0">
                <a:latin typeface="Arial"/>
                <a:cs typeface="+mj-cs"/>
              </a:rPr>
              <a:t>’</a:t>
            </a:r>
            <a:r>
              <a:rPr lang="en-US" sz="3600" smtClean="0">
                <a:cs typeface="+mj-cs"/>
              </a:rPr>
              <a:t>s Algorithm</a:t>
            </a:r>
          </a:p>
        </p:txBody>
      </p:sp>
      <p:sp>
        <p:nvSpPr>
          <p:cNvPr id="226307" name="Rectangle 3"/>
          <p:cNvSpPr>
            <a:spLocks noGrp="1" noChangeArrowheads="1"/>
          </p:cNvSpPr>
          <p:nvPr>
            <p:ph type="body" idx="1"/>
          </p:nvPr>
        </p:nvSpPr>
        <p:spPr/>
        <p:txBody>
          <a:bodyPr/>
          <a:lstStyle/>
          <a:p>
            <a:pPr>
              <a:defRPr/>
            </a:pPr>
            <a:r>
              <a:rPr lang="en-US" dirty="0" smtClean="0">
                <a:cs typeface="+mn-cs"/>
              </a:rPr>
              <a:t>Given the network topology</a:t>
            </a:r>
          </a:p>
          <a:p>
            <a:pPr lvl="1">
              <a:defRPr/>
            </a:pPr>
            <a:r>
              <a:rPr lang="en-US" dirty="0" smtClean="0"/>
              <a:t>How to compute </a:t>
            </a:r>
            <a:r>
              <a:rPr lang="en-US" dirty="0" smtClean="0">
                <a:solidFill>
                  <a:srgbClr val="FF9933"/>
                </a:solidFill>
              </a:rPr>
              <a:t>shortest</a:t>
            </a:r>
            <a:r>
              <a:rPr lang="en-US" dirty="0" smtClean="0"/>
              <a:t> path to each destination?</a:t>
            </a:r>
          </a:p>
          <a:p>
            <a:pPr>
              <a:defRPr/>
            </a:pPr>
            <a:r>
              <a:rPr lang="en-US" dirty="0" smtClean="0">
                <a:cs typeface="+mn-cs"/>
              </a:rPr>
              <a:t>Some notation</a:t>
            </a:r>
          </a:p>
          <a:p>
            <a:pPr lvl="1">
              <a:defRPr/>
            </a:pPr>
            <a:r>
              <a:rPr lang="en-US" dirty="0" smtClean="0"/>
              <a:t>X: source node</a:t>
            </a:r>
          </a:p>
          <a:p>
            <a:pPr lvl="1">
              <a:defRPr/>
            </a:pPr>
            <a:r>
              <a:rPr lang="en-US" dirty="0" smtClean="0"/>
              <a:t>N: set of nodes to which shortest paths are known </a:t>
            </a:r>
            <a:r>
              <a:rPr lang="en-US" dirty="0" smtClean="0">
                <a:solidFill>
                  <a:srgbClr val="FF9933"/>
                </a:solidFill>
              </a:rPr>
              <a:t>so far</a:t>
            </a:r>
          </a:p>
          <a:p>
            <a:pPr lvl="2">
              <a:defRPr/>
            </a:pPr>
            <a:r>
              <a:rPr lang="en-US" dirty="0" smtClean="0"/>
              <a:t>N is initially empty</a:t>
            </a:r>
          </a:p>
          <a:p>
            <a:pPr lvl="1">
              <a:defRPr/>
            </a:pPr>
            <a:r>
              <a:rPr lang="en-US" dirty="0" smtClean="0"/>
              <a:t>D(V): cost of </a:t>
            </a:r>
            <a:r>
              <a:rPr lang="en-US" dirty="0" smtClean="0">
                <a:solidFill>
                  <a:srgbClr val="FF9933"/>
                </a:solidFill>
              </a:rPr>
              <a:t>known</a:t>
            </a:r>
            <a:r>
              <a:rPr lang="en-US" dirty="0" smtClean="0"/>
              <a:t> shortest path from source X</a:t>
            </a:r>
          </a:p>
          <a:p>
            <a:pPr lvl="1">
              <a:defRPr/>
            </a:pPr>
            <a:r>
              <a:rPr lang="en-US" dirty="0" smtClean="0"/>
              <a:t>C(U,V): cost of link U to V</a:t>
            </a:r>
          </a:p>
          <a:p>
            <a:pPr lvl="2">
              <a:defRPr/>
            </a:pPr>
            <a:r>
              <a:rPr lang="en-US" dirty="0" smtClean="0"/>
              <a:t>C(U,V)  =   </a:t>
            </a:r>
            <a:r>
              <a:rPr lang="en-US" dirty="0" smtClean="0">
                <a:sym typeface="Symbol" charset="0"/>
              </a:rPr>
              <a:t>   if not neighbors</a:t>
            </a:r>
          </a:p>
        </p:txBody>
      </p:sp>
      <p:graphicFrame>
        <p:nvGraphicFramePr>
          <p:cNvPr id="270341" name="Object 1"/>
          <p:cNvGraphicFramePr>
            <a:graphicFrameLocks noChangeAspect="1"/>
          </p:cNvGraphicFramePr>
          <p:nvPr/>
        </p:nvGraphicFramePr>
        <p:xfrm>
          <a:off x="2925763" y="5211763"/>
          <a:ext cx="304800" cy="228600"/>
        </p:xfrm>
        <a:graphic>
          <a:graphicData uri="http://schemas.openxmlformats.org/presentationml/2006/ole">
            <mc:AlternateContent xmlns:mc="http://schemas.openxmlformats.org/markup-compatibility/2006">
              <mc:Choice xmlns:v="urn:schemas-microsoft-com:vml" Requires="v">
                <p:oleObj spid="_x0000_s300067" name="Equation" r:id="rId4" imgW="152400" imgH="114300" progId="Equation.DSMT4">
                  <p:embed/>
                </p:oleObj>
              </mc:Choice>
              <mc:Fallback>
                <p:oleObj name="Equation" r:id="rId4" imgW="152400" imgH="114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763" y="5211763"/>
                        <a:ext cx="30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134779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1981200" y="6248400"/>
            <a:ext cx="3657600" cy="457200"/>
          </a:xfrm>
        </p:spPr>
        <p:txBody>
          <a:bodyPr/>
          <a:lstStyle/>
          <a:p>
            <a:pPr algn="r">
              <a:defRPr/>
            </a:pPr>
            <a:r>
              <a:rPr lang="en-US" dirty="0">
                <a:latin typeface="Comic Sans MS" charset="0"/>
                <a:ea typeface="ＭＳ Ｐゴシック" charset="0"/>
              </a:rPr>
              <a:t>CSci4211:         Network Layer: Part II</a:t>
            </a:r>
          </a:p>
        </p:txBody>
      </p:sp>
      <p:sp>
        <p:nvSpPr>
          <p:cNvPr id="6" name="Slide Number Placeholder 5"/>
          <p:cNvSpPr>
            <a:spLocks noGrp="1"/>
          </p:cNvSpPr>
          <p:nvPr>
            <p:ph type="sldNum" sz="quarter" idx="11"/>
          </p:nvPr>
        </p:nvSpPr>
        <p:spPr>
          <a:xfrm>
            <a:off x="7848600" y="6248400"/>
            <a:ext cx="609600" cy="457200"/>
          </a:xfrm>
        </p:spPr>
        <p:txBody>
          <a:bodyPr/>
          <a:lstStyle/>
          <a:p>
            <a:pPr>
              <a:defRPr/>
            </a:pPr>
            <a:fld id="{1C77FC5E-6BBB-AF4A-8D8E-00F011F328A6}" type="slidenum">
              <a:rPr lang="en-US"/>
              <a:pPr>
                <a:defRPr/>
              </a:pPr>
              <a:t>107</a:t>
            </a:fld>
            <a:endParaRPr lang="en-US" dirty="0"/>
          </a:p>
        </p:txBody>
      </p:sp>
      <p:sp>
        <p:nvSpPr>
          <p:cNvPr id="228354" name="Rectangle 2"/>
          <p:cNvSpPr>
            <a:spLocks noGrp="1" noChangeArrowheads="1"/>
          </p:cNvSpPr>
          <p:nvPr>
            <p:ph type="title"/>
          </p:nvPr>
        </p:nvSpPr>
        <p:spPr>
          <a:xfrm>
            <a:off x="685800" y="6350"/>
            <a:ext cx="7772400" cy="1143000"/>
          </a:xfrm>
        </p:spPr>
        <p:txBody>
          <a:bodyPr/>
          <a:lstStyle/>
          <a:p>
            <a:pPr>
              <a:defRPr/>
            </a:pPr>
            <a:r>
              <a:rPr lang="en-US" dirty="0" smtClean="0">
                <a:cs typeface="+mj-cs"/>
              </a:rPr>
              <a:t>Algorithm (at Node X)</a:t>
            </a:r>
          </a:p>
        </p:txBody>
      </p:sp>
      <p:sp>
        <p:nvSpPr>
          <p:cNvPr id="228355" name="Rectangle 3"/>
          <p:cNvSpPr>
            <a:spLocks noGrp="1" noChangeArrowheads="1"/>
          </p:cNvSpPr>
          <p:nvPr>
            <p:ph type="body" idx="1"/>
          </p:nvPr>
        </p:nvSpPr>
        <p:spPr>
          <a:xfrm>
            <a:off x="685800" y="1676400"/>
            <a:ext cx="7772400" cy="4114800"/>
          </a:xfrm>
        </p:spPr>
        <p:txBody>
          <a:bodyPr/>
          <a:lstStyle/>
          <a:p>
            <a:pPr>
              <a:defRPr/>
            </a:pPr>
            <a:r>
              <a:rPr lang="en-US" dirty="0" smtClean="0">
                <a:cs typeface="+mn-cs"/>
              </a:rPr>
              <a:t>Initialization</a:t>
            </a:r>
          </a:p>
          <a:p>
            <a:pPr lvl="1">
              <a:defRPr/>
            </a:pPr>
            <a:r>
              <a:rPr lang="en-US" dirty="0" smtClean="0"/>
              <a:t>N = {X}</a:t>
            </a:r>
          </a:p>
          <a:p>
            <a:pPr lvl="1">
              <a:defRPr/>
            </a:pPr>
            <a:r>
              <a:rPr lang="en-US" dirty="0" smtClean="0"/>
              <a:t>For all nodes V</a:t>
            </a:r>
          </a:p>
          <a:p>
            <a:pPr lvl="2">
              <a:defRPr/>
            </a:pPr>
            <a:r>
              <a:rPr lang="en-US" dirty="0" smtClean="0"/>
              <a:t>If V</a:t>
            </a:r>
            <a:r>
              <a:rPr lang="en-US" dirty="0" smtClean="0">
                <a:solidFill>
                  <a:srgbClr val="FF9933"/>
                </a:solidFill>
              </a:rPr>
              <a:t> adjacent</a:t>
            </a:r>
            <a:r>
              <a:rPr lang="en-US" dirty="0" smtClean="0"/>
              <a:t> to X, D(V) = C(X,V) else D(V) = </a:t>
            </a:r>
            <a:endParaRPr lang="en-US" dirty="0" smtClean="0">
              <a:sym typeface="Symbol" charset="0"/>
            </a:endParaRPr>
          </a:p>
          <a:p>
            <a:pPr>
              <a:defRPr/>
            </a:pPr>
            <a:r>
              <a:rPr lang="en-US" dirty="0" smtClean="0">
                <a:cs typeface="+mn-cs"/>
              </a:rPr>
              <a:t>Loop</a:t>
            </a:r>
          </a:p>
          <a:p>
            <a:pPr lvl="1">
              <a:defRPr/>
            </a:pPr>
            <a:r>
              <a:rPr lang="en-US" dirty="0" smtClean="0"/>
              <a:t>Find U </a:t>
            </a:r>
            <a:r>
              <a:rPr lang="en-US" dirty="0" smtClean="0">
                <a:solidFill>
                  <a:srgbClr val="FF9933"/>
                </a:solidFill>
              </a:rPr>
              <a:t>not in N</a:t>
            </a:r>
            <a:r>
              <a:rPr lang="en-US" dirty="0" smtClean="0"/>
              <a:t> such that D(U) is </a:t>
            </a:r>
            <a:r>
              <a:rPr lang="en-US" dirty="0" smtClean="0">
                <a:solidFill>
                  <a:srgbClr val="FF9933"/>
                </a:solidFill>
              </a:rPr>
              <a:t>smallest</a:t>
            </a:r>
          </a:p>
          <a:p>
            <a:pPr lvl="1">
              <a:defRPr/>
            </a:pPr>
            <a:r>
              <a:rPr lang="en-US" dirty="0" smtClean="0"/>
              <a:t>Add U into set N</a:t>
            </a:r>
          </a:p>
          <a:p>
            <a:pPr lvl="1">
              <a:defRPr/>
            </a:pPr>
            <a:r>
              <a:rPr lang="en-US" dirty="0" smtClean="0"/>
              <a:t>Update D(V) for all V </a:t>
            </a:r>
            <a:r>
              <a:rPr lang="en-US" dirty="0" smtClean="0">
                <a:solidFill>
                  <a:srgbClr val="FF9933"/>
                </a:solidFill>
              </a:rPr>
              <a:t>not</a:t>
            </a:r>
            <a:r>
              <a:rPr lang="en-US" dirty="0" smtClean="0"/>
              <a:t> in N</a:t>
            </a:r>
          </a:p>
          <a:p>
            <a:pPr lvl="2">
              <a:defRPr/>
            </a:pPr>
            <a:r>
              <a:rPr lang="en-US" dirty="0" smtClean="0"/>
              <a:t>D(V) = </a:t>
            </a:r>
            <a:r>
              <a:rPr lang="en-US" dirty="0" smtClean="0">
                <a:solidFill>
                  <a:srgbClr val="FF9933"/>
                </a:solidFill>
              </a:rPr>
              <a:t>min</a:t>
            </a:r>
            <a:r>
              <a:rPr lang="en-US" dirty="0" smtClean="0"/>
              <a:t>{D(V), D(U) + C(U,V)}</a:t>
            </a:r>
          </a:p>
          <a:p>
            <a:pPr lvl="1">
              <a:defRPr/>
            </a:pPr>
            <a:r>
              <a:rPr lang="en-US" dirty="0" smtClean="0"/>
              <a:t>Until all nodes in N</a:t>
            </a:r>
          </a:p>
        </p:txBody>
      </p:sp>
      <p:graphicFrame>
        <p:nvGraphicFramePr>
          <p:cNvPr id="272389" name="Object 6"/>
          <p:cNvGraphicFramePr>
            <a:graphicFrameLocks noChangeAspect="1"/>
          </p:cNvGraphicFramePr>
          <p:nvPr/>
        </p:nvGraphicFramePr>
        <p:xfrm>
          <a:off x="6705600" y="2971800"/>
          <a:ext cx="304800" cy="228600"/>
        </p:xfrm>
        <a:graphic>
          <a:graphicData uri="http://schemas.openxmlformats.org/presentationml/2006/ole">
            <mc:AlternateContent xmlns:mc="http://schemas.openxmlformats.org/markup-compatibility/2006">
              <mc:Choice xmlns:v="urn:schemas-microsoft-com:vml" Requires="v">
                <p:oleObj spid="_x0000_s301091" name="Equation" r:id="rId4" imgW="152400" imgH="114300" progId="Equation.DSMT4">
                  <p:embed/>
                </p:oleObj>
              </mc:Choice>
              <mc:Fallback>
                <p:oleObj name="Equation" r:id="rId4" imgW="152400" imgH="114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2971800"/>
                        <a:ext cx="30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163733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ooter Placeholder 3"/>
          <p:cNvSpPr>
            <a:spLocks noGrp="1"/>
          </p:cNvSpPr>
          <p:nvPr>
            <p:ph type="ftr" sz="quarter" idx="10"/>
          </p:nvPr>
        </p:nvSpPr>
        <p:spPr>
          <a:xfrm>
            <a:off x="3048000" y="6248400"/>
            <a:ext cx="3276600" cy="457200"/>
          </a:xfrm>
        </p:spPr>
        <p:txBody>
          <a:bodyPr/>
          <a:lstStyle/>
          <a:p>
            <a:pPr algn="r">
              <a:defRPr/>
            </a:pPr>
            <a:r>
              <a:rPr lang="en-US" dirty="0">
                <a:latin typeface="Comic Sans MS" charset="0"/>
                <a:ea typeface="ＭＳ Ｐゴシック" charset="0"/>
              </a:rPr>
              <a:t>CSci4211:         Network Layer: Part II</a:t>
            </a:r>
          </a:p>
        </p:txBody>
      </p:sp>
      <p:sp>
        <p:nvSpPr>
          <p:cNvPr id="99" name="Slide Number Placeholder 4"/>
          <p:cNvSpPr>
            <a:spLocks noGrp="1"/>
          </p:cNvSpPr>
          <p:nvPr>
            <p:ph type="sldNum" sz="quarter" idx="11"/>
          </p:nvPr>
        </p:nvSpPr>
        <p:spPr>
          <a:xfrm>
            <a:off x="8001000" y="6248400"/>
            <a:ext cx="533400" cy="457200"/>
          </a:xfrm>
        </p:spPr>
        <p:txBody>
          <a:bodyPr/>
          <a:lstStyle/>
          <a:p>
            <a:pPr>
              <a:defRPr/>
            </a:pPr>
            <a:fld id="{F7E2A80E-D151-1C4F-B21D-E40F995E1484}" type="slidenum">
              <a:rPr lang="en-US"/>
              <a:pPr>
                <a:defRPr/>
              </a:pPr>
              <a:t>108</a:t>
            </a:fld>
            <a:endParaRPr lang="en-US" dirty="0"/>
          </a:p>
        </p:txBody>
      </p:sp>
      <p:sp>
        <p:nvSpPr>
          <p:cNvPr id="230402" name="Rectangle 2"/>
          <p:cNvSpPr>
            <a:spLocks noGrp="1" noChangeArrowheads="1"/>
          </p:cNvSpPr>
          <p:nvPr>
            <p:ph type="title"/>
          </p:nvPr>
        </p:nvSpPr>
        <p:spPr>
          <a:xfrm>
            <a:off x="685800" y="381000"/>
            <a:ext cx="7772400" cy="1143000"/>
          </a:xfrm>
        </p:spPr>
        <p:txBody>
          <a:bodyPr/>
          <a:lstStyle/>
          <a:p>
            <a:pPr>
              <a:defRPr/>
            </a:pPr>
            <a:r>
              <a:rPr lang="en-US" sz="3600" smtClean="0">
                <a:cs typeface="+mj-cs"/>
              </a:rPr>
              <a:t>Dijkstra</a:t>
            </a:r>
            <a:r>
              <a:rPr lang="ja-JP" altLang="en-US" sz="3600" smtClean="0">
                <a:latin typeface="Arial"/>
                <a:cs typeface="+mj-cs"/>
              </a:rPr>
              <a:t>’</a:t>
            </a:r>
            <a:r>
              <a:rPr lang="en-US" sz="3600" smtClean="0">
                <a:cs typeface="+mj-cs"/>
              </a:rPr>
              <a:t>s Algorithm: Example</a:t>
            </a:r>
            <a:endParaRPr lang="en-US" smtClean="0">
              <a:cs typeface="+mj-cs"/>
            </a:endParaRPr>
          </a:p>
        </p:txBody>
      </p:sp>
      <p:sp>
        <p:nvSpPr>
          <p:cNvPr id="230403" name="Text Box 3"/>
          <p:cNvSpPr txBox="1">
            <a:spLocks noChangeArrowheads="1"/>
          </p:cNvSpPr>
          <p:nvPr/>
        </p:nvSpPr>
        <p:spPr bwMode="auto">
          <a:xfrm>
            <a:off x="239713" y="1506538"/>
            <a:ext cx="706437" cy="2225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2000">
                <a:latin typeface="Arial" charset="0"/>
                <a:cs typeface="+mn-cs"/>
              </a:rPr>
              <a:t>Step</a:t>
            </a:r>
          </a:p>
          <a:p>
            <a:pPr algn="r">
              <a:defRPr/>
            </a:pPr>
            <a:r>
              <a:rPr lang="en-US" sz="2000">
                <a:latin typeface="Arial" charset="0"/>
                <a:cs typeface="+mn-cs"/>
              </a:rPr>
              <a:t>0</a:t>
            </a:r>
          </a:p>
          <a:p>
            <a:pPr algn="r">
              <a:defRPr/>
            </a:pPr>
            <a:r>
              <a:rPr lang="en-US" sz="2000">
                <a:latin typeface="Arial" charset="0"/>
                <a:cs typeface="+mn-cs"/>
              </a:rPr>
              <a:t>1</a:t>
            </a:r>
          </a:p>
          <a:p>
            <a:pPr algn="r">
              <a:defRPr/>
            </a:pPr>
            <a:r>
              <a:rPr lang="en-US" sz="2000">
                <a:latin typeface="Arial" charset="0"/>
                <a:cs typeface="+mn-cs"/>
              </a:rPr>
              <a:t>2</a:t>
            </a:r>
          </a:p>
          <a:p>
            <a:pPr algn="r">
              <a:defRPr/>
            </a:pPr>
            <a:r>
              <a:rPr lang="en-US" sz="2000">
                <a:latin typeface="Arial" charset="0"/>
                <a:cs typeface="+mn-cs"/>
              </a:rPr>
              <a:t>3</a:t>
            </a:r>
          </a:p>
          <a:p>
            <a:pPr algn="r">
              <a:defRPr/>
            </a:pPr>
            <a:r>
              <a:rPr lang="en-US" sz="2000">
                <a:latin typeface="Arial" charset="0"/>
                <a:cs typeface="+mn-cs"/>
              </a:rPr>
              <a:t>4</a:t>
            </a:r>
          </a:p>
          <a:p>
            <a:pPr algn="r">
              <a:defRPr/>
            </a:pPr>
            <a:r>
              <a:rPr lang="en-US" sz="2000">
                <a:latin typeface="Arial" charset="0"/>
                <a:cs typeface="+mn-cs"/>
              </a:rPr>
              <a:t>5</a:t>
            </a:r>
          </a:p>
        </p:txBody>
      </p:sp>
      <p:sp>
        <p:nvSpPr>
          <p:cNvPr id="230404" name="Text Box 4"/>
          <p:cNvSpPr txBox="1">
            <a:spLocks noChangeArrowheads="1"/>
          </p:cNvSpPr>
          <p:nvPr/>
        </p:nvSpPr>
        <p:spPr bwMode="auto">
          <a:xfrm>
            <a:off x="1052513" y="1516063"/>
            <a:ext cx="1217612" cy="2225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2000">
                <a:latin typeface="Arial" charset="0"/>
                <a:cs typeface="+mn-cs"/>
              </a:rPr>
              <a:t>start N</a:t>
            </a:r>
          </a:p>
          <a:p>
            <a:pPr algn="r">
              <a:defRPr/>
            </a:pPr>
            <a:r>
              <a:rPr lang="en-US" sz="2000">
                <a:latin typeface="Arial" charset="0"/>
                <a:cs typeface="+mn-cs"/>
              </a:rPr>
              <a:t>A</a:t>
            </a:r>
          </a:p>
          <a:p>
            <a:pPr algn="r">
              <a:defRPr/>
            </a:pPr>
            <a:r>
              <a:rPr lang="en-US" sz="2000">
                <a:latin typeface="Arial" charset="0"/>
                <a:cs typeface="+mn-cs"/>
              </a:rPr>
              <a:t>AD</a:t>
            </a:r>
          </a:p>
          <a:p>
            <a:pPr algn="r">
              <a:defRPr/>
            </a:pPr>
            <a:r>
              <a:rPr lang="en-US" sz="2000">
                <a:latin typeface="Arial" charset="0"/>
                <a:cs typeface="+mn-cs"/>
              </a:rPr>
              <a:t>ADE</a:t>
            </a:r>
          </a:p>
          <a:p>
            <a:pPr algn="r">
              <a:defRPr/>
            </a:pPr>
            <a:r>
              <a:rPr lang="en-US" sz="2000">
                <a:latin typeface="Arial" charset="0"/>
                <a:cs typeface="+mn-cs"/>
              </a:rPr>
              <a:t>ADEB</a:t>
            </a:r>
          </a:p>
          <a:p>
            <a:pPr algn="r">
              <a:defRPr/>
            </a:pPr>
            <a:r>
              <a:rPr lang="en-US" sz="2000">
                <a:latin typeface="Arial" charset="0"/>
                <a:cs typeface="+mn-cs"/>
              </a:rPr>
              <a:t>ADEBC</a:t>
            </a:r>
          </a:p>
          <a:p>
            <a:pPr algn="r">
              <a:defRPr/>
            </a:pPr>
            <a:r>
              <a:rPr lang="en-US" sz="2000">
                <a:latin typeface="Arial" charset="0"/>
                <a:cs typeface="+mn-cs"/>
              </a:rPr>
              <a:t>ADEBCF</a:t>
            </a:r>
          </a:p>
        </p:txBody>
      </p:sp>
      <p:sp>
        <p:nvSpPr>
          <p:cNvPr id="230405" name="Text Box 5"/>
          <p:cNvSpPr txBox="1">
            <a:spLocks noChangeArrowheads="1"/>
          </p:cNvSpPr>
          <p:nvPr/>
        </p:nvSpPr>
        <p:spPr bwMode="auto">
          <a:xfrm>
            <a:off x="2414588" y="1497013"/>
            <a:ext cx="1255712" cy="13112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2000">
                <a:latin typeface="Arial" charset="0"/>
                <a:cs typeface="+mn-cs"/>
              </a:rPr>
              <a:t>D(B),p(B)</a:t>
            </a:r>
          </a:p>
          <a:p>
            <a:pPr algn="r">
              <a:defRPr/>
            </a:pPr>
            <a:r>
              <a:rPr lang="en-US" sz="2000">
                <a:latin typeface="Arial" charset="0"/>
                <a:cs typeface="+mn-cs"/>
              </a:rPr>
              <a:t>2,A</a:t>
            </a:r>
          </a:p>
          <a:p>
            <a:pPr algn="r">
              <a:defRPr/>
            </a:pPr>
            <a:r>
              <a:rPr lang="en-US" sz="2000">
                <a:latin typeface="Arial" charset="0"/>
                <a:cs typeface="+mn-cs"/>
              </a:rPr>
              <a:t>2,A</a:t>
            </a:r>
          </a:p>
          <a:p>
            <a:pPr algn="r">
              <a:defRPr/>
            </a:pPr>
            <a:r>
              <a:rPr lang="en-US" sz="2000">
                <a:latin typeface="Arial" charset="0"/>
                <a:cs typeface="+mn-cs"/>
              </a:rPr>
              <a:t>2,A</a:t>
            </a:r>
          </a:p>
        </p:txBody>
      </p:sp>
      <p:sp>
        <p:nvSpPr>
          <p:cNvPr id="230406" name="Text Box 6"/>
          <p:cNvSpPr txBox="1">
            <a:spLocks noChangeArrowheads="1"/>
          </p:cNvSpPr>
          <p:nvPr/>
        </p:nvSpPr>
        <p:spPr bwMode="auto">
          <a:xfrm>
            <a:off x="3667125" y="1501775"/>
            <a:ext cx="1284288" cy="161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2000">
                <a:latin typeface="Arial" charset="0"/>
                <a:cs typeface="+mn-cs"/>
              </a:rPr>
              <a:t>D(C),p(C)</a:t>
            </a:r>
          </a:p>
          <a:p>
            <a:pPr algn="r">
              <a:defRPr/>
            </a:pPr>
            <a:r>
              <a:rPr lang="en-US" sz="2000">
                <a:latin typeface="Arial" charset="0"/>
                <a:cs typeface="+mn-cs"/>
              </a:rPr>
              <a:t>5,A</a:t>
            </a:r>
          </a:p>
          <a:p>
            <a:pPr algn="r">
              <a:defRPr/>
            </a:pPr>
            <a:r>
              <a:rPr lang="en-US" sz="2000">
                <a:latin typeface="Arial" charset="0"/>
                <a:cs typeface="+mn-cs"/>
              </a:rPr>
              <a:t>4,D</a:t>
            </a:r>
          </a:p>
          <a:p>
            <a:pPr algn="r">
              <a:defRPr/>
            </a:pPr>
            <a:r>
              <a:rPr lang="en-US" sz="2000">
                <a:latin typeface="Arial" charset="0"/>
                <a:cs typeface="+mn-cs"/>
              </a:rPr>
              <a:t>3,E</a:t>
            </a:r>
          </a:p>
          <a:p>
            <a:pPr algn="r">
              <a:defRPr/>
            </a:pPr>
            <a:r>
              <a:rPr lang="en-US" sz="2000">
                <a:latin typeface="Arial" charset="0"/>
                <a:cs typeface="+mn-cs"/>
              </a:rPr>
              <a:t>3,E</a:t>
            </a:r>
          </a:p>
        </p:txBody>
      </p:sp>
      <p:sp>
        <p:nvSpPr>
          <p:cNvPr id="230407" name="Text Box 7"/>
          <p:cNvSpPr txBox="1">
            <a:spLocks noChangeArrowheads="1"/>
          </p:cNvSpPr>
          <p:nvPr/>
        </p:nvSpPr>
        <p:spPr bwMode="auto">
          <a:xfrm>
            <a:off x="4943475" y="1497013"/>
            <a:ext cx="1284288" cy="701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2000">
                <a:latin typeface="Arial" charset="0"/>
                <a:cs typeface="+mn-cs"/>
              </a:rPr>
              <a:t>D(D),p(D)</a:t>
            </a:r>
          </a:p>
          <a:p>
            <a:pPr algn="r">
              <a:defRPr/>
            </a:pPr>
            <a:r>
              <a:rPr lang="en-US" sz="2000">
                <a:latin typeface="Arial" charset="0"/>
                <a:cs typeface="+mn-cs"/>
              </a:rPr>
              <a:t>1,A</a:t>
            </a:r>
          </a:p>
        </p:txBody>
      </p:sp>
      <p:sp>
        <p:nvSpPr>
          <p:cNvPr id="230408" name="Text Box 8"/>
          <p:cNvSpPr txBox="1">
            <a:spLocks noChangeArrowheads="1"/>
          </p:cNvSpPr>
          <p:nvPr/>
        </p:nvSpPr>
        <p:spPr bwMode="auto">
          <a:xfrm>
            <a:off x="6267450" y="1501775"/>
            <a:ext cx="1255713"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2000">
                <a:latin typeface="Arial" charset="0"/>
                <a:cs typeface="+mn-cs"/>
              </a:rPr>
              <a:t>D(E),p(E)</a:t>
            </a:r>
          </a:p>
          <a:p>
            <a:pPr algn="r">
              <a:defRPr/>
            </a:pPr>
            <a:r>
              <a:rPr lang="en-US" sz="2000">
                <a:latin typeface="Arial" charset="0"/>
                <a:cs typeface="+mn-cs"/>
              </a:rPr>
              <a:t>infinity</a:t>
            </a:r>
          </a:p>
          <a:p>
            <a:pPr algn="r">
              <a:defRPr/>
            </a:pPr>
            <a:r>
              <a:rPr lang="en-US" sz="2000">
                <a:latin typeface="Arial" charset="0"/>
                <a:cs typeface="+mn-cs"/>
              </a:rPr>
              <a:t>2,D</a:t>
            </a:r>
          </a:p>
        </p:txBody>
      </p:sp>
      <p:sp>
        <p:nvSpPr>
          <p:cNvPr id="230409" name="Text Box 9"/>
          <p:cNvSpPr txBox="1">
            <a:spLocks noChangeArrowheads="1"/>
          </p:cNvSpPr>
          <p:nvPr/>
        </p:nvSpPr>
        <p:spPr bwMode="auto">
          <a:xfrm>
            <a:off x="7548563" y="1516063"/>
            <a:ext cx="1227137" cy="1920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2000">
                <a:latin typeface="Arial" charset="0"/>
                <a:cs typeface="+mn-cs"/>
              </a:rPr>
              <a:t>D(F),p(F)</a:t>
            </a:r>
          </a:p>
          <a:p>
            <a:pPr algn="r">
              <a:defRPr/>
            </a:pPr>
            <a:r>
              <a:rPr lang="en-US" sz="2000">
                <a:latin typeface="Arial" charset="0"/>
                <a:cs typeface="+mn-cs"/>
              </a:rPr>
              <a:t>infinity</a:t>
            </a:r>
          </a:p>
          <a:p>
            <a:pPr algn="r">
              <a:defRPr/>
            </a:pPr>
            <a:r>
              <a:rPr lang="en-US" sz="2000">
                <a:latin typeface="Arial" charset="0"/>
                <a:cs typeface="+mn-cs"/>
              </a:rPr>
              <a:t>infinity</a:t>
            </a:r>
          </a:p>
          <a:p>
            <a:pPr algn="r">
              <a:defRPr/>
            </a:pPr>
            <a:r>
              <a:rPr lang="en-US" sz="2000">
                <a:latin typeface="Arial" charset="0"/>
                <a:cs typeface="+mn-cs"/>
              </a:rPr>
              <a:t>4,E</a:t>
            </a:r>
          </a:p>
          <a:p>
            <a:pPr algn="r">
              <a:defRPr/>
            </a:pPr>
            <a:r>
              <a:rPr lang="en-US" sz="2000">
                <a:latin typeface="Arial" charset="0"/>
                <a:cs typeface="+mn-cs"/>
              </a:rPr>
              <a:t>4,E</a:t>
            </a:r>
          </a:p>
          <a:p>
            <a:pPr algn="r">
              <a:defRPr/>
            </a:pPr>
            <a:r>
              <a:rPr lang="en-US" sz="2000">
                <a:latin typeface="Arial" charset="0"/>
                <a:cs typeface="+mn-cs"/>
              </a:rPr>
              <a:t>4,E</a:t>
            </a:r>
          </a:p>
        </p:txBody>
      </p:sp>
      <p:sp>
        <p:nvSpPr>
          <p:cNvPr id="230410" name="Line 10"/>
          <p:cNvSpPr>
            <a:spLocks noChangeShapeType="1"/>
          </p:cNvSpPr>
          <p:nvPr/>
        </p:nvSpPr>
        <p:spPr bwMode="auto">
          <a:xfrm>
            <a:off x="361950" y="1857375"/>
            <a:ext cx="8505825" cy="9525"/>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11" name="Line 11"/>
          <p:cNvSpPr>
            <a:spLocks noChangeShapeType="1"/>
          </p:cNvSpPr>
          <p:nvPr/>
        </p:nvSpPr>
        <p:spPr bwMode="auto">
          <a:xfrm>
            <a:off x="519113" y="2162175"/>
            <a:ext cx="8296275" cy="0"/>
          </a:xfrm>
          <a:prstGeom prst="line">
            <a:avLst/>
          </a:prstGeom>
          <a:noFill/>
          <a:ln w="1905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12" name="Line 12"/>
          <p:cNvSpPr>
            <a:spLocks noChangeShapeType="1"/>
          </p:cNvSpPr>
          <p:nvPr/>
        </p:nvSpPr>
        <p:spPr bwMode="auto">
          <a:xfrm>
            <a:off x="538163" y="2457450"/>
            <a:ext cx="8267700" cy="4763"/>
          </a:xfrm>
          <a:prstGeom prst="line">
            <a:avLst/>
          </a:prstGeom>
          <a:noFill/>
          <a:ln w="1905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13" name="Line 13"/>
          <p:cNvSpPr>
            <a:spLocks noChangeShapeType="1"/>
          </p:cNvSpPr>
          <p:nvPr/>
        </p:nvSpPr>
        <p:spPr bwMode="auto">
          <a:xfrm>
            <a:off x="547688" y="2767013"/>
            <a:ext cx="8253412" cy="9525"/>
          </a:xfrm>
          <a:prstGeom prst="line">
            <a:avLst/>
          </a:prstGeom>
          <a:noFill/>
          <a:ln w="1905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14" name="Line 14"/>
          <p:cNvSpPr>
            <a:spLocks noChangeShapeType="1"/>
          </p:cNvSpPr>
          <p:nvPr/>
        </p:nvSpPr>
        <p:spPr bwMode="auto">
          <a:xfrm>
            <a:off x="557213" y="3071813"/>
            <a:ext cx="8267700" cy="9525"/>
          </a:xfrm>
          <a:prstGeom prst="line">
            <a:avLst/>
          </a:prstGeom>
          <a:noFill/>
          <a:ln w="1905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15" name="Line 15"/>
          <p:cNvSpPr>
            <a:spLocks noChangeShapeType="1"/>
          </p:cNvSpPr>
          <p:nvPr/>
        </p:nvSpPr>
        <p:spPr bwMode="auto">
          <a:xfrm>
            <a:off x="571500" y="3386138"/>
            <a:ext cx="8262938" cy="4762"/>
          </a:xfrm>
          <a:prstGeom prst="line">
            <a:avLst/>
          </a:prstGeom>
          <a:noFill/>
          <a:ln w="1905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74449" name="Group 16"/>
          <p:cNvGrpSpPr>
            <a:grpSpLocks/>
          </p:cNvGrpSpPr>
          <p:nvPr/>
        </p:nvGrpSpPr>
        <p:grpSpPr bwMode="auto">
          <a:xfrm>
            <a:off x="2667000" y="3733800"/>
            <a:ext cx="3571875" cy="2236788"/>
            <a:chOff x="1680" y="2496"/>
            <a:chExt cx="2250" cy="1409"/>
          </a:xfrm>
        </p:grpSpPr>
        <p:grpSp>
          <p:nvGrpSpPr>
            <p:cNvPr id="274455" name="Group 17"/>
            <p:cNvGrpSpPr>
              <a:grpSpLocks/>
            </p:cNvGrpSpPr>
            <p:nvPr/>
          </p:nvGrpSpPr>
          <p:grpSpPr bwMode="auto">
            <a:xfrm>
              <a:off x="1680" y="2496"/>
              <a:ext cx="2250" cy="1409"/>
              <a:chOff x="3066" y="1107"/>
              <a:chExt cx="2250" cy="1409"/>
            </a:xfrm>
          </p:grpSpPr>
          <p:sp>
            <p:nvSpPr>
              <p:cNvPr id="230418" name="Freeform 18"/>
              <p:cNvSpPr>
                <a:spLocks/>
              </p:cNvSpPr>
              <p:nvPr/>
            </p:nvSpPr>
            <p:spPr bwMode="auto">
              <a:xfrm>
                <a:off x="3066" y="1107"/>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19" name="Freeform 19"/>
              <p:cNvSpPr>
                <a:spLocks/>
              </p:cNvSpPr>
              <p:nvPr/>
            </p:nvSpPr>
            <p:spPr bwMode="auto">
              <a:xfrm>
                <a:off x="3402" y="1656"/>
                <a:ext cx="342" cy="186"/>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20" name="Oval 20"/>
              <p:cNvSpPr>
                <a:spLocks noChangeArrowheads="1"/>
              </p:cNvSpPr>
              <p:nvPr/>
            </p:nvSpPr>
            <p:spPr bwMode="auto">
              <a:xfrm>
                <a:off x="3142" y="1898"/>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21" name="Line 21"/>
              <p:cNvSpPr>
                <a:spLocks noChangeShapeType="1"/>
              </p:cNvSpPr>
              <p:nvPr/>
            </p:nvSpPr>
            <p:spPr bwMode="auto">
              <a:xfrm>
                <a:off x="3142" y="1891"/>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22" name="Line 22"/>
              <p:cNvSpPr>
                <a:spLocks noChangeShapeType="1"/>
              </p:cNvSpPr>
              <p:nvPr/>
            </p:nvSpPr>
            <p:spPr bwMode="auto">
              <a:xfrm>
                <a:off x="3455" y="1891"/>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23" name="Rectangle 23"/>
              <p:cNvSpPr>
                <a:spLocks noChangeArrowheads="1"/>
              </p:cNvSpPr>
              <p:nvPr/>
            </p:nvSpPr>
            <p:spPr bwMode="auto">
              <a:xfrm>
                <a:off x="3142" y="1891"/>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0424" name="Oval 24"/>
              <p:cNvSpPr>
                <a:spLocks noChangeArrowheads="1"/>
              </p:cNvSpPr>
              <p:nvPr/>
            </p:nvSpPr>
            <p:spPr bwMode="auto">
              <a:xfrm>
                <a:off x="3139" y="1832"/>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25" name="Oval 25"/>
              <p:cNvSpPr>
                <a:spLocks noChangeArrowheads="1"/>
              </p:cNvSpPr>
              <p:nvPr/>
            </p:nvSpPr>
            <p:spPr bwMode="auto">
              <a:xfrm>
                <a:off x="3616" y="2285"/>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26" name="Line 26"/>
              <p:cNvSpPr>
                <a:spLocks noChangeShapeType="1"/>
              </p:cNvSpPr>
              <p:nvPr/>
            </p:nvSpPr>
            <p:spPr bwMode="auto">
              <a:xfrm>
                <a:off x="3616" y="227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27" name="Line 27"/>
              <p:cNvSpPr>
                <a:spLocks noChangeShapeType="1"/>
              </p:cNvSpPr>
              <p:nvPr/>
            </p:nvSpPr>
            <p:spPr bwMode="auto">
              <a:xfrm>
                <a:off x="3929" y="227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28" name="Rectangle 28"/>
              <p:cNvSpPr>
                <a:spLocks noChangeArrowheads="1"/>
              </p:cNvSpPr>
              <p:nvPr/>
            </p:nvSpPr>
            <p:spPr bwMode="auto">
              <a:xfrm>
                <a:off x="3616" y="2278"/>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0429" name="Oval 29"/>
              <p:cNvSpPr>
                <a:spLocks noChangeArrowheads="1"/>
              </p:cNvSpPr>
              <p:nvPr/>
            </p:nvSpPr>
            <p:spPr bwMode="auto">
              <a:xfrm>
                <a:off x="3613" y="2219"/>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30" name="Oval 30"/>
              <p:cNvSpPr>
                <a:spLocks noChangeArrowheads="1"/>
              </p:cNvSpPr>
              <p:nvPr/>
            </p:nvSpPr>
            <p:spPr bwMode="auto">
              <a:xfrm>
                <a:off x="3612" y="1595"/>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31" name="Line 31"/>
              <p:cNvSpPr>
                <a:spLocks noChangeShapeType="1"/>
              </p:cNvSpPr>
              <p:nvPr/>
            </p:nvSpPr>
            <p:spPr bwMode="auto">
              <a:xfrm>
                <a:off x="3612" y="158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32" name="Line 32"/>
              <p:cNvSpPr>
                <a:spLocks noChangeShapeType="1"/>
              </p:cNvSpPr>
              <p:nvPr/>
            </p:nvSpPr>
            <p:spPr bwMode="auto">
              <a:xfrm>
                <a:off x="3925" y="158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33" name="Rectangle 33"/>
              <p:cNvSpPr>
                <a:spLocks noChangeArrowheads="1"/>
              </p:cNvSpPr>
              <p:nvPr/>
            </p:nvSpPr>
            <p:spPr bwMode="auto">
              <a:xfrm>
                <a:off x="3612" y="1588"/>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0434" name="Oval 34"/>
              <p:cNvSpPr>
                <a:spLocks noChangeArrowheads="1"/>
              </p:cNvSpPr>
              <p:nvPr/>
            </p:nvSpPr>
            <p:spPr bwMode="auto">
              <a:xfrm>
                <a:off x="3609" y="1529"/>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35" name="Oval 35"/>
              <p:cNvSpPr>
                <a:spLocks noChangeArrowheads="1"/>
              </p:cNvSpPr>
              <p:nvPr/>
            </p:nvSpPr>
            <p:spPr bwMode="auto">
              <a:xfrm>
                <a:off x="4295" y="1591"/>
                <a:ext cx="312"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36" name="Line 36"/>
              <p:cNvSpPr>
                <a:spLocks noChangeShapeType="1"/>
              </p:cNvSpPr>
              <p:nvPr/>
            </p:nvSpPr>
            <p:spPr bwMode="auto">
              <a:xfrm>
                <a:off x="4295" y="1584"/>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37" name="Line 37"/>
              <p:cNvSpPr>
                <a:spLocks noChangeShapeType="1"/>
              </p:cNvSpPr>
              <p:nvPr/>
            </p:nvSpPr>
            <p:spPr bwMode="auto">
              <a:xfrm>
                <a:off x="4607" y="1584"/>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38" name="Rectangle 38"/>
              <p:cNvSpPr>
                <a:spLocks noChangeArrowheads="1"/>
              </p:cNvSpPr>
              <p:nvPr/>
            </p:nvSpPr>
            <p:spPr bwMode="auto">
              <a:xfrm>
                <a:off x="4295" y="1584"/>
                <a:ext cx="309"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0439" name="Oval 39"/>
              <p:cNvSpPr>
                <a:spLocks noChangeArrowheads="1"/>
              </p:cNvSpPr>
              <p:nvPr/>
            </p:nvSpPr>
            <p:spPr bwMode="auto">
              <a:xfrm>
                <a:off x="4298" y="1528"/>
                <a:ext cx="312"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40" name="Oval 40"/>
              <p:cNvSpPr>
                <a:spLocks noChangeArrowheads="1"/>
              </p:cNvSpPr>
              <p:nvPr/>
            </p:nvSpPr>
            <p:spPr bwMode="auto">
              <a:xfrm>
                <a:off x="4305" y="2282"/>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41" name="Line 41"/>
              <p:cNvSpPr>
                <a:spLocks noChangeShapeType="1"/>
              </p:cNvSpPr>
              <p:nvPr/>
            </p:nvSpPr>
            <p:spPr bwMode="auto">
              <a:xfrm>
                <a:off x="4305" y="2275"/>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42" name="Line 42"/>
              <p:cNvSpPr>
                <a:spLocks noChangeShapeType="1"/>
              </p:cNvSpPr>
              <p:nvPr/>
            </p:nvSpPr>
            <p:spPr bwMode="auto">
              <a:xfrm>
                <a:off x="4618" y="2275"/>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43" name="Rectangle 43"/>
              <p:cNvSpPr>
                <a:spLocks noChangeArrowheads="1"/>
              </p:cNvSpPr>
              <p:nvPr/>
            </p:nvSpPr>
            <p:spPr bwMode="auto">
              <a:xfrm>
                <a:off x="4305" y="2275"/>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0444" name="Oval 44"/>
              <p:cNvSpPr>
                <a:spLocks noChangeArrowheads="1"/>
              </p:cNvSpPr>
              <p:nvPr/>
            </p:nvSpPr>
            <p:spPr bwMode="auto">
              <a:xfrm>
                <a:off x="4302" y="2216"/>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45" name="Oval 45"/>
              <p:cNvSpPr>
                <a:spLocks noChangeArrowheads="1"/>
              </p:cNvSpPr>
              <p:nvPr/>
            </p:nvSpPr>
            <p:spPr bwMode="auto">
              <a:xfrm>
                <a:off x="4870" y="1941"/>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46" name="Line 46"/>
              <p:cNvSpPr>
                <a:spLocks noChangeShapeType="1"/>
              </p:cNvSpPr>
              <p:nvPr/>
            </p:nvSpPr>
            <p:spPr bwMode="auto">
              <a:xfrm>
                <a:off x="4870" y="1934"/>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47" name="Line 47"/>
              <p:cNvSpPr>
                <a:spLocks noChangeShapeType="1"/>
              </p:cNvSpPr>
              <p:nvPr/>
            </p:nvSpPr>
            <p:spPr bwMode="auto">
              <a:xfrm>
                <a:off x="5183" y="1934"/>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48" name="Rectangle 48"/>
              <p:cNvSpPr>
                <a:spLocks noChangeArrowheads="1"/>
              </p:cNvSpPr>
              <p:nvPr/>
            </p:nvSpPr>
            <p:spPr bwMode="auto">
              <a:xfrm>
                <a:off x="4870" y="1934"/>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0449" name="Oval 49"/>
              <p:cNvSpPr>
                <a:spLocks noChangeArrowheads="1"/>
              </p:cNvSpPr>
              <p:nvPr/>
            </p:nvSpPr>
            <p:spPr bwMode="auto">
              <a:xfrm>
                <a:off x="4867" y="1875"/>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50" name="Freeform 50"/>
              <p:cNvSpPr>
                <a:spLocks/>
              </p:cNvSpPr>
              <p:nvPr/>
            </p:nvSpPr>
            <p:spPr bwMode="auto">
              <a:xfrm>
                <a:off x="4461" y="1683"/>
                <a:ext cx="1" cy="522"/>
              </a:xfrm>
              <a:custGeom>
                <a:avLst/>
                <a:gdLst>
                  <a:gd name="T0" fmla="*/ 0 w 1"/>
                  <a:gd name="T1" fmla="*/ 0 h 522"/>
                  <a:gd name="T2" fmla="*/ 0 w 1"/>
                  <a:gd name="T3" fmla="*/ 522 h 522"/>
                </a:gdLst>
                <a:ahLst/>
                <a:cxnLst>
                  <a:cxn ang="0">
                    <a:pos x="T0" y="T1"/>
                  </a:cxn>
                  <a:cxn ang="0">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51" name="Freeform 51"/>
              <p:cNvSpPr>
                <a:spLocks/>
              </p:cNvSpPr>
              <p:nvPr/>
            </p:nvSpPr>
            <p:spPr bwMode="auto">
              <a:xfrm>
                <a:off x="3768" y="1689"/>
                <a:ext cx="1" cy="537"/>
              </a:xfrm>
              <a:custGeom>
                <a:avLst/>
                <a:gdLst>
                  <a:gd name="T0" fmla="*/ 0 w 1"/>
                  <a:gd name="T1" fmla="*/ 0 h 537"/>
                  <a:gd name="T2" fmla="*/ 0 w 1"/>
                  <a:gd name="T3" fmla="*/ 537 h 537"/>
                </a:gdLst>
                <a:ahLst/>
                <a:cxnLst>
                  <a:cxn ang="0">
                    <a:pos x="T0" y="T1"/>
                  </a:cxn>
                  <a:cxn ang="0">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52" name="Freeform 52"/>
              <p:cNvSpPr>
                <a:spLocks/>
              </p:cNvSpPr>
              <p:nvPr/>
            </p:nvSpPr>
            <p:spPr bwMode="auto">
              <a:xfrm>
                <a:off x="3933" y="1674"/>
                <a:ext cx="504" cy="600"/>
              </a:xfrm>
              <a:custGeom>
                <a:avLst/>
                <a:gdLst>
                  <a:gd name="T0" fmla="*/ 0 w 378"/>
                  <a:gd name="T1" fmla="*/ 174 h 174"/>
                  <a:gd name="T2" fmla="*/ 378 w 378"/>
                  <a:gd name="T3" fmla="*/ 0 h 174"/>
                </a:gdLst>
                <a:ahLst/>
                <a:cxnLst>
                  <a:cxn ang="0">
                    <a:pos x="T0" y="T1"/>
                  </a:cxn>
                  <a:cxn ang="0">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53" name="Freeform 53"/>
              <p:cNvSpPr>
                <a:spLocks/>
              </p:cNvSpPr>
              <p:nvPr/>
            </p:nvSpPr>
            <p:spPr bwMode="auto">
              <a:xfrm>
                <a:off x="4620" y="2022"/>
                <a:ext cx="366" cy="270"/>
              </a:xfrm>
              <a:custGeom>
                <a:avLst/>
                <a:gdLst>
                  <a:gd name="T0" fmla="*/ 0 w 366"/>
                  <a:gd name="T1" fmla="*/ 270 h 270"/>
                  <a:gd name="T2" fmla="*/ 366 w 366"/>
                  <a:gd name="T3" fmla="*/ 0 h 270"/>
                </a:gdLst>
                <a:ahLst/>
                <a:cxnLst>
                  <a:cxn ang="0">
                    <a:pos x="T0" y="T1"/>
                  </a:cxn>
                  <a:cxn ang="0">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54" name="Freeform 54"/>
              <p:cNvSpPr>
                <a:spLocks/>
              </p:cNvSpPr>
              <p:nvPr/>
            </p:nvSpPr>
            <p:spPr bwMode="auto">
              <a:xfrm>
                <a:off x="3939" y="2304"/>
                <a:ext cx="366" cy="1"/>
              </a:xfrm>
              <a:custGeom>
                <a:avLst/>
                <a:gdLst>
                  <a:gd name="T0" fmla="*/ 366 w 366"/>
                  <a:gd name="T1" fmla="*/ 0 h 1"/>
                  <a:gd name="T2" fmla="*/ 0 w 366"/>
                  <a:gd name="T3" fmla="*/ 0 h 1"/>
                </a:gdLst>
                <a:ahLst/>
                <a:cxnLst>
                  <a:cxn ang="0">
                    <a:pos x="T0" y="T1"/>
                  </a:cxn>
                  <a:cxn ang="0">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55" name="Freeform 55"/>
              <p:cNvSpPr>
                <a:spLocks/>
              </p:cNvSpPr>
              <p:nvPr/>
            </p:nvSpPr>
            <p:spPr bwMode="auto">
              <a:xfrm>
                <a:off x="3348" y="1980"/>
                <a:ext cx="276" cy="264"/>
              </a:xfrm>
              <a:custGeom>
                <a:avLst/>
                <a:gdLst>
                  <a:gd name="T0" fmla="*/ 276 w 276"/>
                  <a:gd name="T1" fmla="*/ 264 h 264"/>
                  <a:gd name="T2" fmla="*/ 0 w 276"/>
                  <a:gd name="T3" fmla="*/ 0 h 264"/>
                </a:gdLst>
                <a:ahLst/>
                <a:cxnLst>
                  <a:cxn ang="0">
                    <a:pos x="T0" y="T1"/>
                  </a:cxn>
                  <a:cxn ang="0">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56" name="Freeform 56"/>
              <p:cNvSpPr>
                <a:spLocks/>
              </p:cNvSpPr>
              <p:nvPr/>
            </p:nvSpPr>
            <p:spPr bwMode="auto">
              <a:xfrm>
                <a:off x="3933" y="1614"/>
                <a:ext cx="366" cy="1"/>
              </a:xfrm>
              <a:custGeom>
                <a:avLst/>
                <a:gdLst>
                  <a:gd name="T0" fmla="*/ 366 w 366"/>
                  <a:gd name="T1" fmla="*/ 0 h 1"/>
                  <a:gd name="T2" fmla="*/ 0 w 366"/>
                  <a:gd name="T3" fmla="*/ 0 h 1"/>
                </a:gdLst>
                <a:ahLst/>
                <a:cxnLst>
                  <a:cxn ang="0">
                    <a:pos x="T0" y="T1"/>
                  </a:cxn>
                  <a:cxn ang="0">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57" name="Freeform 57"/>
              <p:cNvSpPr>
                <a:spLocks/>
              </p:cNvSpPr>
              <p:nvPr/>
            </p:nvSpPr>
            <p:spPr bwMode="auto">
              <a:xfrm>
                <a:off x="4608" y="1611"/>
                <a:ext cx="396" cy="267"/>
              </a:xfrm>
              <a:custGeom>
                <a:avLst/>
                <a:gdLst>
                  <a:gd name="T0" fmla="*/ 396 w 396"/>
                  <a:gd name="T1" fmla="*/ 267 h 267"/>
                  <a:gd name="T2" fmla="*/ 0 w 396"/>
                  <a:gd name="T3" fmla="*/ 0 h 267"/>
                </a:gdLst>
                <a:ahLst/>
                <a:cxnLst>
                  <a:cxn ang="0">
                    <a:pos x="T0" y="T1"/>
                  </a:cxn>
                  <a:cxn ang="0">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58" name="Freeform 58"/>
              <p:cNvSpPr>
                <a:spLocks/>
              </p:cNvSpPr>
              <p:nvPr/>
            </p:nvSpPr>
            <p:spPr bwMode="auto">
              <a:xfrm>
                <a:off x="3291" y="1182"/>
                <a:ext cx="1110" cy="645"/>
              </a:xfrm>
              <a:custGeom>
                <a:avLst/>
                <a:gdLst>
                  <a:gd name="T0" fmla="*/ 1110 w 1110"/>
                  <a:gd name="T1" fmla="*/ 342 h 645"/>
                  <a:gd name="T2" fmla="*/ 0 w 1110"/>
                  <a:gd name="T3" fmla="*/ 645 h 645"/>
                </a:gdLst>
                <a:ahLst/>
                <a:cxnLst>
                  <a:cxn ang="0">
                    <a:pos x="T0" y="T1"/>
                  </a:cxn>
                  <a:cxn ang="0">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74502" name="Group 59"/>
              <p:cNvGrpSpPr>
                <a:grpSpLocks/>
              </p:cNvGrpSpPr>
              <p:nvPr/>
            </p:nvGrpSpPr>
            <p:grpSpPr bwMode="auto">
              <a:xfrm>
                <a:off x="3177" y="1784"/>
                <a:ext cx="233" cy="250"/>
                <a:chOff x="2940" y="2429"/>
                <a:chExt cx="236" cy="250"/>
              </a:xfrm>
            </p:grpSpPr>
            <p:sp>
              <p:nvSpPr>
                <p:cNvPr id="230460" name="Rectangle 60"/>
                <p:cNvSpPr>
                  <a:spLocks noChangeArrowheads="1"/>
                </p:cNvSpPr>
                <p:nvPr/>
              </p:nvSpPr>
              <p:spPr bwMode="auto">
                <a:xfrm>
                  <a:off x="2982" y="2490"/>
                  <a:ext cx="155"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61" name="Text Box 61"/>
                <p:cNvSpPr txBox="1">
                  <a:spLocks noChangeArrowheads="1"/>
                </p:cNvSpPr>
                <p:nvPr/>
              </p:nvSpPr>
              <p:spPr bwMode="auto">
                <a:xfrm>
                  <a:off x="2940" y="2429"/>
                  <a:ext cx="236"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A</a:t>
                  </a:r>
                  <a:endParaRPr lang="en-US">
                    <a:cs typeface="+mn-cs"/>
                  </a:endParaRPr>
                </a:p>
              </p:txBody>
            </p:sp>
          </p:grpSp>
          <p:grpSp>
            <p:nvGrpSpPr>
              <p:cNvPr id="274503" name="Group 62"/>
              <p:cNvGrpSpPr>
                <a:grpSpLocks/>
              </p:cNvGrpSpPr>
              <p:nvPr/>
            </p:nvGrpSpPr>
            <p:grpSpPr bwMode="auto">
              <a:xfrm>
                <a:off x="4355" y="2168"/>
                <a:ext cx="216" cy="250"/>
                <a:chOff x="2948" y="2429"/>
                <a:chExt cx="219" cy="250"/>
              </a:xfrm>
            </p:grpSpPr>
            <p:sp>
              <p:nvSpPr>
                <p:cNvPr id="230463" name="Rectangle 63"/>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64" name="Text Box 64"/>
                <p:cNvSpPr txBox="1">
                  <a:spLocks noChangeArrowheads="1"/>
                </p:cNvSpPr>
                <p:nvPr/>
              </p:nvSpPr>
              <p:spPr bwMode="auto">
                <a:xfrm>
                  <a:off x="2948" y="2429"/>
                  <a:ext cx="219"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E</a:t>
                  </a:r>
                  <a:endParaRPr lang="en-US">
                    <a:cs typeface="+mn-cs"/>
                  </a:endParaRPr>
                </a:p>
              </p:txBody>
            </p:sp>
          </p:grpSp>
          <p:grpSp>
            <p:nvGrpSpPr>
              <p:cNvPr id="274504" name="Group 65"/>
              <p:cNvGrpSpPr>
                <a:grpSpLocks/>
              </p:cNvGrpSpPr>
              <p:nvPr/>
            </p:nvGrpSpPr>
            <p:grpSpPr bwMode="auto">
              <a:xfrm>
                <a:off x="3667" y="2165"/>
                <a:ext cx="231" cy="250"/>
                <a:chOff x="2941" y="2429"/>
                <a:chExt cx="234" cy="250"/>
              </a:xfrm>
            </p:grpSpPr>
            <p:sp>
              <p:nvSpPr>
                <p:cNvPr id="230466" name="Rectangle 66"/>
                <p:cNvSpPr>
                  <a:spLocks noChangeArrowheads="1"/>
                </p:cNvSpPr>
                <p:nvPr/>
              </p:nvSpPr>
              <p:spPr bwMode="auto">
                <a:xfrm>
                  <a:off x="2982" y="2490"/>
                  <a:ext cx="155"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67" name="Text Box 67"/>
                <p:cNvSpPr txBox="1">
                  <a:spLocks noChangeArrowheads="1"/>
                </p:cNvSpPr>
                <p:nvPr/>
              </p:nvSpPr>
              <p:spPr bwMode="auto">
                <a:xfrm>
                  <a:off x="2941" y="2429"/>
                  <a:ext cx="234"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D</a:t>
                  </a:r>
                  <a:endParaRPr lang="en-US">
                    <a:cs typeface="+mn-cs"/>
                  </a:endParaRPr>
                </a:p>
              </p:txBody>
            </p:sp>
          </p:grpSp>
          <p:grpSp>
            <p:nvGrpSpPr>
              <p:cNvPr id="274505" name="Group 68"/>
              <p:cNvGrpSpPr>
                <a:grpSpLocks/>
              </p:cNvGrpSpPr>
              <p:nvPr/>
            </p:nvGrpSpPr>
            <p:grpSpPr bwMode="auto">
              <a:xfrm>
                <a:off x="4351" y="1478"/>
                <a:ext cx="212" cy="250"/>
                <a:chOff x="2950" y="2429"/>
                <a:chExt cx="215" cy="250"/>
              </a:xfrm>
            </p:grpSpPr>
            <p:sp>
              <p:nvSpPr>
                <p:cNvPr id="230469" name="Rectangle 69"/>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70" name="Text Box 70"/>
                <p:cNvSpPr txBox="1">
                  <a:spLocks noChangeArrowheads="1"/>
                </p:cNvSpPr>
                <p:nvPr/>
              </p:nvSpPr>
              <p:spPr bwMode="auto">
                <a:xfrm>
                  <a:off x="2950" y="2429"/>
                  <a:ext cx="215"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C</a:t>
                  </a:r>
                  <a:endParaRPr lang="en-US">
                    <a:cs typeface="+mn-cs"/>
                  </a:endParaRPr>
                </a:p>
              </p:txBody>
            </p:sp>
          </p:grpSp>
          <p:grpSp>
            <p:nvGrpSpPr>
              <p:cNvPr id="274506" name="Group 71"/>
              <p:cNvGrpSpPr>
                <a:grpSpLocks/>
              </p:cNvGrpSpPr>
              <p:nvPr/>
            </p:nvGrpSpPr>
            <p:grpSpPr bwMode="auto">
              <a:xfrm>
                <a:off x="3665" y="1478"/>
                <a:ext cx="217" cy="250"/>
                <a:chOff x="2948" y="2429"/>
                <a:chExt cx="220" cy="250"/>
              </a:xfrm>
            </p:grpSpPr>
            <p:sp>
              <p:nvSpPr>
                <p:cNvPr id="230472" name="Rectangle 72"/>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73" name="Text Box 73"/>
                <p:cNvSpPr txBox="1">
                  <a:spLocks noChangeArrowheads="1"/>
                </p:cNvSpPr>
                <p:nvPr/>
              </p:nvSpPr>
              <p:spPr bwMode="auto">
                <a:xfrm>
                  <a:off x="2948" y="2429"/>
                  <a:ext cx="220"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B</a:t>
                  </a:r>
                  <a:endParaRPr lang="en-US">
                    <a:cs typeface="+mn-cs"/>
                  </a:endParaRPr>
                </a:p>
              </p:txBody>
            </p:sp>
          </p:grpSp>
          <p:grpSp>
            <p:nvGrpSpPr>
              <p:cNvPr id="274507" name="Group 74"/>
              <p:cNvGrpSpPr>
                <a:grpSpLocks/>
              </p:cNvGrpSpPr>
              <p:nvPr/>
            </p:nvGrpSpPr>
            <p:grpSpPr bwMode="auto">
              <a:xfrm>
                <a:off x="4929" y="1826"/>
                <a:ext cx="213" cy="250"/>
                <a:chOff x="2949" y="2429"/>
                <a:chExt cx="216" cy="250"/>
              </a:xfrm>
            </p:grpSpPr>
            <p:sp>
              <p:nvSpPr>
                <p:cNvPr id="230475" name="Rectangle 7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76" name="Text Box 76"/>
                <p:cNvSpPr txBox="1">
                  <a:spLocks noChangeArrowheads="1"/>
                </p:cNvSpPr>
                <p:nvPr/>
              </p:nvSpPr>
              <p:spPr bwMode="auto">
                <a:xfrm>
                  <a:off x="2949" y="2429"/>
                  <a:ext cx="216"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F</a:t>
                  </a:r>
                  <a:endParaRPr lang="en-US">
                    <a:cs typeface="+mn-cs"/>
                  </a:endParaRPr>
                </a:p>
              </p:txBody>
            </p:sp>
          </p:grpSp>
          <p:sp>
            <p:nvSpPr>
              <p:cNvPr id="230477" name="Text Box 77"/>
              <p:cNvSpPr txBox="1">
                <a:spLocks noChangeArrowheads="1"/>
              </p:cNvSpPr>
              <p:nvPr/>
            </p:nvSpPr>
            <p:spPr bwMode="auto">
              <a:xfrm>
                <a:off x="3393" y="1607"/>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30478" name="Text Box 78"/>
              <p:cNvSpPr txBox="1">
                <a:spLocks noChangeArrowheads="1"/>
              </p:cNvSpPr>
              <p:nvPr/>
            </p:nvSpPr>
            <p:spPr bwMode="auto">
              <a:xfrm>
                <a:off x="3741" y="1826"/>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30479" name="Text Box 79"/>
              <p:cNvSpPr txBox="1">
                <a:spLocks noChangeArrowheads="1"/>
              </p:cNvSpPr>
              <p:nvPr/>
            </p:nvSpPr>
            <p:spPr bwMode="auto">
              <a:xfrm>
                <a:off x="3317" y="2039"/>
                <a:ext cx="181"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1</a:t>
                </a:r>
                <a:endParaRPr lang="en-US">
                  <a:cs typeface="+mn-cs"/>
                </a:endParaRPr>
              </a:p>
            </p:txBody>
          </p:sp>
          <p:sp>
            <p:nvSpPr>
              <p:cNvPr id="230480" name="Text Box 80"/>
              <p:cNvSpPr txBox="1">
                <a:spLocks noChangeArrowheads="1"/>
              </p:cNvSpPr>
              <p:nvPr/>
            </p:nvSpPr>
            <p:spPr bwMode="auto">
              <a:xfrm>
                <a:off x="4125" y="1919"/>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3</a:t>
                </a:r>
                <a:endParaRPr lang="en-US">
                  <a:cs typeface="+mn-cs"/>
                </a:endParaRPr>
              </a:p>
            </p:txBody>
          </p:sp>
          <p:sp>
            <p:nvSpPr>
              <p:cNvPr id="230481" name="Text Box 81"/>
              <p:cNvSpPr txBox="1">
                <a:spLocks noChangeArrowheads="1"/>
              </p:cNvSpPr>
              <p:nvPr/>
            </p:nvSpPr>
            <p:spPr bwMode="auto">
              <a:xfrm>
                <a:off x="4073" y="2273"/>
                <a:ext cx="181"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1</a:t>
                </a:r>
                <a:endParaRPr lang="en-US">
                  <a:cs typeface="+mn-cs"/>
                </a:endParaRPr>
              </a:p>
            </p:txBody>
          </p:sp>
          <p:sp>
            <p:nvSpPr>
              <p:cNvPr id="230482" name="Text Box 82"/>
              <p:cNvSpPr txBox="1">
                <a:spLocks noChangeArrowheads="1"/>
              </p:cNvSpPr>
              <p:nvPr/>
            </p:nvSpPr>
            <p:spPr bwMode="auto">
              <a:xfrm>
                <a:off x="4433" y="1844"/>
                <a:ext cx="181"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1</a:t>
                </a:r>
                <a:endParaRPr lang="en-US">
                  <a:cs typeface="+mn-cs"/>
                </a:endParaRPr>
              </a:p>
            </p:txBody>
          </p:sp>
          <p:sp>
            <p:nvSpPr>
              <p:cNvPr id="230483" name="Text Box 83"/>
              <p:cNvSpPr txBox="1">
                <a:spLocks noChangeArrowheads="1"/>
              </p:cNvSpPr>
              <p:nvPr/>
            </p:nvSpPr>
            <p:spPr bwMode="auto">
              <a:xfrm>
                <a:off x="4782" y="2108"/>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30484" name="Text Box 84"/>
              <p:cNvSpPr txBox="1">
                <a:spLocks noChangeArrowheads="1"/>
              </p:cNvSpPr>
              <p:nvPr/>
            </p:nvSpPr>
            <p:spPr bwMode="auto">
              <a:xfrm>
                <a:off x="4755" y="1571"/>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5</a:t>
                </a:r>
                <a:endParaRPr lang="en-US">
                  <a:cs typeface="+mn-cs"/>
                </a:endParaRPr>
              </a:p>
            </p:txBody>
          </p:sp>
          <p:sp>
            <p:nvSpPr>
              <p:cNvPr id="230485" name="Text Box 85"/>
              <p:cNvSpPr txBox="1">
                <a:spLocks noChangeArrowheads="1"/>
              </p:cNvSpPr>
              <p:nvPr/>
            </p:nvSpPr>
            <p:spPr bwMode="auto">
              <a:xfrm>
                <a:off x="4020" y="1421"/>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3</a:t>
                </a:r>
                <a:endParaRPr lang="en-US">
                  <a:cs typeface="+mn-cs"/>
                </a:endParaRPr>
              </a:p>
            </p:txBody>
          </p:sp>
          <p:sp>
            <p:nvSpPr>
              <p:cNvPr id="230486" name="Text Box 86"/>
              <p:cNvSpPr txBox="1">
                <a:spLocks noChangeArrowheads="1"/>
              </p:cNvSpPr>
              <p:nvPr/>
            </p:nvSpPr>
            <p:spPr bwMode="auto">
              <a:xfrm>
                <a:off x="3669" y="1154"/>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5</a:t>
                </a:r>
                <a:endParaRPr lang="en-US">
                  <a:cs typeface="+mn-cs"/>
                </a:endParaRPr>
              </a:p>
            </p:txBody>
          </p:sp>
        </p:grpSp>
        <p:sp>
          <p:nvSpPr>
            <p:cNvPr id="230487" name="Line 87"/>
            <p:cNvSpPr>
              <a:spLocks noChangeShapeType="1"/>
            </p:cNvSpPr>
            <p:nvPr/>
          </p:nvSpPr>
          <p:spPr bwMode="auto">
            <a:xfrm>
              <a:off x="1950" y="3378"/>
              <a:ext cx="282" cy="282"/>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88" name="Line 88"/>
            <p:cNvSpPr>
              <a:spLocks noChangeShapeType="1"/>
            </p:cNvSpPr>
            <p:nvPr/>
          </p:nvSpPr>
          <p:spPr bwMode="auto">
            <a:xfrm flipV="1">
              <a:off x="2544" y="3714"/>
              <a:ext cx="366" cy="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89" name="Line 89"/>
            <p:cNvSpPr>
              <a:spLocks noChangeShapeType="1"/>
            </p:cNvSpPr>
            <p:nvPr/>
          </p:nvSpPr>
          <p:spPr bwMode="auto">
            <a:xfrm flipV="1">
              <a:off x="2010" y="3090"/>
              <a:ext cx="312" cy="162"/>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90" name="Line 90"/>
            <p:cNvSpPr>
              <a:spLocks noChangeShapeType="1"/>
            </p:cNvSpPr>
            <p:nvPr/>
          </p:nvSpPr>
          <p:spPr bwMode="auto">
            <a:xfrm flipV="1">
              <a:off x="3060" y="3090"/>
              <a:ext cx="0" cy="534"/>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91" name="Line 91"/>
            <p:cNvSpPr>
              <a:spLocks noChangeShapeType="1"/>
            </p:cNvSpPr>
            <p:nvPr/>
          </p:nvSpPr>
          <p:spPr bwMode="auto">
            <a:xfrm flipV="1">
              <a:off x="3228" y="3426"/>
              <a:ext cx="384" cy="282"/>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sp>
        <p:nvSpPr>
          <p:cNvPr id="230492" name="Line 92"/>
          <p:cNvSpPr>
            <a:spLocks noChangeShapeType="1"/>
          </p:cNvSpPr>
          <p:nvPr/>
        </p:nvSpPr>
        <p:spPr bwMode="auto">
          <a:xfrm>
            <a:off x="171450" y="2028825"/>
            <a:ext cx="5143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93" name="Line 93"/>
          <p:cNvSpPr>
            <a:spLocks noChangeShapeType="1"/>
          </p:cNvSpPr>
          <p:nvPr/>
        </p:nvSpPr>
        <p:spPr bwMode="auto">
          <a:xfrm>
            <a:off x="171450" y="2305050"/>
            <a:ext cx="5143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94" name="Line 94"/>
          <p:cNvSpPr>
            <a:spLocks noChangeShapeType="1"/>
          </p:cNvSpPr>
          <p:nvPr/>
        </p:nvSpPr>
        <p:spPr bwMode="auto">
          <a:xfrm>
            <a:off x="161925" y="2638425"/>
            <a:ext cx="5143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95" name="Line 95"/>
          <p:cNvSpPr>
            <a:spLocks noChangeShapeType="1"/>
          </p:cNvSpPr>
          <p:nvPr/>
        </p:nvSpPr>
        <p:spPr bwMode="auto">
          <a:xfrm>
            <a:off x="171450" y="2943225"/>
            <a:ext cx="5143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496" name="Line 96"/>
          <p:cNvSpPr>
            <a:spLocks noChangeShapeType="1"/>
          </p:cNvSpPr>
          <p:nvPr/>
        </p:nvSpPr>
        <p:spPr bwMode="auto">
          <a:xfrm>
            <a:off x="180975" y="3248025"/>
            <a:ext cx="5143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203548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30492"/>
                                        </p:tgtEl>
                                        <p:attrNameLst>
                                          <p:attrName>style.visibility</p:attrName>
                                        </p:attrNameLst>
                                      </p:cBhvr>
                                      <p:to>
                                        <p:strVal val="visible"/>
                                      </p:to>
                                    </p:set>
                                    <p:anim calcmode="lin" valueType="num">
                                      <p:cBhvr additive="base">
                                        <p:cTn id="7" dur="500" fill="hold"/>
                                        <p:tgtEl>
                                          <p:spTgt spid="230492"/>
                                        </p:tgtEl>
                                        <p:attrNameLst>
                                          <p:attrName>ppt_x</p:attrName>
                                        </p:attrNameLst>
                                      </p:cBhvr>
                                      <p:tavLst>
                                        <p:tav tm="0">
                                          <p:val>
                                            <p:strVal val="0-#ppt_w/2"/>
                                          </p:val>
                                        </p:tav>
                                        <p:tav tm="100000">
                                          <p:val>
                                            <p:strVal val="#ppt_x"/>
                                          </p:val>
                                        </p:tav>
                                      </p:tavLst>
                                    </p:anim>
                                    <p:anim calcmode="lin" valueType="num">
                                      <p:cBhvr additive="base">
                                        <p:cTn id="8" dur="500" fill="hold"/>
                                        <p:tgtEl>
                                          <p:spTgt spid="23049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30492"/>
                                        </p:tgtEl>
                                        <p:attrNameLst>
                                          <p:attrName>style.visibility</p:attrName>
                                        </p:attrNameLst>
                                      </p:cBhvr>
                                      <p:to>
                                        <p:strVal val="hidden"/>
                                      </p:to>
                                    </p:set>
                                  </p:sub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230493"/>
                                        </p:tgtEl>
                                        <p:attrNameLst>
                                          <p:attrName>style.visibility</p:attrName>
                                        </p:attrNameLst>
                                      </p:cBhvr>
                                      <p:to>
                                        <p:strVal val="visible"/>
                                      </p:to>
                                    </p:set>
                                    <p:anim calcmode="lin" valueType="num">
                                      <p:cBhvr additive="base">
                                        <p:cTn id="12" dur="500" fill="hold"/>
                                        <p:tgtEl>
                                          <p:spTgt spid="230493"/>
                                        </p:tgtEl>
                                        <p:attrNameLst>
                                          <p:attrName>ppt_x</p:attrName>
                                        </p:attrNameLst>
                                      </p:cBhvr>
                                      <p:tavLst>
                                        <p:tav tm="0">
                                          <p:val>
                                            <p:strVal val="0-#ppt_w/2"/>
                                          </p:val>
                                        </p:tav>
                                        <p:tav tm="100000">
                                          <p:val>
                                            <p:strVal val="#ppt_x"/>
                                          </p:val>
                                        </p:tav>
                                      </p:tavLst>
                                    </p:anim>
                                    <p:anim calcmode="lin" valueType="num">
                                      <p:cBhvr additive="base">
                                        <p:cTn id="13" dur="500" fill="hold"/>
                                        <p:tgtEl>
                                          <p:spTgt spid="23049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30493"/>
                                        </p:tgtEl>
                                        <p:attrNameLst>
                                          <p:attrName>style.visibility</p:attrName>
                                        </p:attrNameLst>
                                      </p:cBhvr>
                                      <p:to>
                                        <p:strVal val="hidden"/>
                                      </p:to>
                                    </p:set>
                                  </p:sub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230494"/>
                                        </p:tgtEl>
                                        <p:attrNameLst>
                                          <p:attrName>style.visibility</p:attrName>
                                        </p:attrNameLst>
                                      </p:cBhvr>
                                      <p:to>
                                        <p:strVal val="visible"/>
                                      </p:to>
                                    </p:set>
                                    <p:anim calcmode="lin" valueType="num">
                                      <p:cBhvr additive="base">
                                        <p:cTn id="17" dur="500" fill="hold"/>
                                        <p:tgtEl>
                                          <p:spTgt spid="230494"/>
                                        </p:tgtEl>
                                        <p:attrNameLst>
                                          <p:attrName>ppt_x</p:attrName>
                                        </p:attrNameLst>
                                      </p:cBhvr>
                                      <p:tavLst>
                                        <p:tav tm="0">
                                          <p:val>
                                            <p:strVal val="0-#ppt_w/2"/>
                                          </p:val>
                                        </p:tav>
                                        <p:tav tm="100000">
                                          <p:val>
                                            <p:strVal val="#ppt_x"/>
                                          </p:val>
                                        </p:tav>
                                      </p:tavLst>
                                    </p:anim>
                                    <p:anim calcmode="lin" valueType="num">
                                      <p:cBhvr additive="base">
                                        <p:cTn id="18" dur="500" fill="hold"/>
                                        <p:tgtEl>
                                          <p:spTgt spid="23049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30494"/>
                                        </p:tgtEl>
                                        <p:attrNameLst>
                                          <p:attrName>style.visibility</p:attrName>
                                        </p:attrNameLst>
                                      </p:cBhvr>
                                      <p:to>
                                        <p:strVal val="hidden"/>
                                      </p:to>
                                    </p:set>
                                  </p:subTnLst>
                                </p:cTn>
                              </p:par>
                            </p:childTnLst>
                          </p:cTn>
                        </p:par>
                        <p:par>
                          <p:cTn id="19" fill="hold" nodeType="afterGroup">
                            <p:stCondLst>
                              <p:cond delay="1500"/>
                            </p:stCondLst>
                            <p:childTnLst>
                              <p:par>
                                <p:cTn id="20" presetID="2" presetClass="entr" presetSubtype="8" fill="hold" nodeType="afterEffect">
                                  <p:stCondLst>
                                    <p:cond delay="0"/>
                                  </p:stCondLst>
                                  <p:childTnLst>
                                    <p:set>
                                      <p:cBhvr>
                                        <p:cTn id="21" dur="1" fill="hold">
                                          <p:stCondLst>
                                            <p:cond delay="0"/>
                                          </p:stCondLst>
                                        </p:cTn>
                                        <p:tgtEl>
                                          <p:spTgt spid="230495"/>
                                        </p:tgtEl>
                                        <p:attrNameLst>
                                          <p:attrName>style.visibility</p:attrName>
                                        </p:attrNameLst>
                                      </p:cBhvr>
                                      <p:to>
                                        <p:strVal val="visible"/>
                                      </p:to>
                                    </p:set>
                                    <p:anim calcmode="lin" valueType="num">
                                      <p:cBhvr additive="base">
                                        <p:cTn id="22" dur="500" fill="hold"/>
                                        <p:tgtEl>
                                          <p:spTgt spid="230495"/>
                                        </p:tgtEl>
                                        <p:attrNameLst>
                                          <p:attrName>ppt_x</p:attrName>
                                        </p:attrNameLst>
                                      </p:cBhvr>
                                      <p:tavLst>
                                        <p:tav tm="0">
                                          <p:val>
                                            <p:strVal val="0-#ppt_w/2"/>
                                          </p:val>
                                        </p:tav>
                                        <p:tav tm="100000">
                                          <p:val>
                                            <p:strVal val="#ppt_x"/>
                                          </p:val>
                                        </p:tav>
                                      </p:tavLst>
                                    </p:anim>
                                    <p:anim calcmode="lin" valueType="num">
                                      <p:cBhvr additive="base">
                                        <p:cTn id="23" dur="500" fill="hold"/>
                                        <p:tgtEl>
                                          <p:spTgt spid="23049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30495"/>
                                        </p:tgtEl>
                                        <p:attrNameLst>
                                          <p:attrName>style.visibility</p:attrName>
                                        </p:attrNameLst>
                                      </p:cBhvr>
                                      <p:to>
                                        <p:strVal val="hidden"/>
                                      </p:to>
                                    </p:set>
                                  </p:subTnLst>
                                </p:cTn>
                              </p:par>
                            </p:childTnLst>
                          </p:cTn>
                        </p:par>
                        <p:par>
                          <p:cTn id="24" fill="hold" nodeType="afterGroup">
                            <p:stCondLst>
                              <p:cond delay="2000"/>
                            </p:stCondLst>
                            <p:childTnLst>
                              <p:par>
                                <p:cTn id="25" presetID="2" presetClass="entr" presetSubtype="8" fill="hold" nodeType="afterEffect">
                                  <p:stCondLst>
                                    <p:cond delay="0"/>
                                  </p:stCondLst>
                                  <p:childTnLst>
                                    <p:set>
                                      <p:cBhvr>
                                        <p:cTn id="26" dur="1" fill="hold">
                                          <p:stCondLst>
                                            <p:cond delay="0"/>
                                          </p:stCondLst>
                                        </p:cTn>
                                        <p:tgtEl>
                                          <p:spTgt spid="230496"/>
                                        </p:tgtEl>
                                        <p:attrNameLst>
                                          <p:attrName>style.visibility</p:attrName>
                                        </p:attrNameLst>
                                      </p:cBhvr>
                                      <p:to>
                                        <p:strVal val="visible"/>
                                      </p:to>
                                    </p:set>
                                    <p:anim calcmode="lin" valueType="num">
                                      <p:cBhvr additive="base">
                                        <p:cTn id="27" dur="500" fill="hold"/>
                                        <p:tgtEl>
                                          <p:spTgt spid="230496"/>
                                        </p:tgtEl>
                                        <p:attrNameLst>
                                          <p:attrName>ppt_x</p:attrName>
                                        </p:attrNameLst>
                                      </p:cBhvr>
                                      <p:tavLst>
                                        <p:tav tm="0">
                                          <p:val>
                                            <p:strVal val="0-#ppt_w/2"/>
                                          </p:val>
                                        </p:tav>
                                        <p:tav tm="100000">
                                          <p:val>
                                            <p:strVal val="#ppt_x"/>
                                          </p:val>
                                        </p:tav>
                                      </p:tavLst>
                                    </p:anim>
                                    <p:anim calcmode="lin" valueType="num">
                                      <p:cBhvr additive="base">
                                        <p:cTn id="28" dur="500" fill="hold"/>
                                        <p:tgtEl>
                                          <p:spTgt spid="23049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3049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ooter Placeholder 4"/>
          <p:cNvSpPr>
            <a:spLocks noGrp="1"/>
          </p:cNvSpPr>
          <p:nvPr>
            <p:ph type="ftr" sz="quarter" idx="11"/>
          </p:nvPr>
        </p:nvSpPr>
        <p:spPr/>
        <p:txBody>
          <a:bodyPr/>
          <a:lstStyle/>
          <a:p>
            <a:pPr>
              <a:defRPr/>
            </a:pPr>
            <a:r>
              <a:rPr lang="en-US"/>
              <a:t>CSci4211:         Network Layer: Part II</a:t>
            </a:r>
          </a:p>
        </p:txBody>
      </p:sp>
      <p:sp>
        <p:nvSpPr>
          <p:cNvPr id="81" name="Slide Number Placeholder 5"/>
          <p:cNvSpPr>
            <a:spLocks noGrp="1"/>
          </p:cNvSpPr>
          <p:nvPr>
            <p:ph type="sldNum" sz="quarter" idx="12"/>
          </p:nvPr>
        </p:nvSpPr>
        <p:spPr/>
        <p:txBody>
          <a:bodyPr/>
          <a:lstStyle/>
          <a:p>
            <a:pPr>
              <a:defRPr/>
            </a:pPr>
            <a:fld id="{96F7283E-F9E4-9D4C-B9F8-7423E82BF5FB}" type="slidenum">
              <a:rPr lang="en-US"/>
              <a:pPr>
                <a:defRPr/>
              </a:pPr>
              <a:t>109</a:t>
            </a:fld>
            <a:endParaRPr lang="en-US"/>
          </a:p>
        </p:txBody>
      </p:sp>
      <p:grpSp>
        <p:nvGrpSpPr>
          <p:cNvPr id="276483" name="Group 2"/>
          <p:cNvGrpSpPr>
            <a:grpSpLocks/>
          </p:cNvGrpSpPr>
          <p:nvPr/>
        </p:nvGrpSpPr>
        <p:grpSpPr bwMode="auto">
          <a:xfrm>
            <a:off x="2057400" y="2362200"/>
            <a:ext cx="5562600" cy="3429000"/>
            <a:chOff x="3066" y="1107"/>
            <a:chExt cx="2250" cy="1409"/>
          </a:xfrm>
        </p:grpSpPr>
        <p:sp>
          <p:nvSpPr>
            <p:cNvPr id="232451" name="Freeform 3"/>
            <p:cNvSpPr>
              <a:spLocks/>
            </p:cNvSpPr>
            <p:nvPr/>
          </p:nvSpPr>
          <p:spPr bwMode="auto">
            <a:xfrm>
              <a:off x="3066" y="1107"/>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52" name="Freeform 4"/>
            <p:cNvSpPr>
              <a:spLocks/>
            </p:cNvSpPr>
            <p:nvPr/>
          </p:nvSpPr>
          <p:spPr bwMode="auto">
            <a:xfrm>
              <a:off x="3402" y="1656"/>
              <a:ext cx="342" cy="186"/>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53" name="Oval 5"/>
            <p:cNvSpPr>
              <a:spLocks noChangeArrowheads="1"/>
            </p:cNvSpPr>
            <p:nvPr/>
          </p:nvSpPr>
          <p:spPr bwMode="auto">
            <a:xfrm>
              <a:off x="3142" y="1898"/>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54" name="Line 6"/>
            <p:cNvSpPr>
              <a:spLocks noChangeShapeType="1"/>
            </p:cNvSpPr>
            <p:nvPr/>
          </p:nvSpPr>
          <p:spPr bwMode="auto">
            <a:xfrm>
              <a:off x="3142" y="1891"/>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55" name="Line 7"/>
            <p:cNvSpPr>
              <a:spLocks noChangeShapeType="1"/>
            </p:cNvSpPr>
            <p:nvPr/>
          </p:nvSpPr>
          <p:spPr bwMode="auto">
            <a:xfrm>
              <a:off x="3455" y="1891"/>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56" name="Rectangle 8"/>
            <p:cNvSpPr>
              <a:spLocks noChangeArrowheads="1"/>
            </p:cNvSpPr>
            <p:nvPr/>
          </p:nvSpPr>
          <p:spPr bwMode="auto">
            <a:xfrm>
              <a:off x="3142" y="1891"/>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2457" name="Oval 9"/>
            <p:cNvSpPr>
              <a:spLocks noChangeArrowheads="1"/>
            </p:cNvSpPr>
            <p:nvPr/>
          </p:nvSpPr>
          <p:spPr bwMode="auto">
            <a:xfrm>
              <a:off x="3139" y="1832"/>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58" name="Oval 10"/>
            <p:cNvSpPr>
              <a:spLocks noChangeArrowheads="1"/>
            </p:cNvSpPr>
            <p:nvPr/>
          </p:nvSpPr>
          <p:spPr bwMode="auto">
            <a:xfrm>
              <a:off x="3616" y="2285"/>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59" name="Line 11"/>
            <p:cNvSpPr>
              <a:spLocks noChangeShapeType="1"/>
            </p:cNvSpPr>
            <p:nvPr/>
          </p:nvSpPr>
          <p:spPr bwMode="auto">
            <a:xfrm>
              <a:off x="3616" y="227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60" name="Line 12"/>
            <p:cNvSpPr>
              <a:spLocks noChangeShapeType="1"/>
            </p:cNvSpPr>
            <p:nvPr/>
          </p:nvSpPr>
          <p:spPr bwMode="auto">
            <a:xfrm>
              <a:off x="3929" y="227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61" name="Rectangle 13"/>
            <p:cNvSpPr>
              <a:spLocks noChangeArrowheads="1"/>
            </p:cNvSpPr>
            <p:nvPr/>
          </p:nvSpPr>
          <p:spPr bwMode="auto">
            <a:xfrm>
              <a:off x="3616" y="2278"/>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2462" name="Oval 14"/>
            <p:cNvSpPr>
              <a:spLocks noChangeArrowheads="1"/>
            </p:cNvSpPr>
            <p:nvPr/>
          </p:nvSpPr>
          <p:spPr bwMode="auto">
            <a:xfrm>
              <a:off x="3613" y="2219"/>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63" name="Oval 15"/>
            <p:cNvSpPr>
              <a:spLocks noChangeArrowheads="1"/>
            </p:cNvSpPr>
            <p:nvPr/>
          </p:nvSpPr>
          <p:spPr bwMode="auto">
            <a:xfrm>
              <a:off x="3612" y="1595"/>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64" name="Line 16"/>
            <p:cNvSpPr>
              <a:spLocks noChangeShapeType="1"/>
            </p:cNvSpPr>
            <p:nvPr/>
          </p:nvSpPr>
          <p:spPr bwMode="auto">
            <a:xfrm>
              <a:off x="3612" y="158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65" name="Line 17"/>
            <p:cNvSpPr>
              <a:spLocks noChangeShapeType="1"/>
            </p:cNvSpPr>
            <p:nvPr/>
          </p:nvSpPr>
          <p:spPr bwMode="auto">
            <a:xfrm>
              <a:off x="3925" y="1588"/>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66" name="Rectangle 18"/>
            <p:cNvSpPr>
              <a:spLocks noChangeArrowheads="1"/>
            </p:cNvSpPr>
            <p:nvPr/>
          </p:nvSpPr>
          <p:spPr bwMode="auto">
            <a:xfrm>
              <a:off x="3612" y="1588"/>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2467" name="Oval 19"/>
            <p:cNvSpPr>
              <a:spLocks noChangeArrowheads="1"/>
            </p:cNvSpPr>
            <p:nvPr/>
          </p:nvSpPr>
          <p:spPr bwMode="auto">
            <a:xfrm>
              <a:off x="3609" y="1529"/>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68" name="Oval 20"/>
            <p:cNvSpPr>
              <a:spLocks noChangeArrowheads="1"/>
            </p:cNvSpPr>
            <p:nvPr/>
          </p:nvSpPr>
          <p:spPr bwMode="auto">
            <a:xfrm>
              <a:off x="4295" y="1591"/>
              <a:ext cx="312"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69" name="Line 21"/>
            <p:cNvSpPr>
              <a:spLocks noChangeShapeType="1"/>
            </p:cNvSpPr>
            <p:nvPr/>
          </p:nvSpPr>
          <p:spPr bwMode="auto">
            <a:xfrm>
              <a:off x="4295" y="1584"/>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70" name="Line 22"/>
            <p:cNvSpPr>
              <a:spLocks noChangeShapeType="1"/>
            </p:cNvSpPr>
            <p:nvPr/>
          </p:nvSpPr>
          <p:spPr bwMode="auto">
            <a:xfrm>
              <a:off x="4607" y="1584"/>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71" name="Rectangle 23"/>
            <p:cNvSpPr>
              <a:spLocks noChangeArrowheads="1"/>
            </p:cNvSpPr>
            <p:nvPr/>
          </p:nvSpPr>
          <p:spPr bwMode="auto">
            <a:xfrm>
              <a:off x="4295" y="1584"/>
              <a:ext cx="309"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2472" name="Oval 24"/>
            <p:cNvSpPr>
              <a:spLocks noChangeArrowheads="1"/>
            </p:cNvSpPr>
            <p:nvPr/>
          </p:nvSpPr>
          <p:spPr bwMode="auto">
            <a:xfrm>
              <a:off x="4298" y="1528"/>
              <a:ext cx="312"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73" name="Oval 25"/>
            <p:cNvSpPr>
              <a:spLocks noChangeArrowheads="1"/>
            </p:cNvSpPr>
            <p:nvPr/>
          </p:nvSpPr>
          <p:spPr bwMode="auto">
            <a:xfrm>
              <a:off x="4305" y="2282"/>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74" name="Line 26"/>
            <p:cNvSpPr>
              <a:spLocks noChangeShapeType="1"/>
            </p:cNvSpPr>
            <p:nvPr/>
          </p:nvSpPr>
          <p:spPr bwMode="auto">
            <a:xfrm>
              <a:off x="4305" y="2275"/>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75" name="Line 27"/>
            <p:cNvSpPr>
              <a:spLocks noChangeShapeType="1"/>
            </p:cNvSpPr>
            <p:nvPr/>
          </p:nvSpPr>
          <p:spPr bwMode="auto">
            <a:xfrm>
              <a:off x="4618" y="2275"/>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76" name="Rectangle 28"/>
            <p:cNvSpPr>
              <a:spLocks noChangeArrowheads="1"/>
            </p:cNvSpPr>
            <p:nvPr/>
          </p:nvSpPr>
          <p:spPr bwMode="auto">
            <a:xfrm>
              <a:off x="4305" y="2275"/>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2477" name="Oval 29"/>
            <p:cNvSpPr>
              <a:spLocks noChangeArrowheads="1"/>
            </p:cNvSpPr>
            <p:nvPr/>
          </p:nvSpPr>
          <p:spPr bwMode="auto">
            <a:xfrm>
              <a:off x="4302" y="2216"/>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78" name="Oval 30"/>
            <p:cNvSpPr>
              <a:spLocks noChangeArrowheads="1"/>
            </p:cNvSpPr>
            <p:nvPr/>
          </p:nvSpPr>
          <p:spPr bwMode="auto">
            <a:xfrm>
              <a:off x="4870" y="1941"/>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79" name="Line 31"/>
            <p:cNvSpPr>
              <a:spLocks noChangeShapeType="1"/>
            </p:cNvSpPr>
            <p:nvPr/>
          </p:nvSpPr>
          <p:spPr bwMode="auto">
            <a:xfrm>
              <a:off x="4870" y="1934"/>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80" name="Line 32"/>
            <p:cNvSpPr>
              <a:spLocks noChangeShapeType="1"/>
            </p:cNvSpPr>
            <p:nvPr/>
          </p:nvSpPr>
          <p:spPr bwMode="auto">
            <a:xfrm>
              <a:off x="5183" y="1934"/>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81" name="Rectangle 33"/>
            <p:cNvSpPr>
              <a:spLocks noChangeArrowheads="1"/>
            </p:cNvSpPr>
            <p:nvPr/>
          </p:nvSpPr>
          <p:spPr bwMode="auto">
            <a:xfrm>
              <a:off x="4870" y="1934"/>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32482" name="Oval 34"/>
            <p:cNvSpPr>
              <a:spLocks noChangeArrowheads="1"/>
            </p:cNvSpPr>
            <p:nvPr/>
          </p:nvSpPr>
          <p:spPr bwMode="auto">
            <a:xfrm>
              <a:off x="4867" y="1875"/>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83" name="Freeform 35"/>
            <p:cNvSpPr>
              <a:spLocks/>
            </p:cNvSpPr>
            <p:nvPr/>
          </p:nvSpPr>
          <p:spPr bwMode="auto">
            <a:xfrm>
              <a:off x="4461" y="1683"/>
              <a:ext cx="1" cy="522"/>
            </a:xfrm>
            <a:custGeom>
              <a:avLst/>
              <a:gdLst>
                <a:gd name="T0" fmla="*/ 0 w 1"/>
                <a:gd name="T1" fmla="*/ 0 h 522"/>
                <a:gd name="T2" fmla="*/ 0 w 1"/>
                <a:gd name="T3" fmla="*/ 522 h 522"/>
              </a:gdLst>
              <a:ahLst/>
              <a:cxnLst>
                <a:cxn ang="0">
                  <a:pos x="T0" y="T1"/>
                </a:cxn>
                <a:cxn ang="0">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84" name="Freeform 36"/>
            <p:cNvSpPr>
              <a:spLocks/>
            </p:cNvSpPr>
            <p:nvPr/>
          </p:nvSpPr>
          <p:spPr bwMode="auto">
            <a:xfrm>
              <a:off x="3768" y="1689"/>
              <a:ext cx="1" cy="537"/>
            </a:xfrm>
            <a:custGeom>
              <a:avLst/>
              <a:gdLst>
                <a:gd name="T0" fmla="*/ 0 w 1"/>
                <a:gd name="T1" fmla="*/ 0 h 537"/>
                <a:gd name="T2" fmla="*/ 0 w 1"/>
                <a:gd name="T3" fmla="*/ 537 h 537"/>
              </a:gdLst>
              <a:ahLst/>
              <a:cxnLst>
                <a:cxn ang="0">
                  <a:pos x="T0" y="T1"/>
                </a:cxn>
                <a:cxn ang="0">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85" name="Freeform 37"/>
            <p:cNvSpPr>
              <a:spLocks/>
            </p:cNvSpPr>
            <p:nvPr/>
          </p:nvSpPr>
          <p:spPr bwMode="auto">
            <a:xfrm>
              <a:off x="3933" y="1674"/>
              <a:ext cx="504" cy="600"/>
            </a:xfrm>
            <a:custGeom>
              <a:avLst/>
              <a:gdLst>
                <a:gd name="T0" fmla="*/ 0 w 378"/>
                <a:gd name="T1" fmla="*/ 174 h 174"/>
                <a:gd name="T2" fmla="*/ 378 w 378"/>
                <a:gd name="T3" fmla="*/ 0 h 174"/>
              </a:gdLst>
              <a:ahLst/>
              <a:cxnLst>
                <a:cxn ang="0">
                  <a:pos x="T0" y="T1"/>
                </a:cxn>
                <a:cxn ang="0">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86" name="Freeform 38"/>
            <p:cNvSpPr>
              <a:spLocks/>
            </p:cNvSpPr>
            <p:nvPr/>
          </p:nvSpPr>
          <p:spPr bwMode="auto">
            <a:xfrm>
              <a:off x="4620" y="2022"/>
              <a:ext cx="366" cy="270"/>
            </a:xfrm>
            <a:custGeom>
              <a:avLst/>
              <a:gdLst>
                <a:gd name="T0" fmla="*/ 0 w 366"/>
                <a:gd name="T1" fmla="*/ 270 h 270"/>
                <a:gd name="T2" fmla="*/ 366 w 366"/>
                <a:gd name="T3" fmla="*/ 0 h 270"/>
              </a:gdLst>
              <a:ahLst/>
              <a:cxnLst>
                <a:cxn ang="0">
                  <a:pos x="T0" y="T1"/>
                </a:cxn>
                <a:cxn ang="0">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87" name="Freeform 39"/>
            <p:cNvSpPr>
              <a:spLocks/>
            </p:cNvSpPr>
            <p:nvPr/>
          </p:nvSpPr>
          <p:spPr bwMode="auto">
            <a:xfrm>
              <a:off x="3939" y="2304"/>
              <a:ext cx="366" cy="1"/>
            </a:xfrm>
            <a:custGeom>
              <a:avLst/>
              <a:gdLst>
                <a:gd name="T0" fmla="*/ 366 w 366"/>
                <a:gd name="T1" fmla="*/ 0 h 1"/>
                <a:gd name="T2" fmla="*/ 0 w 366"/>
                <a:gd name="T3" fmla="*/ 0 h 1"/>
              </a:gdLst>
              <a:ahLst/>
              <a:cxnLst>
                <a:cxn ang="0">
                  <a:pos x="T0" y="T1"/>
                </a:cxn>
                <a:cxn ang="0">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88" name="Freeform 40"/>
            <p:cNvSpPr>
              <a:spLocks/>
            </p:cNvSpPr>
            <p:nvPr/>
          </p:nvSpPr>
          <p:spPr bwMode="auto">
            <a:xfrm>
              <a:off x="3348" y="1980"/>
              <a:ext cx="276" cy="264"/>
            </a:xfrm>
            <a:custGeom>
              <a:avLst/>
              <a:gdLst>
                <a:gd name="T0" fmla="*/ 276 w 276"/>
                <a:gd name="T1" fmla="*/ 264 h 264"/>
                <a:gd name="T2" fmla="*/ 0 w 276"/>
                <a:gd name="T3" fmla="*/ 0 h 264"/>
              </a:gdLst>
              <a:ahLst/>
              <a:cxnLst>
                <a:cxn ang="0">
                  <a:pos x="T0" y="T1"/>
                </a:cxn>
                <a:cxn ang="0">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89" name="Freeform 41"/>
            <p:cNvSpPr>
              <a:spLocks/>
            </p:cNvSpPr>
            <p:nvPr/>
          </p:nvSpPr>
          <p:spPr bwMode="auto">
            <a:xfrm>
              <a:off x="3933" y="1614"/>
              <a:ext cx="366" cy="1"/>
            </a:xfrm>
            <a:custGeom>
              <a:avLst/>
              <a:gdLst>
                <a:gd name="T0" fmla="*/ 366 w 366"/>
                <a:gd name="T1" fmla="*/ 0 h 1"/>
                <a:gd name="T2" fmla="*/ 0 w 366"/>
                <a:gd name="T3" fmla="*/ 0 h 1"/>
              </a:gdLst>
              <a:ahLst/>
              <a:cxnLst>
                <a:cxn ang="0">
                  <a:pos x="T0" y="T1"/>
                </a:cxn>
                <a:cxn ang="0">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90" name="Freeform 42"/>
            <p:cNvSpPr>
              <a:spLocks/>
            </p:cNvSpPr>
            <p:nvPr/>
          </p:nvSpPr>
          <p:spPr bwMode="auto">
            <a:xfrm>
              <a:off x="4608" y="1611"/>
              <a:ext cx="396" cy="267"/>
            </a:xfrm>
            <a:custGeom>
              <a:avLst/>
              <a:gdLst>
                <a:gd name="T0" fmla="*/ 396 w 396"/>
                <a:gd name="T1" fmla="*/ 267 h 267"/>
                <a:gd name="T2" fmla="*/ 0 w 396"/>
                <a:gd name="T3" fmla="*/ 0 h 267"/>
              </a:gdLst>
              <a:ahLst/>
              <a:cxnLst>
                <a:cxn ang="0">
                  <a:pos x="T0" y="T1"/>
                </a:cxn>
                <a:cxn ang="0">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91" name="Freeform 43"/>
            <p:cNvSpPr>
              <a:spLocks/>
            </p:cNvSpPr>
            <p:nvPr/>
          </p:nvSpPr>
          <p:spPr bwMode="auto">
            <a:xfrm>
              <a:off x="3291" y="1182"/>
              <a:ext cx="1110" cy="645"/>
            </a:xfrm>
            <a:custGeom>
              <a:avLst/>
              <a:gdLst>
                <a:gd name="T0" fmla="*/ 1110 w 1110"/>
                <a:gd name="T1" fmla="*/ 342 h 645"/>
                <a:gd name="T2" fmla="*/ 0 w 1110"/>
                <a:gd name="T3" fmla="*/ 645 h 645"/>
              </a:gdLst>
              <a:ahLst/>
              <a:cxnLst>
                <a:cxn ang="0">
                  <a:pos x="T0" y="T1"/>
                </a:cxn>
                <a:cxn ang="0">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76532" name="Group 44"/>
            <p:cNvGrpSpPr>
              <a:grpSpLocks/>
            </p:cNvGrpSpPr>
            <p:nvPr/>
          </p:nvGrpSpPr>
          <p:grpSpPr bwMode="auto">
            <a:xfrm>
              <a:off x="3218" y="1784"/>
              <a:ext cx="150" cy="193"/>
              <a:chOff x="2982" y="2429"/>
              <a:chExt cx="151" cy="193"/>
            </a:xfrm>
          </p:grpSpPr>
          <p:sp>
            <p:nvSpPr>
              <p:cNvPr id="232493" name="Rectangle 4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94" name="Text Box 46"/>
              <p:cNvSpPr txBox="1">
                <a:spLocks noChangeArrowheads="1"/>
              </p:cNvSpPr>
              <p:nvPr/>
            </p:nvSpPr>
            <p:spPr bwMode="auto">
              <a:xfrm>
                <a:off x="2983" y="2429"/>
                <a:ext cx="144" cy="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A</a:t>
                </a:r>
                <a:endParaRPr lang="en-US">
                  <a:cs typeface="+mn-cs"/>
                </a:endParaRPr>
              </a:p>
            </p:txBody>
          </p:sp>
        </p:grpSp>
        <p:grpSp>
          <p:nvGrpSpPr>
            <p:cNvPr id="276533" name="Group 47"/>
            <p:cNvGrpSpPr>
              <a:grpSpLocks/>
            </p:cNvGrpSpPr>
            <p:nvPr/>
          </p:nvGrpSpPr>
          <p:grpSpPr bwMode="auto">
            <a:xfrm>
              <a:off x="4389" y="2168"/>
              <a:ext cx="144" cy="193"/>
              <a:chOff x="2982" y="2429"/>
              <a:chExt cx="146" cy="193"/>
            </a:xfrm>
          </p:grpSpPr>
          <p:sp>
            <p:nvSpPr>
              <p:cNvPr id="232496" name="Rectangle 48"/>
              <p:cNvSpPr>
                <a:spLocks noChangeArrowheads="1"/>
              </p:cNvSpPr>
              <p:nvPr/>
            </p:nvSpPr>
            <p:spPr bwMode="auto">
              <a:xfrm>
                <a:off x="2982" y="2490"/>
                <a:ext cx="145"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497" name="Text Box 49"/>
              <p:cNvSpPr txBox="1">
                <a:spLocks noChangeArrowheads="1"/>
              </p:cNvSpPr>
              <p:nvPr/>
            </p:nvSpPr>
            <p:spPr bwMode="auto">
              <a:xfrm>
                <a:off x="2987" y="2429"/>
                <a:ext cx="141" cy="1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E</a:t>
                </a:r>
                <a:endParaRPr lang="en-US">
                  <a:cs typeface="+mn-cs"/>
                </a:endParaRPr>
              </a:p>
            </p:txBody>
          </p:sp>
        </p:grpSp>
        <p:grpSp>
          <p:nvGrpSpPr>
            <p:cNvPr id="276534" name="Group 50"/>
            <p:cNvGrpSpPr>
              <a:grpSpLocks/>
            </p:cNvGrpSpPr>
            <p:nvPr/>
          </p:nvGrpSpPr>
          <p:grpSpPr bwMode="auto">
            <a:xfrm>
              <a:off x="3707" y="2165"/>
              <a:ext cx="149" cy="193"/>
              <a:chOff x="2982" y="2429"/>
              <a:chExt cx="150" cy="193"/>
            </a:xfrm>
          </p:grpSpPr>
          <p:sp>
            <p:nvSpPr>
              <p:cNvPr id="232499" name="Rectangle 51"/>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500" name="Text Box 52"/>
              <p:cNvSpPr txBox="1">
                <a:spLocks noChangeArrowheads="1"/>
              </p:cNvSpPr>
              <p:nvPr/>
            </p:nvSpPr>
            <p:spPr bwMode="auto">
              <a:xfrm>
                <a:off x="2983" y="2429"/>
                <a:ext cx="149" cy="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D</a:t>
                </a:r>
                <a:endParaRPr lang="en-US">
                  <a:cs typeface="+mn-cs"/>
                </a:endParaRPr>
              </a:p>
            </p:txBody>
          </p:sp>
        </p:grpSp>
        <p:grpSp>
          <p:nvGrpSpPr>
            <p:cNvPr id="276535" name="Group 53"/>
            <p:cNvGrpSpPr>
              <a:grpSpLocks/>
            </p:cNvGrpSpPr>
            <p:nvPr/>
          </p:nvGrpSpPr>
          <p:grpSpPr bwMode="auto">
            <a:xfrm>
              <a:off x="4383" y="1478"/>
              <a:ext cx="143" cy="193"/>
              <a:chOff x="2982" y="2429"/>
              <a:chExt cx="145" cy="193"/>
            </a:xfrm>
          </p:grpSpPr>
          <p:sp>
            <p:nvSpPr>
              <p:cNvPr id="232502" name="Rectangle 54"/>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503" name="Text Box 55"/>
              <p:cNvSpPr txBox="1">
                <a:spLocks noChangeArrowheads="1"/>
              </p:cNvSpPr>
              <p:nvPr/>
            </p:nvSpPr>
            <p:spPr bwMode="auto">
              <a:xfrm>
                <a:off x="2988" y="2429"/>
                <a:ext cx="139" cy="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C</a:t>
                </a:r>
                <a:endParaRPr lang="en-US">
                  <a:cs typeface="+mn-cs"/>
                </a:endParaRPr>
              </a:p>
            </p:txBody>
          </p:sp>
        </p:grpSp>
        <p:grpSp>
          <p:nvGrpSpPr>
            <p:cNvPr id="276536" name="Group 56"/>
            <p:cNvGrpSpPr>
              <a:grpSpLocks/>
            </p:cNvGrpSpPr>
            <p:nvPr/>
          </p:nvGrpSpPr>
          <p:grpSpPr bwMode="auto">
            <a:xfrm>
              <a:off x="3699" y="1478"/>
              <a:ext cx="145" cy="193"/>
              <a:chOff x="2982" y="2429"/>
              <a:chExt cx="147" cy="193"/>
            </a:xfrm>
          </p:grpSpPr>
          <p:sp>
            <p:nvSpPr>
              <p:cNvPr id="232505" name="Rectangle 5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506" name="Text Box 58"/>
              <p:cNvSpPr txBox="1">
                <a:spLocks noChangeArrowheads="1"/>
              </p:cNvSpPr>
              <p:nvPr/>
            </p:nvSpPr>
            <p:spPr bwMode="auto">
              <a:xfrm>
                <a:off x="2987" y="2429"/>
                <a:ext cx="142" cy="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B</a:t>
                </a:r>
                <a:endParaRPr lang="en-US">
                  <a:cs typeface="+mn-cs"/>
                </a:endParaRPr>
              </a:p>
            </p:txBody>
          </p:sp>
        </p:grpSp>
        <p:grpSp>
          <p:nvGrpSpPr>
            <p:cNvPr id="276537" name="Group 59"/>
            <p:cNvGrpSpPr>
              <a:grpSpLocks/>
            </p:cNvGrpSpPr>
            <p:nvPr/>
          </p:nvGrpSpPr>
          <p:grpSpPr bwMode="auto">
            <a:xfrm>
              <a:off x="4962" y="1826"/>
              <a:ext cx="142" cy="193"/>
              <a:chOff x="2982" y="2429"/>
              <a:chExt cx="144" cy="193"/>
            </a:xfrm>
          </p:grpSpPr>
          <p:sp>
            <p:nvSpPr>
              <p:cNvPr id="232508" name="Rectangle 60"/>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509" name="Text Box 61"/>
              <p:cNvSpPr txBox="1">
                <a:spLocks noChangeArrowheads="1"/>
              </p:cNvSpPr>
              <p:nvPr/>
            </p:nvSpPr>
            <p:spPr bwMode="auto">
              <a:xfrm>
                <a:off x="2987" y="2429"/>
                <a:ext cx="139" cy="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F</a:t>
                </a:r>
                <a:endParaRPr lang="en-US">
                  <a:cs typeface="+mn-cs"/>
                </a:endParaRPr>
              </a:p>
            </p:txBody>
          </p:sp>
        </p:grpSp>
        <p:sp>
          <p:nvSpPr>
            <p:cNvPr id="232510" name="Text Box 62"/>
            <p:cNvSpPr txBox="1">
              <a:spLocks noChangeArrowheads="1"/>
            </p:cNvSpPr>
            <p:nvPr/>
          </p:nvSpPr>
          <p:spPr bwMode="auto">
            <a:xfrm>
              <a:off x="3429" y="1607"/>
              <a:ext cx="131" cy="1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32511" name="Text Box 63"/>
            <p:cNvSpPr txBox="1">
              <a:spLocks noChangeArrowheads="1"/>
            </p:cNvSpPr>
            <p:nvPr/>
          </p:nvSpPr>
          <p:spPr bwMode="auto">
            <a:xfrm>
              <a:off x="3777" y="1826"/>
              <a:ext cx="131" cy="1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32512" name="Text Box 64"/>
            <p:cNvSpPr txBox="1">
              <a:spLocks noChangeArrowheads="1"/>
            </p:cNvSpPr>
            <p:nvPr/>
          </p:nvSpPr>
          <p:spPr bwMode="auto">
            <a:xfrm>
              <a:off x="3349" y="2039"/>
              <a:ext cx="116" cy="1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1</a:t>
              </a:r>
              <a:endParaRPr lang="en-US">
                <a:cs typeface="+mn-cs"/>
              </a:endParaRPr>
            </a:p>
          </p:txBody>
        </p:sp>
        <p:sp>
          <p:nvSpPr>
            <p:cNvPr id="232513" name="Text Box 65"/>
            <p:cNvSpPr txBox="1">
              <a:spLocks noChangeArrowheads="1"/>
            </p:cNvSpPr>
            <p:nvPr/>
          </p:nvSpPr>
          <p:spPr bwMode="auto">
            <a:xfrm>
              <a:off x="4161" y="1919"/>
              <a:ext cx="131" cy="1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3</a:t>
              </a:r>
              <a:endParaRPr lang="en-US">
                <a:cs typeface="+mn-cs"/>
              </a:endParaRPr>
            </a:p>
          </p:txBody>
        </p:sp>
        <p:sp>
          <p:nvSpPr>
            <p:cNvPr id="232514" name="Text Box 66"/>
            <p:cNvSpPr txBox="1">
              <a:spLocks noChangeArrowheads="1"/>
            </p:cNvSpPr>
            <p:nvPr/>
          </p:nvSpPr>
          <p:spPr bwMode="auto">
            <a:xfrm>
              <a:off x="4105" y="2273"/>
              <a:ext cx="116" cy="1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1</a:t>
              </a:r>
              <a:endParaRPr lang="en-US">
                <a:cs typeface="+mn-cs"/>
              </a:endParaRPr>
            </a:p>
          </p:txBody>
        </p:sp>
        <p:sp>
          <p:nvSpPr>
            <p:cNvPr id="232515" name="Text Box 67"/>
            <p:cNvSpPr txBox="1">
              <a:spLocks noChangeArrowheads="1"/>
            </p:cNvSpPr>
            <p:nvPr/>
          </p:nvSpPr>
          <p:spPr bwMode="auto">
            <a:xfrm>
              <a:off x="4465" y="1844"/>
              <a:ext cx="116" cy="1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1</a:t>
              </a:r>
              <a:endParaRPr lang="en-US">
                <a:cs typeface="+mn-cs"/>
              </a:endParaRPr>
            </a:p>
          </p:txBody>
        </p:sp>
        <p:sp>
          <p:nvSpPr>
            <p:cNvPr id="232516" name="Text Box 68"/>
            <p:cNvSpPr txBox="1">
              <a:spLocks noChangeArrowheads="1"/>
            </p:cNvSpPr>
            <p:nvPr/>
          </p:nvSpPr>
          <p:spPr bwMode="auto">
            <a:xfrm>
              <a:off x="4818" y="2108"/>
              <a:ext cx="131" cy="1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32517" name="Text Box 69"/>
            <p:cNvSpPr txBox="1">
              <a:spLocks noChangeArrowheads="1"/>
            </p:cNvSpPr>
            <p:nvPr/>
          </p:nvSpPr>
          <p:spPr bwMode="auto">
            <a:xfrm>
              <a:off x="4791" y="1571"/>
              <a:ext cx="131" cy="1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5</a:t>
              </a:r>
              <a:endParaRPr lang="en-US">
                <a:cs typeface="+mn-cs"/>
              </a:endParaRPr>
            </a:p>
          </p:txBody>
        </p:sp>
        <p:sp>
          <p:nvSpPr>
            <p:cNvPr id="232518" name="Text Box 70"/>
            <p:cNvSpPr txBox="1">
              <a:spLocks noChangeArrowheads="1"/>
            </p:cNvSpPr>
            <p:nvPr/>
          </p:nvSpPr>
          <p:spPr bwMode="auto">
            <a:xfrm>
              <a:off x="4056" y="1421"/>
              <a:ext cx="131" cy="1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3</a:t>
              </a:r>
              <a:endParaRPr lang="en-US">
                <a:cs typeface="+mn-cs"/>
              </a:endParaRPr>
            </a:p>
          </p:txBody>
        </p:sp>
        <p:sp>
          <p:nvSpPr>
            <p:cNvPr id="232519" name="Text Box 71"/>
            <p:cNvSpPr txBox="1">
              <a:spLocks noChangeArrowheads="1"/>
            </p:cNvSpPr>
            <p:nvPr/>
          </p:nvSpPr>
          <p:spPr bwMode="auto">
            <a:xfrm>
              <a:off x="3706" y="1154"/>
              <a:ext cx="131" cy="1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5</a:t>
              </a:r>
              <a:endParaRPr lang="en-US">
                <a:cs typeface="+mn-cs"/>
              </a:endParaRPr>
            </a:p>
          </p:txBody>
        </p:sp>
      </p:grpSp>
      <p:sp>
        <p:nvSpPr>
          <p:cNvPr id="232520" name="Rectangle 72"/>
          <p:cNvSpPr>
            <a:spLocks noGrp="1" noChangeArrowheads="1"/>
          </p:cNvSpPr>
          <p:nvPr>
            <p:ph type="title"/>
          </p:nvPr>
        </p:nvSpPr>
        <p:spPr>
          <a:xfrm>
            <a:off x="685800" y="228600"/>
            <a:ext cx="7772400" cy="1143000"/>
          </a:xfrm>
        </p:spPr>
        <p:txBody>
          <a:bodyPr/>
          <a:lstStyle/>
          <a:p>
            <a:pPr>
              <a:defRPr/>
            </a:pPr>
            <a:r>
              <a:rPr lang="en-US" dirty="0" smtClean="0">
                <a:cs typeface="+mj-cs"/>
              </a:rPr>
              <a:t>Routing Table Computation</a:t>
            </a:r>
          </a:p>
        </p:txBody>
      </p:sp>
      <p:sp>
        <p:nvSpPr>
          <p:cNvPr id="232521" name="Freeform 73"/>
          <p:cNvSpPr>
            <a:spLocks/>
          </p:cNvSpPr>
          <p:nvPr/>
        </p:nvSpPr>
        <p:spPr bwMode="auto">
          <a:xfrm>
            <a:off x="5892800" y="4600575"/>
            <a:ext cx="904875" cy="657225"/>
          </a:xfrm>
          <a:custGeom>
            <a:avLst/>
            <a:gdLst>
              <a:gd name="T0" fmla="*/ 0 w 366"/>
              <a:gd name="T1" fmla="*/ 270 h 270"/>
              <a:gd name="T2" fmla="*/ 366 w 366"/>
              <a:gd name="T3" fmla="*/ 0 h 270"/>
            </a:gdLst>
            <a:ahLst/>
            <a:cxnLst>
              <a:cxn ang="0">
                <a:pos x="T0" y="T1"/>
              </a:cxn>
              <a:cxn ang="0">
                <a:pos x="T2" y="T3"/>
              </a:cxn>
            </a:cxnLst>
            <a:rect l="0" t="0" r="r" b="b"/>
            <a:pathLst>
              <a:path w="366" h="270">
                <a:moveTo>
                  <a:pt x="0" y="270"/>
                </a:moveTo>
                <a:lnTo>
                  <a:pt x="366" y="0"/>
                </a:lnTo>
              </a:path>
            </a:pathLst>
          </a:custGeom>
          <a:noFill/>
          <a:ln w="50800">
            <a:solidFill>
              <a:srgbClr val="FF66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522" name="Freeform 74"/>
          <p:cNvSpPr>
            <a:spLocks/>
          </p:cNvSpPr>
          <p:nvPr/>
        </p:nvSpPr>
        <p:spPr bwMode="auto">
          <a:xfrm>
            <a:off x="2781300" y="4508500"/>
            <a:ext cx="682625" cy="642938"/>
          </a:xfrm>
          <a:custGeom>
            <a:avLst/>
            <a:gdLst>
              <a:gd name="T0" fmla="*/ 276 w 276"/>
              <a:gd name="T1" fmla="*/ 264 h 264"/>
              <a:gd name="T2" fmla="*/ 0 w 276"/>
              <a:gd name="T3" fmla="*/ 0 h 264"/>
            </a:gdLst>
            <a:ahLst/>
            <a:cxnLst>
              <a:cxn ang="0">
                <a:pos x="T0" y="T1"/>
              </a:cxn>
              <a:cxn ang="0">
                <a:pos x="T2" y="T3"/>
              </a:cxn>
            </a:cxnLst>
            <a:rect l="0" t="0" r="r" b="b"/>
            <a:pathLst>
              <a:path w="276" h="264">
                <a:moveTo>
                  <a:pt x="276" y="264"/>
                </a:moveTo>
                <a:lnTo>
                  <a:pt x="0" y="0"/>
                </a:lnTo>
              </a:path>
            </a:pathLst>
          </a:custGeom>
          <a:solidFill>
            <a:schemeClr val="accent1"/>
          </a:solidFill>
          <a:ln w="50800">
            <a:solidFill>
              <a:srgbClr val="FF66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523" name="Freeform 75"/>
          <p:cNvSpPr>
            <a:spLocks/>
          </p:cNvSpPr>
          <p:nvPr/>
        </p:nvSpPr>
        <p:spPr bwMode="auto">
          <a:xfrm>
            <a:off x="4191000" y="5270500"/>
            <a:ext cx="904875" cy="3175"/>
          </a:xfrm>
          <a:custGeom>
            <a:avLst/>
            <a:gdLst>
              <a:gd name="T0" fmla="*/ 366 w 366"/>
              <a:gd name="T1" fmla="*/ 0 h 1"/>
              <a:gd name="T2" fmla="*/ 0 w 366"/>
              <a:gd name="T3" fmla="*/ 0 h 1"/>
            </a:gdLst>
            <a:ahLst/>
            <a:cxnLst>
              <a:cxn ang="0">
                <a:pos x="T0" y="T1"/>
              </a:cxn>
              <a:cxn ang="0">
                <a:pos x="T2" y="T3"/>
              </a:cxn>
            </a:cxnLst>
            <a:rect l="0" t="0" r="r" b="b"/>
            <a:pathLst>
              <a:path w="366" h="1">
                <a:moveTo>
                  <a:pt x="366" y="0"/>
                </a:moveTo>
                <a:lnTo>
                  <a:pt x="0" y="0"/>
                </a:lnTo>
              </a:path>
            </a:pathLst>
          </a:custGeom>
          <a:noFill/>
          <a:ln w="50800">
            <a:solidFill>
              <a:srgbClr val="FF66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aphicFrame>
        <p:nvGraphicFramePr>
          <p:cNvPr id="232524" name="Object 76"/>
          <p:cNvGraphicFramePr>
            <a:graphicFrameLocks noChangeAspect="1"/>
          </p:cNvGraphicFramePr>
          <p:nvPr/>
        </p:nvGraphicFramePr>
        <p:xfrm>
          <a:off x="990600" y="3400425"/>
          <a:ext cx="938213" cy="1657350"/>
        </p:xfrm>
        <a:graphic>
          <a:graphicData uri="http://schemas.openxmlformats.org/presentationml/2006/ole">
            <mc:AlternateContent xmlns:mc="http://schemas.openxmlformats.org/markup-compatibility/2006">
              <mc:Choice xmlns:v="urn:schemas-microsoft-com:vml" Requires="v">
                <p:oleObj spid="_x0000_s302115" name="Document" r:id="rId4" imgW="877824" imgH="1548384" progId="Word.Document.8">
                  <p:embed/>
                </p:oleObj>
              </mc:Choice>
              <mc:Fallback>
                <p:oleObj name="Document" r:id="rId4" imgW="877824" imgH="154838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400425"/>
                        <a:ext cx="938213" cy="1657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32525" name="Freeform 77"/>
          <p:cNvSpPr>
            <a:spLocks/>
          </p:cNvSpPr>
          <p:nvPr/>
        </p:nvSpPr>
        <p:spPr bwMode="auto">
          <a:xfrm>
            <a:off x="2819400" y="3738563"/>
            <a:ext cx="846138" cy="452437"/>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50800">
            <a:solidFill>
              <a:srgbClr val="FF66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526" name="Freeform 78"/>
          <p:cNvSpPr>
            <a:spLocks/>
          </p:cNvSpPr>
          <p:nvPr/>
        </p:nvSpPr>
        <p:spPr bwMode="auto">
          <a:xfrm>
            <a:off x="5499100" y="3746500"/>
            <a:ext cx="3175" cy="1270000"/>
          </a:xfrm>
          <a:custGeom>
            <a:avLst/>
            <a:gdLst>
              <a:gd name="T0" fmla="*/ 0 w 1"/>
              <a:gd name="T1" fmla="*/ 0 h 522"/>
              <a:gd name="T2" fmla="*/ 0 w 1"/>
              <a:gd name="T3" fmla="*/ 522 h 522"/>
            </a:gdLst>
            <a:ahLst/>
            <a:cxnLst>
              <a:cxn ang="0">
                <a:pos x="T0" y="T1"/>
              </a:cxn>
              <a:cxn ang="0">
                <a:pos x="T2" y="T3"/>
              </a:cxn>
            </a:cxnLst>
            <a:rect l="0" t="0" r="r" b="b"/>
            <a:pathLst>
              <a:path w="1" h="522">
                <a:moveTo>
                  <a:pt x="0" y="0"/>
                </a:moveTo>
                <a:lnTo>
                  <a:pt x="0" y="522"/>
                </a:lnTo>
              </a:path>
            </a:pathLst>
          </a:custGeom>
          <a:noFill/>
          <a:ln w="50800">
            <a:solidFill>
              <a:srgbClr val="FF66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445105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25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25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325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325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325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32524"/>
                                        </p:tgtEl>
                                        <p:attrNameLst>
                                          <p:attrName>style.visibility</p:attrName>
                                        </p:attrNameLst>
                                      </p:cBhvr>
                                      <p:to>
                                        <p:strVal val="visible"/>
                                      </p:to>
                                    </p:set>
                                  </p:childTnLst>
                                  <p:subTnLst>
                                    <p:set>
                                      <p:cBhvr override="childStyle">
                                        <p:cTn dur="1" fill="hold" display="0" masterRel="nextClick" afterEffect="1"/>
                                        <p:tgtEl>
                                          <p:spTgt spid="2325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21186"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DA24138-4792-044A-8D85-CF2CA884EF81}" type="slidenum">
              <a:rPr lang="en-US" sz="1200">
                <a:latin typeface="Comic Sans MS" charset="0"/>
              </a:rPr>
              <a:pPr/>
              <a:t>11</a:t>
            </a:fld>
            <a:endParaRPr lang="en-US" sz="1200">
              <a:latin typeface="Comic Sans MS" charset="0"/>
            </a:endParaRPr>
          </a:p>
        </p:txBody>
      </p:sp>
      <p:sp>
        <p:nvSpPr>
          <p:cNvPr id="221187" name="Rectangle 2"/>
          <p:cNvSpPr>
            <a:spLocks noGrp="1" noChangeArrowheads="1"/>
          </p:cNvSpPr>
          <p:nvPr>
            <p:ph type="ctrTitle"/>
          </p:nvPr>
        </p:nvSpPr>
        <p:spPr>
          <a:xfrm>
            <a:off x="457200" y="76200"/>
            <a:ext cx="8153400" cy="838200"/>
          </a:xfrm>
        </p:spPr>
        <p:txBody>
          <a:bodyPr/>
          <a:lstStyle/>
          <a:p>
            <a:r>
              <a:rPr lang="en-US" sz="3200" i="1" dirty="0" smtClean="0">
                <a:latin typeface="Comic Sans MS" charset="0"/>
              </a:rPr>
              <a:t>What We Learned Last Week (</a:t>
            </a:r>
            <a:r>
              <a:rPr lang="en-US" sz="3200" i="1" dirty="0">
                <a:latin typeface="Comic Sans MS" charset="0"/>
              </a:rPr>
              <a:t>Oct </a:t>
            </a:r>
            <a:r>
              <a:rPr lang="en-US" sz="3200" i="1" dirty="0" smtClean="0">
                <a:latin typeface="Comic Sans MS" charset="0"/>
              </a:rPr>
              <a:t>23)</a:t>
            </a:r>
            <a:endParaRPr lang="en-US" sz="3200" dirty="0">
              <a:latin typeface="Comic Sans MS" charset="0"/>
            </a:endParaRPr>
          </a:p>
        </p:txBody>
      </p:sp>
      <p:sp>
        <p:nvSpPr>
          <p:cNvPr id="81923" name="Rectangle 3"/>
          <p:cNvSpPr>
            <a:spLocks noChangeArrowheads="1"/>
          </p:cNvSpPr>
          <p:nvPr/>
        </p:nvSpPr>
        <p:spPr bwMode="auto">
          <a:xfrm>
            <a:off x="762000" y="838200"/>
            <a:ext cx="7696200" cy="517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buFontTx/>
              <a:buChar char="•"/>
            </a:pPr>
            <a:r>
              <a:rPr lang="en-US" dirty="0">
                <a:solidFill>
                  <a:srgbClr val="000099"/>
                </a:solidFill>
                <a:latin typeface="Comic Sans MS" charset="0"/>
              </a:rPr>
              <a:t> </a:t>
            </a:r>
            <a:r>
              <a:rPr lang="en-US" dirty="0">
                <a:solidFill>
                  <a:srgbClr val="0000FF"/>
                </a:solidFill>
                <a:latin typeface="Comic Sans MS" charset="0"/>
              </a:rPr>
              <a:t>Network </a:t>
            </a:r>
            <a:r>
              <a:rPr lang="en-US" dirty="0" smtClean="0">
                <a:solidFill>
                  <a:srgbClr val="0000FF"/>
                </a:solidFill>
                <a:latin typeface="Comic Sans MS" charset="0"/>
              </a:rPr>
              <a:t>Layer !</a:t>
            </a:r>
            <a:endParaRPr lang="en-US" dirty="0">
              <a:solidFill>
                <a:srgbClr val="0000FF"/>
              </a:solidFill>
              <a:latin typeface="Comic Sans MS" charset="0"/>
            </a:endParaRPr>
          </a:p>
          <a:p>
            <a:pPr lvl="1">
              <a:buFontTx/>
              <a:buChar char="•"/>
            </a:pPr>
            <a:r>
              <a:rPr lang="en-US" dirty="0">
                <a:solidFill>
                  <a:srgbClr val="000099"/>
                </a:solidFill>
                <a:latin typeface="Comic Sans MS" charset="0"/>
              </a:rPr>
              <a:t> </a:t>
            </a:r>
            <a:r>
              <a:rPr lang="en-US" sz="2200" dirty="0">
                <a:solidFill>
                  <a:srgbClr val="000099"/>
                </a:solidFill>
                <a:latin typeface="Comic Sans MS" charset="0"/>
              </a:rPr>
              <a:t>basic functions: addressing, routing &amp; forwarding</a:t>
            </a:r>
          </a:p>
          <a:p>
            <a:pPr lvl="1">
              <a:buFontTx/>
              <a:buChar char="•"/>
            </a:pPr>
            <a:r>
              <a:rPr lang="en-US" sz="2200" dirty="0">
                <a:solidFill>
                  <a:srgbClr val="000099"/>
                </a:solidFill>
                <a:latin typeface="Comic Sans MS" charset="0"/>
              </a:rPr>
              <a:t> IP addresses and </a:t>
            </a:r>
            <a:r>
              <a:rPr lang="en-US" sz="2200" dirty="0">
                <a:solidFill>
                  <a:srgbClr val="FF0000"/>
                </a:solidFill>
                <a:latin typeface="Comic Sans MS" charset="0"/>
              </a:rPr>
              <a:t>IP prefixes</a:t>
            </a:r>
            <a:r>
              <a:rPr lang="en-US" sz="2200" dirty="0">
                <a:solidFill>
                  <a:srgbClr val="000099"/>
                </a:solidFill>
                <a:latin typeface="Comic Sans MS" charset="0"/>
              </a:rPr>
              <a:t>:</a:t>
            </a:r>
          </a:p>
          <a:p>
            <a:pPr lvl="2">
              <a:buFontTx/>
              <a:buChar char="•"/>
            </a:pPr>
            <a:r>
              <a:rPr lang="en-US" sz="2200" dirty="0">
                <a:solidFill>
                  <a:srgbClr val="000099"/>
                </a:solidFill>
                <a:latin typeface="Comic Sans MS" charset="0"/>
              </a:rPr>
              <a:t> </a:t>
            </a:r>
            <a:r>
              <a:rPr lang="en-US" sz="2000" dirty="0">
                <a:solidFill>
                  <a:srgbClr val="000099"/>
                </a:solidFill>
                <a:latin typeface="Comic Sans MS" charset="0"/>
              </a:rPr>
              <a:t>32 bits, dot notation</a:t>
            </a:r>
          </a:p>
          <a:p>
            <a:pPr lvl="2">
              <a:buFontTx/>
              <a:buChar char="•"/>
            </a:pPr>
            <a:r>
              <a:rPr lang="en-US" sz="2000" dirty="0">
                <a:solidFill>
                  <a:srgbClr val="000099"/>
                </a:solidFill>
                <a:latin typeface="Comic Sans MS" charset="0"/>
              </a:rPr>
              <a:t> </a:t>
            </a:r>
            <a:r>
              <a:rPr lang="en-US" sz="2000" dirty="0">
                <a:solidFill>
                  <a:srgbClr val="FF0000"/>
                </a:solidFill>
                <a:latin typeface="Comic Sans MS" charset="0"/>
              </a:rPr>
              <a:t>two-level hierarchy: network part &amp; host part</a:t>
            </a:r>
          </a:p>
          <a:p>
            <a:pPr lvl="3">
              <a:buFontTx/>
              <a:buChar char="•"/>
            </a:pPr>
            <a:r>
              <a:rPr lang="en-US" sz="2000" dirty="0">
                <a:solidFill>
                  <a:srgbClr val="000099"/>
                </a:solidFill>
                <a:latin typeface="Comic Sans MS" charset="0"/>
              </a:rPr>
              <a:t> </a:t>
            </a:r>
            <a:r>
              <a:rPr lang="en-US" sz="2000" dirty="0">
                <a:latin typeface="Comic Sans MS" charset="0"/>
              </a:rPr>
              <a:t>how to determine network part?</a:t>
            </a:r>
          </a:p>
          <a:p>
            <a:pPr lvl="2">
              <a:buFontTx/>
              <a:buChar char="•"/>
            </a:pPr>
            <a:r>
              <a:rPr lang="en-US" sz="2000" dirty="0">
                <a:solidFill>
                  <a:srgbClr val="000099"/>
                </a:solidFill>
                <a:latin typeface="Comic Sans MS" charset="0"/>
              </a:rPr>
              <a:t> </a:t>
            </a:r>
            <a:r>
              <a:rPr lang="ja-JP" altLang="en-US" sz="2000" dirty="0">
                <a:solidFill>
                  <a:srgbClr val="000099"/>
                </a:solidFill>
                <a:latin typeface="Comic Sans MS" charset="0"/>
              </a:rPr>
              <a:t>“</a:t>
            </a:r>
            <a:r>
              <a:rPr lang="en-US" altLang="ja-JP" sz="2000" dirty="0" err="1">
                <a:solidFill>
                  <a:srgbClr val="000099"/>
                </a:solidFill>
                <a:latin typeface="Comic Sans MS" charset="0"/>
              </a:rPr>
              <a:t>classful</a:t>
            </a:r>
            <a:r>
              <a:rPr lang="ja-JP" altLang="en-US" sz="2000" dirty="0">
                <a:solidFill>
                  <a:srgbClr val="000099"/>
                </a:solidFill>
                <a:latin typeface="Comic Sans MS" charset="0"/>
              </a:rPr>
              <a:t>”</a:t>
            </a:r>
            <a:r>
              <a:rPr lang="en-US" altLang="ja-JP" sz="2000" dirty="0">
                <a:solidFill>
                  <a:srgbClr val="000099"/>
                </a:solidFill>
                <a:latin typeface="Comic Sans MS" charset="0"/>
              </a:rPr>
              <a:t> addressing scheme</a:t>
            </a:r>
          </a:p>
          <a:p>
            <a:pPr lvl="2">
              <a:buFontTx/>
              <a:buChar char="•"/>
            </a:pPr>
            <a:r>
              <a:rPr lang="en-US" sz="2000" dirty="0">
                <a:solidFill>
                  <a:srgbClr val="000099"/>
                </a:solidFill>
                <a:latin typeface="Comic Sans MS" charset="0"/>
              </a:rPr>
              <a:t> </a:t>
            </a:r>
            <a:r>
              <a:rPr lang="ja-JP" altLang="en-US" sz="2000" dirty="0">
                <a:solidFill>
                  <a:srgbClr val="000099"/>
                </a:solidFill>
                <a:latin typeface="Comic Sans MS" charset="0"/>
              </a:rPr>
              <a:t>“</a:t>
            </a:r>
            <a:r>
              <a:rPr lang="en-US" altLang="ja-JP" sz="2000" dirty="0">
                <a:solidFill>
                  <a:srgbClr val="000099"/>
                </a:solidFill>
                <a:latin typeface="Comic Sans MS" charset="0"/>
              </a:rPr>
              <a:t>classless</a:t>
            </a:r>
            <a:r>
              <a:rPr lang="ja-JP" altLang="en-US" sz="2000" dirty="0">
                <a:solidFill>
                  <a:srgbClr val="000099"/>
                </a:solidFill>
                <a:latin typeface="Comic Sans MS" charset="0"/>
              </a:rPr>
              <a:t>”</a:t>
            </a:r>
            <a:r>
              <a:rPr lang="en-US" altLang="ja-JP" sz="2000" dirty="0">
                <a:solidFill>
                  <a:srgbClr val="000099"/>
                </a:solidFill>
                <a:latin typeface="Comic Sans MS" charset="0"/>
              </a:rPr>
              <a:t> addressing scheme: </a:t>
            </a:r>
            <a:r>
              <a:rPr lang="en-US" altLang="ja-JP" sz="2000" dirty="0">
                <a:solidFill>
                  <a:srgbClr val="FF0000"/>
                </a:solidFill>
                <a:latin typeface="Comic Sans MS" charset="0"/>
              </a:rPr>
              <a:t>CIDR</a:t>
            </a:r>
          </a:p>
          <a:p>
            <a:pPr lvl="1">
              <a:buFontTx/>
              <a:buChar char="•"/>
            </a:pPr>
            <a:r>
              <a:rPr lang="en-US" sz="2200" dirty="0">
                <a:solidFill>
                  <a:srgbClr val="000099"/>
                </a:solidFill>
                <a:latin typeface="Comic Sans MS" charset="0"/>
              </a:rPr>
              <a:t> Where do you get an IP address?</a:t>
            </a:r>
          </a:p>
          <a:p>
            <a:pPr lvl="2">
              <a:buFontTx/>
              <a:buChar char="•"/>
            </a:pPr>
            <a:r>
              <a:rPr lang="en-US" sz="2200" dirty="0">
                <a:solidFill>
                  <a:srgbClr val="000099"/>
                </a:solidFill>
                <a:latin typeface="Comic Sans MS" charset="0"/>
              </a:rPr>
              <a:t> </a:t>
            </a:r>
            <a:r>
              <a:rPr lang="en-US" sz="2200" dirty="0">
                <a:latin typeface="Comic Sans MS" charset="0"/>
              </a:rPr>
              <a:t>manual </a:t>
            </a:r>
            <a:r>
              <a:rPr lang="en-US" sz="2200" dirty="0" err="1">
                <a:latin typeface="Comic Sans MS" charset="0"/>
              </a:rPr>
              <a:t>config</a:t>
            </a:r>
            <a:r>
              <a:rPr lang="en-US" sz="2200" dirty="0">
                <a:latin typeface="Comic Sans MS" charset="0"/>
              </a:rPr>
              <a:t>., or </a:t>
            </a:r>
            <a:r>
              <a:rPr lang="en-US" sz="2200" dirty="0">
                <a:solidFill>
                  <a:srgbClr val="FF0000"/>
                </a:solidFill>
                <a:latin typeface="Comic Sans MS" charset="0"/>
              </a:rPr>
              <a:t>via DHCP  </a:t>
            </a:r>
            <a:r>
              <a:rPr lang="en-US" sz="2200" dirty="0">
                <a:latin typeface="Comic Sans MS" charset="0"/>
              </a:rPr>
              <a:t>-- how does it work?</a:t>
            </a:r>
          </a:p>
          <a:p>
            <a:pPr lvl="1">
              <a:buFontTx/>
              <a:buChar char="•"/>
            </a:pPr>
            <a:r>
              <a:rPr lang="en-US" sz="2200" dirty="0">
                <a:solidFill>
                  <a:srgbClr val="000099"/>
                </a:solidFill>
                <a:latin typeface="Comic Sans MS" charset="0"/>
              </a:rPr>
              <a:t> </a:t>
            </a:r>
            <a:r>
              <a:rPr lang="en-US" sz="2200" dirty="0">
                <a:solidFill>
                  <a:schemeClr val="accent2"/>
                </a:solidFill>
                <a:latin typeface="Comic Sans MS" charset="0"/>
              </a:rPr>
              <a:t> Where do you get an IP prefix?</a:t>
            </a:r>
          </a:p>
          <a:p>
            <a:pPr lvl="1">
              <a:buFontTx/>
              <a:buChar char="•"/>
            </a:pPr>
            <a:endParaRPr lang="en-US" sz="400" dirty="0">
              <a:solidFill>
                <a:schemeClr val="accent2"/>
              </a:solidFill>
              <a:latin typeface="Comic Sans MS" charset="0"/>
            </a:endParaRPr>
          </a:p>
          <a:p>
            <a:pPr lvl="1">
              <a:buFontTx/>
              <a:buChar char="•"/>
            </a:pPr>
            <a:r>
              <a:rPr lang="en-US" sz="2200" dirty="0">
                <a:solidFill>
                  <a:srgbClr val="000099"/>
                </a:solidFill>
                <a:latin typeface="Comic Sans MS" charset="0"/>
              </a:rPr>
              <a:t> </a:t>
            </a:r>
            <a:r>
              <a:rPr lang="en-US" sz="2200" dirty="0">
                <a:solidFill>
                  <a:srgbClr val="FF0000"/>
                </a:solidFill>
                <a:latin typeface="Comic Sans MS" charset="0"/>
              </a:rPr>
              <a:t>Network Service Model: IP Datagram service</a:t>
            </a:r>
          </a:p>
          <a:p>
            <a:pPr lvl="2">
              <a:buFontTx/>
              <a:buChar char="•"/>
            </a:pPr>
            <a:r>
              <a:rPr lang="en-US" sz="2200" dirty="0">
                <a:solidFill>
                  <a:srgbClr val="000099"/>
                </a:solidFill>
                <a:latin typeface="Comic Sans MS" charset="0"/>
              </a:rPr>
              <a:t> destination-based, hop-by-hop, forwarding</a:t>
            </a:r>
          </a:p>
          <a:p>
            <a:pPr lvl="2">
              <a:buFontTx/>
              <a:buChar char="•"/>
            </a:pPr>
            <a:r>
              <a:rPr lang="en-US" sz="2200" dirty="0">
                <a:solidFill>
                  <a:srgbClr val="000099"/>
                </a:solidFill>
                <a:latin typeface="Comic Sans MS" charset="0"/>
              </a:rPr>
              <a:t> forwarding (routing) table </a:t>
            </a:r>
          </a:p>
          <a:p>
            <a:pPr lvl="2">
              <a:buFontTx/>
              <a:buChar char="•"/>
            </a:pPr>
            <a:r>
              <a:rPr lang="en-US" sz="2200" dirty="0">
                <a:solidFill>
                  <a:srgbClr val="000099"/>
                </a:solidFill>
                <a:latin typeface="Comic Sans MS" charset="0"/>
              </a:rPr>
              <a:t> table look-up: </a:t>
            </a:r>
            <a:r>
              <a:rPr lang="en-US" sz="2200" dirty="0">
                <a:solidFill>
                  <a:srgbClr val="FF0000"/>
                </a:solidFill>
                <a:latin typeface="Comic Sans MS" charset="0"/>
              </a:rPr>
              <a:t>longest prefix matching</a:t>
            </a:r>
            <a:endParaRPr lang="en-US" sz="2000" dirty="0">
              <a:solidFill>
                <a:srgbClr val="FF0000"/>
              </a:solidFill>
              <a:latin typeface="Comic Sans MS" charset="0"/>
            </a:endParaRPr>
          </a:p>
        </p:txBody>
      </p:sp>
    </p:spTree>
    <p:extLst>
      <p:ext uri="{BB962C8B-B14F-4D97-AF65-F5344CB8AC3E}">
        <p14:creationId xmlns:p14="http://schemas.microsoft.com/office/powerpoint/2010/main" val="1674263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dissolve">
                                      <p:cBhvr>
                                        <p:cTn id="7" dur="500"/>
                                        <p:tgtEl>
                                          <p:spTgt spid="81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1923">
                                            <p:txEl>
                                              <p:pRg st="1" end="1"/>
                                            </p:txEl>
                                          </p:spTgt>
                                        </p:tgtEl>
                                        <p:attrNameLst>
                                          <p:attrName>style.visibility</p:attrName>
                                        </p:attrNameLst>
                                      </p:cBhvr>
                                      <p:to>
                                        <p:strVal val="visible"/>
                                      </p:to>
                                    </p:set>
                                    <p:animEffect transition="in" filter="dissolve">
                                      <p:cBhvr>
                                        <p:cTn id="12" dur="500"/>
                                        <p:tgtEl>
                                          <p:spTgt spid="819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1923">
                                            <p:txEl>
                                              <p:pRg st="2" end="2"/>
                                            </p:txEl>
                                          </p:spTgt>
                                        </p:tgtEl>
                                        <p:attrNameLst>
                                          <p:attrName>style.visibility</p:attrName>
                                        </p:attrNameLst>
                                      </p:cBhvr>
                                      <p:to>
                                        <p:strVal val="visible"/>
                                      </p:to>
                                    </p:set>
                                    <p:animEffect transition="in" filter="dissolve">
                                      <p:cBhvr>
                                        <p:cTn id="17" dur="500"/>
                                        <p:tgtEl>
                                          <p:spTgt spid="8192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81923">
                                            <p:txEl>
                                              <p:pRg st="3" end="3"/>
                                            </p:txEl>
                                          </p:spTgt>
                                        </p:tgtEl>
                                        <p:attrNameLst>
                                          <p:attrName>style.visibility</p:attrName>
                                        </p:attrNameLst>
                                      </p:cBhvr>
                                      <p:to>
                                        <p:strVal val="visible"/>
                                      </p:to>
                                    </p:set>
                                    <p:animEffect transition="in" filter="dissolve">
                                      <p:cBhvr>
                                        <p:cTn id="20" dur="500"/>
                                        <p:tgtEl>
                                          <p:spTgt spid="8192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1923">
                                            <p:txEl>
                                              <p:pRg st="4" end="4"/>
                                            </p:txEl>
                                          </p:spTgt>
                                        </p:tgtEl>
                                        <p:attrNameLst>
                                          <p:attrName>style.visibility</p:attrName>
                                        </p:attrNameLst>
                                      </p:cBhvr>
                                      <p:to>
                                        <p:strVal val="visible"/>
                                      </p:to>
                                    </p:set>
                                    <p:animEffect transition="in" filter="dissolve">
                                      <p:cBhvr>
                                        <p:cTn id="23" dur="500"/>
                                        <p:tgtEl>
                                          <p:spTgt spid="8192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1923">
                                            <p:txEl>
                                              <p:pRg st="5" end="5"/>
                                            </p:txEl>
                                          </p:spTgt>
                                        </p:tgtEl>
                                        <p:attrNameLst>
                                          <p:attrName>style.visibility</p:attrName>
                                        </p:attrNameLst>
                                      </p:cBhvr>
                                      <p:to>
                                        <p:strVal val="visible"/>
                                      </p:to>
                                    </p:set>
                                    <p:animEffect transition="in" filter="dissolve">
                                      <p:cBhvr>
                                        <p:cTn id="26" dur="500"/>
                                        <p:tgtEl>
                                          <p:spTgt spid="8192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81923">
                                            <p:txEl>
                                              <p:pRg st="6" end="6"/>
                                            </p:txEl>
                                          </p:spTgt>
                                        </p:tgtEl>
                                        <p:attrNameLst>
                                          <p:attrName>style.visibility</p:attrName>
                                        </p:attrNameLst>
                                      </p:cBhvr>
                                      <p:to>
                                        <p:strVal val="visible"/>
                                      </p:to>
                                    </p:set>
                                    <p:animEffect transition="in" filter="dissolve">
                                      <p:cBhvr>
                                        <p:cTn id="29" dur="500"/>
                                        <p:tgtEl>
                                          <p:spTgt spid="8192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1923">
                                            <p:txEl>
                                              <p:pRg st="7" end="7"/>
                                            </p:txEl>
                                          </p:spTgt>
                                        </p:tgtEl>
                                        <p:attrNameLst>
                                          <p:attrName>style.visibility</p:attrName>
                                        </p:attrNameLst>
                                      </p:cBhvr>
                                      <p:to>
                                        <p:strVal val="visible"/>
                                      </p:to>
                                    </p:set>
                                    <p:animEffect transition="in" filter="dissolve">
                                      <p:cBhvr>
                                        <p:cTn id="32" dur="500"/>
                                        <p:tgtEl>
                                          <p:spTgt spid="81923">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1923">
                                            <p:txEl>
                                              <p:pRg st="8" end="8"/>
                                            </p:txEl>
                                          </p:spTgt>
                                        </p:tgtEl>
                                        <p:attrNameLst>
                                          <p:attrName>style.visibility</p:attrName>
                                        </p:attrNameLst>
                                      </p:cBhvr>
                                      <p:to>
                                        <p:strVal val="visible"/>
                                      </p:to>
                                    </p:set>
                                    <p:animEffect transition="in" filter="dissolve">
                                      <p:cBhvr>
                                        <p:cTn id="37" dur="500"/>
                                        <p:tgtEl>
                                          <p:spTgt spid="81923">
                                            <p:txEl>
                                              <p:pRg st="8" end="8"/>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81923">
                                            <p:txEl>
                                              <p:pRg st="9" end="9"/>
                                            </p:txEl>
                                          </p:spTgt>
                                        </p:tgtEl>
                                        <p:attrNameLst>
                                          <p:attrName>style.visibility</p:attrName>
                                        </p:attrNameLst>
                                      </p:cBhvr>
                                      <p:to>
                                        <p:strVal val="visible"/>
                                      </p:to>
                                    </p:set>
                                    <p:animEffect transition="in" filter="dissolve">
                                      <p:cBhvr>
                                        <p:cTn id="40" dur="500"/>
                                        <p:tgtEl>
                                          <p:spTgt spid="81923">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1923">
                                            <p:txEl>
                                              <p:pRg st="10" end="10"/>
                                            </p:txEl>
                                          </p:spTgt>
                                        </p:tgtEl>
                                        <p:attrNameLst>
                                          <p:attrName>style.visibility</p:attrName>
                                        </p:attrNameLst>
                                      </p:cBhvr>
                                      <p:to>
                                        <p:strVal val="visible"/>
                                      </p:to>
                                    </p:set>
                                    <p:animEffect transition="in" filter="dissolve">
                                      <p:cBhvr>
                                        <p:cTn id="45" dur="500"/>
                                        <p:tgtEl>
                                          <p:spTgt spid="81923">
                                            <p:txEl>
                                              <p:pRg st="10" end="1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81923">
                                            <p:txEl>
                                              <p:pRg st="12" end="12"/>
                                            </p:txEl>
                                          </p:spTgt>
                                        </p:tgtEl>
                                        <p:attrNameLst>
                                          <p:attrName>style.visibility</p:attrName>
                                        </p:attrNameLst>
                                      </p:cBhvr>
                                      <p:to>
                                        <p:strVal val="visible"/>
                                      </p:to>
                                    </p:set>
                                    <p:animEffect transition="in" filter="dissolve">
                                      <p:cBhvr>
                                        <p:cTn id="50" dur="500"/>
                                        <p:tgtEl>
                                          <p:spTgt spid="81923">
                                            <p:txEl>
                                              <p:pRg st="12" end="12"/>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81923">
                                            <p:txEl>
                                              <p:pRg st="13" end="13"/>
                                            </p:txEl>
                                          </p:spTgt>
                                        </p:tgtEl>
                                        <p:attrNameLst>
                                          <p:attrName>style.visibility</p:attrName>
                                        </p:attrNameLst>
                                      </p:cBhvr>
                                      <p:to>
                                        <p:strVal val="visible"/>
                                      </p:to>
                                    </p:set>
                                    <p:animEffect transition="in" filter="dissolve">
                                      <p:cBhvr>
                                        <p:cTn id="53" dur="500"/>
                                        <p:tgtEl>
                                          <p:spTgt spid="81923">
                                            <p:txEl>
                                              <p:pRg st="13" end="13"/>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81923">
                                            <p:txEl>
                                              <p:pRg st="14" end="14"/>
                                            </p:txEl>
                                          </p:spTgt>
                                        </p:tgtEl>
                                        <p:attrNameLst>
                                          <p:attrName>style.visibility</p:attrName>
                                        </p:attrNameLst>
                                      </p:cBhvr>
                                      <p:to>
                                        <p:strVal val="visible"/>
                                      </p:to>
                                    </p:set>
                                    <p:animEffect transition="in" filter="dissolve">
                                      <p:cBhvr>
                                        <p:cTn id="56" dur="500"/>
                                        <p:tgtEl>
                                          <p:spTgt spid="81923">
                                            <p:txEl>
                                              <p:pRg st="14" end="14"/>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81923">
                                            <p:txEl>
                                              <p:pRg st="15" end="15"/>
                                            </p:txEl>
                                          </p:spTgt>
                                        </p:tgtEl>
                                        <p:attrNameLst>
                                          <p:attrName>style.visibility</p:attrName>
                                        </p:attrNameLst>
                                      </p:cBhvr>
                                      <p:to>
                                        <p:strVal val="visible"/>
                                      </p:to>
                                    </p:set>
                                    <p:animEffect transition="in" filter="dissolve">
                                      <p:cBhvr>
                                        <p:cTn id="59" dur="500"/>
                                        <p:tgtEl>
                                          <p:spTgt spid="8192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bldLvl="2"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6553200" y="6248400"/>
            <a:ext cx="1905000" cy="457200"/>
          </a:xfrm>
        </p:spPr>
        <p:txBody>
          <a:bodyPr/>
          <a:lstStyle/>
          <a:p>
            <a:pPr algn="r">
              <a:defRPr/>
            </a:pPr>
            <a:r>
              <a:rPr lang="en-US">
                <a:latin typeface="Comic Sans MS" charset="0"/>
                <a:ea typeface="ＭＳ Ｐゴシック" charset="0"/>
              </a:rPr>
              <a:t>CSci4211:         Network Layer: Part II</a:t>
            </a:r>
          </a:p>
        </p:txBody>
      </p:sp>
      <p:sp>
        <p:nvSpPr>
          <p:cNvPr id="6" name="Slide Number Placeholder 5"/>
          <p:cNvSpPr>
            <a:spLocks noGrp="1"/>
          </p:cNvSpPr>
          <p:nvPr>
            <p:ph type="sldNum" sz="quarter" idx="11"/>
          </p:nvPr>
        </p:nvSpPr>
        <p:spPr/>
        <p:txBody>
          <a:bodyPr/>
          <a:lstStyle/>
          <a:p>
            <a:pPr>
              <a:defRPr/>
            </a:pPr>
            <a:fld id="{2D7C740F-8A92-7F48-8E3B-D2E795B5D1E8}" type="slidenum">
              <a:rPr lang="en-US"/>
              <a:pPr>
                <a:defRPr/>
              </a:pPr>
              <a:t>110</a:t>
            </a:fld>
            <a:endParaRPr lang="en-US"/>
          </a:p>
        </p:txBody>
      </p:sp>
      <p:sp>
        <p:nvSpPr>
          <p:cNvPr id="234498" name="Rectangle 2"/>
          <p:cNvSpPr>
            <a:spLocks noGrp="1" noChangeArrowheads="1"/>
          </p:cNvSpPr>
          <p:nvPr>
            <p:ph type="title"/>
          </p:nvPr>
        </p:nvSpPr>
        <p:spPr>
          <a:xfrm>
            <a:off x="685800" y="152400"/>
            <a:ext cx="7772400" cy="1143000"/>
          </a:xfrm>
        </p:spPr>
        <p:txBody>
          <a:bodyPr/>
          <a:lstStyle/>
          <a:p>
            <a:pPr>
              <a:defRPr/>
            </a:pPr>
            <a:r>
              <a:rPr lang="en-US" sz="3600" dirty="0" smtClean="0">
                <a:cs typeface="+mj-cs"/>
              </a:rPr>
              <a:t>Distance Vector Routing</a:t>
            </a:r>
          </a:p>
        </p:txBody>
      </p:sp>
      <p:sp>
        <p:nvSpPr>
          <p:cNvPr id="234499" name="Rectangle 3"/>
          <p:cNvSpPr>
            <a:spLocks noGrp="1" noChangeArrowheads="1"/>
          </p:cNvSpPr>
          <p:nvPr>
            <p:ph type="body" idx="1"/>
          </p:nvPr>
        </p:nvSpPr>
        <p:spPr>
          <a:xfrm>
            <a:off x="762000" y="1295400"/>
            <a:ext cx="7772400" cy="4495800"/>
          </a:xfrm>
        </p:spPr>
        <p:txBody>
          <a:bodyPr/>
          <a:lstStyle/>
          <a:p>
            <a:pPr>
              <a:defRPr/>
            </a:pPr>
            <a:r>
              <a:rPr lang="en-US" sz="2400" smtClean="0">
                <a:cs typeface="+mn-cs"/>
              </a:rPr>
              <a:t>A router tells neighbors its distance to every router</a:t>
            </a:r>
          </a:p>
          <a:p>
            <a:pPr lvl="1">
              <a:defRPr/>
            </a:pPr>
            <a:r>
              <a:rPr lang="en-US" smtClean="0"/>
              <a:t>Communication between neighbors only</a:t>
            </a:r>
          </a:p>
          <a:p>
            <a:pPr>
              <a:defRPr/>
            </a:pPr>
            <a:r>
              <a:rPr lang="en-US" sz="2400" smtClean="0">
                <a:cs typeface="+mn-cs"/>
              </a:rPr>
              <a:t>Based on Bellman-Ford algorithm</a:t>
            </a:r>
          </a:p>
          <a:p>
            <a:pPr lvl="1">
              <a:defRPr/>
            </a:pPr>
            <a:r>
              <a:rPr lang="en-US" smtClean="0"/>
              <a:t>Computes </a:t>
            </a:r>
            <a:r>
              <a:rPr lang="ja-JP" altLang="en-US" smtClean="0">
                <a:latin typeface="Arial"/>
              </a:rPr>
              <a:t>“</a:t>
            </a:r>
            <a:r>
              <a:rPr lang="en-US" smtClean="0"/>
              <a:t>shortest paths</a:t>
            </a:r>
            <a:r>
              <a:rPr lang="ja-JP" altLang="en-US" smtClean="0">
                <a:latin typeface="Arial"/>
              </a:rPr>
              <a:t>”</a:t>
            </a:r>
            <a:endParaRPr lang="en-US" smtClean="0"/>
          </a:p>
          <a:p>
            <a:pPr>
              <a:defRPr/>
            </a:pPr>
            <a:r>
              <a:rPr lang="en-US" sz="2400" smtClean="0">
                <a:cs typeface="+mn-cs"/>
              </a:rPr>
              <a:t>Each router maintains a distance table</a:t>
            </a:r>
          </a:p>
          <a:p>
            <a:pPr lvl="1">
              <a:defRPr/>
            </a:pPr>
            <a:r>
              <a:rPr lang="en-US" smtClean="0"/>
              <a:t>A row for each possible destination</a:t>
            </a:r>
          </a:p>
          <a:p>
            <a:pPr lvl="1">
              <a:defRPr/>
            </a:pPr>
            <a:r>
              <a:rPr lang="en-US" smtClean="0"/>
              <a:t>A column for each neighbor</a:t>
            </a:r>
          </a:p>
          <a:p>
            <a:pPr lvl="2">
              <a:defRPr/>
            </a:pPr>
            <a:r>
              <a:rPr lang="en-US" sz="2000" smtClean="0"/>
              <a:t>D</a:t>
            </a:r>
            <a:r>
              <a:rPr lang="en-US" sz="2000" baseline="30000" smtClean="0"/>
              <a:t>X</a:t>
            </a:r>
            <a:r>
              <a:rPr lang="en-US" sz="2000" smtClean="0"/>
              <a:t>(Y,Z) : distance </a:t>
            </a:r>
            <a:r>
              <a:rPr lang="en-US" sz="2000" smtClean="0">
                <a:solidFill>
                  <a:srgbClr val="FF9933"/>
                </a:solidFill>
              </a:rPr>
              <a:t>from</a:t>
            </a:r>
            <a:r>
              <a:rPr lang="en-US" sz="2000" smtClean="0"/>
              <a:t> X </a:t>
            </a:r>
            <a:r>
              <a:rPr lang="en-US" sz="2000" smtClean="0">
                <a:solidFill>
                  <a:srgbClr val="FF9933"/>
                </a:solidFill>
              </a:rPr>
              <a:t>to</a:t>
            </a:r>
            <a:r>
              <a:rPr lang="en-US" sz="2000" smtClean="0"/>
              <a:t> Y </a:t>
            </a:r>
            <a:r>
              <a:rPr lang="en-US" sz="2000" smtClean="0">
                <a:solidFill>
                  <a:srgbClr val="FF9933"/>
                </a:solidFill>
              </a:rPr>
              <a:t>via</a:t>
            </a:r>
            <a:r>
              <a:rPr lang="en-US" sz="2000" smtClean="0"/>
              <a:t> Z</a:t>
            </a:r>
          </a:p>
          <a:p>
            <a:pPr>
              <a:defRPr/>
            </a:pPr>
            <a:r>
              <a:rPr lang="en-US" sz="2400" smtClean="0">
                <a:cs typeface="+mn-cs"/>
              </a:rPr>
              <a:t>Exchanges distance vector with neighbors</a:t>
            </a:r>
          </a:p>
          <a:p>
            <a:pPr lvl="1">
              <a:defRPr/>
            </a:pPr>
            <a:r>
              <a:rPr lang="en-US" smtClean="0"/>
              <a:t>Distance vector: current least cost to each destination</a:t>
            </a:r>
          </a:p>
        </p:txBody>
      </p:sp>
    </p:spTree>
    <p:extLst>
      <p:ext uri="{BB962C8B-B14F-4D97-AF65-F5344CB8AC3E}">
        <p14:creationId xmlns:p14="http://schemas.microsoft.com/office/powerpoint/2010/main" val="128955995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Footer Placeholder 4"/>
          <p:cNvSpPr>
            <a:spLocks noGrp="1"/>
          </p:cNvSpPr>
          <p:nvPr>
            <p:ph type="ftr" sz="quarter" idx="10"/>
          </p:nvPr>
        </p:nvSpPr>
        <p:spPr>
          <a:xfrm>
            <a:off x="3200400" y="6248400"/>
            <a:ext cx="2743200" cy="457200"/>
          </a:xfrm>
        </p:spPr>
        <p:txBody>
          <a:bodyPr/>
          <a:lstStyle/>
          <a:p>
            <a:pPr algn="r">
              <a:defRPr/>
            </a:pPr>
            <a:r>
              <a:rPr lang="en-US" dirty="0">
                <a:latin typeface="Comic Sans MS" charset="0"/>
                <a:ea typeface="ＭＳ Ｐゴシック" charset="0"/>
              </a:rPr>
              <a:t>CSci4211:         Network Layer: Part II</a:t>
            </a:r>
          </a:p>
        </p:txBody>
      </p:sp>
      <p:sp>
        <p:nvSpPr>
          <p:cNvPr id="75" name="Slide Number Placeholder 5"/>
          <p:cNvSpPr>
            <a:spLocks noGrp="1"/>
          </p:cNvSpPr>
          <p:nvPr>
            <p:ph type="sldNum" sz="quarter" idx="11"/>
          </p:nvPr>
        </p:nvSpPr>
        <p:spPr>
          <a:xfrm>
            <a:off x="7848600" y="6248400"/>
            <a:ext cx="609600" cy="457200"/>
          </a:xfrm>
        </p:spPr>
        <p:txBody>
          <a:bodyPr/>
          <a:lstStyle/>
          <a:p>
            <a:pPr>
              <a:defRPr/>
            </a:pPr>
            <a:fld id="{7EA26706-6D1C-664E-B5CC-580FBCBE6339}" type="slidenum">
              <a:rPr lang="en-US"/>
              <a:pPr>
                <a:defRPr/>
              </a:pPr>
              <a:t>111</a:t>
            </a:fld>
            <a:endParaRPr lang="en-US" dirty="0"/>
          </a:p>
        </p:txBody>
      </p:sp>
      <p:sp>
        <p:nvSpPr>
          <p:cNvPr id="236546" name="Rectangle 2"/>
          <p:cNvSpPr>
            <a:spLocks noGrp="1" noChangeArrowheads="1"/>
          </p:cNvSpPr>
          <p:nvPr>
            <p:ph type="title"/>
          </p:nvPr>
        </p:nvSpPr>
        <p:spPr>
          <a:xfrm>
            <a:off x="457200" y="228600"/>
            <a:ext cx="7772400" cy="1143000"/>
          </a:xfrm>
        </p:spPr>
        <p:txBody>
          <a:bodyPr/>
          <a:lstStyle/>
          <a:p>
            <a:pPr>
              <a:defRPr/>
            </a:pPr>
            <a:r>
              <a:rPr lang="en-US" sz="3600" smtClean="0">
                <a:cs typeface="+mj-cs"/>
              </a:rPr>
              <a:t>Distance Table: Example</a:t>
            </a:r>
          </a:p>
        </p:txBody>
      </p:sp>
      <p:grpSp>
        <p:nvGrpSpPr>
          <p:cNvPr id="280580" name="Group 3"/>
          <p:cNvGrpSpPr>
            <a:grpSpLocks/>
          </p:cNvGrpSpPr>
          <p:nvPr/>
        </p:nvGrpSpPr>
        <p:grpSpPr bwMode="auto">
          <a:xfrm>
            <a:off x="533400" y="2286000"/>
            <a:ext cx="3200400" cy="2127250"/>
            <a:chOff x="486" y="1176"/>
            <a:chExt cx="1757" cy="1150"/>
          </a:xfrm>
        </p:grpSpPr>
        <p:sp>
          <p:nvSpPr>
            <p:cNvPr id="236548" name="Freeform 4"/>
            <p:cNvSpPr>
              <a:spLocks/>
            </p:cNvSpPr>
            <p:nvPr/>
          </p:nvSpPr>
          <p:spPr bwMode="auto">
            <a:xfrm>
              <a:off x="486" y="1176"/>
              <a:ext cx="1757" cy="1150"/>
            </a:xfrm>
            <a:custGeom>
              <a:avLst/>
              <a:gdLst>
                <a:gd name="T0" fmla="*/ 108 w 1757"/>
                <a:gd name="T1" fmla="*/ 402 h 1150"/>
                <a:gd name="T2" fmla="*/ 390 w 1757"/>
                <a:gd name="T3" fmla="*/ 216 h 1150"/>
                <a:gd name="T4" fmla="*/ 801 w 1757"/>
                <a:gd name="T5" fmla="*/ 27 h 1150"/>
                <a:gd name="T6" fmla="*/ 1341 w 1757"/>
                <a:gd name="T7" fmla="*/ 54 h 1150"/>
                <a:gd name="T8" fmla="*/ 1602 w 1757"/>
                <a:gd name="T9" fmla="*/ 141 h 1150"/>
                <a:gd name="T10" fmla="*/ 1665 w 1757"/>
                <a:gd name="T11" fmla="*/ 489 h 1150"/>
                <a:gd name="T12" fmla="*/ 1644 w 1757"/>
                <a:gd name="T13" fmla="*/ 1044 h 1150"/>
                <a:gd name="T14" fmla="*/ 984 w 1757"/>
                <a:gd name="T15" fmla="*/ 1125 h 1150"/>
                <a:gd name="T16" fmla="*/ 540 w 1757"/>
                <a:gd name="T17" fmla="*/ 1068 h 1150"/>
                <a:gd name="T18" fmla="*/ 72 w 1757"/>
                <a:gd name="T19" fmla="*/ 684 h 1150"/>
                <a:gd name="T20" fmla="*/ 108 w 1757"/>
                <a:gd name="T21" fmla="*/ 402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7" h="1150">
                  <a:moveTo>
                    <a:pt x="108" y="402"/>
                  </a:moveTo>
                  <a:cubicBezTo>
                    <a:pt x="161" y="324"/>
                    <a:pt x="275" y="278"/>
                    <a:pt x="390" y="216"/>
                  </a:cubicBezTo>
                  <a:cubicBezTo>
                    <a:pt x="505" y="154"/>
                    <a:pt x="642" y="54"/>
                    <a:pt x="801" y="27"/>
                  </a:cubicBezTo>
                  <a:cubicBezTo>
                    <a:pt x="960" y="0"/>
                    <a:pt x="1208" y="35"/>
                    <a:pt x="1341" y="54"/>
                  </a:cubicBezTo>
                  <a:cubicBezTo>
                    <a:pt x="1474" y="73"/>
                    <a:pt x="1548" y="68"/>
                    <a:pt x="1602" y="141"/>
                  </a:cubicBezTo>
                  <a:cubicBezTo>
                    <a:pt x="1656" y="214"/>
                    <a:pt x="1658" y="339"/>
                    <a:pt x="1665" y="489"/>
                  </a:cubicBezTo>
                  <a:cubicBezTo>
                    <a:pt x="1672" y="639"/>
                    <a:pt x="1757" y="938"/>
                    <a:pt x="1644" y="1044"/>
                  </a:cubicBezTo>
                  <a:cubicBezTo>
                    <a:pt x="1531" y="1150"/>
                    <a:pt x="1168" y="1121"/>
                    <a:pt x="984" y="1125"/>
                  </a:cubicBezTo>
                  <a:cubicBezTo>
                    <a:pt x="800" y="1129"/>
                    <a:pt x="692" y="1141"/>
                    <a:pt x="540" y="1068"/>
                  </a:cubicBezTo>
                  <a:cubicBezTo>
                    <a:pt x="388" y="995"/>
                    <a:pt x="144" y="795"/>
                    <a:pt x="72" y="684"/>
                  </a:cubicBezTo>
                  <a:cubicBezTo>
                    <a:pt x="0" y="573"/>
                    <a:pt x="55" y="480"/>
                    <a:pt x="108" y="402"/>
                  </a:cubicBezTo>
                  <a:close/>
                </a:path>
              </a:pathLst>
            </a:custGeom>
            <a:solidFill>
              <a:srgbClr val="CCFF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49" name="Freeform 5"/>
            <p:cNvSpPr>
              <a:spLocks/>
            </p:cNvSpPr>
            <p:nvPr/>
          </p:nvSpPr>
          <p:spPr bwMode="auto">
            <a:xfrm>
              <a:off x="840" y="1488"/>
              <a:ext cx="343" cy="185"/>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50" name="Oval 6"/>
            <p:cNvSpPr>
              <a:spLocks noChangeArrowheads="1"/>
            </p:cNvSpPr>
            <p:nvPr/>
          </p:nvSpPr>
          <p:spPr bwMode="auto">
            <a:xfrm>
              <a:off x="580" y="1730"/>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51" name="Line 7"/>
            <p:cNvSpPr>
              <a:spLocks noChangeShapeType="1"/>
            </p:cNvSpPr>
            <p:nvPr/>
          </p:nvSpPr>
          <p:spPr bwMode="auto">
            <a:xfrm>
              <a:off x="580" y="1723"/>
              <a:ext cx="1" cy="5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52" name="Line 8"/>
            <p:cNvSpPr>
              <a:spLocks noChangeShapeType="1"/>
            </p:cNvSpPr>
            <p:nvPr/>
          </p:nvSpPr>
          <p:spPr bwMode="auto">
            <a:xfrm>
              <a:off x="893" y="1723"/>
              <a:ext cx="1" cy="5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53" name="Rectangle 9"/>
            <p:cNvSpPr>
              <a:spLocks noChangeArrowheads="1"/>
            </p:cNvSpPr>
            <p:nvPr/>
          </p:nvSpPr>
          <p:spPr bwMode="auto">
            <a:xfrm>
              <a:off x="580" y="1723"/>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rgbClr val="3333FF"/>
                </a:solidFill>
                <a:cs typeface="+mn-cs"/>
              </a:endParaRPr>
            </a:p>
          </p:txBody>
        </p:sp>
        <p:sp>
          <p:nvSpPr>
            <p:cNvPr id="236554" name="Oval 10"/>
            <p:cNvSpPr>
              <a:spLocks noChangeArrowheads="1"/>
            </p:cNvSpPr>
            <p:nvPr/>
          </p:nvSpPr>
          <p:spPr bwMode="auto">
            <a:xfrm>
              <a:off x="577" y="1664"/>
              <a:ext cx="315" cy="94"/>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55" name="Oval 11"/>
            <p:cNvSpPr>
              <a:spLocks noChangeArrowheads="1"/>
            </p:cNvSpPr>
            <p:nvPr/>
          </p:nvSpPr>
          <p:spPr bwMode="auto">
            <a:xfrm>
              <a:off x="1050" y="1427"/>
              <a:ext cx="313" cy="82"/>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56" name="Line 12"/>
            <p:cNvSpPr>
              <a:spLocks noChangeShapeType="1"/>
            </p:cNvSpPr>
            <p:nvPr/>
          </p:nvSpPr>
          <p:spPr bwMode="auto">
            <a:xfrm>
              <a:off x="1050" y="1420"/>
              <a:ext cx="1" cy="5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57" name="Line 13"/>
            <p:cNvSpPr>
              <a:spLocks noChangeShapeType="1"/>
            </p:cNvSpPr>
            <p:nvPr/>
          </p:nvSpPr>
          <p:spPr bwMode="auto">
            <a:xfrm>
              <a:off x="1363" y="1420"/>
              <a:ext cx="1" cy="5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58" name="Rectangle 14"/>
            <p:cNvSpPr>
              <a:spLocks noChangeArrowheads="1"/>
            </p:cNvSpPr>
            <p:nvPr/>
          </p:nvSpPr>
          <p:spPr bwMode="auto">
            <a:xfrm>
              <a:off x="1050" y="1420"/>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rgbClr val="3333FF"/>
                </a:solidFill>
                <a:cs typeface="+mn-cs"/>
              </a:endParaRPr>
            </a:p>
          </p:txBody>
        </p:sp>
        <p:sp>
          <p:nvSpPr>
            <p:cNvPr id="236559" name="Oval 15"/>
            <p:cNvSpPr>
              <a:spLocks noChangeArrowheads="1"/>
            </p:cNvSpPr>
            <p:nvPr/>
          </p:nvSpPr>
          <p:spPr bwMode="auto">
            <a:xfrm>
              <a:off x="1047" y="1361"/>
              <a:ext cx="313" cy="94"/>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60" name="Oval 16"/>
            <p:cNvSpPr>
              <a:spLocks noChangeArrowheads="1"/>
            </p:cNvSpPr>
            <p:nvPr/>
          </p:nvSpPr>
          <p:spPr bwMode="auto">
            <a:xfrm>
              <a:off x="1733" y="1423"/>
              <a:ext cx="312"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61" name="Line 17"/>
            <p:cNvSpPr>
              <a:spLocks noChangeShapeType="1"/>
            </p:cNvSpPr>
            <p:nvPr/>
          </p:nvSpPr>
          <p:spPr bwMode="auto">
            <a:xfrm>
              <a:off x="1733" y="1416"/>
              <a:ext cx="1"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62" name="Line 18"/>
            <p:cNvSpPr>
              <a:spLocks noChangeShapeType="1"/>
            </p:cNvSpPr>
            <p:nvPr/>
          </p:nvSpPr>
          <p:spPr bwMode="auto">
            <a:xfrm>
              <a:off x="2045" y="1416"/>
              <a:ext cx="1"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63" name="Rectangle 19"/>
            <p:cNvSpPr>
              <a:spLocks noChangeArrowheads="1"/>
            </p:cNvSpPr>
            <p:nvPr/>
          </p:nvSpPr>
          <p:spPr bwMode="auto">
            <a:xfrm>
              <a:off x="1733" y="1416"/>
              <a:ext cx="309"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rgbClr val="3333FF"/>
                </a:solidFill>
                <a:cs typeface="+mn-cs"/>
              </a:endParaRPr>
            </a:p>
          </p:txBody>
        </p:sp>
        <p:sp>
          <p:nvSpPr>
            <p:cNvPr id="236564" name="Oval 20"/>
            <p:cNvSpPr>
              <a:spLocks noChangeArrowheads="1"/>
            </p:cNvSpPr>
            <p:nvPr/>
          </p:nvSpPr>
          <p:spPr bwMode="auto">
            <a:xfrm>
              <a:off x="1736" y="1360"/>
              <a:ext cx="312"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65" name="Freeform 21"/>
            <p:cNvSpPr>
              <a:spLocks/>
            </p:cNvSpPr>
            <p:nvPr/>
          </p:nvSpPr>
          <p:spPr bwMode="auto">
            <a:xfrm>
              <a:off x="1899" y="1515"/>
              <a:ext cx="47" cy="543"/>
            </a:xfrm>
            <a:custGeom>
              <a:avLst/>
              <a:gdLst>
                <a:gd name="T0" fmla="*/ 0 w 1"/>
                <a:gd name="T1" fmla="*/ 0 h 522"/>
                <a:gd name="T2" fmla="*/ 0 w 1"/>
                <a:gd name="T3" fmla="*/ 522 h 522"/>
              </a:gdLst>
              <a:ahLst/>
              <a:cxnLst>
                <a:cxn ang="0">
                  <a:pos x="T0" y="T1"/>
                </a:cxn>
                <a:cxn ang="0">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66" name="Freeform 22"/>
            <p:cNvSpPr>
              <a:spLocks/>
            </p:cNvSpPr>
            <p:nvPr/>
          </p:nvSpPr>
          <p:spPr bwMode="auto">
            <a:xfrm>
              <a:off x="1206" y="1521"/>
              <a:ext cx="1" cy="537"/>
            </a:xfrm>
            <a:custGeom>
              <a:avLst/>
              <a:gdLst>
                <a:gd name="T0" fmla="*/ 0 w 1"/>
                <a:gd name="T1" fmla="*/ 0 h 537"/>
                <a:gd name="T2" fmla="*/ 0 w 1"/>
                <a:gd name="T3" fmla="*/ 537 h 537"/>
              </a:gdLst>
              <a:ahLst/>
              <a:cxnLst>
                <a:cxn ang="0">
                  <a:pos x="T0" y="T1"/>
                </a:cxn>
                <a:cxn ang="0">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67" name="Freeform 23"/>
            <p:cNvSpPr>
              <a:spLocks/>
            </p:cNvSpPr>
            <p:nvPr/>
          </p:nvSpPr>
          <p:spPr bwMode="auto">
            <a:xfrm>
              <a:off x="1377" y="2136"/>
              <a:ext cx="366" cy="1"/>
            </a:xfrm>
            <a:custGeom>
              <a:avLst/>
              <a:gdLst>
                <a:gd name="T0" fmla="*/ 366 w 366"/>
                <a:gd name="T1" fmla="*/ 0 h 1"/>
                <a:gd name="T2" fmla="*/ 0 w 366"/>
                <a:gd name="T3" fmla="*/ 0 h 1"/>
              </a:gdLst>
              <a:ahLst/>
              <a:cxnLst>
                <a:cxn ang="0">
                  <a:pos x="T0" y="T1"/>
                </a:cxn>
                <a:cxn ang="0">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68" name="Freeform 24"/>
            <p:cNvSpPr>
              <a:spLocks/>
            </p:cNvSpPr>
            <p:nvPr/>
          </p:nvSpPr>
          <p:spPr bwMode="auto">
            <a:xfrm>
              <a:off x="786" y="1812"/>
              <a:ext cx="276" cy="264"/>
            </a:xfrm>
            <a:custGeom>
              <a:avLst/>
              <a:gdLst>
                <a:gd name="T0" fmla="*/ 276 w 276"/>
                <a:gd name="T1" fmla="*/ 264 h 264"/>
                <a:gd name="T2" fmla="*/ 0 w 276"/>
                <a:gd name="T3" fmla="*/ 0 h 264"/>
              </a:gdLst>
              <a:ahLst/>
              <a:cxnLst>
                <a:cxn ang="0">
                  <a:pos x="T0" y="T1"/>
                </a:cxn>
                <a:cxn ang="0">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69" name="Freeform 25"/>
            <p:cNvSpPr>
              <a:spLocks/>
            </p:cNvSpPr>
            <p:nvPr/>
          </p:nvSpPr>
          <p:spPr bwMode="auto">
            <a:xfrm>
              <a:off x="1371" y="1446"/>
              <a:ext cx="366" cy="1"/>
            </a:xfrm>
            <a:custGeom>
              <a:avLst/>
              <a:gdLst>
                <a:gd name="T0" fmla="*/ 366 w 366"/>
                <a:gd name="T1" fmla="*/ 0 h 1"/>
                <a:gd name="T2" fmla="*/ 0 w 366"/>
                <a:gd name="T3" fmla="*/ 0 h 1"/>
              </a:gdLst>
              <a:ahLst/>
              <a:cxnLst>
                <a:cxn ang="0">
                  <a:pos x="T0" y="T1"/>
                </a:cxn>
                <a:cxn ang="0">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80617" name="Group 26"/>
            <p:cNvGrpSpPr>
              <a:grpSpLocks/>
            </p:cNvGrpSpPr>
            <p:nvPr/>
          </p:nvGrpSpPr>
          <p:grpSpPr bwMode="auto">
            <a:xfrm>
              <a:off x="630" y="1616"/>
              <a:ext cx="203" cy="215"/>
              <a:chOff x="2955" y="2429"/>
              <a:chExt cx="206" cy="215"/>
            </a:xfrm>
          </p:grpSpPr>
          <p:sp>
            <p:nvSpPr>
              <p:cNvPr id="236571" name="Rectangle 27"/>
              <p:cNvSpPr>
                <a:spLocks noChangeArrowheads="1"/>
              </p:cNvSpPr>
              <p:nvPr/>
            </p:nvSpPr>
            <p:spPr bwMode="auto">
              <a:xfrm>
                <a:off x="2982" y="2490"/>
                <a:ext cx="142" cy="130"/>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72" name="Text Box 28"/>
              <p:cNvSpPr txBox="1">
                <a:spLocks noChangeArrowheads="1"/>
              </p:cNvSpPr>
              <p:nvPr/>
            </p:nvSpPr>
            <p:spPr bwMode="auto">
              <a:xfrm>
                <a:off x="2955" y="2429"/>
                <a:ext cx="206"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solidFill>
                      <a:srgbClr val="FF3300"/>
                    </a:solidFill>
                    <a:latin typeface="Comic Sans MS" charset="0"/>
                    <a:cs typeface="+mn-cs"/>
                  </a:rPr>
                  <a:t>A</a:t>
                </a:r>
              </a:p>
            </p:txBody>
          </p:sp>
        </p:grpSp>
        <p:grpSp>
          <p:nvGrpSpPr>
            <p:cNvPr id="280618" name="Group 29"/>
            <p:cNvGrpSpPr>
              <a:grpSpLocks/>
            </p:cNvGrpSpPr>
            <p:nvPr/>
          </p:nvGrpSpPr>
          <p:grpSpPr bwMode="auto">
            <a:xfrm>
              <a:off x="1056" y="1988"/>
              <a:ext cx="316" cy="214"/>
              <a:chOff x="1740" y="2306"/>
              <a:chExt cx="316" cy="214"/>
            </a:xfrm>
          </p:grpSpPr>
          <p:sp>
            <p:nvSpPr>
              <p:cNvPr id="236574" name="Oval 30"/>
              <p:cNvSpPr>
                <a:spLocks noChangeArrowheads="1"/>
              </p:cNvSpPr>
              <p:nvPr/>
            </p:nvSpPr>
            <p:spPr bwMode="auto">
              <a:xfrm>
                <a:off x="1743" y="2420"/>
                <a:ext cx="315" cy="82"/>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75" name="Line 3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76" name="Line 3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77" name="Rectangle 33"/>
              <p:cNvSpPr>
                <a:spLocks noChangeArrowheads="1"/>
              </p:cNvSpPr>
              <p:nvPr/>
            </p:nvSpPr>
            <p:spPr bwMode="auto">
              <a:xfrm>
                <a:off x="1743" y="2413"/>
                <a:ext cx="315"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rgbClr val="3333FF"/>
                  </a:solidFill>
                  <a:cs typeface="+mn-cs"/>
                </a:endParaRPr>
              </a:p>
            </p:txBody>
          </p:sp>
          <p:sp>
            <p:nvSpPr>
              <p:cNvPr id="236578" name="Oval 34"/>
              <p:cNvSpPr>
                <a:spLocks noChangeArrowheads="1"/>
              </p:cNvSpPr>
              <p:nvPr/>
            </p:nvSpPr>
            <p:spPr bwMode="auto">
              <a:xfrm>
                <a:off x="1740" y="2354"/>
                <a:ext cx="315"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80645" name="Group 35"/>
              <p:cNvGrpSpPr>
                <a:grpSpLocks/>
              </p:cNvGrpSpPr>
              <p:nvPr/>
            </p:nvGrpSpPr>
            <p:grpSpPr bwMode="auto">
              <a:xfrm>
                <a:off x="1807" y="2306"/>
                <a:ext cx="188" cy="214"/>
                <a:chOff x="2962" y="2429"/>
                <a:chExt cx="191" cy="214"/>
              </a:xfrm>
            </p:grpSpPr>
            <p:sp>
              <p:nvSpPr>
                <p:cNvPr id="236580" name="Rectangle 36"/>
                <p:cNvSpPr>
                  <a:spLocks noChangeArrowheads="1"/>
                </p:cNvSpPr>
                <p:nvPr/>
              </p:nvSpPr>
              <p:spPr bwMode="auto">
                <a:xfrm>
                  <a:off x="2982" y="2490"/>
                  <a:ext cx="143"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81" name="Text Box 37"/>
                <p:cNvSpPr txBox="1">
                  <a:spLocks noChangeArrowheads="1"/>
                </p:cNvSpPr>
                <p:nvPr/>
              </p:nvSpPr>
              <p:spPr bwMode="auto">
                <a:xfrm>
                  <a:off x="2962" y="2429"/>
                  <a:ext cx="191"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solidFill>
                        <a:srgbClr val="FF3300"/>
                      </a:solidFill>
                      <a:latin typeface="Comic Sans MS" charset="0"/>
                      <a:cs typeface="+mn-cs"/>
                    </a:rPr>
                    <a:t>E</a:t>
                  </a:r>
                  <a:endParaRPr lang="en-US">
                    <a:solidFill>
                      <a:srgbClr val="FF3300"/>
                    </a:solidFill>
                    <a:cs typeface="+mn-cs"/>
                  </a:endParaRPr>
                </a:p>
              </p:txBody>
            </p:sp>
          </p:grpSp>
        </p:grpSp>
        <p:grpSp>
          <p:nvGrpSpPr>
            <p:cNvPr id="280619" name="Group 38"/>
            <p:cNvGrpSpPr>
              <a:grpSpLocks/>
            </p:cNvGrpSpPr>
            <p:nvPr/>
          </p:nvGrpSpPr>
          <p:grpSpPr bwMode="auto">
            <a:xfrm>
              <a:off x="1747" y="2009"/>
              <a:ext cx="316" cy="215"/>
              <a:chOff x="1051" y="2303"/>
              <a:chExt cx="316" cy="215"/>
            </a:xfrm>
          </p:grpSpPr>
          <p:sp>
            <p:nvSpPr>
              <p:cNvPr id="236583" name="Oval 39"/>
              <p:cNvSpPr>
                <a:spLocks noChangeArrowheads="1"/>
              </p:cNvSpPr>
              <p:nvPr/>
            </p:nvSpPr>
            <p:spPr bwMode="auto">
              <a:xfrm>
                <a:off x="1054" y="2423"/>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84" name="Line 40"/>
              <p:cNvSpPr>
                <a:spLocks noChangeShapeType="1"/>
              </p:cNvSpPr>
              <p:nvPr/>
            </p:nvSpPr>
            <p:spPr bwMode="auto">
              <a:xfrm>
                <a:off x="1054" y="2416"/>
                <a:ext cx="0" cy="5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85" name="Line 41"/>
              <p:cNvSpPr>
                <a:spLocks noChangeShapeType="1"/>
              </p:cNvSpPr>
              <p:nvPr/>
            </p:nvSpPr>
            <p:spPr bwMode="auto">
              <a:xfrm>
                <a:off x="1367" y="2416"/>
                <a:ext cx="0" cy="5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86" name="Rectangle 42"/>
              <p:cNvSpPr>
                <a:spLocks noChangeArrowheads="1"/>
              </p:cNvSpPr>
              <p:nvPr/>
            </p:nvSpPr>
            <p:spPr bwMode="auto">
              <a:xfrm>
                <a:off x="1054" y="2416"/>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rgbClr val="3333FF"/>
                  </a:solidFill>
                  <a:cs typeface="+mn-cs"/>
                </a:endParaRPr>
              </a:p>
            </p:txBody>
          </p:sp>
          <p:sp>
            <p:nvSpPr>
              <p:cNvPr id="236587" name="Oval 43"/>
              <p:cNvSpPr>
                <a:spLocks noChangeArrowheads="1"/>
              </p:cNvSpPr>
              <p:nvPr/>
            </p:nvSpPr>
            <p:spPr bwMode="auto">
              <a:xfrm>
                <a:off x="1051" y="2357"/>
                <a:ext cx="313" cy="94"/>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80637" name="Group 44"/>
              <p:cNvGrpSpPr>
                <a:grpSpLocks/>
              </p:cNvGrpSpPr>
              <p:nvPr/>
            </p:nvGrpSpPr>
            <p:grpSpPr bwMode="auto">
              <a:xfrm>
                <a:off x="1119" y="2303"/>
                <a:ext cx="201" cy="215"/>
                <a:chOff x="2955" y="2429"/>
                <a:chExt cx="204" cy="215"/>
              </a:xfrm>
            </p:grpSpPr>
            <p:sp>
              <p:nvSpPr>
                <p:cNvPr id="236589" name="Rectangle 45"/>
                <p:cNvSpPr>
                  <a:spLocks noChangeArrowheads="1"/>
                </p:cNvSpPr>
                <p:nvPr/>
              </p:nvSpPr>
              <p:spPr bwMode="auto">
                <a:xfrm>
                  <a:off x="2982" y="2490"/>
                  <a:ext cx="144" cy="130"/>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90" name="Text Box 46"/>
                <p:cNvSpPr txBox="1">
                  <a:spLocks noChangeArrowheads="1"/>
                </p:cNvSpPr>
                <p:nvPr/>
              </p:nvSpPr>
              <p:spPr bwMode="auto">
                <a:xfrm>
                  <a:off x="2955" y="2429"/>
                  <a:ext cx="203"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solidFill>
                        <a:srgbClr val="FF3300"/>
                      </a:solidFill>
                      <a:latin typeface="Comic Sans MS" charset="0"/>
                      <a:cs typeface="+mn-cs"/>
                    </a:rPr>
                    <a:t>D</a:t>
                  </a:r>
                </a:p>
              </p:txBody>
            </p:sp>
          </p:grpSp>
        </p:grpSp>
        <p:grpSp>
          <p:nvGrpSpPr>
            <p:cNvPr id="280620" name="Group 47"/>
            <p:cNvGrpSpPr>
              <a:grpSpLocks/>
            </p:cNvGrpSpPr>
            <p:nvPr/>
          </p:nvGrpSpPr>
          <p:grpSpPr bwMode="auto">
            <a:xfrm>
              <a:off x="1802" y="1310"/>
              <a:ext cx="185" cy="214"/>
              <a:chOff x="2963" y="2429"/>
              <a:chExt cx="188" cy="214"/>
            </a:xfrm>
          </p:grpSpPr>
          <p:sp>
            <p:nvSpPr>
              <p:cNvPr id="236592" name="Rectangle 48"/>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93" name="Text Box 49"/>
              <p:cNvSpPr txBox="1">
                <a:spLocks noChangeArrowheads="1"/>
              </p:cNvSpPr>
              <p:nvPr/>
            </p:nvSpPr>
            <p:spPr bwMode="auto">
              <a:xfrm>
                <a:off x="2963" y="2429"/>
                <a:ext cx="188" cy="2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solidFill>
                      <a:srgbClr val="FF3300"/>
                    </a:solidFill>
                    <a:latin typeface="Comic Sans MS" charset="0"/>
                    <a:cs typeface="+mn-cs"/>
                  </a:rPr>
                  <a:t>C</a:t>
                </a:r>
                <a:endParaRPr lang="en-US">
                  <a:solidFill>
                    <a:srgbClr val="FF3300"/>
                  </a:solidFill>
                  <a:cs typeface="+mn-cs"/>
                </a:endParaRPr>
              </a:p>
            </p:txBody>
          </p:sp>
        </p:grpSp>
        <p:grpSp>
          <p:nvGrpSpPr>
            <p:cNvPr id="280621" name="Group 50"/>
            <p:cNvGrpSpPr>
              <a:grpSpLocks/>
            </p:cNvGrpSpPr>
            <p:nvPr/>
          </p:nvGrpSpPr>
          <p:grpSpPr bwMode="auto">
            <a:xfrm>
              <a:off x="1117" y="1310"/>
              <a:ext cx="189" cy="214"/>
              <a:chOff x="2962" y="2429"/>
              <a:chExt cx="192" cy="214"/>
            </a:xfrm>
          </p:grpSpPr>
          <p:sp>
            <p:nvSpPr>
              <p:cNvPr id="236595" name="Rectangle 51"/>
              <p:cNvSpPr>
                <a:spLocks noChangeArrowheads="1"/>
              </p:cNvSpPr>
              <p:nvPr/>
            </p:nvSpPr>
            <p:spPr bwMode="auto">
              <a:xfrm>
                <a:off x="2982" y="2490"/>
                <a:ext cx="143"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596" name="Text Box 52"/>
              <p:cNvSpPr txBox="1">
                <a:spLocks noChangeArrowheads="1"/>
              </p:cNvSpPr>
              <p:nvPr/>
            </p:nvSpPr>
            <p:spPr bwMode="auto">
              <a:xfrm>
                <a:off x="2962" y="2429"/>
                <a:ext cx="192" cy="2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solidFill>
                      <a:srgbClr val="FF3300"/>
                    </a:solidFill>
                    <a:latin typeface="Comic Sans MS" charset="0"/>
                    <a:cs typeface="+mn-cs"/>
                  </a:rPr>
                  <a:t>B</a:t>
                </a:r>
              </a:p>
            </p:txBody>
          </p:sp>
        </p:grpSp>
        <p:sp>
          <p:nvSpPr>
            <p:cNvPr id="236597" name="Text Box 53"/>
            <p:cNvSpPr txBox="1">
              <a:spLocks noChangeArrowheads="1"/>
            </p:cNvSpPr>
            <p:nvPr/>
          </p:nvSpPr>
          <p:spPr bwMode="auto">
            <a:xfrm>
              <a:off x="844" y="1439"/>
              <a:ext cx="178" cy="1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3333FF"/>
                  </a:solidFill>
                  <a:latin typeface="Comic Sans MS" charset="0"/>
                  <a:cs typeface="+mn-cs"/>
                </a:rPr>
                <a:t>7</a:t>
              </a:r>
              <a:endParaRPr lang="en-US">
                <a:solidFill>
                  <a:srgbClr val="3333FF"/>
                </a:solidFill>
                <a:cs typeface="+mn-cs"/>
              </a:endParaRPr>
            </a:p>
          </p:txBody>
        </p:sp>
        <p:sp>
          <p:nvSpPr>
            <p:cNvPr id="236598" name="Text Box 54"/>
            <p:cNvSpPr txBox="1">
              <a:spLocks noChangeArrowheads="1"/>
            </p:cNvSpPr>
            <p:nvPr/>
          </p:nvSpPr>
          <p:spPr bwMode="auto">
            <a:xfrm>
              <a:off x="1192" y="1658"/>
              <a:ext cx="178" cy="1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3333FF"/>
                  </a:solidFill>
                  <a:latin typeface="Comic Sans MS" charset="0"/>
                  <a:cs typeface="+mn-cs"/>
                </a:rPr>
                <a:t>8</a:t>
              </a:r>
              <a:endParaRPr lang="en-US">
                <a:solidFill>
                  <a:srgbClr val="3333FF"/>
                </a:solidFill>
                <a:cs typeface="+mn-cs"/>
              </a:endParaRPr>
            </a:p>
          </p:txBody>
        </p:sp>
        <p:sp>
          <p:nvSpPr>
            <p:cNvPr id="236599" name="Text Box 55"/>
            <p:cNvSpPr txBox="1">
              <a:spLocks noChangeArrowheads="1"/>
            </p:cNvSpPr>
            <p:nvPr/>
          </p:nvSpPr>
          <p:spPr bwMode="auto">
            <a:xfrm>
              <a:off x="767" y="1871"/>
              <a:ext cx="159" cy="1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3333FF"/>
                  </a:solidFill>
                  <a:latin typeface="Comic Sans MS" charset="0"/>
                  <a:cs typeface="+mn-cs"/>
                </a:rPr>
                <a:t>1</a:t>
              </a:r>
              <a:endParaRPr lang="en-US">
                <a:solidFill>
                  <a:srgbClr val="3333FF"/>
                </a:solidFill>
                <a:cs typeface="+mn-cs"/>
              </a:endParaRPr>
            </a:p>
          </p:txBody>
        </p:sp>
        <p:sp>
          <p:nvSpPr>
            <p:cNvPr id="236600" name="Text Box 56"/>
            <p:cNvSpPr txBox="1">
              <a:spLocks noChangeArrowheads="1"/>
            </p:cNvSpPr>
            <p:nvPr/>
          </p:nvSpPr>
          <p:spPr bwMode="auto">
            <a:xfrm>
              <a:off x="1513" y="2105"/>
              <a:ext cx="177" cy="1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3333FF"/>
                  </a:solidFill>
                  <a:latin typeface="Comic Sans MS" charset="0"/>
                  <a:cs typeface="+mn-cs"/>
                </a:rPr>
                <a:t>2</a:t>
              </a:r>
              <a:endParaRPr lang="en-US">
                <a:solidFill>
                  <a:srgbClr val="3333FF"/>
                </a:solidFill>
                <a:cs typeface="+mn-cs"/>
              </a:endParaRPr>
            </a:p>
          </p:txBody>
        </p:sp>
        <p:sp>
          <p:nvSpPr>
            <p:cNvPr id="236601" name="Text Box 57"/>
            <p:cNvSpPr txBox="1">
              <a:spLocks noChangeArrowheads="1"/>
            </p:cNvSpPr>
            <p:nvPr/>
          </p:nvSpPr>
          <p:spPr bwMode="auto">
            <a:xfrm>
              <a:off x="1480" y="1253"/>
              <a:ext cx="158" cy="1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3333FF"/>
                  </a:solidFill>
                  <a:latin typeface="Comic Sans MS" charset="0"/>
                  <a:cs typeface="+mn-cs"/>
                </a:rPr>
                <a:t>1</a:t>
              </a:r>
              <a:endParaRPr lang="en-US">
                <a:solidFill>
                  <a:srgbClr val="3333FF"/>
                </a:solidFill>
                <a:cs typeface="+mn-cs"/>
              </a:endParaRPr>
            </a:p>
          </p:txBody>
        </p:sp>
        <p:sp>
          <p:nvSpPr>
            <p:cNvPr id="236602" name="Text Box 58"/>
            <p:cNvSpPr txBox="1">
              <a:spLocks noChangeArrowheads="1"/>
            </p:cNvSpPr>
            <p:nvPr/>
          </p:nvSpPr>
          <p:spPr bwMode="auto">
            <a:xfrm>
              <a:off x="1921" y="1652"/>
              <a:ext cx="178" cy="1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3333FF"/>
                  </a:solidFill>
                  <a:latin typeface="Comic Sans MS" charset="0"/>
                  <a:cs typeface="+mn-cs"/>
                </a:rPr>
                <a:t>2</a:t>
              </a:r>
              <a:endParaRPr lang="en-US">
                <a:solidFill>
                  <a:srgbClr val="3333FF"/>
                </a:solidFill>
                <a:cs typeface="+mn-cs"/>
              </a:endParaRPr>
            </a:p>
          </p:txBody>
        </p:sp>
      </p:grpSp>
      <p:grpSp>
        <p:nvGrpSpPr>
          <p:cNvPr id="280581" name="Group 59"/>
          <p:cNvGrpSpPr>
            <a:grpSpLocks/>
          </p:cNvGrpSpPr>
          <p:nvPr/>
        </p:nvGrpSpPr>
        <p:grpSpPr bwMode="auto">
          <a:xfrm>
            <a:off x="4343400" y="1600200"/>
            <a:ext cx="3435350" cy="3763963"/>
            <a:chOff x="2880" y="1104"/>
            <a:chExt cx="2164" cy="2371"/>
          </a:xfrm>
        </p:grpSpPr>
        <p:sp>
          <p:nvSpPr>
            <p:cNvPr id="236604" name="Text Box 60"/>
            <p:cNvSpPr txBox="1">
              <a:spLocks noChangeArrowheads="1"/>
            </p:cNvSpPr>
            <p:nvPr/>
          </p:nvSpPr>
          <p:spPr bwMode="auto">
            <a:xfrm>
              <a:off x="2928" y="1344"/>
              <a:ext cx="489" cy="21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a:latin typeface="Arial" charset="0"/>
                  <a:cs typeface="+mn-cs"/>
                </a:rPr>
                <a:t>D  ()</a:t>
              </a:r>
            </a:p>
            <a:p>
              <a:pPr algn="r">
                <a:defRPr/>
              </a:pPr>
              <a:endParaRPr lang="en-US">
                <a:latin typeface="Arial" charset="0"/>
                <a:cs typeface="+mn-cs"/>
              </a:endParaRPr>
            </a:p>
            <a:p>
              <a:pPr algn="r">
                <a:defRPr/>
              </a:pPr>
              <a:r>
                <a:rPr lang="en-US">
                  <a:latin typeface="Arial" charset="0"/>
                  <a:cs typeface="+mn-cs"/>
                </a:rPr>
                <a:t>A</a:t>
              </a:r>
            </a:p>
            <a:p>
              <a:pPr algn="r">
                <a:defRPr/>
              </a:pPr>
              <a:endParaRPr lang="en-US">
                <a:latin typeface="Arial" charset="0"/>
                <a:cs typeface="+mn-cs"/>
              </a:endParaRPr>
            </a:p>
            <a:p>
              <a:pPr algn="r">
                <a:defRPr/>
              </a:pPr>
              <a:r>
                <a:rPr lang="en-US">
                  <a:latin typeface="Arial" charset="0"/>
                  <a:cs typeface="+mn-cs"/>
                </a:rPr>
                <a:t>B</a:t>
              </a:r>
            </a:p>
            <a:p>
              <a:pPr algn="r">
                <a:defRPr/>
              </a:pPr>
              <a:endParaRPr lang="en-US">
                <a:latin typeface="Arial" charset="0"/>
                <a:cs typeface="+mn-cs"/>
              </a:endParaRPr>
            </a:p>
            <a:p>
              <a:pPr algn="r">
                <a:defRPr/>
              </a:pPr>
              <a:r>
                <a:rPr lang="en-US">
                  <a:latin typeface="Arial" charset="0"/>
                  <a:cs typeface="+mn-cs"/>
                </a:rPr>
                <a:t>C</a:t>
              </a:r>
            </a:p>
            <a:p>
              <a:pPr algn="r">
                <a:defRPr/>
              </a:pPr>
              <a:endParaRPr lang="en-US">
                <a:latin typeface="Arial" charset="0"/>
                <a:cs typeface="+mn-cs"/>
              </a:endParaRPr>
            </a:p>
            <a:p>
              <a:pPr algn="r">
                <a:defRPr/>
              </a:pPr>
              <a:r>
                <a:rPr lang="en-US">
                  <a:latin typeface="Arial" charset="0"/>
                  <a:cs typeface="+mn-cs"/>
                </a:rPr>
                <a:t>D</a:t>
              </a:r>
              <a:endParaRPr lang="en-US">
                <a:cs typeface="+mn-cs"/>
              </a:endParaRPr>
            </a:p>
          </p:txBody>
        </p:sp>
        <p:sp>
          <p:nvSpPr>
            <p:cNvPr id="236605" name="Text Box 61"/>
            <p:cNvSpPr txBox="1">
              <a:spLocks noChangeArrowheads="1"/>
            </p:cNvSpPr>
            <p:nvPr/>
          </p:nvSpPr>
          <p:spPr bwMode="auto">
            <a:xfrm>
              <a:off x="3517" y="1328"/>
              <a:ext cx="244" cy="21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a:latin typeface="Arial" charset="0"/>
                  <a:cs typeface="+mn-cs"/>
                </a:rPr>
                <a:t>A</a:t>
              </a:r>
            </a:p>
            <a:p>
              <a:pPr algn="r">
                <a:defRPr/>
              </a:pPr>
              <a:endParaRPr lang="en-US">
                <a:latin typeface="Arial" charset="0"/>
                <a:cs typeface="+mn-cs"/>
              </a:endParaRPr>
            </a:p>
            <a:p>
              <a:pPr algn="r">
                <a:defRPr/>
              </a:pPr>
              <a:r>
                <a:rPr lang="en-US">
                  <a:latin typeface="Arial" charset="0"/>
                  <a:cs typeface="+mn-cs"/>
                </a:rPr>
                <a:t>1</a:t>
              </a:r>
            </a:p>
            <a:p>
              <a:pPr algn="r">
                <a:defRPr/>
              </a:pPr>
              <a:endParaRPr lang="en-US">
                <a:latin typeface="Arial" charset="0"/>
                <a:cs typeface="+mn-cs"/>
              </a:endParaRPr>
            </a:p>
            <a:p>
              <a:pPr algn="r">
                <a:defRPr/>
              </a:pPr>
              <a:r>
                <a:rPr lang="en-US">
                  <a:latin typeface="Arial" charset="0"/>
                  <a:cs typeface="+mn-cs"/>
                </a:rPr>
                <a:t>7</a:t>
              </a:r>
            </a:p>
            <a:p>
              <a:pPr algn="r">
                <a:defRPr/>
              </a:pPr>
              <a:endParaRPr lang="en-US">
                <a:latin typeface="Arial" charset="0"/>
                <a:cs typeface="+mn-cs"/>
              </a:endParaRPr>
            </a:p>
            <a:p>
              <a:pPr algn="r">
                <a:defRPr/>
              </a:pPr>
              <a:r>
                <a:rPr lang="en-US">
                  <a:latin typeface="Arial" charset="0"/>
                  <a:cs typeface="+mn-cs"/>
                </a:rPr>
                <a:t>6</a:t>
              </a:r>
            </a:p>
            <a:p>
              <a:pPr algn="r">
                <a:defRPr/>
              </a:pPr>
              <a:endParaRPr lang="en-US">
                <a:latin typeface="Arial" charset="0"/>
                <a:cs typeface="+mn-cs"/>
              </a:endParaRPr>
            </a:p>
            <a:p>
              <a:pPr algn="r">
                <a:defRPr/>
              </a:pPr>
              <a:r>
                <a:rPr lang="en-US">
                  <a:latin typeface="Arial" charset="0"/>
                  <a:cs typeface="+mn-cs"/>
                </a:rPr>
                <a:t>4</a:t>
              </a:r>
            </a:p>
          </p:txBody>
        </p:sp>
        <p:sp>
          <p:nvSpPr>
            <p:cNvPr id="236606" name="Text Box 62"/>
            <p:cNvSpPr txBox="1">
              <a:spLocks noChangeArrowheads="1"/>
            </p:cNvSpPr>
            <p:nvPr/>
          </p:nvSpPr>
          <p:spPr bwMode="auto">
            <a:xfrm>
              <a:off x="3887" y="1334"/>
              <a:ext cx="330" cy="21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a:latin typeface="Arial" charset="0"/>
                  <a:cs typeface="+mn-cs"/>
                </a:rPr>
                <a:t>B</a:t>
              </a:r>
            </a:p>
            <a:p>
              <a:pPr algn="r">
                <a:defRPr/>
              </a:pPr>
              <a:endParaRPr lang="en-US">
                <a:latin typeface="Arial" charset="0"/>
                <a:cs typeface="+mn-cs"/>
              </a:endParaRPr>
            </a:p>
            <a:p>
              <a:pPr algn="r">
                <a:defRPr/>
              </a:pPr>
              <a:r>
                <a:rPr lang="en-US">
                  <a:latin typeface="Arial" charset="0"/>
                  <a:cs typeface="+mn-cs"/>
                </a:rPr>
                <a:t>14</a:t>
              </a:r>
            </a:p>
            <a:p>
              <a:pPr algn="r">
                <a:defRPr/>
              </a:pPr>
              <a:endParaRPr lang="en-US">
                <a:latin typeface="Arial" charset="0"/>
                <a:cs typeface="+mn-cs"/>
              </a:endParaRPr>
            </a:p>
            <a:p>
              <a:pPr algn="r">
                <a:defRPr/>
              </a:pPr>
              <a:r>
                <a:rPr lang="en-US">
                  <a:latin typeface="Arial" charset="0"/>
                  <a:cs typeface="+mn-cs"/>
                </a:rPr>
                <a:t>8</a:t>
              </a:r>
            </a:p>
            <a:p>
              <a:pPr algn="r">
                <a:defRPr/>
              </a:pPr>
              <a:endParaRPr lang="en-US">
                <a:latin typeface="Arial" charset="0"/>
                <a:cs typeface="+mn-cs"/>
              </a:endParaRPr>
            </a:p>
            <a:p>
              <a:pPr algn="r">
                <a:defRPr/>
              </a:pPr>
              <a:r>
                <a:rPr lang="en-US">
                  <a:latin typeface="Arial" charset="0"/>
                  <a:cs typeface="+mn-cs"/>
                </a:rPr>
                <a:t>9</a:t>
              </a:r>
            </a:p>
            <a:p>
              <a:pPr algn="r">
                <a:defRPr/>
              </a:pPr>
              <a:endParaRPr lang="en-US">
                <a:latin typeface="Arial" charset="0"/>
                <a:cs typeface="+mn-cs"/>
              </a:endParaRPr>
            </a:p>
            <a:p>
              <a:pPr algn="r">
                <a:defRPr/>
              </a:pPr>
              <a:r>
                <a:rPr lang="en-US">
                  <a:latin typeface="Arial" charset="0"/>
                  <a:cs typeface="+mn-cs"/>
                </a:rPr>
                <a:t>11</a:t>
              </a:r>
              <a:endParaRPr lang="en-US">
                <a:cs typeface="+mn-cs"/>
              </a:endParaRPr>
            </a:p>
          </p:txBody>
        </p:sp>
        <p:sp>
          <p:nvSpPr>
            <p:cNvPr id="236607" name="Text Box 63"/>
            <p:cNvSpPr txBox="1">
              <a:spLocks noChangeArrowheads="1"/>
            </p:cNvSpPr>
            <p:nvPr/>
          </p:nvSpPr>
          <p:spPr bwMode="auto">
            <a:xfrm>
              <a:off x="4382" y="1340"/>
              <a:ext cx="255" cy="21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a:latin typeface="Arial" charset="0"/>
                  <a:cs typeface="+mn-cs"/>
                </a:rPr>
                <a:t>D</a:t>
              </a:r>
            </a:p>
            <a:p>
              <a:pPr algn="r">
                <a:defRPr/>
              </a:pPr>
              <a:endParaRPr lang="en-US">
                <a:latin typeface="Arial" charset="0"/>
                <a:cs typeface="+mn-cs"/>
              </a:endParaRPr>
            </a:p>
            <a:p>
              <a:pPr algn="r">
                <a:defRPr/>
              </a:pPr>
              <a:r>
                <a:rPr lang="en-US">
                  <a:latin typeface="Arial" charset="0"/>
                  <a:cs typeface="+mn-cs"/>
                </a:rPr>
                <a:t>5</a:t>
              </a:r>
            </a:p>
            <a:p>
              <a:pPr algn="r">
                <a:defRPr/>
              </a:pPr>
              <a:endParaRPr lang="en-US">
                <a:latin typeface="Arial" charset="0"/>
                <a:cs typeface="+mn-cs"/>
              </a:endParaRPr>
            </a:p>
            <a:p>
              <a:pPr algn="r">
                <a:defRPr/>
              </a:pPr>
              <a:r>
                <a:rPr lang="en-US">
                  <a:latin typeface="Arial" charset="0"/>
                  <a:cs typeface="+mn-cs"/>
                </a:rPr>
                <a:t>5</a:t>
              </a:r>
            </a:p>
            <a:p>
              <a:pPr algn="r">
                <a:defRPr/>
              </a:pPr>
              <a:endParaRPr lang="en-US">
                <a:latin typeface="Arial" charset="0"/>
                <a:cs typeface="+mn-cs"/>
              </a:endParaRPr>
            </a:p>
            <a:p>
              <a:pPr algn="r">
                <a:defRPr/>
              </a:pPr>
              <a:r>
                <a:rPr lang="en-US">
                  <a:latin typeface="Arial" charset="0"/>
                  <a:cs typeface="+mn-cs"/>
                </a:rPr>
                <a:t>4</a:t>
              </a:r>
            </a:p>
            <a:p>
              <a:pPr algn="r">
                <a:defRPr/>
              </a:pPr>
              <a:endParaRPr lang="en-US">
                <a:latin typeface="Arial" charset="0"/>
                <a:cs typeface="+mn-cs"/>
              </a:endParaRPr>
            </a:p>
            <a:p>
              <a:pPr algn="r">
                <a:defRPr/>
              </a:pPr>
              <a:r>
                <a:rPr lang="en-US">
                  <a:latin typeface="Arial" charset="0"/>
                  <a:cs typeface="+mn-cs"/>
                </a:rPr>
                <a:t>2</a:t>
              </a:r>
            </a:p>
          </p:txBody>
        </p:sp>
        <p:sp>
          <p:nvSpPr>
            <p:cNvPr id="236608" name="Line 64"/>
            <p:cNvSpPr>
              <a:spLocks noChangeShapeType="1"/>
            </p:cNvSpPr>
            <p:nvPr/>
          </p:nvSpPr>
          <p:spPr bwMode="auto">
            <a:xfrm>
              <a:off x="3054" y="1669"/>
              <a:ext cx="1584" cy="6"/>
            </a:xfrm>
            <a:prstGeom prst="line">
              <a:avLst/>
            </a:prstGeom>
            <a:noFill/>
            <a:ln w="1905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609" name="Line 65"/>
            <p:cNvSpPr>
              <a:spLocks noChangeShapeType="1"/>
            </p:cNvSpPr>
            <p:nvPr/>
          </p:nvSpPr>
          <p:spPr bwMode="auto">
            <a:xfrm flipH="1">
              <a:off x="3474" y="1453"/>
              <a:ext cx="0" cy="1974"/>
            </a:xfrm>
            <a:prstGeom prst="line">
              <a:avLst/>
            </a:prstGeom>
            <a:noFill/>
            <a:ln w="1905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610" name="Oval 66"/>
            <p:cNvSpPr>
              <a:spLocks noChangeArrowheads="1"/>
            </p:cNvSpPr>
            <p:nvPr/>
          </p:nvSpPr>
          <p:spPr bwMode="auto">
            <a:xfrm>
              <a:off x="3504" y="1801"/>
              <a:ext cx="288" cy="282"/>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611" name="Oval 67"/>
            <p:cNvSpPr>
              <a:spLocks noChangeArrowheads="1"/>
            </p:cNvSpPr>
            <p:nvPr/>
          </p:nvSpPr>
          <p:spPr bwMode="auto">
            <a:xfrm>
              <a:off x="4368" y="2275"/>
              <a:ext cx="288" cy="282"/>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612" name="Oval 68"/>
            <p:cNvSpPr>
              <a:spLocks noChangeArrowheads="1"/>
            </p:cNvSpPr>
            <p:nvPr/>
          </p:nvSpPr>
          <p:spPr bwMode="auto">
            <a:xfrm>
              <a:off x="4380" y="2731"/>
              <a:ext cx="288" cy="282"/>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613" name="Oval 69"/>
            <p:cNvSpPr>
              <a:spLocks noChangeArrowheads="1"/>
            </p:cNvSpPr>
            <p:nvPr/>
          </p:nvSpPr>
          <p:spPr bwMode="auto">
            <a:xfrm>
              <a:off x="4380" y="3193"/>
              <a:ext cx="288" cy="282"/>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614" name="Text Box 70"/>
            <p:cNvSpPr txBox="1">
              <a:spLocks noChangeArrowheads="1"/>
            </p:cNvSpPr>
            <p:nvPr/>
          </p:nvSpPr>
          <p:spPr bwMode="auto">
            <a:xfrm>
              <a:off x="3057" y="1248"/>
              <a:ext cx="212"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1800">
                  <a:latin typeface="Arial" charset="0"/>
                  <a:cs typeface="+mn-cs"/>
                </a:rPr>
                <a:t>E</a:t>
              </a:r>
              <a:endParaRPr lang="en-US">
                <a:cs typeface="+mn-cs"/>
              </a:endParaRPr>
            </a:p>
          </p:txBody>
        </p:sp>
        <p:sp>
          <p:nvSpPr>
            <p:cNvPr id="236615" name="Text Box 71"/>
            <p:cNvSpPr txBox="1">
              <a:spLocks noChangeArrowheads="1"/>
            </p:cNvSpPr>
            <p:nvPr/>
          </p:nvSpPr>
          <p:spPr bwMode="auto">
            <a:xfrm>
              <a:off x="3408" y="1104"/>
              <a:ext cx="1636"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1800" b="1">
                  <a:solidFill>
                    <a:srgbClr val="3333FF"/>
                  </a:solidFill>
                  <a:latin typeface="Arial" charset="0"/>
                  <a:cs typeface="+mn-cs"/>
                </a:rPr>
                <a:t>cost to destination via</a:t>
              </a:r>
              <a:endParaRPr lang="en-US" b="1">
                <a:solidFill>
                  <a:srgbClr val="3333FF"/>
                </a:solidFill>
                <a:cs typeface="+mn-cs"/>
              </a:endParaRPr>
            </a:p>
          </p:txBody>
        </p:sp>
        <p:sp>
          <p:nvSpPr>
            <p:cNvPr id="236616" name="Text Box 72"/>
            <p:cNvSpPr txBox="1">
              <a:spLocks noChangeArrowheads="1"/>
            </p:cNvSpPr>
            <p:nvPr/>
          </p:nvSpPr>
          <p:spPr bwMode="auto">
            <a:xfrm rot="-5366545">
              <a:off x="2554" y="2604"/>
              <a:ext cx="88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1800" b="1">
                  <a:solidFill>
                    <a:srgbClr val="3333FF"/>
                  </a:solidFill>
                  <a:latin typeface="Arial" charset="0"/>
                  <a:cs typeface="+mn-cs"/>
                </a:rPr>
                <a:t>destination</a:t>
              </a:r>
              <a:endParaRPr lang="en-US" b="1">
                <a:solidFill>
                  <a:srgbClr val="3333FF"/>
                </a:solidFill>
                <a:cs typeface="+mn-cs"/>
              </a:endParaRPr>
            </a:p>
          </p:txBody>
        </p:sp>
      </p:grpSp>
    </p:spTree>
    <p:extLst>
      <p:ext uri="{BB962C8B-B14F-4D97-AF65-F5344CB8AC3E}">
        <p14:creationId xmlns:p14="http://schemas.microsoft.com/office/powerpoint/2010/main" val="192334093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5"/>
          <p:cNvSpPr>
            <a:spLocks noGrp="1"/>
          </p:cNvSpPr>
          <p:nvPr>
            <p:ph type="ftr" sz="quarter" idx="10"/>
          </p:nvPr>
        </p:nvSpPr>
        <p:spPr>
          <a:xfrm>
            <a:off x="3276600" y="6248400"/>
            <a:ext cx="2743200" cy="457200"/>
          </a:xfrm>
        </p:spPr>
        <p:txBody>
          <a:bodyPr/>
          <a:lstStyle/>
          <a:p>
            <a:pPr algn="r">
              <a:defRPr/>
            </a:pPr>
            <a:r>
              <a:rPr lang="en-US" dirty="0">
                <a:latin typeface="Comic Sans MS" charset="0"/>
                <a:ea typeface="ＭＳ Ｐゴシック" charset="0"/>
              </a:rPr>
              <a:t>CSci4211:         Network Layer: Part II</a:t>
            </a:r>
          </a:p>
        </p:txBody>
      </p:sp>
      <p:sp>
        <p:nvSpPr>
          <p:cNvPr id="18" name="Slide Number Placeholder 6"/>
          <p:cNvSpPr>
            <a:spLocks noGrp="1"/>
          </p:cNvSpPr>
          <p:nvPr>
            <p:ph type="sldNum" sz="quarter" idx="11"/>
          </p:nvPr>
        </p:nvSpPr>
        <p:spPr>
          <a:xfrm>
            <a:off x="7772400" y="6248400"/>
            <a:ext cx="685800" cy="457200"/>
          </a:xfrm>
        </p:spPr>
        <p:txBody>
          <a:bodyPr/>
          <a:lstStyle/>
          <a:p>
            <a:pPr>
              <a:defRPr/>
            </a:pPr>
            <a:fld id="{8454B1F9-E587-2B40-A354-A5F0A15CC4BC}" type="slidenum">
              <a:rPr lang="en-US"/>
              <a:pPr>
                <a:defRPr/>
              </a:pPr>
              <a:t>112</a:t>
            </a:fld>
            <a:endParaRPr lang="en-US" dirty="0"/>
          </a:p>
        </p:txBody>
      </p:sp>
      <p:sp>
        <p:nvSpPr>
          <p:cNvPr id="240642" name="Rectangle 2"/>
          <p:cNvSpPr>
            <a:spLocks noGrp="1" noChangeArrowheads="1"/>
          </p:cNvSpPr>
          <p:nvPr>
            <p:ph type="title"/>
          </p:nvPr>
        </p:nvSpPr>
        <p:spPr>
          <a:xfrm>
            <a:off x="685800" y="228600"/>
            <a:ext cx="7772400" cy="1143000"/>
          </a:xfrm>
        </p:spPr>
        <p:txBody>
          <a:bodyPr/>
          <a:lstStyle/>
          <a:p>
            <a:pPr>
              <a:defRPr/>
            </a:pPr>
            <a:r>
              <a:rPr lang="en-US" sz="3600" smtClean="0">
                <a:cs typeface="+mj-cs"/>
              </a:rPr>
              <a:t>Distance Vector Routing Algorithm</a:t>
            </a:r>
          </a:p>
        </p:txBody>
      </p:sp>
      <p:sp>
        <p:nvSpPr>
          <p:cNvPr id="240643" name="Rectangle 3"/>
          <p:cNvSpPr>
            <a:spLocks noGrp="1" noChangeArrowheads="1"/>
          </p:cNvSpPr>
          <p:nvPr>
            <p:ph type="body" sz="half" idx="1"/>
          </p:nvPr>
        </p:nvSpPr>
        <p:spPr>
          <a:xfrm>
            <a:off x="561975" y="1362075"/>
            <a:ext cx="3305175" cy="4648200"/>
          </a:xfrm>
        </p:spPr>
        <p:txBody>
          <a:bodyPr/>
          <a:lstStyle/>
          <a:p>
            <a:pPr>
              <a:buFontTx/>
              <a:buNone/>
              <a:defRPr/>
            </a:pPr>
            <a:r>
              <a:rPr lang="en-US" sz="2400" smtClean="0">
                <a:solidFill>
                  <a:srgbClr val="FF0000"/>
                </a:solidFill>
                <a:cs typeface="+mn-cs"/>
              </a:rPr>
              <a:t>iterative:</a:t>
            </a:r>
            <a:endParaRPr lang="en-US" sz="2400" smtClean="0">
              <a:cs typeface="+mn-cs"/>
            </a:endParaRPr>
          </a:p>
          <a:p>
            <a:pPr>
              <a:defRPr/>
            </a:pPr>
            <a:r>
              <a:rPr lang="en-US" sz="2000" smtClean="0">
                <a:cs typeface="+mn-cs"/>
              </a:rPr>
              <a:t>continues until no nodes exchange info.</a:t>
            </a:r>
          </a:p>
          <a:p>
            <a:pPr>
              <a:defRPr/>
            </a:pPr>
            <a:r>
              <a:rPr lang="en-US" sz="2000" i="1" smtClean="0">
                <a:cs typeface="+mn-cs"/>
              </a:rPr>
              <a:t>self-terminating</a:t>
            </a:r>
            <a:r>
              <a:rPr lang="en-US" sz="2000" smtClean="0">
                <a:cs typeface="+mn-cs"/>
              </a:rPr>
              <a:t>: no </a:t>
            </a:r>
            <a:r>
              <a:rPr lang="ja-JP" altLang="en-US" sz="2000" smtClean="0">
                <a:latin typeface="Arial"/>
                <a:cs typeface="+mn-cs"/>
              </a:rPr>
              <a:t>“</a:t>
            </a:r>
            <a:r>
              <a:rPr lang="en-US" sz="2000" smtClean="0">
                <a:cs typeface="+mn-cs"/>
              </a:rPr>
              <a:t>signal</a:t>
            </a:r>
            <a:r>
              <a:rPr lang="ja-JP" altLang="en-US" sz="2000" smtClean="0">
                <a:latin typeface="Arial"/>
                <a:cs typeface="+mn-cs"/>
              </a:rPr>
              <a:t>”</a:t>
            </a:r>
            <a:r>
              <a:rPr lang="en-US" sz="2000" smtClean="0">
                <a:cs typeface="+mn-cs"/>
              </a:rPr>
              <a:t> to stop</a:t>
            </a:r>
          </a:p>
          <a:p>
            <a:pPr>
              <a:buFontTx/>
              <a:buNone/>
              <a:defRPr/>
            </a:pPr>
            <a:r>
              <a:rPr lang="en-US" sz="2400" smtClean="0">
                <a:solidFill>
                  <a:srgbClr val="FF0000"/>
                </a:solidFill>
                <a:cs typeface="+mn-cs"/>
              </a:rPr>
              <a:t>asynchronous:</a:t>
            </a:r>
            <a:endParaRPr lang="en-US" sz="2400" smtClean="0">
              <a:cs typeface="+mn-cs"/>
            </a:endParaRPr>
          </a:p>
          <a:p>
            <a:pPr>
              <a:defRPr/>
            </a:pPr>
            <a:r>
              <a:rPr lang="en-US" sz="2000" smtClean="0">
                <a:cs typeface="+mn-cs"/>
              </a:rPr>
              <a:t>nodes need </a:t>
            </a:r>
            <a:r>
              <a:rPr lang="en-US" sz="2000" i="1" smtClean="0">
                <a:cs typeface="+mn-cs"/>
              </a:rPr>
              <a:t>not</a:t>
            </a:r>
            <a:r>
              <a:rPr lang="en-US" sz="2000" smtClean="0">
                <a:cs typeface="+mn-cs"/>
              </a:rPr>
              <a:t> exchange info/iterate in lock step!</a:t>
            </a:r>
          </a:p>
          <a:p>
            <a:pPr>
              <a:buFontTx/>
              <a:buNone/>
              <a:defRPr/>
            </a:pPr>
            <a:r>
              <a:rPr lang="en-US" sz="2000" smtClean="0">
                <a:solidFill>
                  <a:srgbClr val="FF0000"/>
                </a:solidFill>
                <a:cs typeface="+mn-cs"/>
              </a:rPr>
              <a:t>distributed:</a:t>
            </a:r>
            <a:endParaRPr lang="en-US" sz="2000" smtClean="0">
              <a:cs typeface="+mn-cs"/>
            </a:endParaRPr>
          </a:p>
          <a:p>
            <a:pPr>
              <a:defRPr/>
            </a:pPr>
            <a:r>
              <a:rPr lang="en-US" sz="2000" smtClean="0">
                <a:cs typeface="+mn-cs"/>
              </a:rPr>
              <a:t>each node talks </a:t>
            </a:r>
            <a:r>
              <a:rPr lang="en-US" sz="2000" i="1" smtClean="0">
                <a:cs typeface="+mn-cs"/>
              </a:rPr>
              <a:t>only</a:t>
            </a:r>
            <a:r>
              <a:rPr lang="en-US" sz="2000" smtClean="0">
                <a:cs typeface="+mn-cs"/>
              </a:rPr>
              <a:t> with directly-attached neighbors</a:t>
            </a:r>
            <a:endParaRPr lang="en-US" sz="2400" smtClean="0">
              <a:cs typeface="+mn-cs"/>
            </a:endParaRPr>
          </a:p>
        </p:txBody>
      </p:sp>
      <p:sp>
        <p:nvSpPr>
          <p:cNvPr id="240644" name="Rectangle 4"/>
          <p:cNvSpPr>
            <a:spLocks noGrp="1" noChangeArrowheads="1"/>
          </p:cNvSpPr>
          <p:nvPr>
            <p:ph type="body" sz="half" idx="2"/>
          </p:nvPr>
        </p:nvSpPr>
        <p:spPr>
          <a:xfrm>
            <a:off x="4191000" y="1571625"/>
            <a:ext cx="4505325" cy="2552700"/>
          </a:xfrm>
        </p:spPr>
        <p:txBody>
          <a:bodyPr/>
          <a:lstStyle/>
          <a:p>
            <a:pPr>
              <a:buFontTx/>
              <a:buNone/>
              <a:defRPr/>
            </a:pPr>
            <a:r>
              <a:rPr lang="en-US" sz="2400" smtClean="0">
                <a:solidFill>
                  <a:srgbClr val="FF0000"/>
                </a:solidFill>
                <a:cs typeface="+mn-cs"/>
              </a:rPr>
              <a:t>Distance Table data structure</a:t>
            </a:r>
            <a:r>
              <a:rPr lang="en-US" sz="2400" smtClean="0">
                <a:cs typeface="+mn-cs"/>
              </a:rPr>
              <a:t> </a:t>
            </a:r>
          </a:p>
          <a:p>
            <a:pPr>
              <a:defRPr/>
            </a:pPr>
            <a:r>
              <a:rPr lang="en-US" sz="1800" smtClean="0">
                <a:cs typeface="+mn-cs"/>
              </a:rPr>
              <a:t>each node has its own</a:t>
            </a:r>
          </a:p>
          <a:p>
            <a:pPr>
              <a:defRPr/>
            </a:pPr>
            <a:r>
              <a:rPr lang="en-US" sz="1800" smtClean="0">
                <a:cs typeface="+mn-cs"/>
              </a:rPr>
              <a:t>row for each possible destination</a:t>
            </a:r>
          </a:p>
          <a:p>
            <a:pPr>
              <a:defRPr/>
            </a:pPr>
            <a:r>
              <a:rPr lang="en-US" sz="1800" smtClean="0">
                <a:cs typeface="+mn-cs"/>
              </a:rPr>
              <a:t>column for each directly-attached neighbor to node</a:t>
            </a:r>
          </a:p>
          <a:p>
            <a:pPr>
              <a:defRPr/>
            </a:pPr>
            <a:r>
              <a:rPr lang="en-US" sz="1800" smtClean="0">
                <a:cs typeface="+mn-cs"/>
              </a:rPr>
              <a:t>example: in node X, for dest. Y via neighbor Z:</a:t>
            </a:r>
            <a:endParaRPr lang="en-US" sz="2400" smtClean="0">
              <a:cs typeface="+mn-cs"/>
            </a:endParaRPr>
          </a:p>
        </p:txBody>
      </p:sp>
      <p:grpSp>
        <p:nvGrpSpPr>
          <p:cNvPr id="282630" name="Group 5"/>
          <p:cNvGrpSpPr>
            <a:grpSpLocks/>
          </p:cNvGrpSpPr>
          <p:nvPr/>
        </p:nvGrpSpPr>
        <p:grpSpPr bwMode="auto">
          <a:xfrm>
            <a:off x="4287838" y="4535488"/>
            <a:ext cx="4378325" cy="1363662"/>
            <a:chOff x="2869" y="2821"/>
            <a:chExt cx="2758" cy="859"/>
          </a:xfrm>
        </p:grpSpPr>
        <p:grpSp>
          <p:nvGrpSpPr>
            <p:cNvPr id="282632" name="Group 6"/>
            <p:cNvGrpSpPr>
              <a:grpSpLocks/>
            </p:cNvGrpSpPr>
            <p:nvPr/>
          </p:nvGrpSpPr>
          <p:grpSpPr bwMode="auto">
            <a:xfrm>
              <a:off x="2869" y="2983"/>
              <a:ext cx="734" cy="408"/>
              <a:chOff x="2635" y="2929"/>
              <a:chExt cx="734" cy="408"/>
            </a:xfrm>
          </p:grpSpPr>
          <p:sp>
            <p:nvSpPr>
              <p:cNvPr id="240647" name="Text Box 7"/>
              <p:cNvSpPr txBox="1">
                <a:spLocks noChangeArrowheads="1"/>
              </p:cNvSpPr>
              <p:nvPr/>
            </p:nvSpPr>
            <p:spPr bwMode="auto">
              <a:xfrm>
                <a:off x="2635" y="3049"/>
                <a:ext cx="734" cy="2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Arial" charset="0"/>
                    <a:cs typeface="+mn-cs"/>
                  </a:rPr>
                  <a:t>D (Y,Z)</a:t>
                </a:r>
                <a:endParaRPr lang="en-US">
                  <a:cs typeface="+mn-cs"/>
                </a:endParaRPr>
              </a:p>
            </p:txBody>
          </p:sp>
          <p:sp>
            <p:nvSpPr>
              <p:cNvPr id="240648" name="Text Box 8"/>
              <p:cNvSpPr txBox="1">
                <a:spLocks noChangeArrowheads="1"/>
              </p:cNvSpPr>
              <p:nvPr/>
            </p:nvSpPr>
            <p:spPr bwMode="auto">
              <a:xfrm>
                <a:off x="2762" y="2929"/>
                <a:ext cx="223"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Arial" charset="0"/>
                    <a:cs typeface="+mn-cs"/>
                  </a:rPr>
                  <a:t>X</a:t>
                </a:r>
                <a:endParaRPr lang="en-US">
                  <a:cs typeface="+mn-cs"/>
                </a:endParaRPr>
              </a:p>
            </p:txBody>
          </p:sp>
        </p:grpSp>
        <p:sp>
          <p:nvSpPr>
            <p:cNvPr id="240649" name="Text Box 9"/>
            <p:cNvSpPr txBox="1">
              <a:spLocks noChangeArrowheads="1"/>
            </p:cNvSpPr>
            <p:nvPr/>
          </p:nvSpPr>
          <p:spPr bwMode="auto">
            <a:xfrm>
              <a:off x="3823" y="2821"/>
              <a:ext cx="1608" cy="44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b="1">
                  <a:latin typeface="Arial" charset="0"/>
                  <a:cs typeface="+mn-cs"/>
                </a:rPr>
                <a:t>distance </a:t>
              </a:r>
              <a:r>
                <a:rPr lang="en-US" sz="2000" b="1" i="1">
                  <a:latin typeface="Arial" charset="0"/>
                  <a:cs typeface="+mn-cs"/>
                </a:rPr>
                <a:t>from</a:t>
              </a:r>
              <a:r>
                <a:rPr lang="en-US" sz="2000" b="1">
                  <a:latin typeface="Arial" charset="0"/>
                  <a:cs typeface="+mn-cs"/>
                </a:rPr>
                <a:t> X </a:t>
              </a:r>
              <a:r>
                <a:rPr lang="en-US" sz="2000" b="1" i="1">
                  <a:latin typeface="Arial" charset="0"/>
                  <a:cs typeface="+mn-cs"/>
                </a:rPr>
                <a:t>to</a:t>
              </a:r>
            </a:p>
            <a:p>
              <a:pPr>
                <a:defRPr/>
              </a:pPr>
              <a:r>
                <a:rPr lang="en-US" sz="2000" b="1">
                  <a:latin typeface="Arial" charset="0"/>
                  <a:cs typeface="+mn-cs"/>
                </a:rPr>
                <a:t>Y, </a:t>
              </a:r>
              <a:r>
                <a:rPr lang="en-US" sz="2000" b="1" i="1">
                  <a:latin typeface="Arial" charset="0"/>
                  <a:cs typeface="+mn-cs"/>
                </a:rPr>
                <a:t>via</a:t>
              </a:r>
              <a:r>
                <a:rPr lang="en-US" sz="2000" b="1">
                  <a:latin typeface="Arial" charset="0"/>
                  <a:cs typeface="+mn-cs"/>
                </a:rPr>
                <a:t> Z as next hop</a:t>
              </a:r>
              <a:endParaRPr lang="en-US" b="1">
                <a:cs typeface="+mn-cs"/>
              </a:endParaRPr>
            </a:p>
          </p:txBody>
        </p:sp>
        <p:sp>
          <p:nvSpPr>
            <p:cNvPr id="240650" name="Text Box 10"/>
            <p:cNvSpPr txBox="1">
              <a:spLocks noChangeArrowheads="1"/>
            </p:cNvSpPr>
            <p:nvPr/>
          </p:nvSpPr>
          <p:spPr bwMode="auto">
            <a:xfrm>
              <a:off x="3805" y="3337"/>
              <a:ext cx="1822"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b="1">
                  <a:latin typeface="Arial" charset="0"/>
                  <a:cs typeface="+mn-cs"/>
                </a:rPr>
                <a:t>c(X,Z) + min  {D  (Y,w)}</a:t>
              </a:r>
              <a:endParaRPr lang="en-US" b="1">
                <a:cs typeface="+mn-cs"/>
              </a:endParaRPr>
            </a:p>
          </p:txBody>
        </p:sp>
        <p:sp>
          <p:nvSpPr>
            <p:cNvPr id="240651" name="Text Box 11"/>
            <p:cNvSpPr txBox="1">
              <a:spLocks noChangeArrowheads="1"/>
            </p:cNvSpPr>
            <p:nvPr/>
          </p:nvSpPr>
          <p:spPr bwMode="auto">
            <a:xfrm>
              <a:off x="4939" y="3257"/>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Arial" charset="0"/>
                  <a:cs typeface="+mn-cs"/>
                </a:rPr>
                <a:t>Z</a:t>
              </a:r>
              <a:endParaRPr lang="en-US">
                <a:cs typeface="+mn-cs"/>
              </a:endParaRPr>
            </a:p>
          </p:txBody>
        </p:sp>
        <p:sp>
          <p:nvSpPr>
            <p:cNvPr id="240652" name="Text Box 12"/>
            <p:cNvSpPr txBox="1">
              <a:spLocks noChangeArrowheads="1"/>
            </p:cNvSpPr>
            <p:nvPr/>
          </p:nvSpPr>
          <p:spPr bwMode="auto">
            <a:xfrm>
              <a:off x="4669" y="3449"/>
              <a:ext cx="220"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Arial" charset="0"/>
                  <a:cs typeface="+mn-cs"/>
                </a:rPr>
                <a:t>w</a:t>
              </a:r>
              <a:endParaRPr lang="en-US">
                <a:cs typeface="+mn-cs"/>
              </a:endParaRPr>
            </a:p>
          </p:txBody>
        </p:sp>
        <p:sp>
          <p:nvSpPr>
            <p:cNvPr id="240653" name="Text Box 13"/>
            <p:cNvSpPr txBox="1">
              <a:spLocks noChangeArrowheads="1"/>
            </p:cNvSpPr>
            <p:nvPr/>
          </p:nvSpPr>
          <p:spPr bwMode="auto">
            <a:xfrm>
              <a:off x="3619" y="2953"/>
              <a:ext cx="209"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b="1">
                  <a:latin typeface="Arial" charset="0"/>
                  <a:cs typeface="+mn-cs"/>
                </a:rPr>
                <a:t>=</a:t>
              </a:r>
              <a:endParaRPr lang="en-US" b="1">
                <a:cs typeface="+mn-cs"/>
              </a:endParaRPr>
            </a:p>
          </p:txBody>
        </p:sp>
        <p:sp>
          <p:nvSpPr>
            <p:cNvPr id="240654" name="Text Box 14"/>
            <p:cNvSpPr txBox="1">
              <a:spLocks noChangeArrowheads="1"/>
            </p:cNvSpPr>
            <p:nvPr/>
          </p:nvSpPr>
          <p:spPr bwMode="auto">
            <a:xfrm>
              <a:off x="3613" y="3361"/>
              <a:ext cx="209"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b="1">
                  <a:latin typeface="Arial" charset="0"/>
                  <a:cs typeface="+mn-cs"/>
                </a:rPr>
                <a:t>=</a:t>
              </a:r>
              <a:endParaRPr lang="en-US" b="1">
                <a:cs typeface="+mn-cs"/>
              </a:endParaRPr>
            </a:p>
          </p:txBody>
        </p:sp>
      </p:grpSp>
      <p:sp>
        <p:nvSpPr>
          <p:cNvPr id="240655" name="Rectangle 15"/>
          <p:cNvSpPr>
            <a:spLocks noChangeArrowheads="1"/>
          </p:cNvSpPr>
          <p:nvPr/>
        </p:nvSpPr>
        <p:spPr bwMode="auto">
          <a:xfrm>
            <a:off x="4257675" y="4438650"/>
            <a:ext cx="4438650" cy="1590675"/>
          </a:xfrm>
          <a:prstGeom prst="rect">
            <a:avLst/>
          </a:prstGeom>
          <a:noFill/>
          <a:ln w="19050">
            <a:solidFill>
              <a:srgbClr val="FF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21686530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5"/>
          <p:cNvSpPr>
            <a:spLocks noGrp="1"/>
          </p:cNvSpPr>
          <p:nvPr>
            <p:ph type="ftr" sz="quarter" idx="10"/>
          </p:nvPr>
        </p:nvSpPr>
        <p:spPr>
          <a:xfrm>
            <a:off x="2362200" y="6172200"/>
            <a:ext cx="3657600" cy="457200"/>
          </a:xfrm>
        </p:spPr>
        <p:txBody>
          <a:bodyPr/>
          <a:lstStyle/>
          <a:p>
            <a:pPr algn="r">
              <a:defRPr/>
            </a:pPr>
            <a:r>
              <a:rPr lang="en-US" dirty="0">
                <a:latin typeface="Comic Sans MS" charset="0"/>
                <a:ea typeface="ＭＳ Ｐゴシック" charset="0"/>
              </a:rPr>
              <a:t>CSci4211:         Network Layer: Part II</a:t>
            </a:r>
          </a:p>
        </p:txBody>
      </p:sp>
      <p:sp>
        <p:nvSpPr>
          <p:cNvPr id="12" name="Slide Number Placeholder 6"/>
          <p:cNvSpPr>
            <a:spLocks noGrp="1"/>
          </p:cNvSpPr>
          <p:nvPr>
            <p:ph type="sldNum" sz="quarter" idx="11"/>
          </p:nvPr>
        </p:nvSpPr>
        <p:spPr>
          <a:xfrm>
            <a:off x="7696200" y="6248400"/>
            <a:ext cx="762000" cy="457200"/>
          </a:xfrm>
        </p:spPr>
        <p:txBody>
          <a:bodyPr/>
          <a:lstStyle/>
          <a:p>
            <a:pPr>
              <a:defRPr/>
            </a:pPr>
            <a:fld id="{1688D3FC-108B-CE4E-A4D1-1F22C710471C}" type="slidenum">
              <a:rPr lang="en-US"/>
              <a:pPr>
                <a:defRPr/>
              </a:pPr>
              <a:t>113</a:t>
            </a:fld>
            <a:endParaRPr lang="en-US" dirty="0"/>
          </a:p>
        </p:txBody>
      </p:sp>
      <p:sp>
        <p:nvSpPr>
          <p:cNvPr id="241666" name="Rectangle 2"/>
          <p:cNvSpPr>
            <a:spLocks noGrp="1" noChangeArrowheads="1"/>
          </p:cNvSpPr>
          <p:nvPr>
            <p:ph type="title"/>
          </p:nvPr>
        </p:nvSpPr>
        <p:spPr>
          <a:xfrm>
            <a:off x="685800" y="228600"/>
            <a:ext cx="7772400" cy="1143000"/>
          </a:xfrm>
        </p:spPr>
        <p:txBody>
          <a:bodyPr/>
          <a:lstStyle/>
          <a:p>
            <a:pPr>
              <a:defRPr/>
            </a:pPr>
            <a:r>
              <a:rPr lang="en-US" sz="3600" smtClean="0">
                <a:cs typeface="+mj-cs"/>
              </a:rPr>
              <a:t>Distance Vector Routing: Overview</a:t>
            </a:r>
          </a:p>
        </p:txBody>
      </p:sp>
      <p:sp>
        <p:nvSpPr>
          <p:cNvPr id="241667" name="Rectangle 3"/>
          <p:cNvSpPr>
            <a:spLocks noGrp="1" noChangeArrowheads="1"/>
          </p:cNvSpPr>
          <p:nvPr>
            <p:ph type="body" sz="half" idx="1"/>
          </p:nvPr>
        </p:nvSpPr>
        <p:spPr>
          <a:xfrm>
            <a:off x="561975" y="1362075"/>
            <a:ext cx="3781425" cy="4648200"/>
          </a:xfrm>
        </p:spPr>
        <p:txBody>
          <a:bodyPr/>
          <a:lstStyle/>
          <a:p>
            <a:pPr>
              <a:buFontTx/>
              <a:buNone/>
              <a:defRPr/>
            </a:pPr>
            <a:r>
              <a:rPr lang="en-US" sz="2400" smtClean="0">
                <a:solidFill>
                  <a:srgbClr val="FF0000"/>
                </a:solidFill>
                <a:cs typeface="+mn-cs"/>
              </a:rPr>
              <a:t>Iterative, asynchronous: </a:t>
            </a:r>
            <a:r>
              <a:rPr lang="en-US" sz="2000" smtClean="0">
                <a:cs typeface="+mn-cs"/>
              </a:rPr>
              <a:t>each iteration caused by: </a:t>
            </a:r>
          </a:p>
          <a:p>
            <a:pPr>
              <a:defRPr/>
            </a:pPr>
            <a:r>
              <a:rPr lang="en-US" sz="2000" smtClean="0">
                <a:cs typeface="+mn-cs"/>
              </a:rPr>
              <a:t>local link cost change </a:t>
            </a:r>
          </a:p>
          <a:p>
            <a:pPr>
              <a:defRPr/>
            </a:pPr>
            <a:r>
              <a:rPr lang="en-US" sz="2000" smtClean="0">
                <a:cs typeface="+mn-cs"/>
              </a:rPr>
              <a:t>message from neighbor: its least cost path change from neighbor</a:t>
            </a:r>
          </a:p>
          <a:p>
            <a:pPr>
              <a:buFontTx/>
              <a:buNone/>
              <a:defRPr/>
            </a:pPr>
            <a:r>
              <a:rPr lang="en-US" sz="1800" smtClean="0">
                <a:solidFill>
                  <a:srgbClr val="FF0000"/>
                </a:solidFill>
                <a:cs typeface="+mn-cs"/>
              </a:rPr>
              <a:t>Distributed:</a:t>
            </a:r>
            <a:endParaRPr lang="en-US" sz="1800" smtClean="0">
              <a:cs typeface="+mn-cs"/>
            </a:endParaRPr>
          </a:p>
          <a:p>
            <a:pPr>
              <a:defRPr/>
            </a:pPr>
            <a:r>
              <a:rPr lang="en-US" sz="2000" smtClean="0">
                <a:cs typeface="+mn-cs"/>
              </a:rPr>
              <a:t>each node notifies neighbors </a:t>
            </a:r>
            <a:r>
              <a:rPr lang="en-US" sz="2000" i="1" smtClean="0">
                <a:cs typeface="+mn-cs"/>
              </a:rPr>
              <a:t>only</a:t>
            </a:r>
            <a:r>
              <a:rPr lang="en-US" sz="2000" smtClean="0">
                <a:cs typeface="+mn-cs"/>
              </a:rPr>
              <a:t> when its least cost path to any destination changes</a:t>
            </a:r>
          </a:p>
          <a:p>
            <a:pPr lvl="1">
              <a:defRPr/>
            </a:pPr>
            <a:r>
              <a:rPr lang="en-US" sz="1800" smtClean="0"/>
              <a:t>neighbors then notify their neighbors if  necessary</a:t>
            </a:r>
          </a:p>
        </p:txBody>
      </p:sp>
      <p:sp>
        <p:nvSpPr>
          <p:cNvPr id="241668" name="Text Box 4"/>
          <p:cNvSpPr txBox="1">
            <a:spLocks noChangeArrowheads="1"/>
          </p:cNvSpPr>
          <p:nvPr/>
        </p:nvSpPr>
        <p:spPr bwMode="auto">
          <a:xfrm>
            <a:off x="5210175" y="1447800"/>
            <a:ext cx="3524250" cy="47513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endParaRPr lang="en-US">
              <a:cs typeface="+mn-cs"/>
            </a:endParaRPr>
          </a:p>
          <a:p>
            <a:pPr>
              <a:spcBef>
                <a:spcPct val="50000"/>
              </a:spcBef>
              <a:defRPr/>
            </a:pPr>
            <a:r>
              <a:rPr lang="en-US" i="1">
                <a:solidFill>
                  <a:schemeClr val="accent2"/>
                </a:solidFill>
                <a:latin typeface="Arial" charset="0"/>
                <a:cs typeface="+mn-cs"/>
              </a:rPr>
              <a:t>wait</a:t>
            </a:r>
            <a:r>
              <a:rPr lang="en-US" sz="2000">
                <a:latin typeface="Arial" charset="0"/>
                <a:cs typeface="+mn-cs"/>
              </a:rPr>
              <a:t> </a:t>
            </a:r>
            <a:r>
              <a:rPr lang="en-US" sz="2000" b="1">
                <a:latin typeface="Arial" charset="0"/>
                <a:cs typeface="+mn-cs"/>
              </a:rPr>
              <a:t>for (change in local link cost or  msg from neighbor)</a:t>
            </a:r>
          </a:p>
          <a:p>
            <a:pPr>
              <a:spcBef>
                <a:spcPct val="50000"/>
              </a:spcBef>
              <a:defRPr/>
            </a:pPr>
            <a:endParaRPr lang="en-US" sz="2000" b="1">
              <a:latin typeface="Arial" charset="0"/>
              <a:cs typeface="+mn-cs"/>
            </a:endParaRPr>
          </a:p>
          <a:p>
            <a:pPr>
              <a:spcBef>
                <a:spcPct val="50000"/>
              </a:spcBef>
              <a:defRPr/>
            </a:pPr>
            <a:r>
              <a:rPr lang="en-US" i="1">
                <a:solidFill>
                  <a:schemeClr val="accent2"/>
                </a:solidFill>
                <a:latin typeface="Arial" charset="0"/>
                <a:cs typeface="+mn-cs"/>
              </a:rPr>
              <a:t>recompute</a:t>
            </a:r>
            <a:r>
              <a:rPr lang="en-US" sz="2000">
                <a:latin typeface="Arial" charset="0"/>
                <a:cs typeface="+mn-cs"/>
              </a:rPr>
              <a:t> </a:t>
            </a:r>
            <a:r>
              <a:rPr lang="en-US" sz="2000" b="1">
                <a:latin typeface="Arial" charset="0"/>
                <a:cs typeface="+mn-cs"/>
              </a:rPr>
              <a:t>distance table</a:t>
            </a:r>
          </a:p>
          <a:p>
            <a:pPr>
              <a:spcBef>
                <a:spcPct val="50000"/>
              </a:spcBef>
              <a:defRPr/>
            </a:pPr>
            <a:endParaRPr lang="en-US" sz="2000">
              <a:latin typeface="Arial" charset="0"/>
              <a:cs typeface="+mn-cs"/>
            </a:endParaRPr>
          </a:p>
          <a:p>
            <a:pPr>
              <a:spcBef>
                <a:spcPct val="50000"/>
              </a:spcBef>
              <a:defRPr/>
            </a:pPr>
            <a:r>
              <a:rPr lang="en-US" sz="2000" b="1">
                <a:latin typeface="Arial" charset="0"/>
                <a:cs typeface="+mn-cs"/>
              </a:rPr>
              <a:t>if least cost path to any dest has changed, </a:t>
            </a:r>
            <a:r>
              <a:rPr lang="en-US" i="1">
                <a:solidFill>
                  <a:schemeClr val="accent2"/>
                </a:solidFill>
                <a:latin typeface="Arial" charset="0"/>
                <a:cs typeface="+mn-cs"/>
              </a:rPr>
              <a:t>notify</a:t>
            </a:r>
            <a:r>
              <a:rPr lang="en-US" sz="2000" b="1">
                <a:latin typeface="Arial" charset="0"/>
                <a:cs typeface="+mn-cs"/>
              </a:rPr>
              <a:t> neighbors </a:t>
            </a:r>
            <a:endParaRPr lang="en-US" b="1">
              <a:latin typeface="Arial" charset="0"/>
              <a:cs typeface="+mn-cs"/>
            </a:endParaRPr>
          </a:p>
          <a:p>
            <a:pPr algn="ctr">
              <a:spcBef>
                <a:spcPct val="50000"/>
              </a:spcBef>
              <a:defRPr/>
            </a:pPr>
            <a:endParaRPr lang="en-US" b="1">
              <a:cs typeface="+mn-cs"/>
            </a:endParaRPr>
          </a:p>
        </p:txBody>
      </p:sp>
      <p:grpSp>
        <p:nvGrpSpPr>
          <p:cNvPr id="283654" name="Group 5"/>
          <p:cNvGrpSpPr>
            <a:grpSpLocks/>
          </p:cNvGrpSpPr>
          <p:nvPr/>
        </p:nvGrpSpPr>
        <p:grpSpPr bwMode="auto">
          <a:xfrm>
            <a:off x="4873625" y="1379538"/>
            <a:ext cx="1831975" cy="4259262"/>
            <a:chOff x="3070" y="869"/>
            <a:chExt cx="1154" cy="2683"/>
          </a:xfrm>
        </p:grpSpPr>
        <p:sp>
          <p:nvSpPr>
            <p:cNvPr id="241670" name="Line 6"/>
            <p:cNvSpPr>
              <a:spLocks noChangeShapeType="1"/>
            </p:cNvSpPr>
            <p:nvPr/>
          </p:nvSpPr>
          <p:spPr bwMode="auto">
            <a:xfrm>
              <a:off x="4176" y="1872"/>
              <a:ext cx="0" cy="372"/>
            </a:xfrm>
            <a:prstGeom prst="line">
              <a:avLst/>
            </a:prstGeom>
            <a:noFill/>
            <a:ln w="1905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1671" name="Line 7"/>
            <p:cNvSpPr>
              <a:spLocks noChangeShapeType="1"/>
            </p:cNvSpPr>
            <p:nvPr/>
          </p:nvSpPr>
          <p:spPr bwMode="auto">
            <a:xfrm>
              <a:off x="4224" y="2496"/>
              <a:ext cx="0" cy="372"/>
            </a:xfrm>
            <a:prstGeom prst="line">
              <a:avLst/>
            </a:prstGeom>
            <a:noFill/>
            <a:ln w="1905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1672" name="Freeform 8"/>
            <p:cNvSpPr>
              <a:spLocks/>
            </p:cNvSpPr>
            <p:nvPr/>
          </p:nvSpPr>
          <p:spPr bwMode="auto">
            <a:xfrm>
              <a:off x="3168" y="1152"/>
              <a:ext cx="978" cy="2400"/>
            </a:xfrm>
            <a:custGeom>
              <a:avLst/>
              <a:gdLst>
                <a:gd name="T0" fmla="*/ 960 w 978"/>
                <a:gd name="T1" fmla="*/ 2010 h 2256"/>
                <a:gd name="T2" fmla="*/ 961 w 978"/>
                <a:gd name="T3" fmla="*/ 2256 h 2256"/>
                <a:gd name="T4" fmla="*/ 0 w 978"/>
                <a:gd name="T5" fmla="*/ 2256 h 2256"/>
                <a:gd name="T6" fmla="*/ 0 w 978"/>
                <a:gd name="T7" fmla="*/ 0 h 2256"/>
                <a:gd name="T8" fmla="*/ 978 w 978"/>
                <a:gd name="T9" fmla="*/ 0 h 2256"/>
                <a:gd name="T10" fmla="*/ 978 w 978"/>
                <a:gd name="T11" fmla="*/ 155 h 2256"/>
              </a:gdLst>
              <a:ahLst/>
              <a:cxnLst>
                <a:cxn ang="0">
                  <a:pos x="T0" y="T1"/>
                </a:cxn>
                <a:cxn ang="0">
                  <a:pos x="T2" y="T3"/>
                </a:cxn>
                <a:cxn ang="0">
                  <a:pos x="T4" y="T5"/>
                </a:cxn>
                <a:cxn ang="0">
                  <a:pos x="T6" y="T7"/>
                </a:cxn>
                <a:cxn ang="0">
                  <a:pos x="T8" y="T9"/>
                </a:cxn>
                <a:cxn ang="0">
                  <a:pos x="T10" y="T11"/>
                </a:cxn>
              </a:cxnLst>
              <a:rect l="0" t="0" r="r" b="b"/>
              <a:pathLst>
                <a:path w="978" h="2256">
                  <a:moveTo>
                    <a:pt x="960" y="2010"/>
                  </a:moveTo>
                  <a:lnTo>
                    <a:pt x="961" y="2256"/>
                  </a:lnTo>
                  <a:lnTo>
                    <a:pt x="0" y="2256"/>
                  </a:lnTo>
                  <a:lnTo>
                    <a:pt x="0" y="0"/>
                  </a:lnTo>
                  <a:lnTo>
                    <a:pt x="978" y="0"/>
                  </a:lnTo>
                  <a:lnTo>
                    <a:pt x="978" y="155"/>
                  </a:lnTo>
                </a:path>
              </a:pathLst>
            </a:custGeom>
            <a:noFill/>
            <a:ln w="19050" cap="flat" cmpd="sng">
              <a:solidFill>
                <a:schemeClr val="accent2"/>
              </a:solidFill>
              <a:prstDash val="solid"/>
              <a:round/>
              <a:headEnd type="none" w="med" len="med"/>
              <a:tailEnd type="triangl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a:defRPr/>
              </a:pPr>
              <a:endParaRPr lang="en-US">
                <a:cs typeface="+mn-cs"/>
              </a:endParaRPr>
            </a:p>
          </p:txBody>
        </p:sp>
        <p:sp>
          <p:nvSpPr>
            <p:cNvPr id="241673" name="Text Box 9"/>
            <p:cNvSpPr txBox="1">
              <a:spLocks noChangeArrowheads="1"/>
            </p:cNvSpPr>
            <p:nvPr/>
          </p:nvSpPr>
          <p:spPr bwMode="auto">
            <a:xfrm>
              <a:off x="3070" y="869"/>
              <a:ext cx="1078" cy="2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Comic Sans MS" charset="0"/>
                  <a:cs typeface="+mn-cs"/>
                </a:rPr>
                <a:t>Each node:</a:t>
              </a:r>
              <a:endParaRPr lang="en-US">
                <a:cs typeface="+mn-cs"/>
              </a:endParaRPr>
            </a:p>
          </p:txBody>
        </p:sp>
      </p:grpSp>
    </p:spTree>
    <p:extLst>
      <p:ext uri="{BB962C8B-B14F-4D97-AF65-F5344CB8AC3E}">
        <p14:creationId xmlns:p14="http://schemas.microsoft.com/office/powerpoint/2010/main" val="13683267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ooter Placeholder 3"/>
          <p:cNvSpPr>
            <a:spLocks noGrp="1"/>
          </p:cNvSpPr>
          <p:nvPr>
            <p:ph type="ftr" sz="quarter" idx="10"/>
          </p:nvPr>
        </p:nvSpPr>
        <p:spPr>
          <a:xfrm>
            <a:off x="6553200" y="6248400"/>
            <a:ext cx="1905000" cy="457200"/>
          </a:xfrm>
        </p:spPr>
        <p:txBody>
          <a:bodyPr/>
          <a:lstStyle/>
          <a:p>
            <a:pPr algn="r">
              <a:defRPr/>
            </a:pPr>
            <a:r>
              <a:rPr lang="en-US">
                <a:latin typeface="Comic Sans MS" charset="0"/>
                <a:ea typeface="ＭＳ Ｐゴシック" charset="0"/>
              </a:rPr>
              <a:t>CSci4211:         Network Layer: Part II</a:t>
            </a:r>
          </a:p>
        </p:txBody>
      </p:sp>
      <p:sp>
        <p:nvSpPr>
          <p:cNvPr id="59" name="Slide Number Placeholder 4"/>
          <p:cNvSpPr>
            <a:spLocks noGrp="1"/>
          </p:cNvSpPr>
          <p:nvPr>
            <p:ph type="sldNum" sz="quarter" idx="11"/>
          </p:nvPr>
        </p:nvSpPr>
        <p:spPr/>
        <p:txBody>
          <a:bodyPr/>
          <a:lstStyle/>
          <a:p>
            <a:pPr>
              <a:defRPr/>
            </a:pPr>
            <a:fld id="{A8A75C17-0ED0-5D48-9709-E81141708625}" type="slidenum">
              <a:rPr lang="en-US"/>
              <a:pPr>
                <a:defRPr/>
              </a:pPr>
              <a:t>114</a:t>
            </a:fld>
            <a:endParaRPr lang="en-US"/>
          </a:p>
        </p:txBody>
      </p:sp>
      <p:sp>
        <p:nvSpPr>
          <p:cNvPr id="242690" name="Rectangle 2"/>
          <p:cNvSpPr>
            <a:spLocks noGrp="1" noChangeArrowheads="1"/>
          </p:cNvSpPr>
          <p:nvPr>
            <p:ph type="title"/>
          </p:nvPr>
        </p:nvSpPr>
        <p:spPr>
          <a:xfrm>
            <a:off x="685800" y="228600"/>
            <a:ext cx="7772400" cy="1143000"/>
          </a:xfrm>
        </p:spPr>
        <p:txBody>
          <a:bodyPr/>
          <a:lstStyle/>
          <a:p>
            <a:pPr>
              <a:defRPr/>
            </a:pPr>
            <a:r>
              <a:rPr lang="en-US" sz="3200" smtClean="0">
                <a:cs typeface="+mj-cs"/>
              </a:rPr>
              <a:t>Distance Vector Algorithm: Example</a:t>
            </a:r>
          </a:p>
        </p:txBody>
      </p:sp>
      <p:sp>
        <p:nvSpPr>
          <p:cNvPr id="242691" name="Freeform 3"/>
          <p:cNvSpPr>
            <a:spLocks/>
          </p:cNvSpPr>
          <p:nvPr/>
        </p:nvSpPr>
        <p:spPr bwMode="auto">
          <a:xfrm>
            <a:off x="268288" y="2190750"/>
            <a:ext cx="2184400" cy="1212850"/>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CCFF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84677" name="Group 4"/>
          <p:cNvGrpSpPr>
            <a:grpSpLocks/>
          </p:cNvGrpSpPr>
          <p:nvPr/>
        </p:nvGrpSpPr>
        <p:grpSpPr bwMode="auto">
          <a:xfrm>
            <a:off x="420688" y="2308225"/>
            <a:ext cx="1843087" cy="1071563"/>
            <a:chOff x="-17" y="1286"/>
            <a:chExt cx="1161" cy="675"/>
          </a:xfrm>
        </p:grpSpPr>
        <p:sp>
          <p:nvSpPr>
            <p:cNvPr id="242693" name="Freeform 5"/>
            <p:cNvSpPr>
              <a:spLocks/>
            </p:cNvSpPr>
            <p:nvPr/>
          </p:nvSpPr>
          <p:spPr bwMode="auto">
            <a:xfrm>
              <a:off x="246" y="1476"/>
              <a:ext cx="222" cy="180"/>
            </a:xfrm>
            <a:custGeom>
              <a:avLst/>
              <a:gdLst>
                <a:gd name="T0" fmla="*/ 0 w 222"/>
                <a:gd name="T1" fmla="*/ 180 h 180"/>
                <a:gd name="T2" fmla="*/ 222 w 222"/>
                <a:gd name="T3" fmla="*/ 0 h 180"/>
              </a:gdLst>
              <a:ahLst/>
              <a:cxnLst>
                <a:cxn ang="0">
                  <a:pos x="T0" y="T1"/>
                </a:cxn>
                <a:cxn ang="0">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694" name="Oval 6"/>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695" name="Line 7"/>
            <p:cNvSpPr>
              <a:spLocks noChangeShapeType="1"/>
            </p:cNvSpPr>
            <p:nvPr/>
          </p:nvSpPr>
          <p:spPr bwMode="auto">
            <a:xfrm>
              <a:off x="-14" y="1705"/>
              <a:ext cx="1"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696" name="Line 8"/>
            <p:cNvSpPr>
              <a:spLocks noChangeShapeType="1"/>
            </p:cNvSpPr>
            <p:nvPr/>
          </p:nvSpPr>
          <p:spPr bwMode="auto">
            <a:xfrm>
              <a:off x="299" y="1705"/>
              <a:ext cx="1"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697" name="Rectangle 9"/>
            <p:cNvSpPr>
              <a:spLocks noChangeArrowheads="1"/>
            </p:cNvSpPr>
            <p:nvPr/>
          </p:nvSpPr>
          <p:spPr bwMode="auto">
            <a:xfrm>
              <a:off x="-14" y="1705"/>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42698" name="Oval 10"/>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699" name="Freeform 11"/>
            <p:cNvSpPr>
              <a:spLocks/>
            </p:cNvSpPr>
            <p:nvPr/>
          </p:nvSpPr>
          <p:spPr bwMode="auto">
            <a:xfrm>
              <a:off x="651" y="1476"/>
              <a:ext cx="216" cy="189"/>
            </a:xfrm>
            <a:custGeom>
              <a:avLst/>
              <a:gdLst>
                <a:gd name="T0" fmla="*/ 0 w 216"/>
                <a:gd name="T1" fmla="*/ 0 h 189"/>
                <a:gd name="T2" fmla="*/ 216 w 216"/>
                <a:gd name="T3" fmla="*/ 189 h 189"/>
              </a:gdLst>
              <a:ahLst/>
              <a:cxnLst>
                <a:cxn ang="0">
                  <a:pos x="T0" y="T1"/>
                </a:cxn>
                <a:cxn ang="0">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700" name="Freeform 12"/>
            <p:cNvSpPr>
              <a:spLocks/>
            </p:cNvSpPr>
            <p:nvPr/>
          </p:nvSpPr>
          <p:spPr bwMode="auto">
            <a:xfrm>
              <a:off x="303" y="1740"/>
              <a:ext cx="540" cy="3"/>
            </a:xfrm>
            <a:custGeom>
              <a:avLst/>
              <a:gdLst>
                <a:gd name="T0" fmla="*/ 540 w 540"/>
                <a:gd name="T1" fmla="*/ 3 h 3"/>
                <a:gd name="T2" fmla="*/ 0 w 540"/>
                <a:gd name="T3" fmla="*/ 0 h 3"/>
              </a:gdLst>
              <a:ahLst/>
              <a:cxnLst>
                <a:cxn ang="0">
                  <a:pos x="T0" y="T1"/>
                </a:cxn>
                <a:cxn ang="0">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84706" name="Group 13"/>
            <p:cNvGrpSpPr>
              <a:grpSpLocks/>
            </p:cNvGrpSpPr>
            <p:nvPr/>
          </p:nvGrpSpPr>
          <p:grpSpPr bwMode="auto">
            <a:xfrm>
              <a:off x="21" y="1598"/>
              <a:ext cx="232" cy="250"/>
              <a:chOff x="2940" y="2429"/>
              <a:chExt cx="235" cy="250"/>
            </a:xfrm>
          </p:grpSpPr>
          <p:sp>
            <p:nvSpPr>
              <p:cNvPr id="242702" name="Rectangle 14"/>
              <p:cNvSpPr>
                <a:spLocks noChangeArrowheads="1"/>
              </p:cNvSpPr>
              <p:nvPr/>
            </p:nvSpPr>
            <p:spPr bwMode="auto">
              <a:xfrm>
                <a:off x="2982" y="2490"/>
                <a:ext cx="15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703" name="Text Box 15"/>
              <p:cNvSpPr txBox="1">
                <a:spLocks noChangeArrowheads="1"/>
              </p:cNvSpPr>
              <p:nvPr/>
            </p:nvSpPr>
            <p:spPr bwMode="auto">
              <a:xfrm>
                <a:off x="2940" y="2429"/>
                <a:ext cx="235"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X</a:t>
                </a:r>
                <a:endParaRPr lang="en-US">
                  <a:cs typeface="+mn-cs"/>
                </a:endParaRPr>
              </a:p>
            </p:txBody>
          </p:sp>
        </p:grpSp>
        <p:grpSp>
          <p:nvGrpSpPr>
            <p:cNvPr id="284707" name="Group 16"/>
            <p:cNvGrpSpPr>
              <a:grpSpLocks/>
            </p:cNvGrpSpPr>
            <p:nvPr/>
          </p:nvGrpSpPr>
          <p:grpSpPr bwMode="auto">
            <a:xfrm>
              <a:off x="828" y="1610"/>
              <a:ext cx="316" cy="250"/>
              <a:chOff x="1740" y="2306"/>
              <a:chExt cx="316" cy="250"/>
            </a:xfrm>
          </p:grpSpPr>
          <p:sp>
            <p:nvSpPr>
              <p:cNvPr id="242705" name="Oval 17"/>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706" name="Line 18"/>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707" name="Line 19"/>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708" name="Rectangle 20"/>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42709" name="Oval 21"/>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84725" name="Group 22"/>
              <p:cNvGrpSpPr>
                <a:grpSpLocks/>
              </p:cNvGrpSpPr>
              <p:nvPr/>
            </p:nvGrpSpPr>
            <p:grpSpPr bwMode="auto">
              <a:xfrm>
                <a:off x="1788" y="2306"/>
                <a:ext cx="227" cy="250"/>
                <a:chOff x="2943" y="2429"/>
                <a:chExt cx="230" cy="250"/>
              </a:xfrm>
            </p:grpSpPr>
            <p:sp>
              <p:nvSpPr>
                <p:cNvPr id="242711" name="Rectangle 23"/>
                <p:cNvSpPr>
                  <a:spLocks noChangeArrowheads="1"/>
                </p:cNvSpPr>
                <p:nvPr/>
              </p:nvSpPr>
              <p:spPr bwMode="auto">
                <a:xfrm>
                  <a:off x="2982" y="2490"/>
                  <a:ext cx="153"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712" name="Text Box 24"/>
                <p:cNvSpPr txBox="1">
                  <a:spLocks noChangeArrowheads="1"/>
                </p:cNvSpPr>
                <p:nvPr/>
              </p:nvSpPr>
              <p:spPr bwMode="auto">
                <a:xfrm>
                  <a:off x="2943" y="2429"/>
                  <a:ext cx="230"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Z</a:t>
                  </a:r>
                  <a:endParaRPr lang="en-US">
                    <a:cs typeface="+mn-cs"/>
                  </a:endParaRPr>
                </a:p>
              </p:txBody>
            </p:sp>
          </p:grpSp>
        </p:grpSp>
        <p:sp>
          <p:nvSpPr>
            <p:cNvPr id="242713" name="Text Box 25"/>
            <p:cNvSpPr txBox="1">
              <a:spLocks noChangeArrowheads="1"/>
            </p:cNvSpPr>
            <p:nvPr/>
          </p:nvSpPr>
          <p:spPr bwMode="auto">
            <a:xfrm>
              <a:off x="731" y="1400"/>
              <a:ext cx="181"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1</a:t>
              </a:r>
              <a:endParaRPr lang="en-US">
                <a:cs typeface="+mn-cs"/>
              </a:endParaRPr>
            </a:p>
          </p:txBody>
        </p:sp>
        <p:sp>
          <p:nvSpPr>
            <p:cNvPr id="242714" name="Text Box 26"/>
            <p:cNvSpPr txBox="1">
              <a:spLocks noChangeArrowheads="1"/>
            </p:cNvSpPr>
            <p:nvPr/>
          </p:nvSpPr>
          <p:spPr bwMode="auto">
            <a:xfrm>
              <a:off x="192" y="1397"/>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42715" name="Text Box 27"/>
            <p:cNvSpPr txBox="1">
              <a:spLocks noChangeArrowheads="1"/>
            </p:cNvSpPr>
            <p:nvPr/>
          </p:nvSpPr>
          <p:spPr bwMode="auto">
            <a:xfrm>
              <a:off x="477" y="1730"/>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7</a:t>
              </a:r>
              <a:endParaRPr lang="en-US">
                <a:cs typeface="+mn-cs"/>
              </a:endParaRPr>
            </a:p>
          </p:txBody>
        </p:sp>
        <p:grpSp>
          <p:nvGrpSpPr>
            <p:cNvPr id="284711" name="Group 28"/>
            <p:cNvGrpSpPr>
              <a:grpSpLocks/>
            </p:cNvGrpSpPr>
            <p:nvPr/>
          </p:nvGrpSpPr>
          <p:grpSpPr bwMode="auto">
            <a:xfrm>
              <a:off x="408" y="1286"/>
              <a:ext cx="316" cy="250"/>
              <a:chOff x="1740" y="2306"/>
              <a:chExt cx="316" cy="250"/>
            </a:xfrm>
          </p:grpSpPr>
          <p:sp>
            <p:nvSpPr>
              <p:cNvPr id="242717" name="Oval 29"/>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718" name="Line 30"/>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719" name="Line 31"/>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720" name="Rectangle 32"/>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42721" name="Oval 33"/>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84717" name="Group 34"/>
              <p:cNvGrpSpPr>
                <a:grpSpLocks/>
              </p:cNvGrpSpPr>
              <p:nvPr/>
            </p:nvGrpSpPr>
            <p:grpSpPr bwMode="auto">
              <a:xfrm>
                <a:off x="1792" y="2306"/>
                <a:ext cx="218" cy="250"/>
                <a:chOff x="2947" y="2429"/>
                <a:chExt cx="221" cy="250"/>
              </a:xfrm>
            </p:grpSpPr>
            <p:sp>
              <p:nvSpPr>
                <p:cNvPr id="242723" name="Rectangle 3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724" name="Text Box 36"/>
                <p:cNvSpPr txBox="1">
                  <a:spLocks noChangeArrowheads="1"/>
                </p:cNvSpPr>
                <p:nvPr/>
              </p:nvSpPr>
              <p:spPr bwMode="auto">
                <a:xfrm>
                  <a:off x="2947" y="2429"/>
                  <a:ext cx="221"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Y</a:t>
                  </a:r>
                  <a:endParaRPr lang="en-US">
                    <a:cs typeface="+mn-cs"/>
                  </a:endParaRPr>
                </a:p>
              </p:txBody>
            </p:sp>
          </p:grpSp>
        </p:grpSp>
      </p:grpSp>
      <p:grpSp>
        <p:nvGrpSpPr>
          <p:cNvPr id="284678" name="Group 37"/>
          <p:cNvGrpSpPr>
            <a:grpSpLocks/>
          </p:cNvGrpSpPr>
          <p:nvPr/>
        </p:nvGrpSpPr>
        <p:grpSpPr bwMode="auto">
          <a:xfrm>
            <a:off x="2466975" y="1214438"/>
            <a:ext cx="6135688" cy="4848225"/>
            <a:chOff x="1554" y="765"/>
            <a:chExt cx="3865" cy="3054"/>
          </a:xfrm>
        </p:grpSpPr>
        <p:pic>
          <p:nvPicPr>
            <p:cNvPr id="284679" name="Picture 38" descr="dvexamp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 y="765"/>
              <a:ext cx="2329" cy="3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84680" name="Group 39"/>
            <p:cNvGrpSpPr>
              <a:grpSpLocks/>
            </p:cNvGrpSpPr>
            <p:nvPr/>
          </p:nvGrpSpPr>
          <p:grpSpPr bwMode="auto">
            <a:xfrm>
              <a:off x="3024" y="1776"/>
              <a:ext cx="2384" cy="552"/>
              <a:chOff x="3365" y="2036"/>
              <a:chExt cx="2384" cy="552"/>
            </a:xfrm>
          </p:grpSpPr>
          <p:sp>
            <p:nvSpPr>
              <p:cNvPr id="242728" name="Text Box 40"/>
              <p:cNvSpPr txBox="1">
                <a:spLocks noChangeArrowheads="1"/>
              </p:cNvSpPr>
              <p:nvPr/>
            </p:nvSpPr>
            <p:spPr bwMode="auto">
              <a:xfrm>
                <a:off x="3365" y="2129"/>
                <a:ext cx="620"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b="1">
                    <a:latin typeface="Arial" charset="0"/>
                    <a:cs typeface="+mn-cs"/>
                  </a:rPr>
                  <a:t>D  (Y,Z)</a:t>
                </a:r>
                <a:endParaRPr lang="en-US" sz="1800" b="1">
                  <a:cs typeface="+mn-cs"/>
                </a:endParaRPr>
              </a:p>
            </p:txBody>
          </p:sp>
          <p:sp>
            <p:nvSpPr>
              <p:cNvPr id="242729" name="Text Box 41"/>
              <p:cNvSpPr txBox="1">
                <a:spLocks noChangeArrowheads="1"/>
              </p:cNvSpPr>
              <p:nvPr/>
            </p:nvSpPr>
            <p:spPr bwMode="auto">
              <a:xfrm>
                <a:off x="3463" y="2048"/>
                <a:ext cx="201" cy="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Arial" charset="0"/>
                    <a:cs typeface="+mn-cs"/>
                  </a:rPr>
                  <a:t>X</a:t>
                </a:r>
                <a:endParaRPr lang="en-US">
                  <a:cs typeface="+mn-cs"/>
                </a:endParaRPr>
              </a:p>
            </p:txBody>
          </p:sp>
          <p:sp>
            <p:nvSpPr>
              <p:cNvPr id="242730" name="Text Box 42"/>
              <p:cNvSpPr txBox="1">
                <a:spLocks noChangeArrowheads="1"/>
              </p:cNvSpPr>
              <p:nvPr/>
            </p:nvSpPr>
            <p:spPr bwMode="auto">
              <a:xfrm>
                <a:off x="4093" y="2117"/>
                <a:ext cx="1656"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a:latin typeface="Arial" charset="0"/>
                    <a:cs typeface="+mn-cs"/>
                  </a:rPr>
                  <a:t>c(X,Z) + min  {D  (Y,w)}</a:t>
                </a:r>
                <a:endParaRPr lang="en-US" sz="1800" b="1">
                  <a:cs typeface="+mn-cs"/>
                </a:endParaRPr>
              </a:p>
            </p:txBody>
          </p:sp>
          <p:sp>
            <p:nvSpPr>
              <p:cNvPr id="242731" name="Text Box 43"/>
              <p:cNvSpPr txBox="1">
                <a:spLocks noChangeArrowheads="1"/>
              </p:cNvSpPr>
              <p:nvPr/>
            </p:nvSpPr>
            <p:spPr bwMode="auto">
              <a:xfrm>
                <a:off x="4867" y="2204"/>
                <a:ext cx="172" cy="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600">
                    <a:latin typeface="Arial" charset="0"/>
                    <a:cs typeface="+mn-cs"/>
                  </a:rPr>
                  <a:t>w</a:t>
                </a:r>
                <a:endParaRPr lang="en-US">
                  <a:cs typeface="+mn-cs"/>
                </a:endParaRPr>
              </a:p>
            </p:txBody>
          </p:sp>
          <p:sp>
            <p:nvSpPr>
              <p:cNvPr id="242732" name="Text Box 44"/>
              <p:cNvSpPr txBox="1">
                <a:spLocks noChangeArrowheads="1"/>
              </p:cNvSpPr>
              <p:nvPr/>
            </p:nvSpPr>
            <p:spPr bwMode="auto">
              <a:xfrm>
                <a:off x="3919" y="2129"/>
                <a:ext cx="200"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a:latin typeface="Arial" charset="0"/>
                    <a:cs typeface="+mn-cs"/>
                  </a:rPr>
                  <a:t>=</a:t>
                </a:r>
                <a:endParaRPr lang="en-US" b="1">
                  <a:cs typeface="+mn-cs"/>
                </a:endParaRPr>
              </a:p>
            </p:txBody>
          </p:sp>
          <p:sp>
            <p:nvSpPr>
              <p:cNvPr id="242733" name="Text Box 45"/>
              <p:cNvSpPr txBox="1">
                <a:spLocks noChangeArrowheads="1"/>
              </p:cNvSpPr>
              <p:nvPr/>
            </p:nvSpPr>
            <p:spPr bwMode="auto">
              <a:xfrm>
                <a:off x="3877" y="2351"/>
                <a:ext cx="200"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a:latin typeface="Arial" charset="0"/>
                    <a:cs typeface="+mn-cs"/>
                  </a:rPr>
                  <a:t>=</a:t>
                </a:r>
                <a:endParaRPr lang="en-US" sz="1800" b="1">
                  <a:cs typeface="+mn-cs"/>
                </a:endParaRPr>
              </a:p>
            </p:txBody>
          </p:sp>
          <p:sp>
            <p:nvSpPr>
              <p:cNvPr id="242734" name="Text Box 46"/>
              <p:cNvSpPr txBox="1">
                <a:spLocks noChangeArrowheads="1"/>
              </p:cNvSpPr>
              <p:nvPr/>
            </p:nvSpPr>
            <p:spPr bwMode="auto">
              <a:xfrm>
                <a:off x="4087" y="2357"/>
                <a:ext cx="6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a:latin typeface="Arial" charset="0"/>
                    <a:cs typeface="+mn-cs"/>
                  </a:rPr>
                  <a:t>7+1 = 8</a:t>
                </a:r>
                <a:endParaRPr lang="en-US" b="1">
                  <a:cs typeface="+mn-cs"/>
                </a:endParaRPr>
              </a:p>
            </p:txBody>
          </p:sp>
          <p:sp>
            <p:nvSpPr>
              <p:cNvPr id="242735" name="Text Box 47"/>
              <p:cNvSpPr txBox="1">
                <a:spLocks noChangeArrowheads="1"/>
              </p:cNvSpPr>
              <p:nvPr/>
            </p:nvSpPr>
            <p:spPr bwMode="auto">
              <a:xfrm>
                <a:off x="5122" y="2036"/>
                <a:ext cx="194" cy="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Arial" charset="0"/>
                    <a:cs typeface="+mn-cs"/>
                  </a:rPr>
                  <a:t>Z</a:t>
                </a:r>
                <a:endParaRPr lang="en-US">
                  <a:cs typeface="+mn-cs"/>
                </a:endParaRPr>
              </a:p>
            </p:txBody>
          </p:sp>
        </p:grpSp>
        <p:grpSp>
          <p:nvGrpSpPr>
            <p:cNvPr id="284681" name="Group 48"/>
            <p:cNvGrpSpPr>
              <a:grpSpLocks/>
            </p:cNvGrpSpPr>
            <p:nvPr/>
          </p:nvGrpSpPr>
          <p:grpSpPr bwMode="auto">
            <a:xfrm>
              <a:off x="3035" y="2426"/>
              <a:ext cx="2384" cy="552"/>
              <a:chOff x="3365" y="2036"/>
              <a:chExt cx="2384" cy="552"/>
            </a:xfrm>
          </p:grpSpPr>
          <p:sp>
            <p:nvSpPr>
              <p:cNvPr id="242737" name="Text Box 49"/>
              <p:cNvSpPr txBox="1">
                <a:spLocks noChangeArrowheads="1"/>
              </p:cNvSpPr>
              <p:nvPr/>
            </p:nvSpPr>
            <p:spPr bwMode="auto">
              <a:xfrm>
                <a:off x="3365" y="2129"/>
                <a:ext cx="620"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b="1">
                    <a:latin typeface="Arial" charset="0"/>
                    <a:cs typeface="+mn-cs"/>
                  </a:rPr>
                  <a:t>D  (Z,Y)</a:t>
                </a:r>
                <a:endParaRPr lang="en-US" sz="1800" b="1">
                  <a:cs typeface="+mn-cs"/>
                </a:endParaRPr>
              </a:p>
            </p:txBody>
          </p:sp>
          <p:sp>
            <p:nvSpPr>
              <p:cNvPr id="242738" name="Text Box 50"/>
              <p:cNvSpPr txBox="1">
                <a:spLocks noChangeArrowheads="1"/>
              </p:cNvSpPr>
              <p:nvPr/>
            </p:nvSpPr>
            <p:spPr bwMode="auto">
              <a:xfrm>
                <a:off x="3463" y="2048"/>
                <a:ext cx="201" cy="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Arial" charset="0"/>
                    <a:cs typeface="+mn-cs"/>
                  </a:rPr>
                  <a:t>X</a:t>
                </a:r>
                <a:endParaRPr lang="en-US">
                  <a:cs typeface="+mn-cs"/>
                </a:endParaRPr>
              </a:p>
            </p:txBody>
          </p:sp>
          <p:sp>
            <p:nvSpPr>
              <p:cNvPr id="242739" name="Text Box 51"/>
              <p:cNvSpPr txBox="1">
                <a:spLocks noChangeArrowheads="1"/>
              </p:cNvSpPr>
              <p:nvPr/>
            </p:nvSpPr>
            <p:spPr bwMode="auto">
              <a:xfrm>
                <a:off x="4093" y="2117"/>
                <a:ext cx="1656"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a:latin typeface="Arial" charset="0"/>
                    <a:cs typeface="+mn-cs"/>
                  </a:rPr>
                  <a:t>c(X,Y) + min  {D  (Z,w)}</a:t>
                </a:r>
                <a:endParaRPr lang="en-US" sz="1800" b="1">
                  <a:cs typeface="+mn-cs"/>
                </a:endParaRPr>
              </a:p>
            </p:txBody>
          </p:sp>
          <p:sp>
            <p:nvSpPr>
              <p:cNvPr id="242740" name="Text Box 52"/>
              <p:cNvSpPr txBox="1">
                <a:spLocks noChangeArrowheads="1"/>
              </p:cNvSpPr>
              <p:nvPr/>
            </p:nvSpPr>
            <p:spPr bwMode="auto">
              <a:xfrm>
                <a:off x="4867" y="2204"/>
                <a:ext cx="172" cy="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600">
                    <a:latin typeface="Arial" charset="0"/>
                    <a:cs typeface="+mn-cs"/>
                  </a:rPr>
                  <a:t>w</a:t>
                </a:r>
                <a:endParaRPr lang="en-US">
                  <a:cs typeface="+mn-cs"/>
                </a:endParaRPr>
              </a:p>
            </p:txBody>
          </p:sp>
          <p:sp>
            <p:nvSpPr>
              <p:cNvPr id="242741" name="Text Box 53"/>
              <p:cNvSpPr txBox="1">
                <a:spLocks noChangeArrowheads="1"/>
              </p:cNvSpPr>
              <p:nvPr/>
            </p:nvSpPr>
            <p:spPr bwMode="auto">
              <a:xfrm>
                <a:off x="3919" y="2129"/>
                <a:ext cx="200"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a:latin typeface="Arial" charset="0"/>
                    <a:cs typeface="+mn-cs"/>
                  </a:rPr>
                  <a:t>=</a:t>
                </a:r>
                <a:endParaRPr lang="en-US" b="1">
                  <a:cs typeface="+mn-cs"/>
                </a:endParaRPr>
              </a:p>
            </p:txBody>
          </p:sp>
          <p:sp>
            <p:nvSpPr>
              <p:cNvPr id="242742" name="Text Box 54"/>
              <p:cNvSpPr txBox="1">
                <a:spLocks noChangeArrowheads="1"/>
              </p:cNvSpPr>
              <p:nvPr/>
            </p:nvSpPr>
            <p:spPr bwMode="auto">
              <a:xfrm>
                <a:off x="3877" y="2351"/>
                <a:ext cx="200"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a:latin typeface="Arial" charset="0"/>
                    <a:cs typeface="+mn-cs"/>
                  </a:rPr>
                  <a:t>=</a:t>
                </a:r>
                <a:endParaRPr lang="en-US" sz="1800" b="1">
                  <a:cs typeface="+mn-cs"/>
                </a:endParaRPr>
              </a:p>
            </p:txBody>
          </p:sp>
          <p:sp>
            <p:nvSpPr>
              <p:cNvPr id="242743" name="Text Box 55"/>
              <p:cNvSpPr txBox="1">
                <a:spLocks noChangeArrowheads="1"/>
              </p:cNvSpPr>
              <p:nvPr/>
            </p:nvSpPr>
            <p:spPr bwMode="auto">
              <a:xfrm>
                <a:off x="4087" y="2357"/>
                <a:ext cx="6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a:latin typeface="Arial" charset="0"/>
                    <a:cs typeface="+mn-cs"/>
                  </a:rPr>
                  <a:t>2+1 = 3</a:t>
                </a:r>
                <a:endParaRPr lang="en-US" b="1">
                  <a:cs typeface="+mn-cs"/>
                </a:endParaRPr>
              </a:p>
            </p:txBody>
          </p:sp>
          <p:sp>
            <p:nvSpPr>
              <p:cNvPr id="242744" name="Text Box 56"/>
              <p:cNvSpPr txBox="1">
                <a:spLocks noChangeArrowheads="1"/>
              </p:cNvSpPr>
              <p:nvPr/>
            </p:nvSpPr>
            <p:spPr bwMode="auto">
              <a:xfrm>
                <a:off x="5119" y="2036"/>
                <a:ext cx="201" cy="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Arial" charset="0"/>
                    <a:cs typeface="+mn-cs"/>
                  </a:rPr>
                  <a:t>Y</a:t>
                </a:r>
                <a:endParaRPr lang="en-US">
                  <a:cs typeface="+mn-cs"/>
                </a:endParaRPr>
              </a:p>
            </p:txBody>
          </p:sp>
        </p:grpSp>
      </p:grpSp>
    </p:spTree>
    <p:extLst>
      <p:ext uri="{BB962C8B-B14F-4D97-AF65-F5344CB8AC3E}">
        <p14:creationId xmlns:p14="http://schemas.microsoft.com/office/powerpoint/2010/main" val="6479051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ooter Placeholder 3"/>
          <p:cNvSpPr>
            <a:spLocks noGrp="1"/>
          </p:cNvSpPr>
          <p:nvPr>
            <p:ph type="ftr" sz="quarter" idx="10"/>
          </p:nvPr>
        </p:nvSpPr>
        <p:spPr>
          <a:xfrm>
            <a:off x="2819400" y="6172200"/>
            <a:ext cx="3048000" cy="457200"/>
          </a:xfrm>
        </p:spPr>
        <p:txBody>
          <a:bodyPr/>
          <a:lstStyle/>
          <a:p>
            <a:pPr algn="r">
              <a:defRPr/>
            </a:pPr>
            <a:r>
              <a:rPr lang="en-US" dirty="0">
                <a:latin typeface="Comic Sans MS" charset="0"/>
                <a:ea typeface="ＭＳ Ｐゴシック" charset="0"/>
              </a:rPr>
              <a:t>CSci4211:         Network Layer: Part II</a:t>
            </a:r>
          </a:p>
        </p:txBody>
      </p:sp>
      <p:sp>
        <p:nvSpPr>
          <p:cNvPr id="41" name="Slide Number Placeholder 4"/>
          <p:cNvSpPr>
            <a:spLocks noGrp="1"/>
          </p:cNvSpPr>
          <p:nvPr>
            <p:ph type="sldNum" sz="quarter" idx="11"/>
          </p:nvPr>
        </p:nvSpPr>
        <p:spPr>
          <a:xfrm>
            <a:off x="7772400" y="6248400"/>
            <a:ext cx="685800" cy="457200"/>
          </a:xfrm>
        </p:spPr>
        <p:txBody>
          <a:bodyPr/>
          <a:lstStyle/>
          <a:p>
            <a:pPr>
              <a:defRPr/>
            </a:pPr>
            <a:fld id="{F076F572-64E1-3848-9183-F1BAE4A28979}" type="slidenum">
              <a:rPr lang="en-US"/>
              <a:pPr>
                <a:defRPr/>
              </a:pPr>
              <a:t>115</a:t>
            </a:fld>
            <a:endParaRPr lang="en-US"/>
          </a:p>
        </p:txBody>
      </p:sp>
      <p:sp>
        <p:nvSpPr>
          <p:cNvPr id="243714" name="Rectangle 2"/>
          <p:cNvSpPr>
            <a:spLocks noGrp="1" noChangeArrowheads="1"/>
          </p:cNvSpPr>
          <p:nvPr>
            <p:ph type="title"/>
          </p:nvPr>
        </p:nvSpPr>
        <p:spPr>
          <a:xfrm>
            <a:off x="685800" y="228600"/>
            <a:ext cx="7772400" cy="1143000"/>
          </a:xfrm>
        </p:spPr>
        <p:txBody>
          <a:bodyPr/>
          <a:lstStyle/>
          <a:p>
            <a:pPr>
              <a:defRPr/>
            </a:pPr>
            <a:r>
              <a:rPr lang="en-US" sz="3200" smtClean="0">
                <a:cs typeface="+mj-cs"/>
              </a:rPr>
              <a:t>Distance Vector Algorithm: Example</a:t>
            </a:r>
            <a:endParaRPr lang="en-US" smtClean="0">
              <a:cs typeface="+mj-cs"/>
            </a:endParaRPr>
          </a:p>
        </p:txBody>
      </p:sp>
      <p:grpSp>
        <p:nvGrpSpPr>
          <p:cNvPr id="285700" name="Group 3"/>
          <p:cNvGrpSpPr>
            <a:grpSpLocks/>
          </p:cNvGrpSpPr>
          <p:nvPr/>
        </p:nvGrpSpPr>
        <p:grpSpPr bwMode="auto">
          <a:xfrm>
            <a:off x="268288" y="2190750"/>
            <a:ext cx="2184400" cy="1212850"/>
            <a:chOff x="169" y="1380"/>
            <a:chExt cx="1376" cy="764"/>
          </a:xfrm>
        </p:grpSpPr>
        <p:sp>
          <p:nvSpPr>
            <p:cNvPr id="243716" name="Freeform 4"/>
            <p:cNvSpPr>
              <a:spLocks/>
            </p:cNvSpPr>
            <p:nvPr/>
          </p:nvSpPr>
          <p:spPr bwMode="auto">
            <a:xfrm>
              <a:off x="169" y="138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CCFF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85703" name="Group 5"/>
            <p:cNvGrpSpPr>
              <a:grpSpLocks/>
            </p:cNvGrpSpPr>
            <p:nvPr/>
          </p:nvGrpSpPr>
          <p:grpSpPr bwMode="auto">
            <a:xfrm>
              <a:off x="265" y="1454"/>
              <a:ext cx="1161" cy="675"/>
              <a:chOff x="-17" y="1286"/>
              <a:chExt cx="1161" cy="675"/>
            </a:xfrm>
          </p:grpSpPr>
          <p:sp>
            <p:nvSpPr>
              <p:cNvPr id="243718" name="Freeform 6"/>
              <p:cNvSpPr>
                <a:spLocks/>
              </p:cNvSpPr>
              <p:nvPr/>
            </p:nvSpPr>
            <p:spPr bwMode="auto">
              <a:xfrm>
                <a:off x="246" y="1476"/>
                <a:ext cx="222" cy="180"/>
              </a:xfrm>
              <a:custGeom>
                <a:avLst/>
                <a:gdLst>
                  <a:gd name="T0" fmla="*/ 0 w 222"/>
                  <a:gd name="T1" fmla="*/ 180 h 180"/>
                  <a:gd name="T2" fmla="*/ 222 w 222"/>
                  <a:gd name="T3" fmla="*/ 0 h 180"/>
                </a:gdLst>
                <a:ahLst/>
                <a:cxnLst>
                  <a:cxn ang="0">
                    <a:pos x="T0" y="T1"/>
                  </a:cxn>
                  <a:cxn ang="0">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19" name="Oval 7"/>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20" name="Line 8"/>
              <p:cNvSpPr>
                <a:spLocks noChangeShapeType="1"/>
              </p:cNvSpPr>
              <p:nvPr/>
            </p:nvSpPr>
            <p:spPr bwMode="auto">
              <a:xfrm>
                <a:off x="-14" y="1705"/>
                <a:ext cx="1"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21" name="Line 9"/>
              <p:cNvSpPr>
                <a:spLocks noChangeShapeType="1"/>
              </p:cNvSpPr>
              <p:nvPr/>
            </p:nvSpPr>
            <p:spPr bwMode="auto">
              <a:xfrm>
                <a:off x="299" y="1705"/>
                <a:ext cx="1"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22" name="Rectangle 10"/>
              <p:cNvSpPr>
                <a:spLocks noChangeArrowheads="1"/>
              </p:cNvSpPr>
              <p:nvPr/>
            </p:nvSpPr>
            <p:spPr bwMode="auto">
              <a:xfrm>
                <a:off x="-14" y="1705"/>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43723" name="Oval 11"/>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24" name="Freeform 12"/>
              <p:cNvSpPr>
                <a:spLocks/>
              </p:cNvSpPr>
              <p:nvPr/>
            </p:nvSpPr>
            <p:spPr bwMode="auto">
              <a:xfrm>
                <a:off x="651" y="1476"/>
                <a:ext cx="216" cy="189"/>
              </a:xfrm>
              <a:custGeom>
                <a:avLst/>
                <a:gdLst>
                  <a:gd name="T0" fmla="*/ 0 w 216"/>
                  <a:gd name="T1" fmla="*/ 0 h 189"/>
                  <a:gd name="T2" fmla="*/ 216 w 216"/>
                  <a:gd name="T3" fmla="*/ 189 h 189"/>
                </a:gdLst>
                <a:ahLst/>
                <a:cxnLst>
                  <a:cxn ang="0">
                    <a:pos x="T0" y="T1"/>
                  </a:cxn>
                  <a:cxn ang="0">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25" name="Freeform 13"/>
              <p:cNvSpPr>
                <a:spLocks/>
              </p:cNvSpPr>
              <p:nvPr/>
            </p:nvSpPr>
            <p:spPr bwMode="auto">
              <a:xfrm>
                <a:off x="303" y="1740"/>
                <a:ext cx="540" cy="3"/>
              </a:xfrm>
              <a:custGeom>
                <a:avLst/>
                <a:gdLst>
                  <a:gd name="T0" fmla="*/ 540 w 540"/>
                  <a:gd name="T1" fmla="*/ 3 h 3"/>
                  <a:gd name="T2" fmla="*/ 0 w 540"/>
                  <a:gd name="T3" fmla="*/ 0 h 3"/>
                </a:gdLst>
                <a:ahLst/>
                <a:cxnLst>
                  <a:cxn ang="0">
                    <a:pos x="T0" y="T1"/>
                  </a:cxn>
                  <a:cxn ang="0">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85712" name="Group 14"/>
              <p:cNvGrpSpPr>
                <a:grpSpLocks/>
              </p:cNvGrpSpPr>
              <p:nvPr/>
            </p:nvGrpSpPr>
            <p:grpSpPr bwMode="auto">
              <a:xfrm>
                <a:off x="21" y="1598"/>
                <a:ext cx="232" cy="250"/>
                <a:chOff x="2940" y="2429"/>
                <a:chExt cx="235" cy="250"/>
              </a:xfrm>
            </p:grpSpPr>
            <p:sp>
              <p:nvSpPr>
                <p:cNvPr id="243727" name="Rectangle 15"/>
                <p:cNvSpPr>
                  <a:spLocks noChangeArrowheads="1"/>
                </p:cNvSpPr>
                <p:nvPr/>
              </p:nvSpPr>
              <p:spPr bwMode="auto">
                <a:xfrm>
                  <a:off x="2982" y="2490"/>
                  <a:ext cx="15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28" name="Text Box 16"/>
                <p:cNvSpPr txBox="1">
                  <a:spLocks noChangeArrowheads="1"/>
                </p:cNvSpPr>
                <p:nvPr/>
              </p:nvSpPr>
              <p:spPr bwMode="auto">
                <a:xfrm>
                  <a:off x="2940" y="2429"/>
                  <a:ext cx="235"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X</a:t>
                  </a:r>
                  <a:endParaRPr lang="en-US">
                    <a:cs typeface="+mn-cs"/>
                  </a:endParaRPr>
                </a:p>
              </p:txBody>
            </p:sp>
          </p:grpSp>
          <p:grpSp>
            <p:nvGrpSpPr>
              <p:cNvPr id="285713" name="Group 17"/>
              <p:cNvGrpSpPr>
                <a:grpSpLocks/>
              </p:cNvGrpSpPr>
              <p:nvPr/>
            </p:nvGrpSpPr>
            <p:grpSpPr bwMode="auto">
              <a:xfrm>
                <a:off x="828" y="1610"/>
                <a:ext cx="316" cy="250"/>
                <a:chOff x="1740" y="2306"/>
                <a:chExt cx="316" cy="250"/>
              </a:xfrm>
            </p:grpSpPr>
            <p:sp>
              <p:nvSpPr>
                <p:cNvPr id="243730" name="Oval 18"/>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31" name="Line 19"/>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32" name="Line 20"/>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33" name="Rectangle 21"/>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43734" name="Oval 22"/>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85731" name="Group 23"/>
                <p:cNvGrpSpPr>
                  <a:grpSpLocks/>
                </p:cNvGrpSpPr>
                <p:nvPr/>
              </p:nvGrpSpPr>
              <p:grpSpPr bwMode="auto">
                <a:xfrm>
                  <a:off x="1788" y="2306"/>
                  <a:ext cx="227" cy="250"/>
                  <a:chOff x="2943" y="2429"/>
                  <a:chExt cx="230" cy="250"/>
                </a:xfrm>
              </p:grpSpPr>
              <p:sp>
                <p:nvSpPr>
                  <p:cNvPr id="243736" name="Rectangle 24"/>
                  <p:cNvSpPr>
                    <a:spLocks noChangeArrowheads="1"/>
                  </p:cNvSpPr>
                  <p:nvPr/>
                </p:nvSpPr>
                <p:spPr bwMode="auto">
                  <a:xfrm>
                    <a:off x="2982" y="2490"/>
                    <a:ext cx="153"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37" name="Text Box 25"/>
                  <p:cNvSpPr txBox="1">
                    <a:spLocks noChangeArrowheads="1"/>
                  </p:cNvSpPr>
                  <p:nvPr/>
                </p:nvSpPr>
                <p:spPr bwMode="auto">
                  <a:xfrm>
                    <a:off x="2943" y="2429"/>
                    <a:ext cx="230"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Z</a:t>
                    </a:r>
                    <a:endParaRPr lang="en-US">
                      <a:cs typeface="+mn-cs"/>
                    </a:endParaRPr>
                  </a:p>
                </p:txBody>
              </p:sp>
            </p:grpSp>
          </p:grpSp>
          <p:sp>
            <p:nvSpPr>
              <p:cNvPr id="243738" name="Text Box 26"/>
              <p:cNvSpPr txBox="1">
                <a:spLocks noChangeArrowheads="1"/>
              </p:cNvSpPr>
              <p:nvPr/>
            </p:nvSpPr>
            <p:spPr bwMode="auto">
              <a:xfrm>
                <a:off x="731" y="1400"/>
                <a:ext cx="181"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1</a:t>
                </a:r>
                <a:endParaRPr lang="en-US">
                  <a:cs typeface="+mn-cs"/>
                </a:endParaRPr>
              </a:p>
            </p:txBody>
          </p:sp>
          <p:sp>
            <p:nvSpPr>
              <p:cNvPr id="243739" name="Text Box 27"/>
              <p:cNvSpPr txBox="1">
                <a:spLocks noChangeArrowheads="1"/>
              </p:cNvSpPr>
              <p:nvPr/>
            </p:nvSpPr>
            <p:spPr bwMode="auto">
              <a:xfrm>
                <a:off x="192" y="1397"/>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43740" name="Text Box 28"/>
              <p:cNvSpPr txBox="1">
                <a:spLocks noChangeArrowheads="1"/>
              </p:cNvSpPr>
              <p:nvPr/>
            </p:nvSpPr>
            <p:spPr bwMode="auto">
              <a:xfrm>
                <a:off x="477" y="1730"/>
                <a:ext cx="204"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7</a:t>
                </a:r>
                <a:endParaRPr lang="en-US">
                  <a:cs typeface="+mn-cs"/>
                </a:endParaRPr>
              </a:p>
            </p:txBody>
          </p:sp>
          <p:grpSp>
            <p:nvGrpSpPr>
              <p:cNvPr id="285717" name="Group 29"/>
              <p:cNvGrpSpPr>
                <a:grpSpLocks/>
              </p:cNvGrpSpPr>
              <p:nvPr/>
            </p:nvGrpSpPr>
            <p:grpSpPr bwMode="auto">
              <a:xfrm>
                <a:off x="408" y="1286"/>
                <a:ext cx="316" cy="250"/>
                <a:chOff x="1740" y="2306"/>
                <a:chExt cx="316" cy="250"/>
              </a:xfrm>
            </p:grpSpPr>
            <p:sp>
              <p:nvSpPr>
                <p:cNvPr id="243742" name="Oval 3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43" name="Line 3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44" name="Line 3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45" name="Rectangle 3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43746" name="Oval 3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285723" name="Group 35"/>
                <p:cNvGrpSpPr>
                  <a:grpSpLocks/>
                </p:cNvGrpSpPr>
                <p:nvPr/>
              </p:nvGrpSpPr>
              <p:grpSpPr bwMode="auto">
                <a:xfrm>
                  <a:off x="1792" y="2306"/>
                  <a:ext cx="218" cy="250"/>
                  <a:chOff x="2947" y="2429"/>
                  <a:chExt cx="221" cy="250"/>
                </a:xfrm>
              </p:grpSpPr>
              <p:sp>
                <p:nvSpPr>
                  <p:cNvPr id="243748" name="Rectangle 3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749" name="Text Box 37"/>
                  <p:cNvSpPr txBox="1">
                    <a:spLocks noChangeArrowheads="1"/>
                  </p:cNvSpPr>
                  <p:nvPr/>
                </p:nvSpPr>
                <p:spPr bwMode="auto">
                  <a:xfrm>
                    <a:off x="2947" y="2429"/>
                    <a:ext cx="221"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Comic Sans MS" charset="0"/>
                        <a:cs typeface="+mn-cs"/>
                      </a:rPr>
                      <a:t>Y</a:t>
                    </a:r>
                    <a:endParaRPr lang="en-US">
                      <a:cs typeface="+mn-cs"/>
                    </a:endParaRPr>
                  </a:p>
                </p:txBody>
              </p:sp>
            </p:grpSp>
          </p:grpSp>
        </p:grpSp>
      </p:grpSp>
      <p:pic>
        <p:nvPicPr>
          <p:cNvPr id="285701" name="Picture 38" descr="dvexamp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95400"/>
            <a:ext cx="5548313" cy="4424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8925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44738"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411562B-A730-5B44-ACCB-1E9F4BA2097F}" type="slidenum">
              <a:rPr lang="en-US" sz="1200">
                <a:latin typeface="Comic Sans MS" charset="0"/>
              </a:rPr>
              <a:pPr/>
              <a:t>116</a:t>
            </a:fld>
            <a:endParaRPr lang="en-US" sz="1200" dirty="0">
              <a:latin typeface="Comic Sans MS" charset="0"/>
            </a:endParaRPr>
          </a:p>
        </p:txBody>
      </p:sp>
      <p:sp>
        <p:nvSpPr>
          <p:cNvPr id="244739" name="Rectangle 2"/>
          <p:cNvSpPr>
            <a:spLocks noGrp="1" noChangeArrowheads="1"/>
          </p:cNvSpPr>
          <p:nvPr>
            <p:ph type="ctrTitle"/>
          </p:nvPr>
        </p:nvSpPr>
        <p:spPr>
          <a:xfrm>
            <a:off x="609600" y="411517"/>
            <a:ext cx="8153400" cy="762000"/>
          </a:xfrm>
        </p:spPr>
        <p:txBody>
          <a:bodyPr/>
          <a:lstStyle/>
          <a:p>
            <a:r>
              <a:rPr lang="en-US" sz="3200" i="1" dirty="0">
                <a:latin typeface="Comic Sans MS" charset="0"/>
              </a:rPr>
              <a:t>Announcements &amp; Reminders </a:t>
            </a:r>
            <a:r>
              <a:rPr lang="en-US" sz="3200" i="1" dirty="0" smtClean="0">
                <a:latin typeface="Comic Sans MS" charset="0"/>
              </a:rPr>
              <a:t>(Nov 27)</a:t>
            </a:r>
            <a:endParaRPr lang="en-US" sz="3200" dirty="0">
              <a:latin typeface="Comic Sans MS" charset="0"/>
            </a:endParaRPr>
          </a:p>
        </p:txBody>
      </p:sp>
      <p:sp>
        <p:nvSpPr>
          <p:cNvPr id="83971" name="Rectangle 3"/>
          <p:cNvSpPr>
            <a:spLocks noChangeArrowheads="1"/>
          </p:cNvSpPr>
          <p:nvPr/>
        </p:nvSpPr>
        <p:spPr bwMode="auto">
          <a:xfrm>
            <a:off x="304800" y="1447800"/>
            <a:ext cx="8763000" cy="28629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buFontTx/>
              <a:buChar char="•"/>
            </a:pPr>
            <a:endParaRPr lang="en-US" sz="800" b="1" dirty="0">
              <a:solidFill>
                <a:srgbClr val="000099"/>
              </a:solidFill>
              <a:latin typeface="Comic Sans MS" charset="0"/>
            </a:endParaRPr>
          </a:p>
          <a:p>
            <a:pPr>
              <a:buFontTx/>
              <a:buChar char="•"/>
            </a:pPr>
            <a:r>
              <a:rPr lang="en-US" sz="2800" dirty="0">
                <a:solidFill>
                  <a:srgbClr val="FF0000"/>
                </a:solidFill>
                <a:latin typeface="Comic Sans MS" charset="0"/>
              </a:rPr>
              <a:t> </a:t>
            </a:r>
            <a:r>
              <a:rPr lang="en-US" sz="800" dirty="0">
                <a:solidFill>
                  <a:srgbClr val="000090"/>
                </a:solidFill>
                <a:latin typeface="Comic Sans MS" charset="0"/>
              </a:rPr>
              <a:t> </a:t>
            </a:r>
            <a:r>
              <a:rPr lang="en-US" sz="800" dirty="0" smtClean="0">
                <a:solidFill>
                  <a:srgbClr val="000090"/>
                </a:solidFill>
                <a:latin typeface="Comic Sans MS" charset="0"/>
              </a:rPr>
              <a:t> </a:t>
            </a:r>
            <a:r>
              <a:rPr lang="en-US" sz="2800" b="1" dirty="0">
                <a:solidFill>
                  <a:srgbClr val="FF0000"/>
                </a:solidFill>
                <a:latin typeface="Comic Sans MS" charset="0"/>
              </a:rPr>
              <a:t>Take-Home Quiz 2:  Due tonight 11:59pm</a:t>
            </a:r>
          </a:p>
          <a:p>
            <a:pPr>
              <a:buFontTx/>
              <a:buChar char="•"/>
            </a:pPr>
            <a:endParaRPr lang="en-US" sz="800" dirty="0" smtClean="0">
              <a:solidFill>
                <a:srgbClr val="000090"/>
              </a:solidFill>
              <a:latin typeface="Comic Sans MS" charset="0"/>
            </a:endParaRPr>
          </a:p>
          <a:p>
            <a:pPr>
              <a:buFontTx/>
              <a:buChar char="•"/>
            </a:pPr>
            <a:endParaRPr lang="en-US" sz="800" dirty="0">
              <a:solidFill>
                <a:srgbClr val="000090"/>
              </a:solidFill>
              <a:latin typeface="Comic Sans MS" charset="0"/>
            </a:endParaRPr>
          </a:p>
          <a:p>
            <a:pPr>
              <a:buFontTx/>
              <a:buChar char="•"/>
            </a:pPr>
            <a:r>
              <a:rPr lang="en-US" sz="2600" dirty="0" smtClean="0">
                <a:solidFill>
                  <a:srgbClr val="009900"/>
                </a:solidFill>
                <a:latin typeface="Comic Sans MS" charset="0"/>
              </a:rPr>
              <a:t>Project #4: posted on class website, due </a:t>
            </a:r>
            <a:r>
              <a:rPr lang="en-US" sz="2600" b="1" dirty="0" smtClean="0">
                <a:solidFill>
                  <a:srgbClr val="00B050"/>
                </a:solidFill>
                <a:latin typeface="Comic Sans MS" charset="0"/>
              </a:rPr>
              <a:t>Dec 10 11:55pm </a:t>
            </a:r>
          </a:p>
          <a:p>
            <a:pPr lvl="1">
              <a:buFontTx/>
              <a:buChar char="•"/>
            </a:pPr>
            <a:r>
              <a:rPr lang="en-US" sz="2600" b="1" dirty="0">
                <a:solidFill>
                  <a:srgbClr val="00B050"/>
                </a:solidFill>
                <a:latin typeface="Comic Sans MS" charset="0"/>
              </a:rPr>
              <a:t> </a:t>
            </a:r>
            <a:r>
              <a:rPr lang="en-US" sz="2600" dirty="0" smtClean="0">
                <a:solidFill>
                  <a:srgbClr val="000099"/>
                </a:solidFill>
                <a:latin typeface="Comic Sans MS" charset="0"/>
              </a:rPr>
              <a:t>TA will talk about it at the end of tonight’s lecture </a:t>
            </a:r>
          </a:p>
          <a:p>
            <a:r>
              <a:rPr lang="en-US" dirty="0">
                <a:solidFill>
                  <a:srgbClr val="009900"/>
                </a:solidFill>
                <a:latin typeface="Comic Sans MS" charset="0"/>
              </a:rPr>
              <a:t> </a:t>
            </a:r>
            <a:endParaRPr lang="en-US" dirty="0" smtClean="0">
              <a:solidFill>
                <a:srgbClr val="009900"/>
              </a:solidFill>
              <a:latin typeface="Comic Sans MS" charset="0"/>
            </a:endParaRPr>
          </a:p>
          <a:p>
            <a:r>
              <a:rPr lang="en-US" sz="2600" dirty="0" smtClean="0">
                <a:solidFill>
                  <a:srgbClr val="FF0000"/>
                </a:solidFill>
                <a:latin typeface="Comic Sans MS" charset="0"/>
              </a:rPr>
              <a:t>          </a:t>
            </a:r>
            <a:endParaRPr lang="en-US" sz="2000" dirty="0">
              <a:solidFill>
                <a:srgbClr val="000099"/>
              </a:solidFill>
              <a:latin typeface="Comic Sans MS" charset="0"/>
            </a:endParaRPr>
          </a:p>
        </p:txBody>
      </p:sp>
    </p:spTree>
    <p:extLst>
      <p:ext uri="{BB962C8B-B14F-4D97-AF65-F5344CB8AC3E}">
        <p14:creationId xmlns:p14="http://schemas.microsoft.com/office/powerpoint/2010/main" val="600602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971">
                                            <p:txEl>
                                              <p:pRg st="1" end="1"/>
                                            </p:txEl>
                                          </p:spTgt>
                                        </p:tgtEl>
                                        <p:attrNameLst>
                                          <p:attrName>style.visibility</p:attrName>
                                        </p:attrNameLst>
                                      </p:cBhvr>
                                      <p:to>
                                        <p:strVal val="visible"/>
                                      </p:to>
                                    </p:set>
                                    <p:animEffect transition="in" filter="dissolve">
                                      <p:cBhvr>
                                        <p:cTn id="7" dur="500"/>
                                        <p:tgtEl>
                                          <p:spTgt spid="839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3971">
                                            <p:txEl>
                                              <p:pRg st="4" end="4"/>
                                            </p:txEl>
                                          </p:spTgt>
                                        </p:tgtEl>
                                        <p:attrNameLst>
                                          <p:attrName>style.visibility</p:attrName>
                                        </p:attrNameLst>
                                      </p:cBhvr>
                                      <p:to>
                                        <p:strVal val="visible"/>
                                      </p:to>
                                    </p:set>
                                    <p:animEffect transition="in" filter="dissolve">
                                      <p:cBhvr>
                                        <p:cTn id="12" dur="500"/>
                                        <p:tgtEl>
                                          <p:spTgt spid="8397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3971">
                                            <p:txEl>
                                              <p:pRg st="5" end="5"/>
                                            </p:txEl>
                                          </p:spTgt>
                                        </p:tgtEl>
                                        <p:attrNameLst>
                                          <p:attrName>style.visibility</p:attrName>
                                        </p:attrNameLst>
                                      </p:cBhvr>
                                      <p:to>
                                        <p:strVal val="visible"/>
                                      </p:to>
                                    </p:set>
                                    <p:animEffect transition="in" filter="dissolve">
                                      <p:cBhvr>
                                        <p:cTn id="17" dur="500"/>
                                        <p:tgtEl>
                                          <p:spTgt spid="8397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3971">
                                            <p:txEl>
                                              <p:pRg st="6" end="6"/>
                                            </p:txEl>
                                          </p:spTgt>
                                        </p:tgtEl>
                                        <p:attrNameLst>
                                          <p:attrName>style.visibility</p:attrName>
                                        </p:attrNameLst>
                                      </p:cBhvr>
                                      <p:to>
                                        <p:strVal val="visible"/>
                                      </p:to>
                                    </p:set>
                                    <p:animEffect transition="in" filter="dissolve">
                                      <p:cBhvr>
                                        <p:cTn id="22" dur="500"/>
                                        <p:tgtEl>
                                          <p:spTgt spid="8397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3971">
                                            <p:txEl>
                                              <p:pRg st="7" end="7"/>
                                            </p:txEl>
                                          </p:spTgt>
                                        </p:tgtEl>
                                        <p:attrNameLst>
                                          <p:attrName>style.visibility</p:attrName>
                                        </p:attrNameLst>
                                      </p:cBhvr>
                                      <p:to>
                                        <p:strVal val="visible"/>
                                      </p:to>
                                    </p:set>
                                    <p:animEffect transition="in" filter="dissolve">
                                      <p:cBhvr>
                                        <p:cTn id="27" dur="500"/>
                                        <p:tgtEl>
                                          <p:spTgt spid="839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bldLvl="2"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63170"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D4DE621-1177-424B-9C84-FB18A9315FC3}" type="slidenum">
              <a:rPr lang="en-US" sz="1200">
                <a:latin typeface="Comic Sans MS" charset="0"/>
              </a:rPr>
              <a:pPr/>
              <a:t>117</a:t>
            </a:fld>
            <a:endParaRPr lang="en-US" sz="1200">
              <a:latin typeface="Comic Sans MS" charset="0"/>
            </a:endParaRPr>
          </a:p>
        </p:txBody>
      </p:sp>
      <p:sp>
        <p:nvSpPr>
          <p:cNvPr id="263171" name="Rectangle 2"/>
          <p:cNvSpPr>
            <a:spLocks noGrp="1" noChangeArrowheads="1"/>
          </p:cNvSpPr>
          <p:nvPr>
            <p:ph type="ctrTitle"/>
          </p:nvPr>
        </p:nvSpPr>
        <p:spPr>
          <a:xfrm>
            <a:off x="533400" y="152400"/>
            <a:ext cx="8153400" cy="762000"/>
          </a:xfrm>
        </p:spPr>
        <p:txBody>
          <a:bodyPr/>
          <a:lstStyle/>
          <a:p>
            <a:r>
              <a:rPr lang="en-US" sz="3200" i="1" dirty="0">
                <a:latin typeface="Comic Sans MS" charset="0"/>
              </a:rPr>
              <a:t>What We Learned Last Time </a:t>
            </a:r>
            <a:r>
              <a:rPr lang="en-US" sz="3200" i="1" dirty="0" smtClean="0">
                <a:latin typeface="Comic Sans MS" charset="0"/>
              </a:rPr>
              <a:t>(Nov 20)</a:t>
            </a:r>
            <a:endParaRPr lang="en-US" sz="3200" dirty="0">
              <a:latin typeface="Comic Sans MS" charset="0"/>
            </a:endParaRPr>
          </a:p>
        </p:txBody>
      </p:sp>
      <p:sp>
        <p:nvSpPr>
          <p:cNvPr id="39939" name="Rectangle 3"/>
          <p:cNvSpPr>
            <a:spLocks noChangeArrowheads="1"/>
          </p:cNvSpPr>
          <p:nvPr/>
        </p:nvSpPr>
        <p:spPr bwMode="auto">
          <a:xfrm>
            <a:off x="533400" y="1014412"/>
            <a:ext cx="8610600" cy="635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75" tIns="46038" rIns="92075" bIns="46038">
            <a:spAutoFit/>
          </a:bodyPr>
          <a:lstStyle/>
          <a:p>
            <a:pPr marL="342900" indent="-342900">
              <a:buFont typeface="Wingdings" charset="2"/>
              <a:buChar char="§"/>
            </a:pPr>
            <a:r>
              <a:rPr lang="en-US" sz="2200" dirty="0" smtClean="0">
                <a:solidFill>
                  <a:srgbClr val="000099"/>
                </a:solidFill>
                <a:latin typeface="Comic Sans MS" charset="0"/>
              </a:rPr>
              <a:t>Reviewed: </a:t>
            </a:r>
            <a:r>
              <a:rPr lang="en-US" dirty="0" smtClean="0">
                <a:solidFill>
                  <a:srgbClr val="7030A0"/>
                </a:solidFill>
                <a:latin typeface="Comic Sans MS" charset="0"/>
              </a:rPr>
              <a:t>Two </a:t>
            </a:r>
            <a:r>
              <a:rPr lang="en-US" dirty="0">
                <a:solidFill>
                  <a:srgbClr val="7030A0"/>
                </a:solidFill>
                <a:latin typeface="Comic Sans MS" charset="0"/>
              </a:rPr>
              <a:t>Basic (Distributed) Routing </a:t>
            </a:r>
            <a:r>
              <a:rPr lang="en-US" dirty="0" smtClean="0">
                <a:solidFill>
                  <a:srgbClr val="7030A0"/>
                </a:solidFill>
                <a:latin typeface="Comic Sans MS" charset="0"/>
              </a:rPr>
              <a:t>Algorithms:</a:t>
            </a:r>
          </a:p>
          <a:p>
            <a:pPr marL="800100" lvl="1" indent="-342900">
              <a:buFont typeface="Wingdings" charset="2"/>
              <a:buChar char="Ø"/>
            </a:pPr>
            <a:r>
              <a:rPr lang="en-US" sz="2000" dirty="0" smtClean="0">
                <a:solidFill>
                  <a:srgbClr val="000099"/>
                </a:solidFill>
                <a:latin typeface="Comic Sans MS" charset="0"/>
              </a:rPr>
              <a:t> </a:t>
            </a:r>
            <a:r>
              <a:rPr lang="en-US" sz="2200" dirty="0" smtClean="0">
                <a:solidFill>
                  <a:srgbClr val="000099"/>
                </a:solidFill>
                <a:latin typeface="Comic Sans MS" charset="0"/>
              </a:rPr>
              <a:t>basic </a:t>
            </a:r>
            <a:r>
              <a:rPr lang="en-US" sz="2200" dirty="0">
                <a:solidFill>
                  <a:srgbClr val="000099"/>
                </a:solidFill>
                <a:latin typeface="Comic Sans MS" charset="0"/>
              </a:rPr>
              <a:t>issues: </a:t>
            </a:r>
            <a:r>
              <a:rPr lang="en-US" sz="2200" dirty="0">
                <a:solidFill>
                  <a:srgbClr val="FF0000"/>
                </a:solidFill>
                <a:latin typeface="Comic Sans MS" charset="0"/>
              </a:rPr>
              <a:t>exchange routing info &amp; compute </a:t>
            </a:r>
            <a:r>
              <a:rPr lang="en-US" sz="2200" dirty="0" smtClean="0">
                <a:solidFill>
                  <a:srgbClr val="FF0000"/>
                </a:solidFill>
                <a:latin typeface="Comic Sans MS" charset="0"/>
              </a:rPr>
              <a:t>routes</a:t>
            </a:r>
          </a:p>
          <a:p>
            <a:pPr marL="800100" lvl="1" indent="-342900">
              <a:buFont typeface="Wingdings" charset="2"/>
              <a:buChar char="Ø"/>
            </a:pPr>
            <a:endParaRPr lang="en-US" sz="800" dirty="0">
              <a:solidFill>
                <a:srgbClr val="FF0000"/>
              </a:solidFill>
              <a:latin typeface="Comic Sans MS" charset="0"/>
            </a:endParaRPr>
          </a:p>
          <a:p>
            <a:pPr marL="800100" lvl="1" indent="-342900">
              <a:buFont typeface="Wingdings" charset="2"/>
              <a:buChar char="Ø"/>
            </a:pPr>
            <a:r>
              <a:rPr lang="en-US" sz="2000" dirty="0">
                <a:solidFill>
                  <a:srgbClr val="FF0000"/>
                </a:solidFill>
                <a:latin typeface="Comic Sans MS" charset="0"/>
              </a:rPr>
              <a:t> </a:t>
            </a:r>
            <a:r>
              <a:rPr lang="en-US" sz="2000" dirty="0" smtClean="0">
                <a:solidFill>
                  <a:srgbClr val="0000FF"/>
                </a:solidFill>
                <a:latin typeface="Comic Sans MS" charset="0"/>
              </a:rPr>
              <a:t> </a:t>
            </a:r>
            <a:r>
              <a:rPr lang="en-US" sz="2200" dirty="0" smtClean="0">
                <a:solidFill>
                  <a:srgbClr val="0000FF"/>
                </a:solidFill>
                <a:latin typeface="Comic Sans MS" charset="0"/>
              </a:rPr>
              <a:t>Link </a:t>
            </a:r>
            <a:r>
              <a:rPr lang="en-US" sz="2200" dirty="0">
                <a:solidFill>
                  <a:srgbClr val="0000FF"/>
                </a:solidFill>
                <a:latin typeface="Comic Sans MS" charset="0"/>
              </a:rPr>
              <a:t>State vs. Distance Vector</a:t>
            </a:r>
          </a:p>
          <a:p>
            <a:pPr lvl="2">
              <a:buFontTx/>
              <a:buChar char="•"/>
            </a:pPr>
            <a:r>
              <a:rPr lang="en-US" sz="2000" dirty="0">
                <a:solidFill>
                  <a:srgbClr val="FF0000"/>
                </a:solidFill>
                <a:latin typeface="Comic Sans MS" charset="0"/>
              </a:rPr>
              <a:t> </a:t>
            </a:r>
            <a:r>
              <a:rPr lang="en-US" sz="2000" dirty="0">
                <a:solidFill>
                  <a:srgbClr val="000090"/>
                </a:solidFill>
                <a:latin typeface="Comic Sans MS" charset="0"/>
              </a:rPr>
              <a:t>How does Link State (LS) work?</a:t>
            </a:r>
          </a:p>
          <a:p>
            <a:pPr lvl="2">
              <a:buFontTx/>
              <a:buChar char="•"/>
            </a:pPr>
            <a:r>
              <a:rPr lang="en-US" sz="2000" dirty="0">
                <a:solidFill>
                  <a:srgbClr val="000090"/>
                </a:solidFill>
                <a:latin typeface="Comic Sans MS" charset="0"/>
              </a:rPr>
              <a:t> How does Distance Vector (DV) work</a:t>
            </a:r>
            <a:r>
              <a:rPr lang="en-US" sz="2000" dirty="0" smtClean="0">
                <a:solidFill>
                  <a:srgbClr val="000090"/>
                </a:solidFill>
                <a:latin typeface="Comic Sans MS" charset="0"/>
              </a:rPr>
              <a:t>?</a:t>
            </a:r>
            <a:endParaRPr lang="en-US" sz="2000" dirty="0">
              <a:solidFill>
                <a:srgbClr val="000090"/>
              </a:solidFill>
              <a:latin typeface="Comic Sans MS" charset="0"/>
            </a:endParaRPr>
          </a:p>
          <a:p>
            <a:pPr lvl="2">
              <a:buFontTx/>
              <a:buChar char="•"/>
            </a:pPr>
            <a:r>
              <a:rPr lang="en-US" sz="2000" dirty="0">
                <a:solidFill>
                  <a:srgbClr val="000099"/>
                </a:solidFill>
                <a:latin typeface="Comic Sans MS" charset="0"/>
              </a:rPr>
              <a:t> </a:t>
            </a:r>
            <a:r>
              <a:rPr lang="en-US" sz="2000" dirty="0">
                <a:solidFill>
                  <a:srgbClr val="FF0000"/>
                </a:solidFill>
                <a:latin typeface="Comic Sans MS" charset="0"/>
              </a:rPr>
              <a:t>Issue with DV: </a:t>
            </a:r>
            <a:r>
              <a:rPr lang="en-US" sz="2000" dirty="0" smtClean="0">
                <a:solidFill>
                  <a:srgbClr val="FF0000"/>
                </a:solidFill>
                <a:latin typeface="Comic Sans MS" charset="0"/>
              </a:rPr>
              <a:t>count-to-infinity</a:t>
            </a:r>
            <a:r>
              <a:rPr lang="en-US" sz="2000" dirty="0" smtClean="0">
                <a:solidFill>
                  <a:srgbClr val="000099"/>
                </a:solidFill>
                <a:latin typeface="Comic Sans MS" charset="0"/>
              </a:rPr>
              <a:t> </a:t>
            </a:r>
            <a:r>
              <a:rPr lang="en-US" sz="2000" dirty="0">
                <a:solidFill>
                  <a:srgbClr val="000099"/>
                </a:solidFill>
                <a:latin typeface="Comic Sans MS" charset="0"/>
              </a:rPr>
              <a:t>&amp; possible </a:t>
            </a:r>
            <a:r>
              <a:rPr lang="en-US" sz="2000" dirty="0" smtClean="0">
                <a:solidFill>
                  <a:srgbClr val="000099"/>
                </a:solidFill>
                <a:latin typeface="Comic Sans MS" charset="0"/>
              </a:rPr>
              <a:t>hacks</a:t>
            </a:r>
          </a:p>
          <a:p>
            <a:pPr lvl="2">
              <a:buFontTx/>
              <a:buChar char="•"/>
            </a:pPr>
            <a:endParaRPr lang="en-US" sz="2000" dirty="0" smtClean="0">
              <a:solidFill>
                <a:srgbClr val="000099"/>
              </a:solidFill>
              <a:latin typeface="Comic Sans MS" charset="0"/>
            </a:endParaRPr>
          </a:p>
          <a:p>
            <a:pPr marL="342900" indent="-342900">
              <a:buFont typeface="Wingdings" charset="2"/>
              <a:buChar char="§"/>
            </a:pPr>
            <a:r>
              <a:rPr lang="en-US" sz="2000" dirty="0">
                <a:solidFill>
                  <a:srgbClr val="000099"/>
                </a:solidFill>
                <a:latin typeface="Comic Sans MS" charset="0"/>
              </a:rPr>
              <a:t> </a:t>
            </a:r>
            <a:r>
              <a:rPr lang="en-US" sz="2200" dirty="0">
                <a:solidFill>
                  <a:srgbClr val="000099"/>
                </a:solidFill>
                <a:latin typeface="Comic Sans MS" charset="0"/>
              </a:rPr>
              <a:t>Routing in Internet: two-level</a:t>
            </a:r>
          </a:p>
          <a:p>
            <a:r>
              <a:rPr lang="en-US" sz="2200" dirty="0">
                <a:solidFill>
                  <a:srgbClr val="000099"/>
                </a:solidFill>
                <a:latin typeface="Comic Sans MS" charset="0"/>
              </a:rPr>
              <a:t>   </a:t>
            </a:r>
            <a:r>
              <a:rPr lang="en-US" sz="2000" dirty="0">
                <a:solidFill>
                  <a:srgbClr val="FF0000"/>
                </a:solidFill>
                <a:latin typeface="Comic Sans MS" charset="0"/>
              </a:rPr>
              <a:t> Intra-domain routing </a:t>
            </a:r>
            <a:r>
              <a:rPr lang="en-US" sz="2000" dirty="0">
                <a:solidFill>
                  <a:srgbClr val="0000FF"/>
                </a:solidFill>
                <a:latin typeface="Comic Sans MS" charset="0"/>
              </a:rPr>
              <a:t>(RIP, OSPF, IS-IS) – performance-based  </a:t>
            </a:r>
          </a:p>
          <a:p>
            <a:r>
              <a:rPr lang="en-US" sz="2000" dirty="0">
                <a:solidFill>
                  <a:srgbClr val="FF0000"/>
                </a:solidFill>
                <a:latin typeface="Comic Sans MS" charset="0"/>
              </a:rPr>
              <a:t>   vs.  Inter domain routing: </a:t>
            </a:r>
            <a:r>
              <a:rPr lang="en-US" sz="2000" dirty="0">
                <a:solidFill>
                  <a:srgbClr val="0000FF"/>
                </a:solidFill>
                <a:latin typeface="Comic Sans MS" charset="0"/>
              </a:rPr>
              <a:t>BGP – </a:t>
            </a:r>
            <a:r>
              <a:rPr lang="en-US" sz="2000" i="1" dirty="0">
                <a:solidFill>
                  <a:srgbClr val="0000FF"/>
                </a:solidFill>
                <a:latin typeface="Comic Sans MS" charset="0"/>
              </a:rPr>
              <a:t>policy </a:t>
            </a:r>
            <a:r>
              <a:rPr lang="en-US" sz="2000" i="1" dirty="0" smtClean="0">
                <a:solidFill>
                  <a:srgbClr val="0000FF"/>
                </a:solidFill>
                <a:latin typeface="Comic Sans MS" charset="0"/>
              </a:rPr>
              <a:t>routing</a:t>
            </a:r>
          </a:p>
          <a:p>
            <a:endParaRPr lang="en-US" sz="800" i="1" dirty="0">
              <a:solidFill>
                <a:srgbClr val="0000FF"/>
              </a:solidFill>
              <a:latin typeface="Comic Sans MS" charset="0"/>
            </a:endParaRPr>
          </a:p>
          <a:p>
            <a:pPr marL="342900" indent="-342900">
              <a:buFont typeface="Arial" charset="0"/>
              <a:buChar char="•"/>
            </a:pPr>
            <a:r>
              <a:rPr lang="en-US" i="1" dirty="0" smtClean="0">
                <a:solidFill>
                  <a:srgbClr val="0000FF"/>
                </a:solidFill>
                <a:latin typeface="Comic Sans MS" charset="0"/>
              </a:rPr>
              <a:t>Inter-domain Routing </a:t>
            </a:r>
            <a:r>
              <a:rPr lang="en-US" dirty="0" smtClean="0">
                <a:solidFill>
                  <a:srgbClr val="0000FF"/>
                </a:solidFill>
                <a:latin typeface="Comic Sans MS" charset="0"/>
              </a:rPr>
              <a:t>BGP </a:t>
            </a:r>
            <a:endParaRPr lang="en-US" dirty="0">
              <a:solidFill>
                <a:srgbClr val="FF0000"/>
              </a:solidFill>
              <a:latin typeface="Comic Sans MS" charset="0"/>
            </a:endParaRPr>
          </a:p>
          <a:p>
            <a:pPr marL="800100" lvl="1" indent="-342900">
              <a:buFont typeface="Arial" charset="0"/>
              <a:buChar char="•"/>
            </a:pPr>
            <a:r>
              <a:rPr lang="en-US" sz="2000" dirty="0" smtClean="0">
                <a:solidFill>
                  <a:srgbClr val="FF0000"/>
                </a:solidFill>
                <a:latin typeface="Comic Sans MS" charset="0"/>
              </a:rPr>
              <a:t> ISP </a:t>
            </a:r>
            <a:r>
              <a:rPr lang="en-US" sz="2000" dirty="0">
                <a:solidFill>
                  <a:srgbClr val="FF0000"/>
                </a:solidFill>
                <a:latin typeface="Comic Sans MS" charset="0"/>
              </a:rPr>
              <a:t>business models &amp; AS relations </a:t>
            </a:r>
          </a:p>
          <a:p>
            <a:pPr marL="800100" lvl="1" indent="-342900">
              <a:buFont typeface="Wingdings" charset="2"/>
              <a:buChar char="§"/>
            </a:pPr>
            <a:r>
              <a:rPr lang="en-US" sz="2000" dirty="0">
                <a:solidFill>
                  <a:srgbClr val="FF0000"/>
                </a:solidFill>
                <a:latin typeface="Comic Sans MS" charset="0"/>
              </a:rPr>
              <a:t>BGP path vector routing, route filtering &amp; selection processes, etc.</a:t>
            </a:r>
          </a:p>
          <a:p>
            <a:pPr marL="800100" lvl="1" indent="-342900">
              <a:buFont typeface="Wingdings" charset="2"/>
              <a:buChar char="§"/>
            </a:pPr>
            <a:endParaRPr lang="en-US" sz="2000" dirty="0" smtClean="0">
              <a:solidFill>
                <a:srgbClr val="000099"/>
              </a:solidFill>
              <a:latin typeface="Comic Sans MS" charset="0"/>
            </a:endParaRPr>
          </a:p>
          <a:p>
            <a:pPr lvl="2">
              <a:buFontTx/>
              <a:buChar char="•"/>
            </a:pPr>
            <a:endParaRPr lang="en-US" sz="2000" dirty="0" smtClean="0">
              <a:solidFill>
                <a:srgbClr val="000099"/>
              </a:solidFill>
              <a:latin typeface="Comic Sans MS" charset="0"/>
            </a:endParaRPr>
          </a:p>
          <a:p>
            <a:pPr lvl="1">
              <a:buFontTx/>
              <a:buChar char="•"/>
            </a:pPr>
            <a:endParaRPr lang="en-US" sz="400" dirty="0" smtClean="0">
              <a:solidFill>
                <a:srgbClr val="000099"/>
              </a:solidFill>
              <a:latin typeface="Comic Sans MS" charset="0"/>
            </a:endParaRPr>
          </a:p>
          <a:p>
            <a:r>
              <a:rPr lang="en-US" dirty="0" smtClean="0">
                <a:solidFill>
                  <a:srgbClr val="000099"/>
                </a:solidFill>
                <a:latin typeface="Comic Sans MS" charset="0"/>
              </a:rPr>
              <a:t> </a:t>
            </a:r>
            <a:endParaRPr lang="en-US" dirty="0">
              <a:solidFill>
                <a:srgbClr val="000099"/>
              </a:solidFill>
              <a:latin typeface="Comic Sans MS" charset="0"/>
            </a:endParaRPr>
          </a:p>
          <a:p>
            <a:pPr>
              <a:lnSpc>
                <a:spcPct val="70000"/>
              </a:lnSpc>
              <a:buFontTx/>
              <a:buChar char="•"/>
            </a:pPr>
            <a:endParaRPr lang="en-US" b="1" dirty="0">
              <a:solidFill>
                <a:srgbClr val="000099"/>
              </a:solidFill>
              <a:latin typeface="Comic Sans MS" charset="0"/>
            </a:endParaRPr>
          </a:p>
        </p:txBody>
      </p:sp>
    </p:spTree>
    <p:extLst>
      <p:ext uri="{BB962C8B-B14F-4D97-AF65-F5344CB8AC3E}">
        <p14:creationId xmlns:p14="http://schemas.microsoft.com/office/powerpoint/2010/main" val="56671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dissolve">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dissolve">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939">
                                            <p:txEl>
                                              <p:pRg st="3" end="3"/>
                                            </p:txEl>
                                          </p:spTgt>
                                        </p:tgtEl>
                                        <p:attrNameLst>
                                          <p:attrName>style.visibility</p:attrName>
                                        </p:attrNameLst>
                                      </p:cBhvr>
                                      <p:to>
                                        <p:strVal val="visible"/>
                                      </p:to>
                                    </p:set>
                                    <p:animEffect transition="in" filter="dissolve">
                                      <p:cBhvr>
                                        <p:cTn id="17" dur="500"/>
                                        <p:tgtEl>
                                          <p:spTgt spid="39939">
                                            <p:txEl>
                                              <p:pRg st="3" end="3"/>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9939">
                                            <p:txEl>
                                              <p:pRg st="4" end="4"/>
                                            </p:txEl>
                                          </p:spTgt>
                                        </p:tgtEl>
                                        <p:attrNameLst>
                                          <p:attrName>style.visibility</p:attrName>
                                        </p:attrNameLst>
                                      </p:cBhvr>
                                      <p:to>
                                        <p:strVal val="visible"/>
                                      </p:to>
                                    </p:set>
                                    <p:animEffect transition="in" filter="dissolve">
                                      <p:cBhvr>
                                        <p:cTn id="20" dur="500"/>
                                        <p:tgtEl>
                                          <p:spTgt spid="39939">
                                            <p:txEl>
                                              <p:pRg st="4" end="4"/>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9939">
                                            <p:txEl>
                                              <p:pRg st="5" end="5"/>
                                            </p:txEl>
                                          </p:spTgt>
                                        </p:tgtEl>
                                        <p:attrNameLst>
                                          <p:attrName>style.visibility</p:attrName>
                                        </p:attrNameLst>
                                      </p:cBhvr>
                                      <p:to>
                                        <p:strVal val="visible"/>
                                      </p:to>
                                    </p:set>
                                    <p:animEffect transition="in" filter="dissolve">
                                      <p:cBhvr>
                                        <p:cTn id="23" dur="500"/>
                                        <p:tgtEl>
                                          <p:spTgt spid="39939">
                                            <p:txEl>
                                              <p:pRg st="5" end="5"/>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939">
                                            <p:txEl>
                                              <p:pRg st="6" end="6"/>
                                            </p:txEl>
                                          </p:spTgt>
                                        </p:tgtEl>
                                        <p:attrNameLst>
                                          <p:attrName>style.visibility</p:attrName>
                                        </p:attrNameLst>
                                      </p:cBhvr>
                                      <p:to>
                                        <p:strVal val="visible"/>
                                      </p:to>
                                    </p:set>
                                    <p:animEffect transition="in" filter="dissolve">
                                      <p:cBhvr>
                                        <p:cTn id="26" dur="500"/>
                                        <p:tgtEl>
                                          <p:spTgt spid="3993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9939">
                                            <p:txEl>
                                              <p:pRg st="8" end="8"/>
                                            </p:txEl>
                                          </p:spTgt>
                                        </p:tgtEl>
                                        <p:attrNameLst>
                                          <p:attrName>style.visibility</p:attrName>
                                        </p:attrNameLst>
                                      </p:cBhvr>
                                      <p:to>
                                        <p:strVal val="visible"/>
                                      </p:to>
                                    </p:set>
                                    <p:animEffect transition="in" filter="dissolve">
                                      <p:cBhvr>
                                        <p:cTn id="31" dur="500"/>
                                        <p:tgtEl>
                                          <p:spTgt spid="39939">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9939">
                                            <p:txEl>
                                              <p:pRg st="9" end="9"/>
                                            </p:txEl>
                                          </p:spTgt>
                                        </p:tgtEl>
                                        <p:attrNameLst>
                                          <p:attrName>style.visibility</p:attrName>
                                        </p:attrNameLst>
                                      </p:cBhvr>
                                      <p:to>
                                        <p:strVal val="visible"/>
                                      </p:to>
                                    </p:set>
                                    <p:animEffect transition="in" filter="dissolve">
                                      <p:cBhvr>
                                        <p:cTn id="36" dur="500"/>
                                        <p:tgtEl>
                                          <p:spTgt spid="39939">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9939">
                                            <p:txEl>
                                              <p:pRg st="10" end="10"/>
                                            </p:txEl>
                                          </p:spTgt>
                                        </p:tgtEl>
                                        <p:attrNameLst>
                                          <p:attrName>style.visibility</p:attrName>
                                        </p:attrNameLst>
                                      </p:cBhvr>
                                      <p:to>
                                        <p:strVal val="visible"/>
                                      </p:to>
                                    </p:set>
                                    <p:animEffect transition="in" filter="dissolve">
                                      <p:cBhvr>
                                        <p:cTn id="41" dur="500"/>
                                        <p:tgtEl>
                                          <p:spTgt spid="39939">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9939">
                                            <p:txEl>
                                              <p:pRg st="12" end="12"/>
                                            </p:txEl>
                                          </p:spTgt>
                                        </p:tgtEl>
                                        <p:attrNameLst>
                                          <p:attrName>style.visibility</p:attrName>
                                        </p:attrNameLst>
                                      </p:cBhvr>
                                      <p:to>
                                        <p:strVal val="visible"/>
                                      </p:to>
                                    </p:set>
                                    <p:animEffect transition="in" filter="dissolve">
                                      <p:cBhvr>
                                        <p:cTn id="46" dur="500"/>
                                        <p:tgtEl>
                                          <p:spTgt spid="39939">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9939">
                                            <p:txEl>
                                              <p:pRg st="13" end="13"/>
                                            </p:txEl>
                                          </p:spTgt>
                                        </p:tgtEl>
                                        <p:attrNameLst>
                                          <p:attrName>style.visibility</p:attrName>
                                        </p:attrNameLst>
                                      </p:cBhvr>
                                      <p:to>
                                        <p:strVal val="visible"/>
                                      </p:to>
                                    </p:set>
                                    <p:animEffect transition="in" filter="dissolve">
                                      <p:cBhvr>
                                        <p:cTn id="51" dur="500"/>
                                        <p:tgtEl>
                                          <p:spTgt spid="39939">
                                            <p:txEl>
                                              <p:pRg st="13" end="1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939">
                                            <p:txEl>
                                              <p:pRg st="14" end="14"/>
                                            </p:txEl>
                                          </p:spTgt>
                                        </p:tgtEl>
                                        <p:attrNameLst>
                                          <p:attrName>style.visibility</p:attrName>
                                        </p:attrNameLst>
                                      </p:cBhvr>
                                      <p:to>
                                        <p:strVal val="visible"/>
                                      </p:to>
                                    </p:set>
                                    <p:animEffect transition="in" filter="dissolve">
                                      <p:cBhvr>
                                        <p:cTn id="56" dur="500"/>
                                        <p:tgtEl>
                                          <p:spTgt spid="39939">
                                            <p:txEl>
                                              <p:pRg st="14" end="14"/>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39939">
                                            <p:txEl>
                                              <p:pRg st="18" end="18"/>
                                            </p:txEl>
                                          </p:spTgt>
                                        </p:tgtEl>
                                        <p:attrNameLst>
                                          <p:attrName>style.visibility</p:attrName>
                                        </p:attrNameLst>
                                      </p:cBhvr>
                                      <p:to>
                                        <p:strVal val="visible"/>
                                      </p:to>
                                    </p:set>
                                    <p:animEffect transition="in" filter="dissolve">
                                      <p:cBhvr>
                                        <p:cTn id="61" dur="500"/>
                                        <p:tgtEl>
                                          <p:spTgt spid="39939">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bldLvl="2"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ooter Placeholder 4"/>
          <p:cNvSpPr>
            <a:spLocks noGrp="1"/>
          </p:cNvSpPr>
          <p:nvPr>
            <p:ph type="ftr" sz="quarter" idx="11"/>
          </p:nvPr>
        </p:nvSpPr>
        <p:spPr>
          <a:xfrm>
            <a:off x="3124200" y="6248400"/>
            <a:ext cx="3886200" cy="457200"/>
          </a:xfrm>
        </p:spPr>
        <p:txBody>
          <a:bodyPr/>
          <a:lstStyle/>
          <a:p>
            <a:pPr algn="l">
              <a:defRPr/>
            </a:pPr>
            <a:r>
              <a:rPr lang="en-US" dirty="0"/>
              <a:t>CSci4211:           </a:t>
            </a:r>
            <a:r>
              <a:rPr lang="en-US" dirty="0" smtClean="0"/>
              <a:t> </a:t>
            </a:r>
            <a:r>
              <a:rPr lang="en-US" dirty="0"/>
              <a:t>Introduction</a:t>
            </a:r>
          </a:p>
        </p:txBody>
      </p:sp>
      <p:sp>
        <p:nvSpPr>
          <p:cNvPr id="153602" name="Slide Number Placeholder 5"/>
          <p:cNvSpPr>
            <a:spLocks noGrp="1"/>
          </p:cNvSpPr>
          <p:nvPr>
            <p:ph type="sldNum" sz="quarter" idx="4294967295"/>
          </p:nvPr>
        </p:nvSpPr>
        <p:spPr>
          <a:xfrm>
            <a:off x="7315200" y="6248400"/>
            <a:ext cx="1143000" cy="4572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defRPr/>
            </a:pPr>
            <a:fld id="{BB986F9B-8F7F-AC4D-B09A-7F088DBFC4BD}" type="slidenum">
              <a:rPr lang="en-US" sz="1200" smtClean="0">
                <a:latin typeface="Comic Sans MS" charset="0"/>
              </a:rPr>
              <a:pPr algn="ctr">
                <a:defRPr/>
              </a:pPr>
              <a:t>118</a:t>
            </a:fld>
            <a:endParaRPr lang="en-US" sz="1200" dirty="0" smtClean="0">
              <a:latin typeface="Comic Sans MS" charset="0"/>
            </a:endParaRPr>
          </a:p>
        </p:txBody>
      </p:sp>
      <p:sp>
        <p:nvSpPr>
          <p:cNvPr id="153603" name="Rectangle 2"/>
          <p:cNvSpPr>
            <a:spLocks noGrp="1" noChangeArrowheads="1"/>
          </p:cNvSpPr>
          <p:nvPr>
            <p:ph type="title"/>
          </p:nvPr>
        </p:nvSpPr>
        <p:spPr>
          <a:xfrm>
            <a:off x="685800" y="304800"/>
            <a:ext cx="7772400" cy="1143000"/>
          </a:xfrm>
        </p:spPr>
        <p:txBody>
          <a:bodyPr/>
          <a:lstStyle/>
          <a:p>
            <a:pPr>
              <a:defRPr/>
            </a:pPr>
            <a:r>
              <a:rPr lang="en-US">
                <a:latin typeface="Comic Sans MS" charset="0"/>
              </a:rPr>
              <a:t>Internet Structure</a:t>
            </a:r>
          </a:p>
        </p:txBody>
      </p:sp>
      <p:grpSp>
        <p:nvGrpSpPr>
          <p:cNvPr id="67588" name="Group 55"/>
          <p:cNvGrpSpPr>
            <a:grpSpLocks/>
          </p:cNvGrpSpPr>
          <p:nvPr/>
        </p:nvGrpSpPr>
        <p:grpSpPr bwMode="auto">
          <a:xfrm>
            <a:off x="457200" y="1905000"/>
            <a:ext cx="8001000" cy="4191000"/>
            <a:chOff x="96" y="576"/>
            <a:chExt cx="5269" cy="2787"/>
          </a:xfrm>
        </p:grpSpPr>
        <p:sp>
          <p:nvSpPr>
            <p:cNvPr id="67597" name="Oval 4"/>
            <p:cNvSpPr>
              <a:spLocks noChangeArrowheads="1"/>
            </p:cNvSpPr>
            <p:nvPr/>
          </p:nvSpPr>
          <p:spPr bwMode="auto">
            <a:xfrm>
              <a:off x="816" y="1536"/>
              <a:ext cx="816" cy="528"/>
            </a:xfrm>
            <a:prstGeom prst="ellipse">
              <a:avLst/>
            </a:prstGeom>
            <a:noFill/>
            <a:ln w="19050">
              <a:solidFill>
                <a:srgbClr val="3366FF"/>
              </a:solidFill>
              <a:round/>
              <a:headEnd type="none" w="sm" len="sm"/>
              <a:tailEnd type="none" w="lg" len="lg"/>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7598" name="Oval 5"/>
            <p:cNvSpPr>
              <a:spLocks noChangeArrowheads="1"/>
            </p:cNvSpPr>
            <p:nvPr/>
          </p:nvSpPr>
          <p:spPr bwMode="auto">
            <a:xfrm>
              <a:off x="2736" y="1488"/>
              <a:ext cx="816" cy="528"/>
            </a:xfrm>
            <a:prstGeom prst="ellipse">
              <a:avLst/>
            </a:prstGeom>
            <a:noFill/>
            <a:ln w="19050">
              <a:solidFill>
                <a:srgbClr val="3366FF"/>
              </a:solidFill>
              <a:round/>
              <a:headEnd type="none" w="sm" len="sm"/>
              <a:tailEnd type="none" w="lg" len="lg"/>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7599" name="Oval 6"/>
            <p:cNvSpPr>
              <a:spLocks noChangeArrowheads="1"/>
            </p:cNvSpPr>
            <p:nvPr/>
          </p:nvSpPr>
          <p:spPr bwMode="auto">
            <a:xfrm>
              <a:off x="96" y="2112"/>
              <a:ext cx="720" cy="384"/>
            </a:xfrm>
            <a:prstGeom prst="ellipse">
              <a:avLst/>
            </a:prstGeom>
            <a:noFill/>
            <a:ln w="19050">
              <a:solidFill>
                <a:srgbClr val="3366FF"/>
              </a:solidFill>
              <a:round/>
              <a:headEnd type="none" w="sm" len="sm"/>
              <a:tailEnd type="none" w="lg" len="lg"/>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7600" name="Oval 7"/>
            <p:cNvSpPr>
              <a:spLocks noChangeArrowheads="1"/>
            </p:cNvSpPr>
            <p:nvPr/>
          </p:nvSpPr>
          <p:spPr bwMode="auto">
            <a:xfrm>
              <a:off x="864" y="2160"/>
              <a:ext cx="960" cy="336"/>
            </a:xfrm>
            <a:prstGeom prst="ellipse">
              <a:avLst/>
            </a:prstGeom>
            <a:noFill/>
            <a:ln w="19050">
              <a:solidFill>
                <a:srgbClr val="3366FF"/>
              </a:solidFill>
              <a:round/>
              <a:headEnd type="none" w="sm" len="sm"/>
              <a:tailEnd type="none" w="lg" len="lg"/>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7601" name="Oval 8"/>
            <p:cNvSpPr>
              <a:spLocks noChangeArrowheads="1"/>
            </p:cNvSpPr>
            <p:nvPr/>
          </p:nvSpPr>
          <p:spPr bwMode="auto">
            <a:xfrm>
              <a:off x="1968" y="2208"/>
              <a:ext cx="912" cy="288"/>
            </a:xfrm>
            <a:prstGeom prst="ellipse">
              <a:avLst/>
            </a:prstGeom>
            <a:noFill/>
            <a:ln w="19050">
              <a:solidFill>
                <a:srgbClr val="3366FF"/>
              </a:solidFill>
              <a:round/>
              <a:headEnd type="none" w="sm" len="sm"/>
              <a:tailEnd type="none" w="lg" len="lg"/>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7602" name="Oval 9"/>
            <p:cNvSpPr>
              <a:spLocks noChangeArrowheads="1"/>
            </p:cNvSpPr>
            <p:nvPr/>
          </p:nvSpPr>
          <p:spPr bwMode="auto">
            <a:xfrm>
              <a:off x="4309" y="1715"/>
              <a:ext cx="1056" cy="432"/>
            </a:xfrm>
            <a:prstGeom prst="ellipse">
              <a:avLst/>
            </a:prstGeom>
            <a:noFill/>
            <a:ln w="19050">
              <a:solidFill>
                <a:srgbClr val="3366FF"/>
              </a:solidFill>
              <a:round/>
              <a:headEnd type="none" w="sm" len="sm"/>
              <a:tailEnd type="none" w="lg" len="lg"/>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aphicFrame>
          <p:nvGraphicFramePr>
            <p:cNvPr id="67603" name="Object 0"/>
            <p:cNvGraphicFramePr>
              <a:graphicFrameLocks noChangeAspect="1"/>
            </p:cNvGraphicFramePr>
            <p:nvPr/>
          </p:nvGraphicFramePr>
          <p:xfrm>
            <a:off x="240" y="2784"/>
            <a:ext cx="240" cy="216"/>
          </p:xfrm>
          <a:graphic>
            <a:graphicData uri="http://schemas.openxmlformats.org/presentationml/2006/ole">
              <mc:AlternateContent xmlns:mc="http://schemas.openxmlformats.org/markup-compatibility/2006">
                <mc:Choice xmlns:v="urn:schemas-microsoft-com:vml" Requires="v">
                  <p:oleObj spid="_x0000_s303302" name="Clip" r:id="rId4" imgW="1259840" imgH="1136073" progId="MS_ClipArt_Gallery.2">
                    <p:embed/>
                  </p:oleObj>
                </mc:Choice>
                <mc:Fallback>
                  <p:oleObj name="Clip" r:id="rId4" imgW="1259840" imgH="1136073"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 y="2784"/>
                          <a:ext cx="240" cy="2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7604" name="Object 1"/>
            <p:cNvGraphicFramePr>
              <a:graphicFrameLocks noChangeAspect="1"/>
            </p:cNvGraphicFramePr>
            <p:nvPr/>
          </p:nvGraphicFramePr>
          <p:xfrm>
            <a:off x="2112" y="2784"/>
            <a:ext cx="275" cy="288"/>
          </p:xfrm>
          <a:graphic>
            <a:graphicData uri="http://schemas.openxmlformats.org/presentationml/2006/ole">
              <mc:AlternateContent xmlns:mc="http://schemas.openxmlformats.org/markup-compatibility/2006">
                <mc:Choice xmlns:v="urn:schemas-microsoft-com:vml" Requires="v">
                  <p:oleObj spid="_x0000_s303303" name="Clip" r:id="rId6" imgW="2500108" imgH="2614174" progId="MS_ClipArt_Gallery.2">
                    <p:embed/>
                  </p:oleObj>
                </mc:Choice>
                <mc:Fallback>
                  <p:oleObj name="Clip" r:id="rId6" imgW="2500108" imgH="2614174"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 y="2784"/>
                          <a:ext cx="275" cy="2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7605" name="Object 2"/>
            <p:cNvGraphicFramePr>
              <a:graphicFrameLocks noChangeAspect="1"/>
            </p:cNvGraphicFramePr>
            <p:nvPr/>
          </p:nvGraphicFramePr>
          <p:xfrm>
            <a:off x="960" y="2688"/>
            <a:ext cx="480" cy="338"/>
          </p:xfrm>
          <a:graphic>
            <a:graphicData uri="http://schemas.openxmlformats.org/presentationml/2006/ole">
              <mc:AlternateContent xmlns:mc="http://schemas.openxmlformats.org/markup-compatibility/2006">
                <mc:Choice xmlns:v="urn:schemas-microsoft-com:vml" Requires="v">
                  <p:oleObj spid="_x0000_s303304" name="Clip" r:id="rId8" imgW="3883777" imgH="2743200" progId="MS_ClipArt_Gallery.2">
                    <p:embed/>
                  </p:oleObj>
                </mc:Choice>
                <mc:Fallback>
                  <p:oleObj name="Clip" r:id="rId8" imgW="3883777" imgH="2743200"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 y="2688"/>
                          <a:ext cx="480" cy="3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7606" name="Object 3"/>
            <p:cNvGraphicFramePr>
              <a:graphicFrameLocks noChangeAspect="1"/>
            </p:cNvGraphicFramePr>
            <p:nvPr/>
          </p:nvGraphicFramePr>
          <p:xfrm>
            <a:off x="4060" y="2806"/>
            <a:ext cx="288" cy="232"/>
          </p:xfrm>
          <a:graphic>
            <a:graphicData uri="http://schemas.openxmlformats.org/presentationml/2006/ole">
              <mc:AlternateContent xmlns:mc="http://schemas.openxmlformats.org/markup-compatibility/2006">
                <mc:Choice xmlns:v="urn:schemas-microsoft-com:vml" Requires="v">
                  <p:oleObj spid="_x0000_s303305" name="Clip" r:id="rId10" imgW="3832698" imgH="3618689" progId="MS_ClipArt_Gallery.2">
                    <p:embed/>
                  </p:oleObj>
                </mc:Choice>
                <mc:Fallback>
                  <p:oleObj name="Clip" r:id="rId10" imgW="3832698" imgH="3618689" progId="MS_ClipArt_Gallery.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0" y="2806"/>
                          <a:ext cx="288" cy="2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7607" name="Object 4"/>
            <p:cNvGraphicFramePr>
              <a:graphicFrameLocks noChangeAspect="1"/>
            </p:cNvGraphicFramePr>
            <p:nvPr/>
          </p:nvGraphicFramePr>
          <p:xfrm>
            <a:off x="3072" y="576"/>
            <a:ext cx="1344" cy="678"/>
          </p:xfrm>
          <a:graphic>
            <a:graphicData uri="http://schemas.openxmlformats.org/presentationml/2006/ole">
              <mc:AlternateContent xmlns:mc="http://schemas.openxmlformats.org/markup-compatibility/2006">
                <mc:Choice xmlns:v="urn:schemas-microsoft-com:vml" Requires="v">
                  <p:oleObj spid="_x0000_s303306" name="Clip" r:id="rId12" imgW="2332089" imgH="1176184" progId="MS_ClipArt_Gallery.2">
                    <p:embed/>
                  </p:oleObj>
                </mc:Choice>
                <mc:Fallback>
                  <p:oleObj name="Clip" r:id="rId12" imgW="2332089" imgH="1176184"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72" y="576"/>
                          <a:ext cx="1344" cy="67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608" name="Text Box 15"/>
            <p:cNvSpPr txBox="1">
              <a:spLocks noChangeArrowheads="1"/>
            </p:cNvSpPr>
            <p:nvPr/>
          </p:nvSpPr>
          <p:spPr bwMode="auto">
            <a:xfrm>
              <a:off x="1488" y="2688"/>
              <a:ext cx="682" cy="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800">
                  <a:latin typeface="Helvetica" charset="0"/>
                </a:rPr>
                <a:t>LANs</a:t>
              </a:r>
              <a:endParaRPr lang="en-US" sz="3600">
                <a:latin typeface="Helvetica" charset="0"/>
              </a:endParaRPr>
            </a:p>
          </p:txBody>
        </p:sp>
        <p:sp>
          <p:nvSpPr>
            <p:cNvPr id="67609" name="Text Box 16"/>
            <p:cNvSpPr txBox="1">
              <a:spLocks noChangeArrowheads="1"/>
            </p:cNvSpPr>
            <p:nvPr/>
          </p:nvSpPr>
          <p:spPr bwMode="auto">
            <a:xfrm>
              <a:off x="2208" y="720"/>
              <a:ext cx="1008" cy="4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800">
                  <a:latin typeface="Helvetica" charset="0"/>
                </a:rPr>
                <a:t>International lines</a:t>
              </a:r>
              <a:endParaRPr lang="en-US" sz="3600">
                <a:latin typeface="Helvetica" charset="0"/>
              </a:endParaRPr>
            </a:p>
          </p:txBody>
        </p:sp>
        <p:sp>
          <p:nvSpPr>
            <p:cNvPr id="67610" name="Text Box 17"/>
            <p:cNvSpPr txBox="1">
              <a:spLocks noChangeArrowheads="1"/>
            </p:cNvSpPr>
            <p:nvPr/>
          </p:nvSpPr>
          <p:spPr bwMode="auto">
            <a:xfrm>
              <a:off x="96" y="2154"/>
              <a:ext cx="753" cy="3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400">
                  <a:latin typeface="Helvetica" charset="0"/>
                </a:rPr>
                <a:t>Regional or local ISP</a:t>
              </a:r>
            </a:p>
          </p:txBody>
        </p:sp>
        <p:sp>
          <p:nvSpPr>
            <p:cNvPr id="67611" name="Text Box 18"/>
            <p:cNvSpPr txBox="1">
              <a:spLocks noChangeArrowheads="1"/>
            </p:cNvSpPr>
            <p:nvPr/>
          </p:nvSpPr>
          <p:spPr bwMode="auto">
            <a:xfrm>
              <a:off x="3603" y="2327"/>
              <a:ext cx="809" cy="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600">
                  <a:latin typeface="Helvetica" charset="0"/>
                </a:rPr>
                <a:t>local ISPs</a:t>
              </a:r>
            </a:p>
          </p:txBody>
        </p:sp>
        <p:sp>
          <p:nvSpPr>
            <p:cNvPr id="67612" name="Text Box 19"/>
            <p:cNvSpPr txBox="1">
              <a:spLocks noChangeArrowheads="1"/>
            </p:cNvSpPr>
            <p:nvPr/>
          </p:nvSpPr>
          <p:spPr bwMode="auto">
            <a:xfrm>
              <a:off x="960" y="2208"/>
              <a:ext cx="816" cy="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800">
                  <a:latin typeface="Helvetica" charset="0"/>
                </a:rPr>
                <a:t>company</a:t>
              </a:r>
              <a:endParaRPr lang="en-US" sz="3600">
                <a:latin typeface="Helvetica" charset="0"/>
              </a:endParaRPr>
            </a:p>
          </p:txBody>
        </p:sp>
        <p:sp>
          <p:nvSpPr>
            <p:cNvPr id="67613" name="Text Box 20"/>
            <p:cNvSpPr txBox="1">
              <a:spLocks noChangeArrowheads="1"/>
            </p:cNvSpPr>
            <p:nvPr/>
          </p:nvSpPr>
          <p:spPr bwMode="auto">
            <a:xfrm>
              <a:off x="1968" y="2256"/>
              <a:ext cx="912" cy="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800">
                  <a:latin typeface="Helvetica" charset="0"/>
                </a:rPr>
                <a:t>university</a:t>
              </a:r>
              <a:endParaRPr lang="en-US" sz="3600">
                <a:latin typeface="Helvetica" charset="0"/>
              </a:endParaRPr>
            </a:p>
          </p:txBody>
        </p:sp>
        <p:sp>
          <p:nvSpPr>
            <p:cNvPr id="67614" name="Text Box 21"/>
            <p:cNvSpPr txBox="1">
              <a:spLocks noChangeArrowheads="1"/>
            </p:cNvSpPr>
            <p:nvPr/>
          </p:nvSpPr>
          <p:spPr bwMode="auto">
            <a:xfrm>
              <a:off x="799" y="1590"/>
              <a:ext cx="838" cy="3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600">
                  <a:latin typeface="Helvetica" charset="0"/>
                </a:rPr>
                <a:t>National or tier-1 ISP</a:t>
              </a:r>
            </a:p>
          </p:txBody>
        </p:sp>
        <p:sp>
          <p:nvSpPr>
            <p:cNvPr id="67615" name="Text Box 22"/>
            <p:cNvSpPr txBox="1">
              <a:spLocks noChangeArrowheads="1"/>
            </p:cNvSpPr>
            <p:nvPr/>
          </p:nvSpPr>
          <p:spPr bwMode="auto">
            <a:xfrm>
              <a:off x="2705" y="1539"/>
              <a:ext cx="875" cy="3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600">
                  <a:latin typeface="Helvetica" charset="0"/>
                </a:rPr>
                <a:t>National or tier-1 ISP</a:t>
              </a:r>
            </a:p>
          </p:txBody>
        </p:sp>
        <p:sp>
          <p:nvSpPr>
            <p:cNvPr id="67616" name="Text Box 23"/>
            <p:cNvSpPr txBox="1">
              <a:spLocks noChangeArrowheads="1"/>
            </p:cNvSpPr>
            <p:nvPr/>
          </p:nvSpPr>
          <p:spPr bwMode="auto">
            <a:xfrm>
              <a:off x="999" y="931"/>
              <a:ext cx="1161"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600" b="1">
                  <a:latin typeface="Helvetica" charset="0"/>
                </a:rPr>
                <a:t>IXPs</a:t>
              </a:r>
            </a:p>
            <a:p>
              <a:pPr algn="ctr" eaLnBrk="1" hangingPunct="1"/>
              <a:r>
                <a:rPr lang="en-US" sz="1400">
                  <a:latin typeface="Helvetica" charset="0"/>
                </a:rPr>
                <a:t>or private peering</a:t>
              </a:r>
            </a:p>
          </p:txBody>
        </p:sp>
        <p:sp>
          <p:nvSpPr>
            <p:cNvPr id="67617" name="Text Box 24"/>
            <p:cNvSpPr txBox="1">
              <a:spLocks noChangeArrowheads="1"/>
            </p:cNvSpPr>
            <p:nvPr/>
          </p:nvSpPr>
          <p:spPr bwMode="auto">
            <a:xfrm>
              <a:off x="4512" y="1758"/>
              <a:ext cx="682" cy="3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600">
                  <a:latin typeface="Helvetica" charset="0"/>
                </a:rPr>
                <a:t>Regional ISPs</a:t>
              </a:r>
            </a:p>
          </p:txBody>
        </p:sp>
        <p:sp>
          <p:nvSpPr>
            <p:cNvPr id="67618" name="Oval 25"/>
            <p:cNvSpPr>
              <a:spLocks noChangeArrowheads="1"/>
            </p:cNvSpPr>
            <p:nvPr/>
          </p:nvSpPr>
          <p:spPr bwMode="auto">
            <a:xfrm>
              <a:off x="2688" y="2496"/>
              <a:ext cx="960" cy="336"/>
            </a:xfrm>
            <a:prstGeom prst="ellipse">
              <a:avLst/>
            </a:prstGeom>
            <a:noFill/>
            <a:ln w="19050">
              <a:solidFill>
                <a:srgbClr val="3366FF"/>
              </a:solidFill>
              <a:round/>
              <a:headEnd type="none" w="sm" len="sm"/>
              <a:tailEnd type="none" w="lg" len="lg"/>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7619" name="Oval 26"/>
            <p:cNvSpPr>
              <a:spLocks noChangeArrowheads="1"/>
            </p:cNvSpPr>
            <p:nvPr/>
          </p:nvSpPr>
          <p:spPr bwMode="auto">
            <a:xfrm>
              <a:off x="3552" y="2267"/>
              <a:ext cx="960" cy="336"/>
            </a:xfrm>
            <a:prstGeom prst="ellipse">
              <a:avLst/>
            </a:prstGeom>
            <a:noFill/>
            <a:ln w="19050">
              <a:solidFill>
                <a:srgbClr val="3366FF"/>
              </a:solidFill>
              <a:round/>
              <a:headEnd type="none" w="sm" len="sm"/>
              <a:tailEnd type="none" w="lg" len="lg"/>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7620" name="Text Box 27"/>
            <p:cNvSpPr txBox="1">
              <a:spLocks noChangeArrowheads="1"/>
            </p:cNvSpPr>
            <p:nvPr/>
          </p:nvSpPr>
          <p:spPr bwMode="auto">
            <a:xfrm>
              <a:off x="2784" y="2544"/>
              <a:ext cx="816" cy="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800">
                  <a:latin typeface="Helvetica" charset="0"/>
                </a:rPr>
                <a:t>company</a:t>
              </a:r>
              <a:endParaRPr lang="en-US" sz="3600">
                <a:latin typeface="Helvetica" charset="0"/>
              </a:endParaRPr>
            </a:p>
          </p:txBody>
        </p:sp>
        <p:sp>
          <p:nvSpPr>
            <p:cNvPr id="67621" name="Line 28"/>
            <p:cNvSpPr>
              <a:spLocks noChangeShapeType="1"/>
            </p:cNvSpPr>
            <p:nvPr/>
          </p:nvSpPr>
          <p:spPr bwMode="auto">
            <a:xfrm>
              <a:off x="960" y="2592"/>
              <a:ext cx="720" cy="0"/>
            </a:xfrm>
            <a:prstGeom prst="line">
              <a:avLst/>
            </a:prstGeom>
            <a:noFill/>
            <a:ln w="34925">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22" name="Line 29"/>
            <p:cNvSpPr>
              <a:spLocks noChangeShapeType="1"/>
            </p:cNvSpPr>
            <p:nvPr/>
          </p:nvSpPr>
          <p:spPr bwMode="auto">
            <a:xfrm>
              <a:off x="1872" y="2640"/>
              <a:ext cx="720" cy="0"/>
            </a:xfrm>
            <a:prstGeom prst="line">
              <a:avLst/>
            </a:prstGeom>
            <a:noFill/>
            <a:ln w="34925">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23" name="Line 30"/>
            <p:cNvSpPr>
              <a:spLocks noChangeShapeType="1"/>
            </p:cNvSpPr>
            <p:nvPr/>
          </p:nvSpPr>
          <p:spPr bwMode="auto">
            <a:xfrm>
              <a:off x="3072" y="2928"/>
              <a:ext cx="720" cy="0"/>
            </a:xfrm>
            <a:prstGeom prst="line">
              <a:avLst/>
            </a:prstGeom>
            <a:noFill/>
            <a:ln w="34925">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24" name="Line 31"/>
            <p:cNvSpPr>
              <a:spLocks noChangeShapeType="1"/>
            </p:cNvSpPr>
            <p:nvPr/>
          </p:nvSpPr>
          <p:spPr bwMode="auto">
            <a:xfrm>
              <a:off x="2256" y="2496"/>
              <a:ext cx="0" cy="144"/>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67625" name="Object 5"/>
            <p:cNvGraphicFramePr>
              <a:graphicFrameLocks noChangeAspect="1"/>
            </p:cNvGraphicFramePr>
            <p:nvPr/>
          </p:nvGraphicFramePr>
          <p:xfrm>
            <a:off x="3216" y="3024"/>
            <a:ext cx="384" cy="271"/>
          </p:xfrm>
          <a:graphic>
            <a:graphicData uri="http://schemas.openxmlformats.org/presentationml/2006/ole">
              <mc:AlternateContent xmlns:mc="http://schemas.openxmlformats.org/markup-compatibility/2006">
                <mc:Choice xmlns:v="urn:schemas-microsoft-com:vml" Requires="v">
                  <p:oleObj spid="_x0000_s303307" name="Clip" r:id="rId14" imgW="3883777" imgH="2743200" progId="MS_ClipArt_Gallery.2">
                    <p:embed/>
                  </p:oleObj>
                </mc:Choice>
                <mc:Fallback>
                  <p:oleObj name="Clip" r:id="rId14" imgW="3883777" imgH="2743200"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6" y="3024"/>
                          <a:ext cx="384" cy="2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626" name="Line 33"/>
            <p:cNvSpPr>
              <a:spLocks noChangeShapeType="1"/>
            </p:cNvSpPr>
            <p:nvPr/>
          </p:nvSpPr>
          <p:spPr bwMode="auto">
            <a:xfrm>
              <a:off x="1344" y="2592"/>
              <a:ext cx="0" cy="96"/>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27" name="Line 34"/>
            <p:cNvSpPr>
              <a:spLocks noChangeShapeType="1"/>
            </p:cNvSpPr>
            <p:nvPr/>
          </p:nvSpPr>
          <p:spPr bwMode="auto">
            <a:xfrm>
              <a:off x="2304" y="2640"/>
              <a:ext cx="0" cy="192"/>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28" name="Line 35"/>
            <p:cNvSpPr>
              <a:spLocks noChangeShapeType="1"/>
            </p:cNvSpPr>
            <p:nvPr/>
          </p:nvSpPr>
          <p:spPr bwMode="auto">
            <a:xfrm>
              <a:off x="3360" y="2928"/>
              <a:ext cx="0" cy="144"/>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29" name="Line 36"/>
            <p:cNvSpPr>
              <a:spLocks noChangeShapeType="1"/>
            </p:cNvSpPr>
            <p:nvPr/>
          </p:nvSpPr>
          <p:spPr bwMode="auto">
            <a:xfrm>
              <a:off x="384" y="2496"/>
              <a:ext cx="0" cy="336"/>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30" name="Line 37"/>
            <p:cNvSpPr>
              <a:spLocks noChangeShapeType="1"/>
            </p:cNvSpPr>
            <p:nvPr/>
          </p:nvSpPr>
          <p:spPr bwMode="auto">
            <a:xfrm>
              <a:off x="4752" y="2160"/>
              <a:ext cx="0" cy="240"/>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67631" name="Object 6"/>
            <p:cNvGraphicFramePr>
              <a:graphicFrameLocks noChangeAspect="1"/>
            </p:cNvGraphicFramePr>
            <p:nvPr/>
          </p:nvGraphicFramePr>
          <p:xfrm>
            <a:off x="4608" y="2422"/>
            <a:ext cx="288" cy="232"/>
          </p:xfrm>
          <a:graphic>
            <a:graphicData uri="http://schemas.openxmlformats.org/presentationml/2006/ole">
              <mc:AlternateContent xmlns:mc="http://schemas.openxmlformats.org/markup-compatibility/2006">
                <mc:Choice xmlns:v="urn:schemas-microsoft-com:vml" Requires="v">
                  <p:oleObj spid="_x0000_s303308" name="Clip" r:id="rId15" imgW="3832698" imgH="3618689" progId="MS_ClipArt_Gallery.2">
                    <p:embed/>
                  </p:oleObj>
                </mc:Choice>
                <mc:Fallback>
                  <p:oleObj name="Clip" r:id="rId15" imgW="3832698" imgH="3618689" progId="MS_ClipArt_Gallery.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8" y="2422"/>
                          <a:ext cx="288" cy="2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7632" name="Object 7"/>
            <p:cNvGraphicFramePr>
              <a:graphicFrameLocks noChangeAspect="1"/>
            </p:cNvGraphicFramePr>
            <p:nvPr/>
          </p:nvGraphicFramePr>
          <p:xfrm>
            <a:off x="4977" y="2371"/>
            <a:ext cx="288" cy="232"/>
          </p:xfrm>
          <a:graphic>
            <a:graphicData uri="http://schemas.openxmlformats.org/presentationml/2006/ole">
              <mc:AlternateContent xmlns:mc="http://schemas.openxmlformats.org/markup-compatibility/2006">
                <mc:Choice xmlns:v="urn:schemas-microsoft-com:vml" Requires="v">
                  <p:oleObj spid="_x0000_s303309" name="Clip" r:id="rId16" imgW="3832698" imgH="3618689" progId="MS_ClipArt_Gallery.2">
                    <p:embed/>
                  </p:oleObj>
                </mc:Choice>
                <mc:Fallback>
                  <p:oleObj name="Clip" r:id="rId16" imgW="3832698" imgH="3618689" progId="MS_ClipArt_Gallery.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7" y="2371"/>
                          <a:ext cx="288" cy="2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7633" name="Object 8"/>
            <p:cNvGraphicFramePr>
              <a:graphicFrameLocks noChangeAspect="1"/>
            </p:cNvGraphicFramePr>
            <p:nvPr/>
          </p:nvGraphicFramePr>
          <p:xfrm>
            <a:off x="528" y="2688"/>
            <a:ext cx="288" cy="232"/>
          </p:xfrm>
          <a:graphic>
            <a:graphicData uri="http://schemas.openxmlformats.org/presentationml/2006/ole">
              <mc:AlternateContent xmlns:mc="http://schemas.openxmlformats.org/markup-compatibility/2006">
                <mc:Choice xmlns:v="urn:schemas-microsoft-com:vml" Requires="v">
                  <p:oleObj spid="_x0000_s303310" name="Clip" r:id="rId17" imgW="3832698" imgH="3618689" progId="MS_ClipArt_Gallery.2">
                    <p:embed/>
                  </p:oleObj>
                </mc:Choice>
                <mc:Fallback>
                  <p:oleObj name="Clip" r:id="rId17" imgW="3832698" imgH="3618689" progId="MS_ClipArt_Gallery.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 y="2688"/>
                          <a:ext cx="288" cy="2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634" name="Line 41"/>
            <p:cNvSpPr>
              <a:spLocks noChangeShapeType="1"/>
            </p:cNvSpPr>
            <p:nvPr/>
          </p:nvSpPr>
          <p:spPr bwMode="auto">
            <a:xfrm>
              <a:off x="480" y="2496"/>
              <a:ext cx="96" cy="240"/>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35" name="Line 42"/>
            <p:cNvSpPr>
              <a:spLocks noChangeShapeType="1"/>
            </p:cNvSpPr>
            <p:nvPr/>
          </p:nvSpPr>
          <p:spPr bwMode="auto">
            <a:xfrm>
              <a:off x="4060" y="2603"/>
              <a:ext cx="51" cy="254"/>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36" name="Line 43"/>
            <p:cNvSpPr>
              <a:spLocks noChangeShapeType="1"/>
            </p:cNvSpPr>
            <p:nvPr/>
          </p:nvSpPr>
          <p:spPr bwMode="auto">
            <a:xfrm>
              <a:off x="4920" y="2158"/>
              <a:ext cx="144" cy="192"/>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37" name="Line 44"/>
            <p:cNvSpPr>
              <a:spLocks noChangeShapeType="1"/>
            </p:cNvSpPr>
            <p:nvPr/>
          </p:nvSpPr>
          <p:spPr bwMode="auto">
            <a:xfrm>
              <a:off x="3960" y="2046"/>
              <a:ext cx="0" cy="203"/>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38" name="Line 45"/>
            <p:cNvSpPr>
              <a:spLocks noChangeShapeType="1"/>
            </p:cNvSpPr>
            <p:nvPr/>
          </p:nvSpPr>
          <p:spPr bwMode="auto">
            <a:xfrm>
              <a:off x="3559" y="1741"/>
              <a:ext cx="200" cy="51"/>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39" name="Line 46"/>
            <p:cNvSpPr>
              <a:spLocks noChangeShapeType="1"/>
            </p:cNvSpPr>
            <p:nvPr/>
          </p:nvSpPr>
          <p:spPr bwMode="auto">
            <a:xfrm>
              <a:off x="3168" y="2016"/>
              <a:ext cx="0" cy="480"/>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40" name="Line 47"/>
            <p:cNvSpPr>
              <a:spLocks noChangeShapeType="1"/>
            </p:cNvSpPr>
            <p:nvPr/>
          </p:nvSpPr>
          <p:spPr bwMode="auto">
            <a:xfrm flipH="1">
              <a:off x="2496" y="1920"/>
              <a:ext cx="336" cy="288"/>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41" name="Line 48"/>
            <p:cNvSpPr>
              <a:spLocks noChangeShapeType="1"/>
            </p:cNvSpPr>
            <p:nvPr/>
          </p:nvSpPr>
          <p:spPr bwMode="auto">
            <a:xfrm flipH="1">
              <a:off x="1300" y="1336"/>
              <a:ext cx="59" cy="203"/>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42" name="Line 49"/>
            <p:cNvSpPr>
              <a:spLocks noChangeShapeType="1"/>
            </p:cNvSpPr>
            <p:nvPr/>
          </p:nvSpPr>
          <p:spPr bwMode="auto">
            <a:xfrm>
              <a:off x="2064" y="1248"/>
              <a:ext cx="720" cy="384"/>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43" name="Line 50"/>
            <p:cNvSpPr>
              <a:spLocks noChangeShapeType="1"/>
            </p:cNvSpPr>
            <p:nvPr/>
          </p:nvSpPr>
          <p:spPr bwMode="auto">
            <a:xfrm>
              <a:off x="1248" y="2064"/>
              <a:ext cx="0" cy="96"/>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44" name="Line 51"/>
            <p:cNvSpPr>
              <a:spLocks noChangeShapeType="1"/>
            </p:cNvSpPr>
            <p:nvPr/>
          </p:nvSpPr>
          <p:spPr bwMode="auto">
            <a:xfrm>
              <a:off x="864" y="1920"/>
              <a:ext cx="0" cy="0"/>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45" name="Line 52"/>
            <p:cNvSpPr>
              <a:spLocks noChangeShapeType="1"/>
            </p:cNvSpPr>
            <p:nvPr/>
          </p:nvSpPr>
          <p:spPr bwMode="auto">
            <a:xfrm flipH="1">
              <a:off x="624" y="1968"/>
              <a:ext cx="240" cy="144"/>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46" name="Line 53"/>
            <p:cNvSpPr>
              <a:spLocks noChangeShapeType="1"/>
            </p:cNvSpPr>
            <p:nvPr/>
          </p:nvSpPr>
          <p:spPr bwMode="auto">
            <a:xfrm flipV="1">
              <a:off x="2053" y="912"/>
              <a:ext cx="1259" cy="69"/>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647" name="Text Box 54"/>
            <p:cNvSpPr txBox="1">
              <a:spLocks noChangeArrowheads="1"/>
            </p:cNvSpPr>
            <p:nvPr/>
          </p:nvSpPr>
          <p:spPr bwMode="auto">
            <a:xfrm>
              <a:off x="3855" y="3015"/>
              <a:ext cx="1008" cy="3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400">
                  <a:latin typeface="Helvetica" charset="0"/>
                </a:rPr>
                <a:t>access via WiFi hotspots</a:t>
              </a:r>
              <a:endParaRPr lang="en-US" sz="3600">
                <a:latin typeface="Helvetica" charset="0"/>
              </a:endParaRPr>
            </a:p>
          </p:txBody>
        </p:sp>
      </p:grpSp>
      <p:sp>
        <p:nvSpPr>
          <p:cNvPr id="67589" name="Text Box 56"/>
          <p:cNvSpPr txBox="1">
            <a:spLocks noChangeArrowheads="1"/>
          </p:cNvSpPr>
          <p:nvPr/>
        </p:nvSpPr>
        <p:spPr bwMode="auto">
          <a:xfrm>
            <a:off x="593725" y="1260475"/>
            <a:ext cx="43037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rgbClr val="FF0000"/>
                </a:solidFill>
              </a:rPr>
              <a:t>Internet: </a:t>
            </a:r>
            <a:r>
              <a:rPr lang="ja-JP" altLang="en-US">
                <a:solidFill>
                  <a:srgbClr val="FF0000"/>
                </a:solidFill>
              </a:rPr>
              <a:t>“</a:t>
            </a:r>
            <a:r>
              <a:rPr lang="en-US" altLang="ja-JP">
                <a:solidFill>
                  <a:srgbClr val="FF0000"/>
                </a:solidFill>
              </a:rPr>
              <a:t>networks of networks</a:t>
            </a:r>
            <a:r>
              <a:rPr lang="ja-JP" altLang="en-US">
                <a:solidFill>
                  <a:srgbClr val="FF0000"/>
                </a:solidFill>
              </a:rPr>
              <a:t>”</a:t>
            </a:r>
            <a:r>
              <a:rPr lang="en-US" altLang="ja-JP">
                <a:solidFill>
                  <a:srgbClr val="FF0000"/>
                </a:solidFill>
              </a:rPr>
              <a:t>!</a:t>
            </a:r>
            <a:endParaRPr lang="en-US">
              <a:solidFill>
                <a:srgbClr val="FF0000"/>
              </a:solidFill>
            </a:endParaRPr>
          </a:p>
        </p:txBody>
      </p:sp>
      <p:sp>
        <p:nvSpPr>
          <p:cNvPr id="67590" name="Text Box 54"/>
          <p:cNvSpPr txBox="1">
            <a:spLocks noChangeArrowheads="1"/>
          </p:cNvSpPr>
          <p:nvPr/>
        </p:nvSpPr>
        <p:spPr bwMode="auto">
          <a:xfrm>
            <a:off x="7315200" y="5105400"/>
            <a:ext cx="1530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400">
                <a:latin typeface="Helvetica" charset="0"/>
              </a:rPr>
              <a:t>Home users</a:t>
            </a:r>
            <a:endParaRPr lang="en-US" sz="3600">
              <a:latin typeface="Helvetica" charset="0"/>
            </a:endParaRPr>
          </a:p>
        </p:txBody>
      </p:sp>
      <p:sp>
        <p:nvSpPr>
          <p:cNvPr id="67591" name="Text Box 23"/>
          <p:cNvSpPr txBox="1">
            <a:spLocks noChangeArrowheads="1"/>
          </p:cNvSpPr>
          <p:nvPr/>
        </p:nvSpPr>
        <p:spPr bwMode="auto">
          <a:xfrm>
            <a:off x="5867400" y="3429000"/>
            <a:ext cx="9144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200" b="1">
                <a:latin typeface="Helvetica" charset="0"/>
              </a:rPr>
              <a:t>Internet eXcange</a:t>
            </a:r>
          </a:p>
          <a:p>
            <a:pPr algn="ctr" eaLnBrk="1" hangingPunct="1"/>
            <a:r>
              <a:rPr lang="en-US" sz="1200" b="1">
                <a:latin typeface="Helvetica" charset="0"/>
              </a:rPr>
              <a:t>Points</a:t>
            </a:r>
          </a:p>
          <a:p>
            <a:pPr algn="ctr" eaLnBrk="1" hangingPunct="1"/>
            <a:endParaRPr lang="en-US" sz="1200">
              <a:latin typeface="Helvetica" charset="0"/>
            </a:endParaRPr>
          </a:p>
        </p:txBody>
      </p:sp>
      <p:sp>
        <p:nvSpPr>
          <p:cNvPr id="67592" name="Rectangle 1"/>
          <p:cNvSpPr>
            <a:spLocks noChangeArrowheads="1"/>
          </p:cNvSpPr>
          <p:nvPr/>
        </p:nvSpPr>
        <p:spPr bwMode="auto">
          <a:xfrm>
            <a:off x="1981200" y="2362200"/>
            <a:ext cx="1447800" cy="685800"/>
          </a:xfrm>
          <a:prstGeom prst="rect">
            <a:avLst/>
          </a:prstGeom>
          <a:noFill/>
          <a:ln w="158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593" name="Text Box 54"/>
          <p:cNvSpPr txBox="1">
            <a:spLocks noChangeArrowheads="1"/>
          </p:cNvSpPr>
          <p:nvPr/>
        </p:nvSpPr>
        <p:spPr bwMode="auto">
          <a:xfrm>
            <a:off x="381000" y="5715000"/>
            <a:ext cx="1530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type="none" w="sm" len="sm"/>
                <a:tailEnd type="none" w="lg" len="lg"/>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400">
                <a:latin typeface="Helvetica" charset="0"/>
              </a:rPr>
              <a:t>Home users</a:t>
            </a:r>
            <a:endParaRPr lang="en-US" sz="3600">
              <a:latin typeface="Helvetica" charset="0"/>
            </a:endParaRPr>
          </a:p>
        </p:txBody>
      </p:sp>
      <p:sp>
        <p:nvSpPr>
          <p:cNvPr id="67594" name="Rectangle 63"/>
          <p:cNvSpPr>
            <a:spLocks noChangeArrowheads="1"/>
          </p:cNvSpPr>
          <p:nvPr/>
        </p:nvSpPr>
        <p:spPr bwMode="auto">
          <a:xfrm>
            <a:off x="6019800" y="3505200"/>
            <a:ext cx="685800" cy="533400"/>
          </a:xfrm>
          <a:prstGeom prst="rect">
            <a:avLst/>
          </a:prstGeom>
          <a:noFill/>
          <a:ln w="158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595" name="Line 43"/>
          <p:cNvSpPr>
            <a:spLocks noChangeShapeType="1"/>
          </p:cNvSpPr>
          <p:nvPr/>
        </p:nvSpPr>
        <p:spPr bwMode="auto">
          <a:xfrm>
            <a:off x="6705600" y="3733800"/>
            <a:ext cx="381000" cy="0"/>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67596" name="Line 53"/>
          <p:cNvSpPr>
            <a:spLocks noChangeShapeType="1"/>
          </p:cNvSpPr>
          <p:nvPr/>
        </p:nvSpPr>
        <p:spPr bwMode="auto">
          <a:xfrm flipV="1">
            <a:off x="5562600" y="2514600"/>
            <a:ext cx="914400" cy="914400"/>
          </a:xfrm>
          <a:prstGeom prst="line">
            <a:avLst/>
          </a:prstGeom>
          <a:noFill/>
          <a:ln w="19050">
            <a:solidFill>
              <a:schemeClr val="tx1"/>
            </a:solidFill>
            <a:round/>
            <a:headEnd type="none" w="sm" len="sm"/>
            <a:tailEnd type="none" w="lg" len="lg"/>
          </a:ln>
          <a:extLst>
            <a:ext uri="{909E8E84-426E-40dd-AFC4-6F175D3DCCD1}">
              <a14:hiddenFill xmlns=""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0771774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4"/>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EA6CD170-344B-F243-B9AD-DB88DC31D038}" type="slidenum">
              <a:rPr lang="en-US" altLang="en-US" sz="1200"/>
              <a:pPr>
                <a:spcBef>
                  <a:spcPct val="0"/>
                </a:spcBef>
                <a:buFontTx/>
                <a:buNone/>
              </a:pPr>
              <a:t>119</a:t>
            </a:fld>
            <a:endParaRPr lang="en-US" altLang="en-US" sz="1200"/>
          </a:p>
        </p:txBody>
      </p:sp>
      <p:sp>
        <p:nvSpPr>
          <p:cNvPr id="143362" name="Rectangle 2"/>
          <p:cNvSpPr>
            <a:spLocks noGrp="1" noChangeArrowheads="1"/>
          </p:cNvSpPr>
          <p:nvPr>
            <p:ph type="title"/>
          </p:nvPr>
        </p:nvSpPr>
        <p:spPr>
          <a:xfrm>
            <a:off x="381000" y="209550"/>
            <a:ext cx="7772400" cy="1143000"/>
          </a:xfrm>
        </p:spPr>
        <p:txBody>
          <a:bodyPr/>
          <a:lstStyle/>
          <a:p>
            <a:pPr>
              <a:defRPr/>
            </a:pPr>
            <a:r>
              <a:rPr lang="en-US" sz="3600" smtClean="0">
                <a:cs typeface="+mj-cs"/>
              </a:rPr>
              <a:t>Intra-AS and Inter-AS Routing</a:t>
            </a:r>
            <a:endParaRPr lang="en-US" smtClean="0">
              <a:cs typeface="+mj-cs"/>
            </a:endParaRPr>
          </a:p>
        </p:txBody>
      </p:sp>
      <p:pic>
        <p:nvPicPr>
          <p:cNvPr id="27651" name="Picture 3" descr="gater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10000"/>
            <a:ext cx="42449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 Box 8"/>
          <p:cNvSpPr txBox="1">
            <a:spLocks noChangeArrowheads="1"/>
          </p:cNvSpPr>
          <p:nvPr/>
        </p:nvSpPr>
        <p:spPr bwMode="auto">
          <a:xfrm>
            <a:off x="6823075" y="5013325"/>
            <a:ext cx="2073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solidFill>
                  <a:schemeClr val="accent2"/>
                </a:solidFill>
              </a:rPr>
              <a:t>physical layer</a:t>
            </a:r>
            <a:endParaRPr lang="en-US" altLang="en-US" sz="1800"/>
          </a:p>
        </p:txBody>
      </p:sp>
      <p:sp>
        <p:nvSpPr>
          <p:cNvPr id="27653" name="Freeform 13"/>
          <p:cNvSpPr>
            <a:spLocks/>
          </p:cNvSpPr>
          <p:nvPr/>
        </p:nvSpPr>
        <p:spPr bwMode="auto">
          <a:xfrm>
            <a:off x="117475" y="2163763"/>
            <a:ext cx="1901825" cy="715962"/>
          </a:xfrm>
          <a:custGeom>
            <a:avLst/>
            <a:gdLst>
              <a:gd name="T0" fmla="*/ 2147483646 w 1198"/>
              <a:gd name="T1" fmla="*/ 2147483646 h 451"/>
              <a:gd name="T2" fmla="*/ 2147483646 w 1198"/>
              <a:gd name="T3" fmla="*/ 2147483646 h 451"/>
              <a:gd name="T4" fmla="*/ 2147483646 w 1198"/>
              <a:gd name="T5" fmla="*/ 2147483646 h 451"/>
              <a:gd name="T6" fmla="*/ 2147483646 w 1198"/>
              <a:gd name="T7" fmla="*/ 2147483646 h 451"/>
              <a:gd name="T8" fmla="*/ 2147483646 w 1198"/>
              <a:gd name="T9" fmla="*/ 2147483646 h 451"/>
              <a:gd name="T10" fmla="*/ 2147483646 w 1198"/>
              <a:gd name="T11" fmla="*/ 2147483646 h 451"/>
              <a:gd name="T12" fmla="*/ 2147483646 w 1198"/>
              <a:gd name="T13" fmla="*/ 2147483646 h 451"/>
              <a:gd name="T14" fmla="*/ 2147483646 w 1198"/>
              <a:gd name="T15" fmla="*/ 2147483646 h 451"/>
              <a:gd name="T16" fmla="*/ 2147483646 w 1198"/>
              <a:gd name="T17" fmla="*/ 2147483646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27654" name="Group 143"/>
          <p:cNvGrpSpPr>
            <a:grpSpLocks/>
          </p:cNvGrpSpPr>
          <p:nvPr/>
        </p:nvGrpSpPr>
        <p:grpSpPr bwMode="auto">
          <a:xfrm>
            <a:off x="457200" y="1143000"/>
            <a:ext cx="8207375" cy="4475163"/>
            <a:chOff x="242" y="811"/>
            <a:chExt cx="5266" cy="2963"/>
          </a:xfrm>
        </p:grpSpPr>
        <p:sp>
          <p:nvSpPr>
            <p:cNvPr id="27656" name="Text Box 4"/>
            <p:cNvSpPr txBox="1">
              <a:spLocks noChangeArrowheads="1"/>
            </p:cNvSpPr>
            <p:nvPr/>
          </p:nvSpPr>
          <p:spPr bwMode="auto">
            <a:xfrm>
              <a:off x="3698" y="824"/>
              <a:ext cx="1810" cy="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ja-JP" altLang="en-US" sz="2400">
                  <a:solidFill>
                    <a:schemeClr val="accent2"/>
                  </a:solidFill>
                  <a:latin typeface="Arial" charset="0"/>
                </a:rPr>
                <a:t>“</a:t>
              </a:r>
              <a:r>
                <a:rPr lang="en-US" altLang="ja-JP" sz="2400">
                  <a:solidFill>
                    <a:schemeClr val="accent2"/>
                  </a:solidFill>
                </a:rPr>
                <a:t>Gateways</a:t>
              </a:r>
              <a:r>
                <a:rPr lang="ja-JP" altLang="en-US" sz="2400">
                  <a:solidFill>
                    <a:schemeClr val="accent2"/>
                  </a:solidFill>
                  <a:latin typeface="Arial" charset="0"/>
                </a:rPr>
                <a:t>”</a:t>
              </a:r>
              <a:r>
                <a:rPr lang="en-US" altLang="ja-JP" sz="2400">
                  <a:solidFill>
                    <a:schemeClr val="accent2"/>
                  </a:solidFill>
                </a:rPr>
                <a:t>:</a:t>
              </a:r>
              <a:endParaRPr lang="en-US" altLang="ja-JP" sz="2000"/>
            </a:p>
            <a:p>
              <a:pPr lvl="1">
                <a:spcBef>
                  <a:spcPct val="0"/>
                </a:spcBef>
                <a:buFontTx/>
                <a:buChar char="•"/>
              </a:pPr>
              <a:r>
                <a:rPr lang="en-US" altLang="en-US">
                  <a:solidFill>
                    <a:schemeClr val="tx1"/>
                  </a:solidFill>
                </a:rPr>
                <a:t>perform inter-AS routing amongst themselves</a:t>
              </a:r>
            </a:p>
            <a:p>
              <a:pPr lvl="1">
                <a:spcBef>
                  <a:spcPct val="0"/>
                </a:spcBef>
                <a:buFontTx/>
                <a:buChar char="•"/>
              </a:pPr>
              <a:r>
                <a:rPr lang="en-US" altLang="en-US">
                  <a:solidFill>
                    <a:schemeClr val="tx1"/>
                  </a:solidFill>
                </a:rPr>
                <a:t>perform intra-AS routers with other routers in their AS</a:t>
              </a:r>
            </a:p>
          </p:txBody>
        </p:sp>
        <p:sp>
          <p:nvSpPr>
            <p:cNvPr id="27657" name="Text Box 5"/>
            <p:cNvSpPr txBox="1">
              <a:spLocks noChangeArrowheads="1"/>
            </p:cNvSpPr>
            <p:nvPr/>
          </p:nvSpPr>
          <p:spPr bwMode="auto">
            <a:xfrm>
              <a:off x="242" y="2882"/>
              <a:ext cx="1666"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r">
                <a:spcBef>
                  <a:spcPct val="0"/>
                </a:spcBef>
                <a:buFontTx/>
                <a:buNone/>
              </a:pPr>
              <a:r>
                <a:rPr lang="en-US" altLang="en-US" sz="1800">
                  <a:solidFill>
                    <a:schemeClr val="accent2"/>
                  </a:solidFill>
                </a:rPr>
                <a:t>inter-AS, intra-AS routing in </a:t>
              </a:r>
            </a:p>
            <a:p>
              <a:pPr algn="r">
                <a:spcBef>
                  <a:spcPct val="0"/>
                </a:spcBef>
                <a:buFontTx/>
                <a:buNone/>
              </a:pPr>
              <a:r>
                <a:rPr lang="en-US" altLang="en-US" sz="1800">
                  <a:solidFill>
                    <a:schemeClr val="accent2"/>
                  </a:solidFill>
                </a:rPr>
                <a:t>gateway A.c</a:t>
              </a:r>
              <a:endParaRPr lang="en-US" altLang="en-US" sz="1800"/>
            </a:p>
          </p:txBody>
        </p:sp>
        <p:sp>
          <p:nvSpPr>
            <p:cNvPr id="27658" name="Text Box 6"/>
            <p:cNvSpPr txBox="1">
              <a:spLocks noChangeArrowheads="1"/>
            </p:cNvSpPr>
            <p:nvPr/>
          </p:nvSpPr>
          <p:spPr bwMode="auto">
            <a:xfrm>
              <a:off x="4136" y="2660"/>
              <a:ext cx="116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solidFill>
                    <a:schemeClr val="accent2"/>
                  </a:solidFill>
                </a:rPr>
                <a:t>network layer</a:t>
              </a:r>
              <a:endParaRPr lang="en-US" altLang="en-US" sz="1800"/>
            </a:p>
          </p:txBody>
        </p:sp>
        <p:sp>
          <p:nvSpPr>
            <p:cNvPr id="27659" name="Text Box 7"/>
            <p:cNvSpPr txBox="1">
              <a:spLocks noChangeArrowheads="1"/>
            </p:cNvSpPr>
            <p:nvPr/>
          </p:nvSpPr>
          <p:spPr bwMode="auto">
            <a:xfrm>
              <a:off x="4196" y="2912"/>
              <a:ext cx="84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solidFill>
                    <a:schemeClr val="accent2"/>
                  </a:solidFill>
                </a:rPr>
                <a:t>link layer</a:t>
              </a:r>
              <a:endParaRPr lang="en-US" altLang="en-US" sz="2000"/>
            </a:p>
          </p:txBody>
        </p:sp>
        <p:sp>
          <p:nvSpPr>
            <p:cNvPr id="27660" name="Line 9"/>
            <p:cNvSpPr>
              <a:spLocks noChangeShapeType="1"/>
            </p:cNvSpPr>
            <p:nvPr/>
          </p:nvSpPr>
          <p:spPr bwMode="auto">
            <a:xfrm flipH="1">
              <a:off x="3768" y="2790"/>
              <a:ext cx="341" cy="21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61" name="Line 10"/>
            <p:cNvSpPr>
              <a:spLocks noChangeShapeType="1"/>
            </p:cNvSpPr>
            <p:nvPr/>
          </p:nvSpPr>
          <p:spPr bwMode="auto">
            <a:xfrm flipH="1">
              <a:off x="3804" y="3066"/>
              <a:ext cx="415"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62" name="Line 11"/>
            <p:cNvSpPr>
              <a:spLocks noChangeShapeType="1"/>
            </p:cNvSpPr>
            <p:nvPr/>
          </p:nvSpPr>
          <p:spPr bwMode="auto">
            <a:xfrm flipH="1">
              <a:off x="3822" y="3300"/>
              <a:ext cx="506" cy="474"/>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63" name="Freeform 12"/>
            <p:cNvSpPr>
              <a:spLocks/>
            </p:cNvSpPr>
            <p:nvPr/>
          </p:nvSpPr>
          <p:spPr bwMode="auto">
            <a:xfrm>
              <a:off x="2858" y="1373"/>
              <a:ext cx="1162" cy="538"/>
            </a:xfrm>
            <a:custGeom>
              <a:avLst/>
              <a:gdLst>
                <a:gd name="T0" fmla="*/ 56 w 1162"/>
                <a:gd name="T1" fmla="*/ 153 h 543"/>
                <a:gd name="T2" fmla="*/ 368 w 1162"/>
                <a:gd name="T3" fmla="*/ 14 h 543"/>
                <a:gd name="T4" fmla="*/ 940 w 1162"/>
                <a:gd name="T5" fmla="*/ 70 h 543"/>
                <a:gd name="T6" fmla="*/ 1144 w 1162"/>
                <a:gd name="T7" fmla="*/ 221 h 543"/>
                <a:gd name="T8" fmla="*/ 1048 w 1162"/>
                <a:gd name="T9" fmla="*/ 415 h 543"/>
                <a:gd name="T10" fmla="*/ 586 w 1162"/>
                <a:gd name="T11" fmla="*/ 496 h 543"/>
                <a:gd name="T12" fmla="*/ 88 w 1162"/>
                <a:gd name="T13" fmla="*/ 403 h 543"/>
                <a:gd name="T14" fmla="*/ 56 w 1162"/>
                <a:gd name="T15" fmla="*/ 153 h 5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7664" name="Line 14"/>
            <p:cNvSpPr>
              <a:spLocks noChangeShapeType="1"/>
            </p:cNvSpPr>
            <p:nvPr/>
          </p:nvSpPr>
          <p:spPr bwMode="auto">
            <a:xfrm>
              <a:off x="1138" y="1496"/>
              <a:ext cx="1784" cy="1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5" name="Freeform 15"/>
            <p:cNvSpPr>
              <a:spLocks/>
            </p:cNvSpPr>
            <p:nvPr/>
          </p:nvSpPr>
          <p:spPr bwMode="auto">
            <a:xfrm>
              <a:off x="903" y="1696"/>
              <a:ext cx="1583" cy="682"/>
            </a:xfrm>
            <a:custGeom>
              <a:avLst/>
              <a:gdLst>
                <a:gd name="T0" fmla="*/ 155 w 1583"/>
                <a:gd name="T1" fmla="*/ 224 h 682"/>
                <a:gd name="T2" fmla="*/ 407 w 1583"/>
                <a:gd name="T3" fmla="*/ 74 h 682"/>
                <a:gd name="T4" fmla="*/ 785 w 1583"/>
                <a:gd name="T5" fmla="*/ 20 h 682"/>
                <a:gd name="T6" fmla="*/ 1157 w 1583"/>
                <a:gd name="T7" fmla="*/ 194 h 682"/>
                <a:gd name="T8" fmla="*/ 1564 w 1583"/>
                <a:gd name="T9" fmla="*/ 428 h 682"/>
                <a:gd name="T10" fmla="*/ 1272 w 1583"/>
                <a:gd name="T11" fmla="*/ 644 h 682"/>
                <a:gd name="T12" fmla="*/ 690 w 1583"/>
                <a:gd name="T13" fmla="*/ 656 h 682"/>
                <a:gd name="T14" fmla="*/ 89 w 1583"/>
                <a:gd name="T15" fmla="*/ 596 h 682"/>
                <a:gd name="T16" fmla="*/ 155 w 1583"/>
                <a:gd name="T17" fmla="*/ 224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7666" name="Oval 16"/>
            <p:cNvSpPr>
              <a:spLocks noChangeArrowheads="1"/>
            </p:cNvSpPr>
            <p:nvPr/>
          </p:nvSpPr>
          <p:spPr bwMode="auto">
            <a:xfrm>
              <a:off x="261" y="1610"/>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667" name="Line 17"/>
            <p:cNvSpPr>
              <a:spLocks noChangeShapeType="1"/>
            </p:cNvSpPr>
            <p:nvPr/>
          </p:nvSpPr>
          <p:spPr bwMode="auto">
            <a:xfrm>
              <a:off x="261" y="1604"/>
              <a:ext cx="0"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8" name="Line 18"/>
            <p:cNvSpPr>
              <a:spLocks noChangeShapeType="1"/>
            </p:cNvSpPr>
            <p:nvPr/>
          </p:nvSpPr>
          <p:spPr bwMode="auto">
            <a:xfrm>
              <a:off x="574" y="1604"/>
              <a:ext cx="0"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9" name="Rectangle 19"/>
            <p:cNvSpPr>
              <a:spLocks noChangeArrowheads="1"/>
            </p:cNvSpPr>
            <p:nvPr/>
          </p:nvSpPr>
          <p:spPr bwMode="auto">
            <a:xfrm>
              <a:off x="261" y="1604"/>
              <a:ext cx="310" cy="4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670" name="Oval 20"/>
            <p:cNvSpPr>
              <a:spLocks noChangeArrowheads="1"/>
            </p:cNvSpPr>
            <p:nvPr/>
          </p:nvSpPr>
          <p:spPr bwMode="auto">
            <a:xfrm>
              <a:off x="258" y="1544"/>
              <a:ext cx="313" cy="10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671" name="Rectangle 21"/>
            <p:cNvSpPr>
              <a:spLocks noChangeArrowheads="1"/>
            </p:cNvSpPr>
            <p:nvPr/>
          </p:nvSpPr>
          <p:spPr bwMode="auto">
            <a:xfrm>
              <a:off x="345" y="1557"/>
              <a:ext cx="144" cy="12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672" name="Text Box 22"/>
            <p:cNvSpPr txBox="1">
              <a:spLocks noChangeArrowheads="1"/>
            </p:cNvSpPr>
            <p:nvPr/>
          </p:nvSpPr>
          <p:spPr bwMode="auto">
            <a:xfrm>
              <a:off x="318" y="1496"/>
              <a:ext cx="20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a</a:t>
              </a:r>
              <a:endParaRPr lang="en-US" altLang="en-US" sz="2400">
                <a:latin typeface="Times New Roman" charset="0"/>
              </a:endParaRPr>
            </a:p>
          </p:txBody>
        </p:sp>
        <p:sp>
          <p:nvSpPr>
            <p:cNvPr id="27673" name="Oval 23"/>
            <p:cNvSpPr>
              <a:spLocks noChangeArrowheads="1"/>
            </p:cNvSpPr>
            <p:nvPr/>
          </p:nvSpPr>
          <p:spPr bwMode="auto">
            <a:xfrm>
              <a:off x="1479" y="2216"/>
              <a:ext cx="320"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674" name="Line 24"/>
            <p:cNvSpPr>
              <a:spLocks noChangeShapeType="1"/>
            </p:cNvSpPr>
            <p:nvPr/>
          </p:nvSpPr>
          <p:spPr bwMode="auto">
            <a:xfrm>
              <a:off x="1479" y="220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5" name="Line 25"/>
            <p:cNvSpPr>
              <a:spLocks noChangeShapeType="1"/>
            </p:cNvSpPr>
            <p:nvPr/>
          </p:nvSpPr>
          <p:spPr bwMode="auto">
            <a:xfrm>
              <a:off x="1792" y="220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6" name="Rectangle 26"/>
            <p:cNvSpPr>
              <a:spLocks noChangeArrowheads="1"/>
            </p:cNvSpPr>
            <p:nvPr/>
          </p:nvSpPr>
          <p:spPr bwMode="auto">
            <a:xfrm>
              <a:off x="1479" y="2209"/>
              <a:ext cx="317"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677" name="Oval 27"/>
            <p:cNvSpPr>
              <a:spLocks noChangeArrowheads="1"/>
            </p:cNvSpPr>
            <p:nvPr/>
          </p:nvSpPr>
          <p:spPr bwMode="auto">
            <a:xfrm>
              <a:off x="1477" y="2150"/>
              <a:ext cx="319"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nvGrpSpPr>
            <p:cNvPr id="27678" name="Group 28"/>
            <p:cNvGrpSpPr>
              <a:grpSpLocks/>
            </p:cNvGrpSpPr>
            <p:nvPr/>
          </p:nvGrpSpPr>
          <p:grpSpPr bwMode="auto">
            <a:xfrm>
              <a:off x="1530" y="2096"/>
              <a:ext cx="215" cy="263"/>
              <a:chOff x="2949" y="2429"/>
              <a:chExt cx="218" cy="263"/>
            </a:xfrm>
          </p:grpSpPr>
          <p:sp>
            <p:nvSpPr>
              <p:cNvPr id="27791" name="Rectangle 29"/>
              <p:cNvSpPr>
                <a:spLocks noChangeArrowheads="1"/>
              </p:cNvSpPr>
              <p:nvPr/>
            </p:nvSpPr>
            <p:spPr bwMode="auto">
              <a:xfrm>
                <a:off x="2989" y="2490"/>
                <a:ext cx="144" cy="131"/>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92" name="Text Box 30"/>
              <p:cNvSpPr txBox="1">
                <a:spLocks noChangeArrowheads="1"/>
              </p:cNvSpPr>
              <p:nvPr/>
            </p:nvSpPr>
            <p:spPr bwMode="auto">
              <a:xfrm>
                <a:off x="2949" y="2429"/>
                <a:ext cx="21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b</a:t>
                </a:r>
                <a:endParaRPr lang="en-US" altLang="en-US" sz="2400">
                  <a:latin typeface="Times New Roman" charset="0"/>
                </a:endParaRPr>
              </a:p>
            </p:txBody>
          </p:sp>
        </p:grpSp>
        <p:sp>
          <p:nvSpPr>
            <p:cNvPr id="27679" name="Freeform 31"/>
            <p:cNvSpPr>
              <a:spLocks/>
            </p:cNvSpPr>
            <p:nvPr/>
          </p:nvSpPr>
          <p:spPr bwMode="auto">
            <a:xfrm>
              <a:off x="1935" y="1587"/>
              <a:ext cx="492" cy="498"/>
            </a:xfrm>
            <a:custGeom>
              <a:avLst/>
              <a:gdLst>
                <a:gd name="T0" fmla="*/ 78 w 492"/>
                <a:gd name="T1" fmla="*/ 498 h 498"/>
                <a:gd name="T2" fmla="*/ 0 w 492"/>
                <a:gd name="T3" fmla="*/ 0 h 498"/>
                <a:gd name="T4" fmla="*/ 492 w 492"/>
                <a:gd name="T5" fmla="*/ 0 h 498"/>
                <a:gd name="T6" fmla="*/ 396 w 492"/>
                <a:gd name="T7" fmla="*/ 498 h 498"/>
                <a:gd name="T8" fmla="*/ 78 w 492"/>
                <a:gd name="T9" fmla="*/ 498 h 4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 h="498">
                  <a:moveTo>
                    <a:pt x="78" y="498"/>
                  </a:moveTo>
                  <a:lnTo>
                    <a:pt x="0" y="0"/>
                  </a:lnTo>
                  <a:lnTo>
                    <a:pt x="492" y="0"/>
                  </a:lnTo>
                  <a:lnTo>
                    <a:pt x="396" y="498"/>
                  </a:lnTo>
                  <a:lnTo>
                    <a:pt x="78" y="498"/>
                  </a:lnTo>
                  <a:close/>
                </a:path>
              </a:pathLst>
            </a:custGeom>
            <a:solidFill>
              <a:srgbClr val="DDDDDD"/>
            </a:solidFill>
            <a:ln w="9525" cap="flat" cmpd="sng">
              <a:solidFill>
                <a:srgbClr val="DDDDDD"/>
              </a:solidFill>
              <a:prstDash val="solid"/>
              <a:round/>
              <a:headEnd/>
              <a:tailEnd/>
            </a:ln>
          </p:spPr>
          <p:txBody>
            <a:bodyPr wrap="none" anchor="ctr"/>
            <a:lstStyle/>
            <a:p>
              <a:endParaRPr lang="en-US"/>
            </a:p>
          </p:txBody>
        </p:sp>
        <p:sp>
          <p:nvSpPr>
            <p:cNvPr id="27680" name="Freeform 32"/>
            <p:cNvSpPr>
              <a:spLocks/>
            </p:cNvSpPr>
            <p:nvPr/>
          </p:nvSpPr>
          <p:spPr bwMode="auto">
            <a:xfrm>
              <a:off x="1356" y="1308"/>
              <a:ext cx="492" cy="498"/>
            </a:xfrm>
            <a:custGeom>
              <a:avLst/>
              <a:gdLst>
                <a:gd name="T0" fmla="*/ 78 w 492"/>
                <a:gd name="T1" fmla="*/ 498 h 498"/>
                <a:gd name="T2" fmla="*/ 0 w 492"/>
                <a:gd name="T3" fmla="*/ 0 h 498"/>
                <a:gd name="T4" fmla="*/ 492 w 492"/>
                <a:gd name="T5" fmla="*/ 0 h 498"/>
                <a:gd name="T6" fmla="*/ 396 w 492"/>
                <a:gd name="T7" fmla="*/ 498 h 498"/>
                <a:gd name="T8" fmla="*/ 78 w 492"/>
                <a:gd name="T9" fmla="*/ 498 h 4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 h="498">
                  <a:moveTo>
                    <a:pt x="78" y="498"/>
                  </a:moveTo>
                  <a:lnTo>
                    <a:pt x="0" y="0"/>
                  </a:lnTo>
                  <a:lnTo>
                    <a:pt x="492" y="0"/>
                  </a:lnTo>
                  <a:lnTo>
                    <a:pt x="396" y="498"/>
                  </a:lnTo>
                  <a:lnTo>
                    <a:pt x="78" y="4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7681" name="Freeform 33"/>
            <p:cNvSpPr>
              <a:spLocks/>
            </p:cNvSpPr>
            <p:nvPr/>
          </p:nvSpPr>
          <p:spPr bwMode="auto">
            <a:xfrm>
              <a:off x="732" y="976"/>
              <a:ext cx="492" cy="488"/>
            </a:xfrm>
            <a:custGeom>
              <a:avLst/>
              <a:gdLst>
                <a:gd name="T0" fmla="*/ 84 w 492"/>
                <a:gd name="T1" fmla="*/ 486 h 488"/>
                <a:gd name="T2" fmla="*/ 0 w 492"/>
                <a:gd name="T3" fmla="*/ 0 h 488"/>
                <a:gd name="T4" fmla="*/ 492 w 492"/>
                <a:gd name="T5" fmla="*/ 0 h 488"/>
                <a:gd name="T6" fmla="*/ 404 w 492"/>
                <a:gd name="T7" fmla="*/ 488 h 488"/>
                <a:gd name="T8" fmla="*/ 84 w 492"/>
                <a:gd name="T9" fmla="*/ 486 h 4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 h="488">
                  <a:moveTo>
                    <a:pt x="84" y="486"/>
                  </a:moveTo>
                  <a:lnTo>
                    <a:pt x="0" y="0"/>
                  </a:lnTo>
                  <a:lnTo>
                    <a:pt x="492" y="0"/>
                  </a:lnTo>
                  <a:lnTo>
                    <a:pt x="404" y="488"/>
                  </a:lnTo>
                  <a:lnTo>
                    <a:pt x="84" y="4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7682" name="Oval 34"/>
            <p:cNvSpPr>
              <a:spLocks noChangeArrowheads="1"/>
            </p:cNvSpPr>
            <p:nvPr/>
          </p:nvSpPr>
          <p:spPr bwMode="auto">
            <a:xfrm>
              <a:off x="822" y="1478"/>
              <a:ext cx="320"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683" name="Line 35"/>
            <p:cNvSpPr>
              <a:spLocks noChangeShapeType="1"/>
            </p:cNvSpPr>
            <p:nvPr/>
          </p:nvSpPr>
          <p:spPr bwMode="auto">
            <a:xfrm>
              <a:off x="822" y="1471"/>
              <a:ext cx="0"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4" name="Line 36"/>
            <p:cNvSpPr>
              <a:spLocks noChangeShapeType="1"/>
            </p:cNvSpPr>
            <p:nvPr/>
          </p:nvSpPr>
          <p:spPr bwMode="auto">
            <a:xfrm>
              <a:off x="1135" y="1471"/>
              <a:ext cx="0"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5" name="Rectangle 37"/>
            <p:cNvSpPr>
              <a:spLocks noChangeArrowheads="1"/>
            </p:cNvSpPr>
            <p:nvPr/>
          </p:nvSpPr>
          <p:spPr bwMode="auto">
            <a:xfrm>
              <a:off x="822" y="1471"/>
              <a:ext cx="317"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686" name="Oval 38"/>
            <p:cNvSpPr>
              <a:spLocks noChangeArrowheads="1"/>
            </p:cNvSpPr>
            <p:nvPr/>
          </p:nvSpPr>
          <p:spPr bwMode="auto">
            <a:xfrm>
              <a:off x="819" y="1412"/>
              <a:ext cx="320"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687" name="Rectangle 39"/>
            <p:cNvSpPr>
              <a:spLocks noChangeArrowheads="1"/>
            </p:cNvSpPr>
            <p:nvPr/>
          </p:nvSpPr>
          <p:spPr bwMode="auto">
            <a:xfrm>
              <a:off x="906" y="1425"/>
              <a:ext cx="142" cy="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688" name="Text Box 40"/>
            <p:cNvSpPr txBox="1">
              <a:spLocks noChangeArrowheads="1"/>
            </p:cNvSpPr>
            <p:nvPr/>
          </p:nvSpPr>
          <p:spPr bwMode="auto">
            <a:xfrm>
              <a:off x="874" y="1364"/>
              <a:ext cx="219"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b</a:t>
              </a:r>
              <a:endParaRPr lang="en-US" altLang="en-US" sz="2400">
                <a:latin typeface="Times New Roman" charset="0"/>
              </a:endParaRPr>
            </a:p>
          </p:txBody>
        </p:sp>
        <p:sp>
          <p:nvSpPr>
            <p:cNvPr id="27689" name="Oval 41"/>
            <p:cNvSpPr>
              <a:spLocks noChangeArrowheads="1"/>
            </p:cNvSpPr>
            <p:nvPr/>
          </p:nvSpPr>
          <p:spPr bwMode="auto">
            <a:xfrm>
              <a:off x="1443" y="1820"/>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690" name="Line 42"/>
            <p:cNvSpPr>
              <a:spLocks noChangeShapeType="1"/>
            </p:cNvSpPr>
            <p:nvPr/>
          </p:nvSpPr>
          <p:spPr bwMode="auto">
            <a:xfrm>
              <a:off x="1443" y="18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1" name="Line 43"/>
            <p:cNvSpPr>
              <a:spLocks noChangeShapeType="1"/>
            </p:cNvSpPr>
            <p:nvPr/>
          </p:nvSpPr>
          <p:spPr bwMode="auto">
            <a:xfrm>
              <a:off x="1756" y="18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2" name="Rectangle 44"/>
            <p:cNvSpPr>
              <a:spLocks noChangeArrowheads="1"/>
            </p:cNvSpPr>
            <p:nvPr/>
          </p:nvSpPr>
          <p:spPr bwMode="auto">
            <a:xfrm>
              <a:off x="1443" y="1813"/>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693" name="Oval 45"/>
            <p:cNvSpPr>
              <a:spLocks noChangeArrowheads="1"/>
            </p:cNvSpPr>
            <p:nvPr/>
          </p:nvSpPr>
          <p:spPr bwMode="auto">
            <a:xfrm>
              <a:off x="1440" y="1754"/>
              <a:ext cx="313"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nvGrpSpPr>
            <p:cNvPr id="27694" name="Group 46"/>
            <p:cNvGrpSpPr>
              <a:grpSpLocks/>
            </p:cNvGrpSpPr>
            <p:nvPr/>
          </p:nvGrpSpPr>
          <p:grpSpPr bwMode="auto">
            <a:xfrm>
              <a:off x="1498" y="1700"/>
              <a:ext cx="202" cy="263"/>
              <a:chOff x="2955" y="2429"/>
              <a:chExt cx="205" cy="263"/>
            </a:xfrm>
          </p:grpSpPr>
          <p:sp>
            <p:nvSpPr>
              <p:cNvPr id="27789" name="Rectangle 47"/>
              <p:cNvSpPr>
                <a:spLocks noChangeArrowheads="1"/>
              </p:cNvSpPr>
              <p:nvPr/>
            </p:nvSpPr>
            <p:spPr bwMode="auto">
              <a:xfrm>
                <a:off x="2982" y="2490"/>
                <a:ext cx="144" cy="131"/>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90" name="Text Box 48"/>
              <p:cNvSpPr txBox="1">
                <a:spLocks noChangeArrowheads="1"/>
              </p:cNvSpPr>
              <p:nvPr/>
            </p:nvSpPr>
            <p:spPr bwMode="auto">
              <a:xfrm>
                <a:off x="2955" y="2429"/>
                <a:ext cx="20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a</a:t>
                </a:r>
                <a:endParaRPr lang="en-US" altLang="en-US" sz="2400">
                  <a:latin typeface="Times New Roman" charset="0"/>
                </a:endParaRPr>
              </a:p>
            </p:txBody>
          </p:sp>
        </p:grpSp>
        <p:sp>
          <p:nvSpPr>
            <p:cNvPr id="27695" name="Freeform 49"/>
            <p:cNvSpPr>
              <a:spLocks/>
            </p:cNvSpPr>
            <p:nvPr/>
          </p:nvSpPr>
          <p:spPr bwMode="auto">
            <a:xfrm>
              <a:off x="2839" y="1107"/>
              <a:ext cx="492" cy="496"/>
            </a:xfrm>
            <a:custGeom>
              <a:avLst/>
              <a:gdLst>
                <a:gd name="T0" fmla="*/ 78 w 492"/>
                <a:gd name="T1" fmla="*/ 480 h 498"/>
                <a:gd name="T2" fmla="*/ 0 w 492"/>
                <a:gd name="T3" fmla="*/ 0 h 498"/>
                <a:gd name="T4" fmla="*/ 492 w 492"/>
                <a:gd name="T5" fmla="*/ 0 h 498"/>
                <a:gd name="T6" fmla="*/ 396 w 492"/>
                <a:gd name="T7" fmla="*/ 480 h 498"/>
                <a:gd name="T8" fmla="*/ 78 w 492"/>
                <a:gd name="T9" fmla="*/ 480 h 4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 h="498">
                  <a:moveTo>
                    <a:pt x="78" y="498"/>
                  </a:moveTo>
                  <a:lnTo>
                    <a:pt x="0" y="0"/>
                  </a:lnTo>
                  <a:lnTo>
                    <a:pt x="492" y="0"/>
                  </a:lnTo>
                  <a:lnTo>
                    <a:pt x="396" y="498"/>
                  </a:lnTo>
                  <a:lnTo>
                    <a:pt x="78" y="4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7696" name="Line 50"/>
            <p:cNvSpPr>
              <a:spLocks noChangeShapeType="1"/>
            </p:cNvSpPr>
            <p:nvPr/>
          </p:nvSpPr>
          <p:spPr bwMode="auto">
            <a:xfrm>
              <a:off x="3238" y="1632"/>
              <a:ext cx="315"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7" name="Line 51"/>
            <p:cNvSpPr>
              <a:spLocks noChangeShapeType="1"/>
            </p:cNvSpPr>
            <p:nvPr/>
          </p:nvSpPr>
          <p:spPr bwMode="auto">
            <a:xfrm>
              <a:off x="3562" y="1556"/>
              <a:ext cx="99" cy="1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8" name="Line 52"/>
            <p:cNvSpPr>
              <a:spLocks noChangeShapeType="1"/>
            </p:cNvSpPr>
            <p:nvPr/>
          </p:nvSpPr>
          <p:spPr bwMode="auto">
            <a:xfrm flipV="1">
              <a:off x="3170" y="1512"/>
              <a:ext cx="114" cy="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9" name="Freeform 53"/>
            <p:cNvSpPr>
              <a:spLocks/>
            </p:cNvSpPr>
            <p:nvPr/>
          </p:nvSpPr>
          <p:spPr bwMode="auto">
            <a:xfrm>
              <a:off x="1790" y="2146"/>
              <a:ext cx="264" cy="82"/>
            </a:xfrm>
            <a:custGeom>
              <a:avLst/>
              <a:gdLst>
                <a:gd name="T0" fmla="*/ 0 w 264"/>
                <a:gd name="T1" fmla="*/ 82 h 82"/>
                <a:gd name="T2" fmla="*/ 264 w 264"/>
                <a:gd name="T3" fmla="*/ 0 h 82"/>
                <a:gd name="T4" fmla="*/ 0 60000 65536"/>
                <a:gd name="T5" fmla="*/ 0 60000 65536"/>
              </a:gdLst>
              <a:ahLst/>
              <a:cxnLst>
                <a:cxn ang="T4">
                  <a:pos x="T0" y="T1"/>
                </a:cxn>
                <a:cxn ang="T5">
                  <a:pos x="T2" y="T3"/>
                </a:cxn>
              </a:cxnLst>
              <a:rect l="0" t="0" r="r" b="b"/>
              <a:pathLst>
                <a:path w="264" h="82">
                  <a:moveTo>
                    <a:pt x="0" y="82"/>
                  </a:moveTo>
                  <a:lnTo>
                    <a:pt x="264" y="0"/>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0" name="Freeform 54"/>
            <p:cNvSpPr>
              <a:spLocks/>
            </p:cNvSpPr>
            <p:nvPr/>
          </p:nvSpPr>
          <p:spPr bwMode="auto">
            <a:xfrm>
              <a:off x="1330" y="2110"/>
              <a:ext cx="152" cy="118"/>
            </a:xfrm>
            <a:custGeom>
              <a:avLst/>
              <a:gdLst>
                <a:gd name="T0" fmla="*/ 0 w 152"/>
                <a:gd name="T1" fmla="*/ 0 h 118"/>
                <a:gd name="T2" fmla="*/ 152 w 152"/>
                <a:gd name="T3" fmla="*/ 118 h 118"/>
                <a:gd name="T4" fmla="*/ 0 60000 65536"/>
                <a:gd name="T5" fmla="*/ 0 60000 65536"/>
              </a:gdLst>
              <a:ahLst/>
              <a:cxnLst>
                <a:cxn ang="T4">
                  <a:pos x="T0" y="T1"/>
                </a:cxn>
                <a:cxn ang="T5">
                  <a:pos x="T2" y="T3"/>
                </a:cxn>
              </a:cxnLst>
              <a:rect l="0" t="0" r="r" b="b"/>
              <a:pathLst>
                <a:path w="152" h="118">
                  <a:moveTo>
                    <a:pt x="0" y="0"/>
                  </a:moveTo>
                  <a:lnTo>
                    <a:pt x="152" y="11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1" name="Freeform 55"/>
            <p:cNvSpPr>
              <a:spLocks/>
            </p:cNvSpPr>
            <p:nvPr/>
          </p:nvSpPr>
          <p:spPr bwMode="auto">
            <a:xfrm>
              <a:off x="1454" y="2040"/>
              <a:ext cx="564" cy="82"/>
            </a:xfrm>
            <a:custGeom>
              <a:avLst/>
              <a:gdLst>
                <a:gd name="T0" fmla="*/ 0 w 564"/>
                <a:gd name="T1" fmla="*/ 0 h 82"/>
                <a:gd name="T2" fmla="*/ 564 w 564"/>
                <a:gd name="T3" fmla="*/ 82 h 82"/>
                <a:gd name="T4" fmla="*/ 0 60000 65536"/>
                <a:gd name="T5" fmla="*/ 0 60000 65536"/>
              </a:gdLst>
              <a:ahLst/>
              <a:cxnLst>
                <a:cxn ang="T4">
                  <a:pos x="T0" y="T1"/>
                </a:cxn>
                <a:cxn ang="T5">
                  <a:pos x="T2" y="T3"/>
                </a:cxn>
              </a:cxnLst>
              <a:rect l="0" t="0" r="r" b="b"/>
              <a:pathLst>
                <a:path w="564" h="82">
                  <a:moveTo>
                    <a:pt x="0" y="0"/>
                  </a:moveTo>
                  <a:lnTo>
                    <a:pt x="564" y="82"/>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2" name="Freeform 56"/>
            <p:cNvSpPr>
              <a:spLocks/>
            </p:cNvSpPr>
            <p:nvPr/>
          </p:nvSpPr>
          <p:spPr bwMode="auto">
            <a:xfrm>
              <a:off x="1392" y="1878"/>
              <a:ext cx="76" cy="96"/>
            </a:xfrm>
            <a:custGeom>
              <a:avLst/>
              <a:gdLst>
                <a:gd name="T0" fmla="*/ 0 w 76"/>
                <a:gd name="T1" fmla="*/ 112 h 94"/>
                <a:gd name="T2" fmla="*/ 76 w 76"/>
                <a:gd name="T3" fmla="*/ 0 h 94"/>
                <a:gd name="T4" fmla="*/ 0 60000 65536"/>
                <a:gd name="T5" fmla="*/ 0 60000 65536"/>
              </a:gdLst>
              <a:ahLst/>
              <a:cxnLst>
                <a:cxn ang="T4">
                  <a:pos x="T0" y="T1"/>
                </a:cxn>
                <a:cxn ang="T5">
                  <a:pos x="T2" y="T3"/>
                </a:cxn>
              </a:cxnLst>
              <a:rect l="0" t="0" r="r" b="b"/>
              <a:pathLst>
                <a:path w="76" h="94">
                  <a:moveTo>
                    <a:pt x="0" y="94"/>
                  </a:moveTo>
                  <a:lnTo>
                    <a:pt x="76" y="0"/>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3" name="Freeform 57"/>
            <p:cNvSpPr>
              <a:spLocks/>
            </p:cNvSpPr>
            <p:nvPr/>
          </p:nvSpPr>
          <p:spPr bwMode="auto">
            <a:xfrm>
              <a:off x="566" y="1502"/>
              <a:ext cx="252" cy="121"/>
            </a:xfrm>
            <a:custGeom>
              <a:avLst/>
              <a:gdLst>
                <a:gd name="T0" fmla="*/ 0 w 252"/>
                <a:gd name="T1" fmla="*/ 194 h 114"/>
                <a:gd name="T2" fmla="*/ 252 w 252"/>
                <a:gd name="T3" fmla="*/ 0 h 114"/>
                <a:gd name="T4" fmla="*/ 0 60000 65536"/>
                <a:gd name="T5" fmla="*/ 0 60000 65536"/>
              </a:gdLst>
              <a:ahLst/>
              <a:cxnLst>
                <a:cxn ang="T4">
                  <a:pos x="T0" y="T1"/>
                </a:cxn>
                <a:cxn ang="T5">
                  <a:pos x="T2" y="T3"/>
                </a:cxn>
              </a:cxnLst>
              <a:rect l="0" t="0" r="r" b="b"/>
              <a:pathLst>
                <a:path w="252" h="114">
                  <a:moveTo>
                    <a:pt x="0" y="114"/>
                  </a:moveTo>
                  <a:lnTo>
                    <a:pt x="252" y="0"/>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4" name="Freeform 58"/>
            <p:cNvSpPr>
              <a:spLocks/>
            </p:cNvSpPr>
            <p:nvPr/>
          </p:nvSpPr>
          <p:spPr bwMode="auto">
            <a:xfrm>
              <a:off x="1002" y="1563"/>
              <a:ext cx="444" cy="264"/>
            </a:xfrm>
            <a:custGeom>
              <a:avLst/>
              <a:gdLst>
                <a:gd name="T0" fmla="*/ 0 w 444"/>
                <a:gd name="T1" fmla="*/ 0 h 258"/>
                <a:gd name="T2" fmla="*/ 444 w 444"/>
                <a:gd name="T3" fmla="*/ 317 h 258"/>
                <a:gd name="T4" fmla="*/ 0 60000 65536"/>
                <a:gd name="T5" fmla="*/ 0 60000 65536"/>
              </a:gdLst>
              <a:ahLst/>
              <a:cxnLst>
                <a:cxn ang="T4">
                  <a:pos x="T0" y="T1"/>
                </a:cxn>
                <a:cxn ang="T5">
                  <a:pos x="T2" y="T3"/>
                </a:cxn>
              </a:cxnLst>
              <a:rect l="0" t="0" r="r" b="b"/>
              <a:pathLst>
                <a:path w="444" h="258">
                  <a:moveTo>
                    <a:pt x="0" y="0"/>
                  </a:moveTo>
                  <a:lnTo>
                    <a:pt x="444" y="25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5" name="Freeform 59"/>
            <p:cNvSpPr>
              <a:spLocks/>
            </p:cNvSpPr>
            <p:nvPr/>
          </p:nvSpPr>
          <p:spPr bwMode="auto">
            <a:xfrm>
              <a:off x="2326" y="1680"/>
              <a:ext cx="654" cy="417"/>
            </a:xfrm>
            <a:custGeom>
              <a:avLst/>
              <a:gdLst>
                <a:gd name="T0" fmla="*/ 0 w 654"/>
                <a:gd name="T1" fmla="*/ 393 h 420"/>
                <a:gd name="T2" fmla="*/ 654 w 654"/>
                <a:gd name="T3" fmla="*/ 0 h 420"/>
                <a:gd name="T4" fmla="*/ 0 60000 65536"/>
                <a:gd name="T5" fmla="*/ 0 60000 65536"/>
              </a:gdLst>
              <a:ahLst/>
              <a:cxnLst>
                <a:cxn ang="T4">
                  <a:pos x="T0" y="T1"/>
                </a:cxn>
                <a:cxn ang="T5">
                  <a:pos x="T2" y="T3"/>
                </a:cxn>
              </a:cxnLst>
              <a:rect l="0" t="0" r="r" b="b"/>
              <a:pathLst>
                <a:path w="654" h="420">
                  <a:moveTo>
                    <a:pt x="0" y="420"/>
                  </a:moveTo>
                  <a:lnTo>
                    <a:pt x="654" y="0"/>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6" name="Freeform 60"/>
            <p:cNvSpPr>
              <a:spLocks/>
            </p:cNvSpPr>
            <p:nvPr/>
          </p:nvSpPr>
          <p:spPr bwMode="auto">
            <a:xfrm>
              <a:off x="884" y="996"/>
              <a:ext cx="488" cy="336"/>
            </a:xfrm>
            <a:custGeom>
              <a:avLst/>
              <a:gdLst>
                <a:gd name="T0" fmla="*/ 0 w 272"/>
                <a:gd name="T1" fmla="*/ 0 h 318"/>
                <a:gd name="T2" fmla="*/ 52413 w 272"/>
                <a:gd name="T3" fmla="*/ 521 h 318"/>
                <a:gd name="T4" fmla="*/ 0 60000 65536"/>
                <a:gd name="T5" fmla="*/ 0 60000 65536"/>
              </a:gdLst>
              <a:ahLst/>
              <a:cxnLst>
                <a:cxn ang="T4">
                  <a:pos x="T0" y="T1"/>
                </a:cxn>
                <a:cxn ang="T5">
                  <a:pos x="T2" y="T3"/>
                </a:cxn>
              </a:cxnLst>
              <a:rect l="0" t="0" r="r" b="b"/>
              <a:pathLst>
                <a:path w="272" h="318">
                  <a:moveTo>
                    <a:pt x="0" y="0"/>
                  </a:moveTo>
                  <a:lnTo>
                    <a:pt x="272" y="318"/>
                  </a:lnTo>
                </a:path>
              </a:pathLst>
            </a:custGeom>
            <a:noFill/>
            <a:ln w="7620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7" name="Freeform 61"/>
            <p:cNvSpPr>
              <a:spLocks/>
            </p:cNvSpPr>
            <p:nvPr/>
          </p:nvSpPr>
          <p:spPr bwMode="auto">
            <a:xfrm>
              <a:off x="1222" y="940"/>
              <a:ext cx="1640" cy="140"/>
            </a:xfrm>
            <a:custGeom>
              <a:avLst/>
              <a:gdLst>
                <a:gd name="T0" fmla="*/ 0 w 1640"/>
                <a:gd name="T1" fmla="*/ 0 h 140"/>
                <a:gd name="T2" fmla="*/ 1640 w 1640"/>
                <a:gd name="T3" fmla="*/ 140 h 140"/>
                <a:gd name="T4" fmla="*/ 0 60000 65536"/>
                <a:gd name="T5" fmla="*/ 0 60000 65536"/>
              </a:gdLst>
              <a:ahLst/>
              <a:cxnLst>
                <a:cxn ang="T4">
                  <a:pos x="T0" y="T1"/>
                </a:cxn>
                <a:cxn ang="T5">
                  <a:pos x="T2" y="T3"/>
                </a:cxn>
              </a:cxnLst>
              <a:rect l="0" t="0" r="r" b="b"/>
              <a:pathLst>
                <a:path w="1640" h="140">
                  <a:moveTo>
                    <a:pt x="0" y="0"/>
                  </a:moveTo>
                  <a:lnTo>
                    <a:pt x="1640" y="140"/>
                  </a:lnTo>
                </a:path>
              </a:pathLst>
            </a:custGeom>
            <a:noFill/>
            <a:ln w="7620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8" name="Freeform 62"/>
            <p:cNvSpPr>
              <a:spLocks/>
            </p:cNvSpPr>
            <p:nvPr/>
          </p:nvSpPr>
          <p:spPr bwMode="auto">
            <a:xfrm>
              <a:off x="2396" y="1160"/>
              <a:ext cx="704" cy="414"/>
            </a:xfrm>
            <a:custGeom>
              <a:avLst/>
              <a:gdLst>
                <a:gd name="T0" fmla="*/ 0 w 568"/>
                <a:gd name="T1" fmla="*/ 1822 h 344"/>
                <a:gd name="T2" fmla="*/ 3922 w 568"/>
                <a:gd name="T3" fmla="*/ 0 h 344"/>
                <a:gd name="T4" fmla="*/ 0 60000 65536"/>
                <a:gd name="T5" fmla="*/ 0 60000 65536"/>
              </a:gdLst>
              <a:ahLst/>
              <a:cxnLst>
                <a:cxn ang="T4">
                  <a:pos x="T0" y="T1"/>
                </a:cxn>
                <a:cxn ang="T5">
                  <a:pos x="T2" y="T3"/>
                </a:cxn>
              </a:cxnLst>
              <a:rect l="0" t="0" r="r" b="b"/>
              <a:pathLst>
                <a:path w="568" h="344">
                  <a:moveTo>
                    <a:pt x="0" y="344"/>
                  </a:moveTo>
                  <a:lnTo>
                    <a:pt x="568" y="0"/>
                  </a:lnTo>
                </a:path>
              </a:pathLst>
            </a:custGeom>
            <a:noFill/>
            <a:ln w="7620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9" name="Freeform 63"/>
            <p:cNvSpPr>
              <a:spLocks/>
            </p:cNvSpPr>
            <p:nvPr/>
          </p:nvSpPr>
          <p:spPr bwMode="auto">
            <a:xfrm>
              <a:off x="1704" y="1357"/>
              <a:ext cx="298" cy="247"/>
            </a:xfrm>
            <a:custGeom>
              <a:avLst/>
              <a:gdLst>
                <a:gd name="T0" fmla="*/ 0 w 272"/>
                <a:gd name="T1" fmla="*/ 0 h 212"/>
                <a:gd name="T2" fmla="*/ 617 w 272"/>
                <a:gd name="T3" fmla="*/ 840 h 212"/>
                <a:gd name="T4" fmla="*/ 0 60000 65536"/>
                <a:gd name="T5" fmla="*/ 0 60000 65536"/>
              </a:gdLst>
              <a:ahLst/>
              <a:cxnLst>
                <a:cxn ang="T4">
                  <a:pos x="T0" y="T1"/>
                </a:cxn>
                <a:cxn ang="T5">
                  <a:pos x="T2" y="T3"/>
                </a:cxn>
              </a:cxnLst>
              <a:rect l="0" t="0" r="r" b="b"/>
              <a:pathLst>
                <a:path w="272" h="212">
                  <a:moveTo>
                    <a:pt x="0" y="0"/>
                  </a:moveTo>
                  <a:lnTo>
                    <a:pt x="272" y="212"/>
                  </a:lnTo>
                </a:path>
              </a:pathLst>
            </a:custGeom>
            <a:noFill/>
            <a:ln w="7620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10" name="Oval 64"/>
            <p:cNvSpPr>
              <a:spLocks noChangeArrowheads="1"/>
            </p:cNvSpPr>
            <p:nvPr/>
          </p:nvSpPr>
          <p:spPr bwMode="auto">
            <a:xfrm>
              <a:off x="2925" y="1616"/>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11" name="Line 65"/>
            <p:cNvSpPr>
              <a:spLocks noChangeShapeType="1"/>
            </p:cNvSpPr>
            <p:nvPr/>
          </p:nvSpPr>
          <p:spPr bwMode="auto">
            <a:xfrm>
              <a:off x="2925" y="160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12" name="Line 66"/>
            <p:cNvSpPr>
              <a:spLocks noChangeShapeType="1"/>
            </p:cNvSpPr>
            <p:nvPr/>
          </p:nvSpPr>
          <p:spPr bwMode="auto">
            <a:xfrm>
              <a:off x="3238" y="160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13" name="Rectangle 67"/>
            <p:cNvSpPr>
              <a:spLocks noChangeArrowheads="1"/>
            </p:cNvSpPr>
            <p:nvPr/>
          </p:nvSpPr>
          <p:spPr bwMode="auto">
            <a:xfrm>
              <a:off x="2925" y="160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714" name="Oval 68"/>
            <p:cNvSpPr>
              <a:spLocks noChangeArrowheads="1"/>
            </p:cNvSpPr>
            <p:nvPr/>
          </p:nvSpPr>
          <p:spPr bwMode="auto">
            <a:xfrm>
              <a:off x="2922" y="1550"/>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15" name="Rectangle 69"/>
            <p:cNvSpPr>
              <a:spLocks noChangeArrowheads="1"/>
            </p:cNvSpPr>
            <p:nvPr/>
          </p:nvSpPr>
          <p:spPr bwMode="auto">
            <a:xfrm>
              <a:off x="3009" y="1563"/>
              <a:ext cx="141" cy="12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16" name="Text Box 70"/>
            <p:cNvSpPr txBox="1">
              <a:spLocks noChangeArrowheads="1"/>
            </p:cNvSpPr>
            <p:nvPr/>
          </p:nvSpPr>
          <p:spPr bwMode="auto">
            <a:xfrm>
              <a:off x="2982" y="1502"/>
              <a:ext cx="202"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a</a:t>
              </a:r>
              <a:endParaRPr lang="en-US" altLang="en-US" sz="2400">
                <a:latin typeface="Times New Roman" charset="0"/>
              </a:endParaRPr>
            </a:p>
          </p:txBody>
        </p:sp>
        <p:sp>
          <p:nvSpPr>
            <p:cNvPr id="27717" name="Text Box 71"/>
            <p:cNvSpPr txBox="1">
              <a:spLocks noChangeArrowheads="1"/>
            </p:cNvSpPr>
            <p:nvPr/>
          </p:nvSpPr>
          <p:spPr bwMode="auto">
            <a:xfrm>
              <a:off x="656" y="1565"/>
              <a:ext cx="21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000"/>
                <a:t>C</a:t>
              </a:r>
              <a:endParaRPr lang="en-US" altLang="en-US" sz="1800"/>
            </a:p>
          </p:txBody>
        </p:sp>
        <p:sp>
          <p:nvSpPr>
            <p:cNvPr id="27718" name="Text Box 72"/>
            <p:cNvSpPr txBox="1">
              <a:spLocks noChangeArrowheads="1"/>
            </p:cNvSpPr>
            <p:nvPr/>
          </p:nvSpPr>
          <p:spPr bwMode="auto">
            <a:xfrm>
              <a:off x="1076" y="2123"/>
              <a:ext cx="23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000"/>
                <a:t>A</a:t>
              </a:r>
              <a:endParaRPr lang="en-US" altLang="en-US" sz="1800"/>
            </a:p>
          </p:txBody>
        </p:sp>
        <p:sp>
          <p:nvSpPr>
            <p:cNvPr id="27719" name="Text Box 73"/>
            <p:cNvSpPr txBox="1">
              <a:spLocks noChangeArrowheads="1"/>
            </p:cNvSpPr>
            <p:nvPr/>
          </p:nvSpPr>
          <p:spPr bwMode="auto">
            <a:xfrm>
              <a:off x="3224" y="1699"/>
              <a:ext cx="221"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000"/>
                <a:t>B</a:t>
              </a:r>
              <a:endParaRPr lang="en-US" altLang="en-US" sz="1800"/>
            </a:p>
          </p:txBody>
        </p:sp>
        <p:sp>
          <p:nvSpPr>
            <p:cNvPr id="27720" name="Oval 74"/>
            <p:cNvSpPr>
              <a:spLocks noChangeArrowheads="1"/>
            </p:cNvSpPr>
            <p:nvPr/>
          </p:nvSpPr>
          <p:spPr bwMode="auto">
            <a:xfrm>
              <a:off x="1137" y="2030"/>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21" name="Line 75"/>
            <p:cNvSpPr>
              <a:spLocks noChangeShapeType="1"/>
            </p:cNvSpPr>
            <p:nvPr/>
          </p:nvSpPr>
          <p:spPr bwMode="auto">
            <a:xfrm>
              <a:off x="1137" y="202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22" name="Line 76"/>
            <p:cNvSpPr>
              <a:spLocks noChangeShapeType="1"/>
            </p:cNvSpPr>
            <p:nvPr/>
          </p:nvSpPr>
          <p:spPr bwMode="auto">
            <a:xfrm>
              <a:off x="1450" y="202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23" name="Rectangle 77"/>
            <p:cNvSpPr>
              <a:spLocks noChangeArrowheads="1"/>
            </p:cNvSpPr>
            <p:nvPr/>
          </p:nvSpPr>
          <p:spPr bwMode="auto">
            <a:xfrm>
              <a:off x="1137" y="2023"/>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724" name="Oval 78"/>
            <p:cNvSpPr>
              <a:spLocks noChangeArrowheads="1"/>
            </p:cNvSpPr>
            <p:nvPr/>
          </p:nvSpPr>
          <p:spPr bwMode="auto">
            <a:xfrm>
              <a:off x="1134" y="196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25" name="Rectangle 79"/>
            <p:cNvSpPr>
              <a:spLocks noChangeArrowheads="1"/>
            </p:cNvSpPr>
            <p:nvPr/>
          </p:nvSpPr>
          <p:spPr bwMode="auto">
            <a:xfrm>
              <a:off x="1219" y="1995"/>
              <a:ext cx="148"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26" name="Text Box 80"/>
            <p:cNvSpPr txBox="1">
              <a:spLocks noChangeArrowheads="1"/>
            </p:cNvSpPr>
            <p:nvPr/>
          </p:nvSpPr>
          <p:spPr bwMode="auto">
            <a:xfrm>
              <a:off x="1190" y="1914"/>
              <a:ext cx="214"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d</a:t>
              </a:r>
              <a:endParaRPr lang="en-US" altLang="en-US" sz="2400">
                <a:latin typeface="Times New Roman" charset="0"/>
              </a:endParaRPr>
            </a:p>
          </p:txBody>
        </p:sp>
        <p:grpSp>
          <p:nvGrpSpPr>
            <p:cNvPr id="27727" name="Group 81"/>
            <p:cNvGrpSpPr>
              <a:grpSpLocks/>
            </p:cNvGrpSpPr>
            <p:nvPr/>
          </p:nvGrpSpPr>
          <p:grpSpPr bwMode="auto">
            <a:xfrm>
              <a:off x="1350" y="1176"/>
              <a:ext cx="491" cy="262"/>
              <a:chOff x="2509" y="3533"/>
              <a:chExt cx="491" cy="262"/>
            </a:xfrm>
          </p:grpSpPr>
          <p:sp>
            <p:nvSpPr>
              <p:cNvPr id="27781" name="Oval 82"/>
              <p:cNvSpPr>
                <a:spLocks noChangeArrowheads="1"/>
              </p:cNvSpPr>
              <p:nvPr/>
            </p:nvSpPr>
            <p:spPr bwMode="auto">
              <a:xfrm>
                <a:off x="2514" y="3646"/>
                <a:ext cx="484" cy="117"/>
              </a:xfrm>
              <a:prstGeom prst="ellipse">
                <a:avLst/>
              </a:prstGeom>
              <a:solidFill>
                <a:schemeClr val="hlink"/>
              </a:solidFill>
              <a:ln w="1905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82" name="Line 83"/>
              <p:cNvSpPr>
                <a:spLocks noChangeShapeType="1"/>
              </p:cNvSpPr>
              <p:nvPr/>
            </p:nvSpPr>
            <p:spPr bwMode="auto">
              <a:xfrm>
                <a:off x="2998" y="3637"/>
                <a:ext cx="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83" name="Rectangle 84"/>
              <p:cNvSpPr>
                <a:spLocks noChangeArrowheads="1"/>
              </p:cNvSpPr>
              <p:nvPr/>
            </p:nvSpPr>
            <p:spPr bwMode="auto">
              <a:xfrm>
                <a:off x="2514" y="3637"/>
                <a:ext cx="480" cy="6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784" name="Oval 85"/>
              <p:cNvSpPr>
                <a:spLocks noChangeArrowheads="1"/>
              </p:cNvSpPr>
              <p:nvPr/>
            </p:nvSpPr>
            <p:spPr bwMode="auto">
              <a:xfrm>
                <a:off x="2509" y="3555"/>
                <a:ext cx="485" cy="132"/>
              </a:xfrm>
              <a:prstGeom prst="ellipse">
                <a:avLst/>
              </a:prstGeom>
              <a:solidFill>
                <a:schemeClr val="hlink"/>
              </a:solidFill>
              <a:ln w="1905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85" name="Line 86"/>
              <p:cNvSpPr>
                <a:spLocks noChangeShapeType="1"/>
              </p:cNvSpPr>
              <p:nvPr/>
            </p:nvSpPr>
            <p:spPr bwMode="auto">
              <a:xfrm>
                <a:off x="2511" y="3637"/>
                <a:ext cx="1"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7786" name="Group 87"/>
              <p:cNvGrpSpPr>
                <a:grpSpLocks/>
              </p:cNvGrpSpPr>
              <p:nvPr/>
            </p:nvGrpSpPr>
            <p:grpSpPr bwMode="auto">
              <a:xfrm>
                <a:off x="2555" y="3533"/>
                <a:ext cx="362" cy="262"/>
                <a:chOff x="2009" y="3629"/>
                <a:chExt cx="362" cy="262"/>
              </a:xfrm>
            </p:grpSpPr>
            <p:sp>
              <p:nvSpPr>
                <p:cNvPr id="27787" name="Rectangle 88"/>
                <p:cNvSpPr>
                  <a:spLocks noChangeArrowheads="1"/>
                </p:cNvSpPr>
                <p:nvPr/>
              </p:nvSpPr>
              <p:spPr bwMode="auto">
                <a:xfrm>
                  <a:off x="2065" y="3690"/>
                  <a:ext cx="272" cy="14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88" name="Text Box 89"/>
                <p:cNvSpPr txBox="1">
                  <a:spLocks noChangeArrowheads="1"/>
                </p:cNvSpPr>
                <p:nvPr/>
              </p:nvSpPr>
              <p:spPr bwMode="auto">
                <a:xfrm>
                  <a:off x="2009" y="3629"/>
                  <a:ext cx="3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A.a</a:t>
                  </a:r>
                  <a:endParaRPr lang="en-US" altLang="en-US" sz="2400">
                    <a:latin typeface="Times New Roman" charset="0"/>
                  </a:endParaRPr>
                </a:p>
              </p:txBody>
            </p:sp>
          </p:grpSp>
        </p:grpSp>
        <p:grpSp>
          <p:nvGrpSpPr>
            <p:cNvPr id="27728" name="Group 90"/>
            <p:cNvGrpSpPr>
              <a:grpSpLocks/>
            </p:cNvGrpSpPr>
            <p:nvPr/>
          </p:nvGrpSpPr>
          <p:grpSpPr bwMode="auto">
            <a:xfrm>
              <a:off x="1933" y="1419"/>
              <a:ext cx="491" cy="262"/>
              <a:chOff x="2509" y="3534"/>
              <a:chExt cx="491" cy="262"/>
            </a:xfrm>
          </p:grpSpPr>
          <p:sp>
            <p:nvSpPr>
              <p:cNvPr id="27773" name="Oval 91"/>
              <p:cNvSpPr>
                <a:spLocks noChangeArrowheads="1"/>
              </p:cNvSpPr>
              <p:nvPr/>
            </p:nvSpPr>
            <p:spPr bwMode="auto">
              <a:xfrm>
                <a:off x="2514" y="3646"/>
                <a:ext cx="484" cy="118"/>
              </a:xfrm>
              <a:prstGeom prst="ellipse">
                <a:avLst/>
              </a:prstGeom>
              <a:solidFill>
                <a:schemeClr val="hlink"/>
              </a:solidFill>
              <a:ln w="1905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74" name="Line 92"/>
              <p:cNvSpPr>
                <a:spLocks noChangeShapeType="1"/>
              </p:cNvSpPr>
              <p:nvPr/>
            </p:nvSpPr>
            <p:spPr bwMode="auto">
              <a:xfrm>
                <a:off x="2998" y="3637"/>
                <a:ext cx="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75" name="Rectangle 93"/>
              <p:cNvSpPr>
                <a:spLocks noChangeArrowheads="1"/>
              </p:cNvSpPr>
              <p:nvPr/>
            </p:nvSpPr>
            <p:spPr bwMode="auto">
              <a:xfrm>
                <a:off x="2514" y="3637"/>
                <a:ext cx="480" cy="6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776" name="Oval 94"/>
              <p:cNvSpPr>
                <a:spLocks noChangeArrowheads="1"/>
              </p:cNvSpPr>
              <p:nvPr/>
            </p:nvSpPr>
            <p:spPr bwMode="auto">
              <a:xfrm>
                <a:off x="2509" y="3555"/>
                <a:ext cx="485" cy="132"/>
              </a:xfrm>
              <a:prstGeom prst="ellipse">
                <a:avLst/>
              </a:prstGeom>
              <a:solidFill>
                <a:schemeClr val="hlink"/>
              </a:solidFill>
              <a:ln w="1905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77" name="Line 95"/>
              <p:cNvSpPr>
                <a:spLocks noChangeShapeType="1"/>
              </p:cNvSpPr>
              <p:nvPr/>
            </p:nvSpPr>
            <p:spPr bwMode="auto">
              <a:xfrm>
                <a:off x="2511" y="3637"/>
                <a:ext cx="1"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7778" name="Group 96"/>
              <p:cNvGrpSpPr>
                <a:grpSpLocks/>
              </p:cNvGrpSpPr>
              <p:nvPr/>
            </p:nvGrpSpPr>
            <p:grpSpPr bwMode="auto">
              <a:xfrm>
                <a:off x="2555" y="3534"/>
                <a:ext cx="361" cy="262"/>
                <a:chOff x="2009" y="3630"/>
                <a:chExt cx="361" cy="262"/>
              </a:xfrm>
            </p:grpSpPr>
            <p:sp>
              <p:nvSpPr>
                <p:cNvPr id="27779" name="Rectangle 97"/>
                <p:cNvSpPr>
                  <a:spLocks noChangeArrowheads="1"/>
                </p:cNvSpPr>
                <p:nvPr/>
              </p:nvSpPr>
              <p:spPr bwMode="auto">
                <a:xfrm>
                  <a:off x="2065" y="3684"/>
                  <a:ext cx="272" cy="14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80" name="Text Box 98"/>
                <p:cNvSpPr txBox="1">
                  <a:spLocks noChangeArrowheads="1"/>
                </p:cNvSpPr>
                <p:nvPr/>
              </p:nvSpPr>
              <p:spPr bwMode="auto">
                <a:xfrm>
                  <a:off x="2009" y="3630"/>
                  <a:ext cx="3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A.c</a:t>
                  </a:r>
                  <a:endParaRPr lang="en-US" altLang="en-US" sz="2400">
                    <a:latin typeface="Times New Roman" charset="0"/>
                  </a:endParaRPr>
                </a:p>
              </p:txBody>
            </p:sp>
          </p:grpSp>
        </p:grpSp>
        <p:grpSp>
          <p:nvGrpSpPr>
            <p:cNvPr id="27729" name="Group 99"/>
            <p:cNvGrpSpPr>
              <a:grpSpLocks/>
            </p:cNvGrpSpPr>
            <p:nvPr/>
          </p:nvGrpSpPr>
          <p:grpSpPr bwMode="auto">
            <a:xfrm>
              <a:off x="735" y="811"/>
              <a:ext cx="491" cy="263"/>
              <a:chOff x="2509" y="3533"/>
              <a:chExt cx="491" cy="263"/>
            </a:xfrm>
          </p:grpSpPr>
          <p:sp>
            <p:nvSpPr>
              <p:cNvPr id="27765" name="Oval 100"/>
              <p:cNvSpPr>
                <a:spLocks noChangeArrowheads="1"/>
              </p:cNvSpPr>
              <p:nvPr/>
            </p:nvSpPr>
            <p:spPr bwMode="auto">
              <a:xfrm>
                <a:off x="2514" y="3644"/>
                <a:ext cx="484" cy="115"/>
              </a:xfrm>
              <a:prstGeom prst="ellipse">
                <a:avLst/>
              </a:prstGeom>
              <a:solidFill>
                <a:schemeClr val="hlink"/>
              </a:solidFill>
              <a:ln w="1905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66" name="Line 101"/>
              <p:cNvSpPr>
                <a:spLocks noChangeShapeType="1"/>
              </p:cNvSpPr>
              <p:nvPr/>
            </p:nvSpPr>
            <p:spPr bwMode="auto">
              <a:xfrm>
                <a:off x="2998" y="3637"/>
                <a:ext cx="2" cy="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67" name="Rectangle 102"/>
              <p:cNvSpPr>
                <a:spLocks noChangeArrowheads="1"/>
              </p:cNvSpPr>
              <p:nvPr/>
            </p:nvSpPr>
            <p:spPr bwMode="auto">
              <a:xfrm>
                <a:off x="2514" y="3637"/>
                <a:ext cx="48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768" name="Oval 103"/>
              <p:cNvSpPr>
                <a:spLocks noChangeArrowheads="1"/>
              </p:cNvSpPr>
              <p:nvPr/>
            </p:nvSpPr>
            <p:spPr bwMode="auto">
              <a:xfrm>
                <a:off x="2509" y="3555"/>
                <a:ext cx="485" cy="129"/>
              </a:xfrm>
              <a:prstGeom prst="ellipse">
                <a:avLst/>
              </a:prstGeom>
              <a:solidFill>
                <a:schemeClr val="hlink"/>
              </a:solidFill>
              <a:ln w="1905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69" name="Line 104"/>
              <p:cNvSpPr>
                <a:spLocks noChangeShapeType="1"/>
              </p:cNvSpPr>
              <p:nvPr/>
            </p:nvSpPr>
            <p:spPr bwMode="auto">
              <a:xfrm>
                <a:off x="2511" y="3637"/>
                <a:ext cx="1" cy="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7770" name="Group 105"/>
              <p:cNvGrpSpPr>
                <a:grpSpLocks/>
              </p:cNvGrpSpPr>
              <p:nvPr/>
            </p:nvGrpSpPr>
            <p:grpSpPr bwMode="auto">
              <a:xfrm>
                <a:off x="2559" y="3533"/>
                <a:ext cx="353" cy="263"/>
                <a:chOff x="2013" y="3629"/>
                <a:chExt cx="353" cy="263"/>
              </a:xfrm>
            </p:grpSpPr>
            <p:sp>
              <p:nvSpPr>
                <p:cNvPr id="27771" name="Rectangle 106"/>
                <p:cNvSpPr>
                  <a:spLocks noChangeArrowheads="1"/>
                </p:cNvSpPr>
                <p:nvPr/>
              </p:nvSpPr>
              <p:spPr bwMode="auto">
                <a:xfrm>
                  <a:off x="2065" y="3690"/>
                  <a:ext cx="272" cy="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72" name="Text Box 107"/>
                <p:cNvSpPr txBox="1">
                  <a:spLocks noChangeArrowheads="1"/>
                </p:cNvSpPr>
                <p:nvPr/>
              </p:nvSpPr>
              <p:spPr bwMode="auto">
                <a:xfrm>
                  <a:off x="2013" y="3629"/>
                  <a:ext cx="353"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C.b</a:t>
                  </a:r>
                  <a:endParaRPr lang="en-US" altLang="en-US" sz="2400">
                    <a:latin typeface="Times New Roman" charset="0"/>
                  </a:endParaRPr>
                </a:p>
              </p:txBody>
            </p:sp>
          </p:grpSp>
        </p:grpSp>
        <p:grpSp>
          <p:nvGrpSpPr>
            <p:cNvPr id="27730" name="Group 108"/>
            <p:cNvGrpSpPr>
              <a:grpSpLocks/>
            </p:cNvGrpSpPr>
            <p:nvPr/>
          </p:nvGrpSpPr>
          <p:grpSpPr bwMode="auto">
            <a:xfrm>
              <a:off x="2833" y="947"/>
              <a:ext cx="491" cy="262"/>
              <a:chOff x="2509" y="3533"/>
              <a:chExt cx="491" cy="262"/>
            </a:xfrm>
          </p:grpSpPr>
          <p:sp>
            <p:nvSpPr>
              <p:cNvPr id="27757" name="Oval 109"/>
              <p:cNvSpPr>
                <a:spLocks noChangeArrowheads="1"/>
              </p:cNvSpPr>
              <p:nvPr/>
            </p:nvSpPr>
            <p:spPr bwMode="auto">
              <a:xfrm>
                <a:off x="2514" y="3646"/>
                <a:ext cx="484" cy="117"/>
              </a:xfrm>
              <a:prstGeom prst="ellipse">
                <a:avLst/>
              </a:prstGeom>
              <a:solidFill>
                <a:schemeClr val="hlink"/>
              </a:solidFill>
              <a:ln w="1905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58" name="Line 110"/>
              <p:cNvSpPr>
                <a:spLocks noChangeShapeType="1"/>
              </p:cNvSpPr>
              <p:nvPr/>
            </p:nvSpPr>
            <p:spPr bwMode="auto">
              <a:xfrm>
                <a:off x="2998" y="3637"/>
                <a:ext cx="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59" name="Rectangle 111"/>
              <p:cNvSpPr>
                <a:spLocks noChangeArrowheads="1"/>
              </p:cNvSpPr>
              <p:nvPr/>
            </p:nvSpPr>
            <p:spPr bwMode="auto">
              <a:xfrm>
                <a:off x="2514" y="3637"/>
                <a:ext cx="480" cy="6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760" name="Oval 112"/>
              <p:cNvSpPr>
                <a:spLocks noChangeArrowheads="1"/>
              </p:cNvSpPr>
              <p:nvPr/>
            </p:nvSpPr>
            <p:spPr bwMode="auto">
              <a:xfrm>
                <a:off x="2509" y="3555"/>
                <a:ext cx="485" cy="132"/>
              </a:xfrm>
              <a:prstGeom prst="ellipse">
                <a:avLst/>
              </a:prstGeom>
              <a:solidFill>
                <a:schemeClr val="hlink"/>
              </a:solidFill>
              <a:ln w="1905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61" name="Line 113"/>
              <p:cNvSpPr>
                <a:spLocks noChangeShapeType="1"/>
              </p:cNvSpPr>
              <p:nvPr/>
            </p:nvSpPr>
            <p:spPr bwMode="auto">
              <a:xfrm>
                <a:off x="2511" y="3637"/>
                <a:ext cx="1"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7762" name="Group 114"/>
              <p:cNvGrpSpPr>
                <a:grpSpLocks/>
              </p:cNvGrpSpPr>
              <p:nvPr/>
            </p:nvGrpSpPr>
            <p:grpSpPr bwMode="auto">
              <a:xfrm>
                <a:off x="2563" y="3533"/>
                <a:ext cx="346" cy="262"/>
                <a:chOff x="2017" y="3629"/>
                <a:chExt cx="346" cy="262"/>
              </a:xfrm>
            </p:grpSpPr>
            <p:sp>
              <p:nvSpPr>
                <p:cNvPr id="27763" name="Rectangle 115"/>
                <p:cNvSpPr>
                  <a:spLocks noChangeArrowheads="1"/>
                </p:cNvSpPr>
                <p:nvPr/>
              </p:nvSpPr>
              <p:spPr bwMode="auto">
                <a:xfrm>
                  <a:off x="2065" y="3690"/>
                  <a:ext cx="270" cy="14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64" name="Text Box 116"/>
                <p:cNvSpPr txBox="1">
                  <a:spLocks noChangeArrowheads="1"/>
                </p:cNvSpPr>
                <p:nvPr/>
              </p:nvSpPr>
              <p:spPr bwMode="auto">
                <a:xfrm>
                  <a:off x="2017" y="3629"/>
                  <a:ext cx="34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B.a</a:t>
                  </a:r>
                  <a:endParaRPr lang="en-US" altLang="en-US" sz="2400">
                    <a:latin typeface="Times New Roman" charset="0"/>
                  </a:endParaRPr>
                </a:p>
              </p:txBody>
            </p:sp>
          </p:grpSp>
        </p:grpSp>
        <p:grpSp>
          <p:nvGrpSpPr>
            <p:cNvPr id="27731" name="Group 117"/>
            <p:cNvGrpSpPr>
              <a:grpSpLocks/>
            </p:cNvGrpSpPr>
            <p:nvPr/>
          </p:nvGrpSpPr>
          <p:grpSpPr bwMode="auto">
            <a:xfrm>
              <a:off x="3270" y="1388"/>
              <a:ext cx="316" cy="263"/>
              <a:chOff x="4320" y="1940"/>
              <a:chExt cx="316" cy="263"/>
            </a:xfrm>
          </p:grpSpPr>
          <p:sp>
            <p:nvSpPr>
              <p:cNvPr id="27750" name="Oval 118"/>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51" name="Line 119"/>
              <p:cNvSpPr>
                <a:spLocks noChangeShapeType="1"/>
              </p:cNvSpPr>
              <p:nvPr/>
            </p:nvSpPr>
            <p:spPr bwMode="auto">
              <a:xfrm>
                <a:off x="4323" y="2047"/>
                <a:ext cx="0" cy="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52" name="Line 120"/>
              <p:cNvSpPr>
                <a:spLocks noChangeShapeType="1"/>
              </p:cNvSpPr>
              <p:nvPr/>
            </p:nvSpPr>
            <p:spPr bwMode="auto">
              <a:xfrm>
                <a:off x="4636" y="2047"/>
                <a:ext cx="0" cy="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53" name="Rectangle 121"/>
              <p:cNvSpPr>
                <a:spLocks noChangeArrowheads="1"/>
              </p:cNvSpPr>
              <p:nvPr/>
            </p:nvSpPr>
            <p:spPr bwMode="auto">
              <a:xfrm>
                <a:off x="4323" y="2047"/>
                <a:ext cx="310" cy="4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754" name="Oval 122"/>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55" name="Rectangle 123"/>
              <p:cNvSpPr>
                <a:spLocks noChangeArrowheads="1"/>
              </p:cNvSpPr>
              <p:nvPr/>
            </p:nvSpPr>
            <p:spPr bwMode="auto">
              <a:xfrm>
                <a:off x="4407" y="2001"/>
                <a:ext cx="148" cy="11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56" name="Text Box 124"/>
              <p:cNvSpPr txBox="1">
                <a:spLocks noChangeArrowheads="1"/>
              </p:cNvSpPr>
              <p:nvPr/>
            </p:nvSpPr>
            <p:spPr bwMode="auto">
              <a:xfrm>
                <a:off x="4380" y="1940"/>
                <a:ext cx="20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c</a:t>
                </a:r>
                <a:endParaRPr lang="en-US" altLang="en-US" sz="2400">
                  <a:latin typeface="Times New Roman" charset="0"/>
                </a:endParaRPr>
              </a:p>
            </p:txBody>
          </p:sp>
        </p:grpSp>
        <p:grpSp>
          <p:nvGrpSpPr>
            <p:cNvPr id="27732" name="Group 125"/>
            <p:cNvGrpSpPr>
              <a:grpSpLocks/>
            </p:cNvGrpSpPr>
            <p:nvPr/>
          </p:nvGrpSpPr>
          <p:grpSpPr bwMode="auto">
            <a:xfrm>
              <a:off x="3546" y="1610"/>
              <a:ext cx="316" cy="263"/>
              <a:chOff x="4596" y="2162"/>
              <a:chExt cx="316" cy="263"/>
            </a:xfrm>
          </p:grpSpPr>
          <p:sp>
            <p:nvSpPr>
              <p:cNvPr id="27743" name="Oval 126"/>
              <p:cNvSpPr>
                <a:spLocks noChangeArrowheads="1"/>
              </p:cNvSpPr>
              <p:nvPr/>
            </p:nvSpPr>
            <p:spPr bwMode="auto">
              <a:xfrm>
                <a:off x="4599" y="2273"/>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44" name="Line 127"/>
              <p:cNvSpPr>
                <a:spLocks noChangeShapeType="1"/>
              </p:cNvSpPr>
              <p:nvPr/>
            </p:nvSpPr>
            <p:spPr bwMode="auto">
              <a:xfrm>
                <a:off x="4599" y="2269"/>
                <a:ext cx="0" cy="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45" name="Line 128"/>
              <p:cNvSpPr>
                <a:spLocks noChangeShapeType="1"/>
              </p:cNvSpPr>
              <p:nvPr/>
            </p:nvSpPr>
            <p:spPr bwMode="auto">
              <a:xfrm>
                <a:off x="4912" y="2269"/>
                <a:ext cx="0" cy="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46" name="Rectangle 129"/>
              <p:cNvSpPr>
                <a:spLocks noChangeArrowheads="1"/>
              </p:cNvSpPr>
              <p:nvPr/>
            </p:nvSpPr>
            <p:spPr bwMode="auto">
              <a:xfrm>
                <a:off x="4599" y="2269"/>
                <a:ext cx="310" cy="4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747" name="Oval 130"/>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48" name="Rectangle 131"/>
              <p:cNvSpPr>
                <a:spLocks noChangeArrowheads="1"/>
              </p:cNvSpPr>
              <p:nvPr/>
            </p:nvSpPr>
            <p:spPr bwMode="auto">
              <a:xfrm>
                <a:off x="4683" y="2223"/>
                <a:ext cx="149" cy="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49" name="Text Box 132"/>
              <p:cNvSpPr txBox="1">
                <a:spLocks noChangeArrowheads="1"/>
              </p:cNvSpPr>
              <p:nvPr/>
            </p:nvSpPr>
            <p:spPr bwMode="auto">
              <a:xfrm>
                <a:off x="4650" y="2162"/>
                <a:ext cx="21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b</a:t>
                </a:r>
                <a:endParaRPr lang="en-US" altLang="en-US" sz="2400">
                  <a:latin typeface="Times New Roman" charset="0"/>
                </a:endParaRPr>
              </a:p>
            </p:txBody>
          </p:sp>
        </p:grpSp>
        <p:sp>
          <p:nvSpPr>
            <p:cNvPr id="27733" name="Freeform 133"/>
            <p:cNvSpPr>
              <a:spLocks/>
            </p:cNvSpPr>
            <p:nvPr/>
          </p:nvSpPr>
          <p:spPr bwMode="auto">
            <a:xfrm>
              <a:off x="1944" y="2160"/>
              <a:ext cx="1848" cy="414"/>
            </a:xfrm>
            <a:custGeom>
              <a:avLst/>
              <a:gdLst>
                <a:gd name="T0" fmla="*/ 0 w 1848"/>
                <a:gd name="T1" fmla="*/ 414 h 414"/>
                <a:gd name="T2" fmla="*/ 84 w 1848"/>
                <a:gd name="T3" fmla="*/ 0 h 414"/>
                <a:gd name="T4" fmla="*/ 384 w 1848"/>
                <a:gd name="T5" fmla="*/ 6 h 414"/>
                <a:gd name="T6" fmla="*/ 1848 w 1848"/>
                <a:gd name="T7" fmla="*/ 414 h 414"/>
                <a:gd name="T8" fmla="*/ 0 w 1848"/>
                <a:gd name="T9" fmla="*/ 414 h 4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8" h="414">
                  <a:moveTo>
                    <a:pt x="0" y="414"/>
                  </a:moveTo>
                  <a:lnTo>
                    <a:pt x="84" y="0"/>
                  </a:lnTo>
                  <a:lnTo>
                    <a:pt x="384" y="6"/>
                  </a:lnTo>
                  <a:lnTo>
                    <a:pt x="1848" y="414"/>
                  </a:lnTo>
                  <a:lnTo>
                    <a:pt x="0" y="414"/>
                  </a:lnTo>
                  <a:close/>
                </a:path>
              </a:pathLst>
            </a:custGeom>
            <a:solidFill>
              <a:srgbClr val="DDDDDD"/>
            </a:solidFill>
            <a:ln w="9525" cap="flat" cmpd="sng">
              <a:solidFill>
                <a:srgbClr val="DDDDDD"/>
              </a:solidFill>
              <a:prstDash val="solid"/>
              <a:round/>
              <a:headEnd/>
              <a:tailEnd/>
            </a:ln>
          </p:spPr>
          <p:txBody>
            <a:bodyPr wrap="none" anchor="ctr"/>
            <a:lstStyle/>
            <a:p>
              <a:endParaRPr lang="en-US"/>
            </a:p>
          </p:txBody>
        </p:sp>
        <p:grpSp>
          <p:nvGrpSpPr>
            <p:cNvPr id="27734" name="Group 134"/>
            <p:cNvGrpSpPr>
              <a:grpSpLocks/>
            </p:cNvGrpSpPr>
            <p:nvPr/>
          </p:nvGrpSpPr>
          <p:grpSpPr bwMode="auto">
            <a:xfrm>
              <a:off x="2016" y="1980"/>
              <a:ext cx="316" cy="263"/>
              <a:chOff x="2016" y="1980"/>
              <a:chExt cx="316" cy="263"/>
            </a:xfrm>
          </p:grpSpPr>
          <p:sp>
            <p:nvSpPr>
              <p:cNvPr id="27735" name="Oval 135"/>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36" name="Line 136"/>
              <p:cNvSpPr>
                <a:spLocks noChangeShapeType="1"/>
              </p:cNvSpPr>
              <p:nvPr/>
            </p:nvSpPr>
            <p:spPr bwMode="auto">
              <a:xfrm>
                <a:off x="2019" y="2091"/>
                <a:ext cx="0" cy="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37" name="Line 137"/>
              <p:cNvSpPr>
                <a:spLocks noChangeShapeType="1"/>
              </p:cNvSpPr>
              <p:nvPr/>
            </p:nvSpPr>
            <p:spPr bwMode="auto">
              <a:xfrm>
                <a:off x="2332" y="2091"/>
                <a:ext cx="0" cy="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38" name="Rectangle 138"/>
              <p:cNvSpPr>
                <a:spLocks noChangeArrowheads="1"/>
              </p:cNvSpPr>
              <p:nvPr/>
            </p:nvSpPr>
            <p:spPr bwMode="auto">
              <a:xfrm>
                <a:off x="2019" y="2091"/>
                <a:ext cx="310" cy="4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27739" name="Oval 139"/>
              <p:cNvSpPr>
                <a:spLocks noChangeArrowheads="1"/>
              </p:cNvSpPr>
              <p:nvPr/>
            </p:nvSpPr>
            <p:spPr bwMode="auto">
              <a:xfrm>
                <a:off x="2016" y="2036"/>
                <a:ext cx="313" cy="96"/>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nvGrpSpPr>
              <p:cNvPr id="27740" name="Group 140"/>
              <p:cNvGrpSpPr>
                <a:grpSpLocks/>
              </p:cNvGrpSpPr>
              <p:nvPr/>
            </p:nvGrpSpPr>
            <p:grpSpPr bwMode="auto">
              <a:xfrm>
                <a:off x="2074" y="1980"/>
                <a:ext cx="202" cy="263"/>
                <a:chOff x="2955" y="2429"/>
                <a:chExt cx="205" cy="263"/>
              </a:xfrm>
            </p:grpSpPr>
            <p:sp>
              <p:nvSpPr>
                <p:cNvPr id="27741" name="Rectangle 141"/>
                <p:cNvSpPr>
                  <a:spLocks noChangeArrowheads="1"/>
                </p:cNvSpPr>
                <p:nvPr/>
              </p:nvSpPr>
              <p:spPr bwMode="auto">
                <a:xfrm>
                  <a:off x="2982" y="2490"/>
                  <a:ext cx="144" cy="131"/>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27742" name="Text Box 142"/>
                <p:cNvSpPr txBox="1">
                  <a:spLocks noChangeArrowheads="1"/>
                </p:cNvSpPr>
                <p:nvPr/>
              </p:nvSpPr>
              <p:spPr bwMode="auto">
                <a:xfrm>
                  <a:off x="2955" y="2429"/>
                  <a:ext cx="20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000"/>
                    <a:t>c</a:t>
                  </a:r>
                  <a:endParaRPr lang="en-US" altLang="en-US" sz="2400">
                    <a:latin typeface="Times New Roman" charset="0"/>
                  </a:endParaRPr>
                </a:p>
              </p:txBody>
            </p:sp>
          </p:grpSp>
        </p:grpSp>
      </p:grpSp>
      <p:sp>
        <p:nvSpPr>
          <p:cNvPr id="146"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Tree>
    <p:extLst>
      <p:ext uri="{BB962C8B-B14F-4D97-AF65-F5344CB8AC3E}">
        <p14:creationId xmlns:p14="http://schemas.microsoft.com/office/powerpoint/2010/main" val="90524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ooter Placeholder 4"/>
          <p:cNvSpPr>
            <a:spLocks noGrp="1"/>
          </p:cNvSpPr>
          <p:nvPr>
            <p:ph type="ftr" sz="quarter" idx="10"/>
          </p:nvPr>
        </p:nvSpPr>
        <p:spPr/>
        <p:txBody>
          <a:bodyPr/>
          <a:lstStyle/>
          <a:p>
            <a:pPr>
              <a:defRPr/>
            </a:pPr>
            <a:r>
              <a:rPr lang="en-US"/>
              <a:t>CSci4211:                  Weekly Summary </a:t>
            </a:r>
          </a:p>
        </p:txBody>
      </p:sp>
      <p:sp>
        <p:nvSpPr>
          <p:cNvPr id="225282" name="Slide Number Placeholder 5"/>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34F784E-6902-3841-A61C-99C434B4D80E}" type="slidenum">
              <a:rPr lang="en-US" sz="1200">
                <a:latin typeface="Comic Sans MS" charset="0"/>
              </a:rPr>
              <a:pPr/>
              <a:t>12</a:t>
            </a:fld>
            <a:endParaRPr lang="en-US" sz="1200">
              <a:latin typeface="Comic Sans MS" charset="0"/>
            </a:endParaRPr>
          </a:p>
        </p:txBody>
      </p:sp>
      <p:sp>
        <p:nvSpPr>
          <p:cNvPr id="225283" name="Rectangle 2"/>
          <p:cNvSpPr>
            <a:spLocks noGrp="1" noChangeArrowheads="1"/>
          </p:cNvSpPr>
          <p:nvPr>
            <p:ph type="title"/>
          </p:nvPr>
        </p:nvSpPr>
        <p:spPr>
          <a:xfrm>
            <a:off x="609600" y="304800"/>
            <a:ext cx="7772400" cy="838200"/>
          </a:xfrm>
        </p:spPr>
        <p:txBody>
          <a:bodyPr/>
          <a:lstStyle/>
          <a:p>
            <a:r>
              <a:rPr lang="en-US" sz="3600">
                <a:latin typeface="Comic Sans MS" charset="0"/>
              </a:rPr>
              <a:t>IP Addressing: Network vs. Host</a:t>
            </a:r>
          </a:p>
        </p:txBody>
      </p:sp>
      <p:sp>
        <p:nvSpPr>
          <p:cNvPr id="225284" name="Rectangle 3"/>
          <p:cNvSpPr>
            <a:spLocks noGrp="1" noChangeArrowheads="1"/>
          </p:cNvSpPr>
          <p:nvPr>
            <p:ph type="body" sz="half" idx="1"/>
          </p:nvPr>
        </p:nvSpPr>
        <p:spPr>
          <a:xfrm>
            <a:off x="228600" y="1295400"/>
            <a:ext cx="4114800" cy="4648200"/>
          </a:xfrm>
        </p:spPr>
        <p:txBody>
          <a:bodyPr/>
          <a:lstStyle/>
          <a:p>
            <a:r>
              <a:rPr lang="en-US" sz="2400">
                <a:solidFill>
                  <a:schemeClr val="accent2"/>
                </a:solidFill>
                <a:latin typeface="Comic Sans MS" charset="0"/>
              </a:rPr>
              <a:t>Two-level hierarchy</a:t>
            </a:r>
            <a:r>
              <a:rPr lang="en-US" sz="2400">
                <a:latin typeface="Comic Sans MS" charset="0"/>
              </a:rPr>
              <a:t> </a:t>
            </a:r>
          </a:p>
          <a:p>
            <a:pPr lvl="1"/>
            <a:r>
              <a:rPr lang="en-US" sz="2000">
                <a:latin typeface="Comic Sans MS" charset="0"/>
              </a:rPr>
              <a:t>network part (high order bits)</a:t>
            </a:r>
          </a:p>
          <a:p>
            <a:pPr lvl="1"/>
            <a:r>
              <a:rPr lang="en-US" sz="2000">
                <a:latin typeface="Comic Sans MS" charset="0"/>
              </a:rPr>
              <a:t>host part (low order bits)</a:t>
            </a:r>
            <a:r>
              <a:rPr lang="en-US" sz="1800">
                <a:latin typeface="Comic Sans MS" charset="0"/>
              </a:rPr>
              <a:t> </a:t>
            </a:r>
          </a:p>
          <a:p>
            <a:r>
              <a:rPr lang="en-US" sz="2400" i="1">
                <a:solidFill>
                  <a:schemeClr val="accent2"/>
                </a:solidFill>
                <a:latin typeface="Comic Sans MS" charset="0"/>
              </a:rPr>
              <a:t>What</a:t>
            </a:r>
            <a:r>
              <a:rPr lang="ja-JP" altLang="en-US" sz="2400" i="1">
                <a:solidFill>
                  <a:schemeClr val="accent2"/>
                </a:solidFill>
                <a:latin typeface="Comic Sans MS" charset="0"/>
              </a:rPr>
              <a:t>’</a:t>
            </a:r>
            <a:r>
              <a:rPr lang="en-US" altLang="ja-JP" sz="2400" i="1">
                <a:solidFill>
                  <a:schemeClr val="accent2"/>
                </a:solidFill>
                <a:latin typeface="Comic Sans MS" charset="0"/>
              </a:rPr>
              <a:t>s a network ? </a:t>
            </a:r>
          </a:p>
          <a:p>
            <a:pPr>
              <a:buFontTx/>
              <a:buNone/>
            </a:pPr>
            <a:r>
              <a:rPr lang="en-US" sz="2400">
                <a:latin typeface="Comic Sans MS" charset="0"/>
              </a:rPr>
              <a:t>(</a:t>
            </a:r>
            <a:r>
              <a:rPr lang="en-US" sz="2000">
                <a:latin typeface="Comic Sans MS" charset="0"/>
              </a:rPr>
              <a:t>from IP address perspective)</a:t>
            </a:r>
            <a:endParaRPr lang="en-US" sz="2400">
              <a:latin typeface="Comic Sans MS" charset="0"/>
            </a:endParaRPr>
          </a:p>
          <a:p>
            <a:pPr lvl="1"/>
            <a:r>
              <a:rPr lang="en-US" sz="2000">
                <a:latin typeface="Comic Sans MS" charset="0"/>
              </a:rPr>
              <a:t>device interfaces with same network part of IP address</a:t>
            </a:r>
          </a:p>
          <a:p>
            <a:pPr lvl="1"/>
            <a:r>
              <a:rPr lang="en-US" sz="2000">
                <a:latin typeface="Comic Sans MS" charset="0"/>
              </a:rPr>
              <a:t>can physically reach each other without intervening router</a:t>
            </a:r>
          </a:p>
        </p:txBody>
      </p:sp>
      <p:grpSp>
        <p:nvGrpSpPr>
          <p:cNvPr id="225285" name="Group 4"/>
          <p:cNvGrpSpPr>
            <a:grpSpLocks/>
          </p:cNvGrpSpPr>
          <p:nvPr/>
        </p:nvGrpSpPr>
        <p:grpSpPr bwMode="auto">
          <a:xfrm>
            <a:off x="3397250" y="990600"/>
            <a:ext cx="5746750" cy="5029200"/>
            <a:chOff x="1838" y="351"/>
            <a:chExt cx="3781" cy="3475"/>
          </a:xfrm>
        </p:grpSpPr>
        <p:sp>
          <p:nvSpPr>
            <p:cNvPr id="225290" name="Freeform 5"/>
            <p:cNvSpPr>
              <a:spLocks/>
            </p:cNvSpPr>
            <p:nvPr/>
          </p:nvSpPr>
          <p:spPr bwMode="auto">
            <a:xfrm>
              <a:off x="3852" y="1776"/>
              <a:ext cx="799" cy="922"/>
            </a:xfrm>
            <a:custGeom>
              <a:avLst/>
              <a:gdLst>
                <a:gd name="T0" fmla="*/ 6 w 799"/>
                <a:gd name="T1" fmla="*/ 66 h 922"/>
                <a:gd name="T2" fmla="*/ 341 w 799"/>
                <a:gd name="T3" fmla="*/ 446 h 922"/>
                <a:gd name="T4" fmla="*/ 648 w 799"/>
                <a:gd name="T5" fmla="*/ 858 h 922"/>
                <a:gd name="T6" fmla="*/ 768 w 799"/>
                <a:gd name="T7" fmla="*/ 828 h 922"/>
                <a:gd name="T8" fmla="*/ 463 w 799"/>
                <a:gd name="T9" fmla="*/ 354 h 922"/>
                <a:gd name="T10" fmla="*/ 60 w 799"/>
                <a:gd name="T11" fmla="*/ 0 h 922"/>
                <a:gd name="T12" fmla="*/ 6 w 799"/>
                <a:gd name="T13" fmla="*/ 66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25291" name="Freeform 6"/>
            <p:cNvSpPr>
              <a:spLocks/>
            </p:cNvSpPr>
            <p:nvPr/>
          </p:nvSpPr>
          <p:spPr bwMode="auto">
            <a:xfrm>
              <a:off x="3036" y="2728"/>
              <a:ext cx="1422" cy="206"/>
            </a:xfrm>
            <a:custGeom>
              <a:avLst/>
              <a:gdLst>
                <a:gd name="T0" fmla="*/ 42 w 1422"/>
                <a:gd name="T1" fmla="*/ 176 h 206"/>
                <a:gd name="T2" fmla="*/ 641 w 1422"/>
                <a:gd name="T3" fmla="*/ 166 h 206"/>
                <a:gd name="T4" fmla="*/ 1266 w 1422"/>
                <a:gd name="T5" fmla="*/ 170 h 206"/>
                <a:gd name="T6" fmla="*/ 1320 w 1422"/>
                <a:gd name="T7" fmla="*/ 32 h 206"/>
                <a:gd name="T8" fmla="*/ 657 w 1422"/>
                <a:gd name="T9" fmla="*/ 14 h 206"/>
                <a:gd name="T10" fmla="*/ 45 w 1422"/>
                <a:gd name="T11" fmla="*/ 27 h 206"/>
                <a:gd name="T12" fmla="*/ 42 w 1422"/>
                <a:gd name="T13" fmla="*/ 176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25292" name="Freeform 7"/>
            <p:cNvSpPr>
              <a:spLocks/>
            </p:cNvSpPr>
            <p:nvPr/>
          </p:nvSpPr>
          <p:spPr bwMode="auto">
            <a:xfrm>
              <a:off x="2874" y="1728"/>
              <a:ext cx="730" cy="975"/>
            </a:xfrm>
            <a:custGeom>
              <a:avLst/>
              <a:gdLst>
                <a:gd name="T0" fmla="*/ 157 w 730"/>
                <a:gd name="T1" fmla="*/ 952 h 975"/>
                <a:gd name="T2" fmla="*/ 462 w 730"/>
                <a:gd name="T3" fmla="*/ 498 h 975"/>
                <a:gd name="T4" fmla="*/ 708 w 730"/>
                <a:gd name="T5" fmla="*/ 144 h 975"/>
                <a:gd name="T6" fmla="*/ 594 w 730"/>
                <a:gd name="T7" fmla="*/ 42 h 975"/>
                <a:gd name="T8" fmla="*/ 348 w 730"/>
                <a:gd name="T9" fmla="*/ 396 h 975"/>
                <a:gd name="T10" fmla="*/ 0 w 730"/>
                <a:gd name="T11" fmla="*/ 900 h 975"/>
                <a:gd name="T12" fmla="*/ 157 w 730"/>
                <a:gd name="T13" fmla="*/ 952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25293" name="Freeform 8"/>
            <p:cNvSpPr>
              <a:spLocks/>
            </p:cNvSpPr>
            <p:nvPr/>
          </p:nvSpPr>
          <p:spPr bwMode="auto">
            <a:xfrm rot="5265760">
              <a:off x="3346" y="353"/>
              <a:ext cx="1016" cy="1291"/>
            </a:xfrm>
            <a:custGeom>
              <a:avLst/>
              <a:gdLst>
                <a:gd name="T0" fmla="*/ 43 w 1223"/>
                <a:gd name="T1" fmla="*/ 756 h 1291"/>
                <a:gd name="T2" fmla="*/ 25 w 1223"/>
                <a:gd name="T3" fmla="*/ 670 h 1291"/>
                <a:gd name="T4" fmla="*/ 22 w 1223"/>
                <a:gd name="T5" fmla="*/ 103 h 1291"/>
                <a:gd name="T6" fmla="*/ 12 w 1223"/>
                <a:gd name="T7" fmla="*/ 52 h 1291"/>
                <a:gd name="T8" fmla="*/ 2 w 1223"/>
                <a:gd name="T9" fmla="*/ 82 h 1291"/>
                <a:gd name="T10" fmla="*/ 2 w 1223"/>
                <a:gd name="T11" fmla="*/ 544 h 1291"/>
                <a:gd name="T12" fmla="*/ 2 w 1223"/>
                <a:gd name="T13" fmla="*/ 751 h 1291"/>
                <a:gd name="T14" fmla="*/ 2 w 1223"/>
                <a:gd name="T15" fmla="*/ 940 h 1291"/>
                <a:gd name="T16" fmla="*/ 2 w 1223"/>
                <a:gd name="T17" fmla="*/ 1114 h 1291"/>
                <a:gd name="T18" fmla="*/ 5 w 1223"/>
                <a:gd name="T19" fmla="*/ 1219 h 1291"/>
                <a:gd name="T20" fmla="*/ 22 w 1223"/>
                <a:gd name="T21" fmla="*/ 1243 h 1291"/>
                <a:gd name="T22" fmla="*/ 25 w 1223"/>
                <a:gd name="T23" fmla="*/ 930 h 1291"/>
                <a:gd name="T24" fmla="*/ 42 w 1223"/>
                <a:gd name="T25" fmla="*/ 916 h 1291"/>
                <a:gd name="T26" fmla="*/ 43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aphicFrame>
          <p:nvGraphicFramePr>
            <p:cNvPr id="225294" name="Object 0"/>
            <p:cNvGraphicFramePr>
              <a:graphicFrameLocks noChangeAspect="1"/>
            </p:cNvGraphicFramePr>
            <p:nvPr/>
          </p:nvGraphicFramePr>
          <p:xfrm>
            <a:off x="4025" y="599"/>
            <a:ext cx="368" cy="292"/>
          </p:xfrm>
          <a:graphic>
            <a:graphicData uri="http://schemas.openxmlformats.org/presentationml/2006/ole">
              <mc:AlternateContent xmlns:mc="http://schemas.openxmlformats.org/markup-compatibility/2006">
                <mc:Choice xmlns:v="urn:schemas-microsoft-com:vml" Requires="v">
                  <p:oleObj spid="_x0000_s1255"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 y="599"/>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25295" name="Line 10"/>
            <p:cNvSpPr>
              <a:spLocks noChangeShapeType="1"/>
            </p:cNvSpPr>
            <p:nvPr/>
          </p:nvSpPr>
          <p:spPr bwMode="auto">
            <a:xfrm flipH="1">
              <a:off x="3292" y="993"/>
              <a:ext cx="945"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296" name="Line 11"/>
            <p:cNvSpPr>
              <a:spLocks noChangeShapeType="1"/>
            </p:cNvSpPr>
            <p:nvPr/>
          </p:nvSpPr>
          <p:spPr bwMode="auto">
            <a:xfrm flipH="1" flipV="1">
              <a:off x="4238" y="883"/>
              <a:ext cx="2" cy="10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297" name="Line 12"/>
            <p:cNvSpPr>
              <a:spLocks noChangeShapeType="1"/>
            </p:cNvSpPr>
            <p:nvPr/>
          </p:nvSpPr>
          <p:spPr bwMode="auto">
            <a:xfrm flipH="1">
              <a:off x="3293" y="849"/>
              <a:ext cx="2" cy="14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225298" name="Object 1"/>
            <p:cNvGraphicFramePr>
              <a:graphicFrameLocks noChangeAspect="1"/>
            </p:cNvGraphicFramePr>
            <p:nvPr/>
          </p:nvGraphicFramePr>
          <p:xfrm>
            <a:off x="3641" y="533"/>
            <a:ext cx="368" cy="292"/>
          </p:xfrm>
          <a:graphic>
            <a:graphicData uri="http://schemas.openxmlformats.org/presentationml/2006/ole">
              <mc:AlternateContent xmlns:mc="http://schemas.openxmlformats.org/markup-compatibility/2006">
                <mc:Choice xmlns:v="urn:schemas-microsoft-com:vml" Requires="v">
                  <p:oleObj spid="_x0000_s1256"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1" y="533"/>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25299" name="Object 2"/>
            <p:cNvGraphicFramePr>
              <a:graphicFrameLocks noChangeAspect="1"/>
            </p:cNvGraphicFramePr>
            <p:nvPr/>
          </p:nvGraphicFramePr>
          <p:xfrm>
            <a:off x="3245" y="617"/>
            <a:ext cx="368" cy="292"/>
          </p:xfrm>
          <a:graphic>
            <a:graphicData uri="http://schemas.openxmlformats.org/presentationml/2006/ole">
              <mc:AlternateContent xmlns:mc="http://schemas.openxmlformats.org/markup-compatibility/2006">
                <mc:Choice xmlns:v="urn:schemas-microsoft-com:vml" Requires="v">
                  <p:oleObj spid="_x0000_s1257" name="Clip" r:id="rId7" imgW="1307079" imgH="1083682" progId="MS_ClipArt_Gallery.2">
                    <p:embed/>
                  </p:oleObj>
                </mc:Choice>
                <mc:Fallback>
                  <p:oleObj name="Clip" r:id="rId7"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 y="617"/>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25300" name="Line 15"/>
            <p:cNvSpPr>
              <a:spLocks noChangeShapeType="1"/>
            </p:cNvSpPr>
            <p:nvPr/>
          </p:nvSpPr>
          <p:spPr bwMode="auto">
            <a:xfrm flipH="1">
              <a:off x="3689" y="999"/>
              <a:ext cx="2" cy="50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01" name="Text Box 16"/>
            <p:cNvSpPr txBox="1">
              <a:spLocks noChangeArrowheads="1"/>
            </p:cNvSpPr>
            <p:nvPr/>
          </p:nvSpPr>
          <p:spPr bwMode="auto">
            <a:xfrm>
              <a:off x="2669" y="847"/>
              <a:ext cx="679"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223.1.1.1</a:t>
              </a:r>
              <a:endParaRPr lang="en-US" sz="1800">
                <a:latin typeface="Comic Sans MS" charset="0"/>
              </a:endParaRPr>
            </a:p>
          </p:txBody>
        </p:sp>
        <p:sp>
          <p:nvSpPr>
            <p:cNvPr id="225302" name="Rectangle 17"/>
            <p:cNvSpPr>
              <a:spLocks noChangeArrowheads="1"/>
            </p:cNvSpPr>
            <p:nvPr/>
          </p:nvSpPr>
          <p:spPr bwMode="auto">
            <a:xfrm>
              <a:off x="3609" y="1293"/>
              <a:ext cx="195"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5303" name="Text Box 18"/>
            <p:cNvSpPr txBox="1">
              <a:spLocks noChangeArrowheads="1"/>
            </p:cNvSpPr>
            <p:nvPr/>
          </p:nvSpPr>
          <p:spPr bwMode="auto">
            <a:xfrm>
              <a:off x="3384" y="1231"/>
              <a:ext cx="679"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223.1.1.3</a:t>
              </a:r>
              <a:endParaRPr lang="en-US" sz="1800">
                <a:latin typeface="Comic Sans MS" charset="0"/>
              </a:endParaRPr>
            </a:p>
          </p:txBody>
        </p:sp>
        <p:sp>
          <p:nvSpPr>
            <p:cNvPr id="225304" name="Text Box 19"/>
            <p:cNvSpPr txBox="1">
              <a:spLocks noChangeArrowheads="1"/>
            </p:cNvSpPr>
            <p:nvPr/>
          </p:nvSpPr>
          <p:spPr bwMode="auto">
            <a:xfrm>
              <a:off x="4211" y="851"/>
              <a:ext cx="67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223.1.1.4</a:t>
              </a:r>
              <a:endParaRPr lang="en-US" sz="1800">
                <a:latin typeface="Comic Sans MS" charset="0"/>
              </a:endParaRPr>
            </a:p>
          </p:txBody>
        </p:sp>
        <p:sp>
          <p:nvSpPr>
            <p:cNvPr id="225305" name="Freeform 20"/>
            <p:cNvSpPr>
              <a:spLocks/>
            </p:cNvSpPr>
            <p:nvPr/>
          </p:nvSpPr>
          <p:spPr bwMode="auto">
            <a:xfrm>
              <a:off x="2282" y="2875"/>
              <a:ext cx="970" cy="939"/>
            </a:xfrm>
            <a:custGeom>
              <a:avLst/>
              <a:gdLst>
                <a:gd name="T0" fmla="*/ 451 w 970"/>
                <a:gd name="T1" fmla="*/ 41 h 939"/>
                <a:gd name="T2" fmla="*/ 388 w 970"/>
                <a:gd name="T3" fmla="*/ 431 h 939"/>
                <a:gd name="T4" fmla="*/ 64 w 970"/>
                <a:gd name="T5" fmla="*/ 479 h 939"/>
                <a:gd name="T6" fmla="*/ 7 w 970"/>
                <a:gd name="T7" fmla="*/ 791 h 939"/>
                <a:gd name="T8" fmla="*/ 100 w 970"/>
                <a:gd name="T9" fmla="*/ 920 h 939"/>
                <a:gd name="T10" fmla="*/ 421 w 970"/>
                <a:gd name="T11" fmla="*/ 905 h 939"/>
                <a:gd name="T12" fmla="*/ 652 w 970"/>
                <a:gd name="T13" fmla="*/ 905 h 939"/>
                <a:gd name="T14" fmla="*/ 904 w 970"/>
                <a:gd name="T15" fmla="*/ 857 h 939"/>
                <a:gd name="T16" fmla="*/ 916 w 970"/>
                <a:gd name="T17" fmla="*/ 473 h 939"/>
                <a:gd name="T18" fmla="*/ 580 w 970"/>
                <a:gd name="T19" fmla="*/ 443 h 939"/>
                <a:gd name="T20" fmla="*/ 526 w 970"/>
                <a:gd name="T21" fmla="*/ 65 h 939"/>
                <a:gd name="T22" fmla="*/ 529 w 970"/>
                <a:gd name="T23" fmla="*/ 53 h 939"/>
                <a:gd name="T24" fmla="*/ 451 w 970"/>
                <a:gd name="T25" fmla="*/ 41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nvGrpSpPr>
            <p:cNvPr id="225306" name="Group 21"/>
            <p:cNvGrpSpPr>
              <a:grpSpLocks/>
            </p:cNvGrpSpPr>
            <p:nvPr/>
          </p:nvGrpSpPr>
          <p:grpSpPr bwMode="auto">
            <a:xfrm>
              <a:off x="2557" y="2693"/>
              <a:ext cx="448" cy="240"/>
              <a:chOff x="3600" y="219"/>
              <a:chExt cx="360" cy="175"/>
            </a:xfrm>
          </p:grpSpPr>
          <p:sp>
            <p:nvSpPr>
              <p:cNvPr id="225368" name="Oval 2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5369" name="Line 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70"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71" name="Rectangle 2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25372"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225373" name="Group 27"/>
              <p:cNvGrpSpPr>
                <a:grpSpLocks/>
              </p:cNvGrpSpPr>
              <p:nvPr/>
            </p:nvGrpSpPr>
            <p:grpSpPr bwMode="auto">
              <a:xfrm>
                <a:off x="3686" y="244"/>
                <a:ext cx="177" cy="66"/>
                <a:chOff x="2848" y="848"/>
                <a:chExt cx="140" cy="98"/>
              </a:xfrm>
            </p:grpSpPr>
            <p:sp>
              <p:nvSpPr>
                <p:cNvPr id="225378"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79" name="Line 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80" name="Line 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25374" name="Group 31"/>
              <p:cNvGrpSpPr>
                <a:grpSpLocks/>
              </p:cNvGrpSpPr>
              <p:nvPr/>
            </p:nvGrpSpPr>
            <p:grpSpPr bwMode="auto">
              <a:xfrm flipV="1">
                <a:off x="3686" y="243"/>
                <a:ext cx="177" cy="66"/>
                <a:chOff x="2848" y="848"/>
                <a:chExt cx="140" cy="98"/>
              </a:xfrm>
            </p:grpSpPr>
            <p:sp>
              <p:nvSpPr>
                <p:cNvPr id="225375" name="Line 3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76"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77" name="Line 3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225307" name="Line 35"/>
            <p:cNvSpPr>
              <a:spLocks noChangeShapeType="1"/>
            </p:cNvSpPr>
            <p:nvPr/>
          </p:nvSpPr>
          <p:spPr bwMode="auto">
            <a:xfrm flipH="1">
              <a:off x="2758" y="2940"/>
              <a:ext cx="0" cy="44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08" name="Line 36"/>
            <p:cNvSpPr>
              <a:spLocks noChangeShapeType="1"/>
            </p:cNvSpPr>
            <p:nvPr/>
          </p:nvSpPr>
          <p:spPr bwMode="auto">
            <a:xfrm flipH="1" flipV="1">
              <a:off x="2431" y="3384"/>
              <a:ext cx="642" cy="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09" name="Line 37"/>
            <p:cNvSpPr>
              <a:spLocks noChangeShapeType="1"/>
            </p:cNvSpPr>
            <p:nvPr/>
          </p:nvSpPr>
          <p:spPr bwMode="auto">
            <a:xfrm flipH="1" flipV="1">
              <a:off x="2438" y="3394"/>
              <a:ext cx="2" cy="10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10" name="Line 38"/>
            <p:cNvSpPr>
              <a:spLocks noChangeShapeType="1"/>
            </p:cNvSpPr>
            <p:nvPr/>
          </p:nvSpPr>
          <p:spPr bwMode="auto">
            <a:xfrm flipH="1" flipV="1">
              <a:off x="3065" y="3385"/>
              <a:ext cx="2" cy="15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225311" name="Object 3"/>
            <p:cNvGraphicFramePr>
              <a:graphicFrameLocks noChangeAspect="1"/>
            </p:cNvGraphicFramePr>
            <p:nvPr/>
          </p:nvGraphicFramePr>
          <p:xfrm>
            <a:off x="2780" y="3449"/>
            <a:ext cx="368" cy="292"/>
          </p:xfrm>
          <a:graphic>
            <a:graphicData uri="http://schemas.openxmlformats.org/presentationml/2006/ole">
              <mc:AlternateContent xmlns:mc="http://schemas.openxmlformats.org/markup-compatibility/2006">
                <mc:Choice xmlns:v="urn:schemas-microsoft-com:vml" Requires="v">
                  <p:oleObj spid="_x0000_s1258" name="Clip" r:id="rId8" imgW="1307079" imgH="1083682" progId="MS_ClipArt_Gallery.2">
                    <p:embed/>
                  </p:oleObj>
                </mc:Choice>
                <mc:Fallback>
                  <p:oleObj name="Clip" r:id="rId8"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0" y="3449"/>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25312" name="Object 4"/>
            <p:cNvGraphicFramePr>
              <a:graphicFrameLocks noChangeAspect="1"/>
            </p:cNvGraphicFramePr>
            <p:nvPr/>
          </p:nvGraphicFramePr>
          <p:xfrm>
            <a:off x="2372" y="3458"/>
            <a:ext cx="368" cy="292"/>
          </p:xfrm>
          <a:graphic>
            <a:graphicData uri="http://schemas.openxmlformats.org/presentationml/2006/ole">
              <mc:AlternateContent xmlns:mc="http://schemas.openxmlformats.org/markup-compatibility/2006">
                <mc:Choice xmlns:v="urn:schemas-microsoft-com:vml" Requires="v">
                  <p:oleObj spid="_x0000_s1259" name="Clip" r:id="rId9" imgW="1307079" imgH="1083682" progId="MS_ClipArt_Gallery.2">
                    <p:embed/>
                  </p:oleObj>
                </mc:Choice>
                <mc:Fallback>
                  <p:oleObj name="Clip" r:id="rId9"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2" y="3458"/>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25313" name="Text Box 41"/>
            <p:cNvSpPr txBox="1">
              <a:spLocks noChangeArrowheads="1"/>
            </p:cNvSpPr>
            <p:nvPr/>
          </p:nvSpPr>
          <p:spPr bwMode="auto">
            <a:xfrm>
              <a:off x="3033" y="3315"/>
              <a:ext cx="679"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223.1.2.2</a:t>
              </a:r>
              <a:endParaRPr lang="en-US" sz="1800">
                <a:latin typeface="Comic Sans MS" charset="0"/>
              </a:endParaRPr>
            </a:p>
          </p:txBody>
        </p:sp>
        <p:sp>
          <p:nvSpPr>
            <p:cNvPr id="225314" name="Text Box 42"/>
            <p:cNvSpPr txBox="1">
              <a:spLocks noChangeArrowheads="1"/>
            </p:cNvSpPr>
            <p:nvPr/>
          </p:nvSpPr>
          <p:spPr bwMode="auto">
            <a:xfrm>
              <a:off x="1838" y="3310"/>
              <a:ext cx="67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223.1.2.1</a:t>
              </a:r>
              <a:endParaRPr lang="en-US" sz="1800">
                <a:latin typeface="Comic Sans MS" charset="0"/>
              </a:endParaRPr>
            </a:p>
          </p:txBody>
        </p:sp>
        <p:sp>
          <p:nvSpPr>
            <p:cNvPr id="225315" name="Rectangle 43"/>
            <p:cNvSpPr>
              <a:spLocks noChangeArrowheads="1"/>
            </p:cNvSpPr>
            <p:nvPr/>
          </p:nvSpPr>
          <p:spPr bwMode="auto">
            <a:xfrm>
              <a:off x="2721" y="3003"/>
              <a:ext cx="81"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5316" name="Text Box 44"/>
            <p:cNvSpPr txBox="1">
              <a:spLocks noChangeArrowheads="1"/>
            </p:cNvSpPr>
            <p:nvPr/>
          </p:nvSpPr>
          <p:spPr bwMode="auto">
            <a:xfrm>
              <a:off x="2442" y="2965"/>
              <a:ext cx="679"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223.1.2.6</a:t>
              </a:r>
              <a:endParaRPr lang="en-US" sz="1800">
                <a:latin typeface="Comic Sans MS" charset="0"/>
              </a:endParaRPr>
            </a:p>
          </p:txBody>
        </p:sp>
        <p:sp>
          <p:nvSpPr>
            <p:cNvPr id="225317" name="Freeform 45"/>
            <p:cNvSpPr>
              <a:spLocks/>
            </p:cNvSpPr>
            <p:nvPr/>
          </p:nvSpPr>
          <p:spPr bwMode="auto">
            <a:xfrm>
              <a:off x="4190" y="2887"/>
              <a:ext cx="970" cy="939"/>
            </a:xfrm>
            <a:custGeom>
              <a:avLst/>
              <a:gdLst>
                <a:gd name="T0" fmla="*/ 451 w 970"/>
                <a:gd name="T1" fmla="*/ 41 h 939"/>
                <a:gd name="T2" fmla="*/ 388 w 970"/>
                <a:gd name="T3" fmla="*/ 431 h 939"/>
                <a:gd name="T4" fmla="*/ 64 w 970"/>
                <a:gd name="T5" fmla="*/ 479 h 939"/>
                <a:gd name="T6" fmla="*/ 7 w 970"/>
                <a:gd name="T7" fmla="*/ 791 h 939"/>
                <a:gd name="T8" fmla="*/ 100 w 970"/>
                <a:gd name="T9" fmla="*/ 920 h 939"/>
                <a:gd name="T10" fmla="*/ 421 w 970"/>
                <a:gd name="T11" fmla="*/ 905 h 939"/>
                <a:gd name="T12" fmla="*/ 652 w 970"/>
                <a:gd name="T13" fmla="*/ 905 h 939"/>
                <a:gd name="T14" fmla="*/ 904 w 970"/>
                <a:gd name="T15" fmla="*/ 857 h 939"/>
                <a:gd name="T16" fmla="*/ 916 w 970"/>
                <a:gd name="T17" fmla="*/ 473 h 939"/>
                <a:gd name="T18" fmla="*/ 580 w 970"/>
                <a:gd name="T19" fmla="*/ 443 h 939"/>
                <a:gd name="T20" fmla="*/ 526 w 970"/>
                <a:gd name="T21" fmla="*/ 65 h 939"/>
                <a:gd name="T22" fmla="*/ 529 w 970"/>
                <a:gd name="T23" fmla="*/ 53 h 939"/>
                <a:gd name="T24" fmla="*/ 451 w 970"/>
                <a:gd name="T25" fmla="*/ 41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nvGrpSpPr>
            <p:cNvPr id="225318" name="Group 46"/>
            <p:cNvGrpSpPr>
              <a:grpSpLocks/>
            </p:cNvGrpSpPr>
            <p:nvPr/>
          </p:nvGrpSpPr>
          <p:grpSpPr bwMode="auto">
            <a:xfrm>
              <a:off x="4465" y="2705"/>
              <a:ext cx="448" cy="240"/>
              <a:chOff x="3600" y="219"/>
              <a:chExt cx="360" cy="175"/>
            </a:xfrm>
          </p:grpSpPr>
          <p:sp>
            <p:nvSpPr>
              <p:cNvPr id="225355" name="Oval 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5356" name="Line 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57" name="Line 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58" name="Rectangle 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25359" name="Oval 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225360" name="Group 52"/>
              <p:cNvGrpSpPr>
                <a:grpSpLocks/>
              </p:cNvGrpSpPr>
              <p:nvPr/>
            </p:nvGrpSpPr>
            <p:grpSpPr bwMode="auto">
              <a:xfrm>
                <a:off x="3686" y="244"/>
                <a:ext cx="177" cy="66"/>
                <a:chOff x="2848" y="848"/>
                <a:chExt cx="140" cy="98"/>
              </a:xfrm>
            </p:grpSpPr>
            <p:sp>
              <p:nvSpPr>
                <p:cNvPr id="225365" name="Line 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66" name="Line 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67" name="Line 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25361" name="Group 56"/>
              <p:cNvGrpSpPr>
                <a:grpSpLocks/>
              </p:cNvGrpSpPr>
              <p:nvPr/>
            </p:nvGrpSpPr>
            <p:grpSpPr bwMode="auto">
              <a:xfrm flipV="1">
                <a:off x="3686" y="243"/>
                <a:ext cx="177" cy="66"/>
                <a:chOff x="2848" y="848"/>
                <a:chExt cx="140" cy="98"/>
              </a:xfrm>
            </p:grpSpPr>
            <p:sp>
              <p:nvSpPr>
                <p:cNvPr id="225362" name="Line 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63" name="Line 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64" name="Line 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225319" name="Line 60"/>
            <p:cNvSpPr>
              <a:spLocks noChangeShapeType="1"/>
            </p:cNvSpPr>
            <p:nvPr/>
          </p:nvSpPr>
          <p:spPr bwMode="auto">
            <a:xfrm flipH="1">
              <a:off x="4666" y="2952"/>
              <a:ext cx="0" cy="44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20" name="Line 61"/>
            <p:cNvSpPr>
              <a:spLocks noChangeShapeType="1"/>
            </p:cNvSpPr>
            <p:nvPr/>
          </p:nvSpPr>
          <p:spPr bwMode="auto">
            <a:xfrm flipH="1" flipV="1">
              <a:off x="4339" y="3396"/>
              <a:ext cx="642" cy="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21" name="Line 62"/>
            <p:cNvSpPr>
              <a:spLocks noChangeShapeType="1"/>
            </p:cNvSpPr>
            <p:nvPr/>
          </p:nvSpPr>
          <p:spPr bwMode="auto">
            <a:xfrm flipH="1" flipV="1">
              <a:off x="4346" y="3406"/>
              <a:ext cx="2" cy="10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22" name="Line 63"/>
            <p:cNvSpPr>
              <a:spLocks noChangeShapeType="1"/>
            </p:cNvSpPr>
            <p:nvPr/>
          </p:nvSpPr>
          <p:spPr bwMode="auto">
            <a:xfrm flipH="1" flipV="1">
              <a:off x="4973" y="3397"/>
              <a:ext cx="2" cy="15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225323" name="Object 5"/>
            <p:cNvGraphicFramePr>
              <a:graphicFrameLocks noChangeAspect="1"/>
            </p:cNvGraphicFramePr>
            <p:nvPr/>
          </p:nvGraphicFramePr>
          <p:xfrm>
            <a:off x="4688" y="3461"/>
            <a:ext cx="368" cy="292"/>
          </p:xfrm>
          <a:graphic>
            <a:graphicData uri="http://schemas.openxmlformats.org/presentationml/2006/ole">
              <mc:AlternateContent xmlns:mc="http://schemas.openxmlformats.org/markup-compatibility/2006">
                <mc:Choice xmlns:v="urn:schemas-microsoft-com:vml" Requires="v">
                  <p:oleObj spid="_x0000_s1260" name="Clip" r:id="rId10" imgW="1307079" imgH="1083682" progId="MS_ClipArt_Gallery.2">
                    <p:embed/>
                  </p:oleObj>
                </mc:Choice>
                <mc:Fallback>
                  <p:oleObj name="Clip" r:id="rId10"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8" y="3461"/>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25324" name="Object 6"/>
            <p:cNvGraphicFramePr>
              <a:graphicFrameLocks noChangeAspect="1"/>
            </p:cNvGraphicFramePr>
            <p:nvPr/>
          </p:nvGraphicFramePr>
          <p:xfrm>
            <a:off x="4280" y="3470"/>
            <a:ext cx="368" cy="292"/>
          </p:xfrm>
          <a:graphic>
            <a:graphicData uri="http://schemas.openxmlformats.org/presentationml/2006/ole">
              <mc:AlternateContent xmlns:mc="http://schemas.openxmlformats.org/markup-compatibility/2006">
                <mc:Choice xmlns:v="urn:schemas-microsoft-com:vml" Requires="v">
                  <p:oleObj spid="_x0000_s1261" name="Clip" r:id="rId11" imgW="1307079" imgH="1083682" progId="MS_ClipArt_Gallery.2">
                    <p:embed/>
                  </p:oleObj>
                </mc:Choice>
                <mc:Fallback>
                  <p:oleObj name="Clip" r:id="rId11"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0" y="3470"/>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25325" name="Text Box 66"/>
            <p:cNvSpPr txBox="1">
              <a:spLocks noChangeArrowheads="1"/>
            </p:cNvSpPr>
            <p:nvPr/>
          </p:nvSpPr>
          <p:spPr bwMode="auto">
            <a:xfrm>
              <a:off x="4940" y="3326"/>
              <a:ext cx="679"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223.1.3.2</a:t>
              </a:r>
              <a:endParaRPr lang="en-US" sz="1800">
                <a:latin typeface="Comic Sans MS" charset="0"/>
              </a:endParaRPr>
            </a:p>
          </p:txBody>
        </p:sp>
        <p:sp>
          <p:nvSpPr>
            <p:cNvPr id="225326" name="Text Box 67"/>
            <p:cNvSpPr txBox="1">
              <a:spLocks noChangeArrowheads="1"/>
            </p:cNvSpPr>
            <p:nvPr/>
          </p:nvSpPr>
          <p:spPr bwMode="auto">
            <a:xfrm>
              <a:off x="3747" y="3323"/>
              <a:ext cx="679"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223.1.3.1</a:t>
              </a:r>
              <a:endParaRPr lang="en-US" sz="1800">
                <a:latin typeface="Comic Sans MS" charset="0"/>
              </a:endParaRPr>
            </a:p>
          </p:txBody>
        </p:sp>
        <p:sp>
          <p:nvSpPr>
            <p:cNvPr id="225327" name="Rectangle 68"/>
            <p:cNvSpPr>
              <a:spLocks noChangeArrowheads="1"/>
            </p:cNvSpPr>
            <p:nvPr/>
          </p:nvSpPr>
          <p:spPr bwMode="auto">
            <a:xfrm>
              <a:off x="4629" y="3015"/>
              <a:ext cx="81"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5328" name="Text Box 69"/>
            <p:cNvSpPr txBox="1">
              <a:spLocks noChangeArrowheads="1"/>
            </p:cNvSpPr>
            <p:nvPr/>
          </p:nvSpPr>
          <p:spPr bwMode="auto">
            <a:xfrm>
              <a:off x="4347" y="2993"/>
              <a:ext cx="753"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223.1.3.27</a:t>
              </a:r>
              <a:endParaRPr lang="en-US" sz="1800">
                <a:latin typeface="Comic Sans MS" charset="0"/>
              </a:endParaRPr>
            </a:p>
          </p:txBody>
        </p:sp>
        <p:grpSp>
          <p:nvGrpSpPr>
            <p:cNvPr id="225329" name="Group 70"/>
            <p:cNvGrpSpPr>
              <a:grpSpLocks/>
            </p:cNvGrpSpPr>
            <p:nvPr/>
          </p:nvGrpSpPr>
          <p:grpSpPr bwMode="auto">
            <a:xfrm>
              <a:off x="3481" y="1505"/>
              <a:ext cx="448" cy="240"/>
              <a:chOff x="3600" y="219"/>
              <a:chExt cx="360" cy="175"/>
            </a:xfrm>
          </p:grpSpPr>
          <p:sp>
            <p:nvSpPr>
              <p:cNvPr id="225342" name="Oval 7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5343" name="Line 7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44" name="Line 7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45" name="Rectangle 7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25346" name="Oval 7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225347" name="Group 76"/>
              <p:cNvGrpSpPr>
                <a:grpSpLocks/>
              </p:cNvGrpSpPr>
              <p:nvPr/>
            </p:nvGrpSpPr>
            <p:grpSpPr bwMode="auto">
              <a:xfrm>
                <a:off x="3686" y="244"/>
                <a:ext cx="177" cy="66"/>
                <a:chOff x="2848" y="848"/>
                <a:chExt cx="140" cy="98"/>
              </a:xfrm>
            </p:grpSpPr>
            <p:sp>
              <p:nvSpPr>
                <p:cNvPr id="225352" name="Line 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53" name="Line 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54" name="Line 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25348" name="Group 80"/>
              <p:cNvGrpSpPr>
                <a:grpSpLocks/>
              </p:cNvGrpSpPr>
              <p:nvPr/>
            </p:nvGrpSpPr>
            <p:grpSpPr bwMode="auto">
              <a:xfrm flipV="1">
                <a:off x="3686" y="243"/>
                <a:ext cx="177" cy="66"/>
                <a:chOff x="2848" y="848"/>
                <a:chExt cx="140" cy="98"/>
              </a:xfrm>
            </p:grpSpPr>
            <p:sp>
              <p:nvSpPr>
                <p:cNvPr id="225349" name="Line 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50" name="Line 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51" name="Line 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225330" name="Line 84"/>
            <p:cNvSpPr>
              <a:spLocks noChangeShapeType="1"/>
            </p:cNvSpPr>
            <p:nvPr/>
          </p:nvSpPr>
          <p:spPr bwMode="auto">
            <a:xfrm flipH="1" flipV="1">
              <a:off x="3848" y="823"/>
              <a:ext cx="2" cy="16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31" name="Rectangle 85"/>
            <p:cNvSpPr>
              <a:spLocks noChangeArrowheads="1"/>
            </p:cNvSpPr>
            <p:nvPr/>
          </p:nvSpPr>
          <p:spPr bwMode="auto">
            <a:xfrm>
              <a:off x="3813" y="846"/>
              <a:ext cx="69" cy="123"/>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5332" name="Text Box 86"/>
            <p:cNvSpPr txBox="1">
              <a:spLocks noChangeArrowheads="1"/>
            </p:cNvSpPr>
            <p:nvPr/>
          </p:nvSpPr>
          <p:spPr bwMode="auto">
            <a:xfrm>
              <a:off x="3537" y="351"/>
              <a:ext cx="67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223.1.1.2</a:t>
              </a:r>
              <a:endParaRPr lang="en-US" sz="1600">
                <a:latin typeface="Comic Sans MS" charset="0"/>
              </a:endParaRPr>
            </a:p>
          </p:txBody>
        </p:sp>
        <p:sp>
          <p:nvSpPr>
            <p:cNvPr id="225333" name="Line 87"/>
            <p:cNvSpPr>
              <a:spLocks noChangeShapeType="1"/>
            </p:cNvSpPr>
            <p:nvPr/>
          </p:nvSpPr>
          <p:spPr bwMode="auto">
            <a:xfrm flipV="1">
              <a:off x="2892" y="1740"/>
              <a:ext cx="702" cy="97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34" name="Line 88"/>
            <p:cNvSpPr>
              <a:spLocks noChangeShapeType="1"/>
            </p:cNvSpPr>
            <p:nvPr/>
          </p:nvSpPr>
          <p:spPr bwMode="auto">
            <a:xfrm flipH="1" flipV="1">
              <a:off x="3840" y="1728"/>
              <a:ext cx="804" cy="97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35" name="Line 89"/>
            <p:cNvSpPr>
              <a:spLocks noChangeShapeType="1"/>
            </p:cNvSpPr>
            <p:nvPr/>
          </p:nvSpPr>
          <p:spPr bwMode="auto">
            <a:xfrm flipH="1" flipV="1">
              <a:off x="3012" y="2838"/>
              <a:ext cx="1452" cy="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5336" name="Text Box 90"/>
            <p:cNvSpPr txBox="1">
              <a:spLocks noChangeArrowheads="1"/>
            </p:cNvSpPr>
            <p:nvPr/>
          </p:nvSpPr>
          <p:spPr bwMode="auto">
            <a:xfrm>
              <a:off x="3897" y="1674"/>
              <a:ext cx="679"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223.1.7.0</a:t>
              </a:r>
              <a:endParaRPr lang="en-US" sz="1800">
                <a:latin typeface="Comic Sans MS" charset="0"/>
              </a:endParaRPr>
            </a:p>
          </p:txBody>
        </p:sp>
        <p:sp>
          <p:nvSpPr>
            <p:cNvPr id="225337" name="Text Box 91"/>
            <p:cNvSpPr txBox="1">
              <a:spLocks noChangeArrowheads="1"/>
            </p:cNvSpPr>
            <p:nvPr/>
          </p:nvSpPr>
          <p:spPr bwMode="auto">
            <a:xfrm>
              <a:off x="4573" y="2483"/>
              <a:ext cx="67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223.1.7.1</a:t>
              </a:r>
              <a:endParaRPr lang="en-US" sz="1800">
                <a:latin typeface="Comic Sans MS" charset="0"/>
              </a:endParaRPr>
            </a:p>
          </p:txBody>
        </p:sp>
        <p:sp>
          <p:nvSpPr>
            <p:cNvPr id="225338" name="Text Box 92"/>
            <p:cNvSpPr txBox="1">
              <a:spLocks noChangeArrowheads="1"/>
            </p:cNvSpPr>
            <p:nvPr/>
          </p:nvSpPr>
          <p:spPr bwMode="auto">
            <a:xfrm>
              <a:off x="3795" y="2644"/>
              <a:ext cx="679"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223.1.8.0</a:t>
              </a:r>
              <a:endParaRPr lang="en-US" sz="1800">
                <a:latin typeface="Comic Sans MS" charset="0"/>
              </a:endParaRPr>
            </a:p>
          </p:txBody>
        </p:sp>
        <p:sp>
          <p:nvSpPr>
            <p:cNvPr id="225339" name="Text Box 93"/>
            <p:cNvSpPr txBox="1">
              <a:spLocks noChangeArrowheads="1"/>
            </p:cNvSpPr>
            <p:nvPr/>
          </p:nvSpPr>
          <p:spPr bwMode="auto">
            <a:xfrm>
              <a:off x="3006" y="2644"/>
              <a:ext cx="679"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223.1.8.1</a:t>
              </a:r>
              <a:endParaRPr lang="en-US" sz="1800">
                <a:latin typeface="Comic Sans MS" charset="0"/>
              </a:endParaRPr>
            </a:p>
          </p:txBody>
        </p:sp>
        <p:sp>
          <p:nvSpPr>
            <p:cNvPr id="225340" name="Text Box 94"/>
            <p:cNvSpPr txBox="1">
              <a:spLocks noChangeArrowheads="1"/>
            </p:cNvSpPr>
            <p:nvPr/>
          </p:nvSpPr>
          <p:spPr bwMode="auto">
            <a:xfrm>
              <a:off x="2330" y="2461"/>
              <a:ext cx="67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223.1.9.1</a:t>
              </a:r>
              <a:endParaRPr lang="en-US" sz="1800">
                <a:latin typeface="Comic Sans MS" charset="0"/>
              </a:endParaRPr>
            </a:p>
          </p:txBody>
        </p:sp>
        <p:sp>
          <p:nvSpPr>
            <p:cNvPr id="225341" name="Text Box 95"/>
            <p:cNvSpPr txBox="1">
              <a:spLocks noChangeArrowheads="1"/>
            </p:cNvSpPr>
            <p:nvPr/>
          </p:nvSpPr>
          <p:spPr bwMode="auto">
            <a:xfrm>
              <a:off x="2876" y="1679"/>
              <a:ext cx="67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223.1.9.2</a:t>
              </a:r>
              <a:endParaRPr lang="en-US" sz="1800">
                <a:latin typeface="Comic Sans MS" charset="0"/>
              </a:endParaRPr>
            </a:p>
          </p:txBody>
        </p:sp>
      </p:grpSp>
      <p:sp>
        <p:nvSpPr>
          <p:cNvPr id="225286" name="Text Box 96"/>
          <p:cNvSpPr txBox="1">
            <a:spLocks noChangeArrowheads="1"/>
          </p:cNvSpPr>
          <p:nvPr/>
        </p:nvSpPr>
        <p:spPr bwMode="auto">
          <a:xfrm>
            <a:off x="7634288" y="990600"/>
            <a:ext cx="150971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solidFill>
                  <a:srgbClr val="FF0000"/>
                </a:solidFill>
                <a:latin typeface="Comic Sans MS" charset="0"/>
              </a:rPr>
              <a:t>multi-access</a:t>
            </a:r>
          </a:p>
          <a:p>
            <a:r>
              <a:rPr lang="en-US" sz="1800">
                <a:solidFill>
                  <a:srgbClr val="FF0000"/>
                </a:solidFill>
                <a:latin typeface="Comic Sans MS" charset="0"/>
              </a:rPr>
              <a:t>LAN</a:t>
            </a:r>
            <a:endParaRPr lang="en-US" sz="1800">
              <a:latin typeface="Comic Sans MS" charset="0"/>
            </a:endParaRPr>
          </a:p>
        </p:txBody>
      </p:sp>
      <p:sp>
        <p:nvSpPr>
          <p:cNvPr id="225287" name="Line 97"/>
          <p:cNvSpPr>
            <a:spLocks noChangeShapeType="1"/>
          </p:cNvSpPr>
          <p:nvPr/>
        </p:nvSpPr>
        <p:spPr bwMode="auto">
          <a:xfrm flipH="1">
            <a:off x="7315200" y="1371600"/>
            <a:ext cx="304800" cy="22860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25288" name="Text Box 98"/>
          <p:cNvSpPr txBox="1">
            <a:spLocks noChangeArrowheads="1"/>
          </p:cNvSpPr>
          <p:nvPr/>
        </p:nvSpPr>
        <p:spPr bwMode="auto">
          <a:xfrm>
            <a:off x="7391400" y="3048000"/>
            <a:ext cx="16700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solidFill>
                  <a:srgbClr val="FF0000"/>
                </a:solidFill>
                <a:latin typeface="Comic Sans MS" charset="0"/>
              </a:rPr>
              <a:t>point-to-point</a:t>
            </a:r>
          </a:p>
          <a:p>
            <a:r>
              <a:rPr lang="en-US" sz="1800">
                <a:solidFill>
                  <a:srgbClr val="FF0000"/>
                </a:solidFill>
                <a:latin typeface="Comic Sans MS" charset="0"/>
              </a:rPr>
              <a:t> link</a:t>
            </a:r>
            <a:endParaRPr lang="en-US" sz="1800">
              <a:latin typeface="Comic Sans MS" charset="0"/>
            </a:endParaRPr>
          </a:p>
        </p:txBody>
      </p:sp>
      <p:sp>
        <p:nvSpPr>
          <p:cNvPr id="225289" name="Line 99"/>
          <p:cNvSpPr>
            <a:spLocks noChangeShapeType="1"/>
          </p:cNvSpPr>
          <p:nvPr/>
        </p:nvSpPr>
        <p:spPr bwMode="auto">
          <a:xfrm flipH="1">
            <a:off x="7315200" y="3429000"/>
            <a:ext cx="152400" cy="38100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0986379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5"/>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49171080-95BB-AC48-90DC-BEEE135F2D44}" type="slidenum">
              <a:rPr lang="en-US" altLang="en-US" sz="1200"/>
              <a:pPr>
                <a:spcBef>
                  <a:spcPct val="0"/>
                </a:spcBef>
                <a:buFontTx/>
                <a:buNone/>
              </a:pPr>
              <a:t>120</a:t>
            </a:fld>
            <a:endParaRPr lang="en-US" altLang="en-US" sz="1200"/>
          </a:p>
        </p:txBody>
      </p:sp>
      <p:sp>
        <p:nvSpPr>
          <p:cNvPr id="147458" name="Rectangle 2"/>
          <p:cNvSpPr>
            <a:spLocks noGrp="1" noChangeArrowheads="1"/>
          </p:cNvSpPr>
          <p:nvPr>
            <p:ph type="title"/>
          </p:nvPr>
        </p:nvSpPr>
        <p:spPr>
          <a:xfrm>
            <a:off x="762000" y="0"/>
            <a:ext cx="7772400" cy="1143000"/>
          </a:xfrm>
        </p:spPr>
        <p:txBody>
          <a:bodyPr/>
          <a:lstStyle/>
          <a:p>
            <a:pPr>
              <a:defRPr/>
            </a:pPr>
            <a:r>
              <a:rPr lang="en-US" sz="3600" dirty="0" smtClean="0">
                <a:cs typeface="+mj-cs"/>
              </a:rPr>
              <a:t>Intra-AS Routing</a:t>
            </a:r>
          </a:p>
        </p:txBody>
      </p:sp>
      <p:sp>
        <p:nvSpPr>
          <p:cNvPr id="147459" name="Rectangle 3"/>
          <p:cNvSpPr>
            <a:spLocks noGrp="1" noChangeArrowheads="1"/>
          </p:cNvSpPr>
          <p:nvPr>
            <p:ph type="body" idx="1"/>
          </p:nvPr>
        </p:nvSpPr>
        <p:spPr>
          <a:xfrm>
            <a:off x="762000" y="1219200"/>
            <a:ext cx="7772400" cy="4114800"/>
          </a:xfrm>
        </p:spPr>
        <p:txBody>
          <a:bodyPr/>
          <a:lstStyle/>
          <a:p>
            <a:pPr>
              <a:defRPr/>
            </a:pPr>
            <a:r>
              <a:rPr lang="en-US" sz="2400" dirty="0" smtClean="0">
                <a:cs typeface="+mn-cs"/>
              </a:rPr>
              <a:t>Also known as </a:t>
            </a:r>
            <a:r>
              <a:rPr lang="en-US" sz="2400" dirty="0" smtClean="0">
                <a:solidFill>
                  <a:srgbClr val="FF0000"/>
                </a:solidFill>
                <a:cs typeface="+mn-cs"/>
              </a:rPr>
              <a:t>Interior Gateway Protocols (IGP)</a:t>
            </a:r>
            <a:endParaRPr lang="en-US" sz="2400" dirty="0" smtClean="0">
              <a:solidFill>
                <a:srgbClr val="CC0000"/>
              </a:solidFill>
              <a:cs typeface="+mn-cs"/>
            </a:endParaRPr>
          </a:p>
          <a:p>
            <a:pPr>
              <a:defRPr/>
            </a:pPr>
            <a:r>
              <a:rPr lang="en-US" sz="2400" dirty="0" smtClean="0">
                <a:cs typeface="+mn-cs"/>
              </a:rPr>
              <a:t>Most common Intra-AS routing protocols:</a:t>
            </a:r>
          </a:p>
          <a:p>
            <a:pPr lvl="1">
              <a:lnSpc>
                <a:spcPct val="60000"/>
              </a:lnSpc>
              <a:defRPr/>
            </a:pPr>
            <a:endParaRPr lang="en-US" sz="1800" dirty="0" smtClean="0"/>
          </a:p>
          <a:p>
            <a:pPr lvl="1">
              <a:defRPr/>
            </a:pPr>
            <a:r>
              <a:rPr lang="en-US" sz="2400" dirty="0" smtClean="0"/>
              <a:t>RIP: Routing Information Protocol</a:t>
            </a:r>
          </a:p>
          <a:p>
            <a:pPr lvl="1">
              <a:lnSpc>
                <a:spcPct val="20000"/>
              </a:lnSpc>
              <a:defRPr/>
            </a:pPr>
            <a:endParaRPr lang="en-US" sz="2400" dirty="0" smtClean="0"/>
          </a:p>
          <a:p>
            <a:pPr lvl="1">
              <a:defRPr/>
            </a:pPr>
            <a:r>
              <a:rPr lang="en-US" sz="2400" dirty="0" smtClean="0"/>
              <a:t>OSPF: Open Shortest Path First</a:t>
            </a:r>
          </a:p>
          <a:p>
            <a:pPr lvl="1">
              <a:defRPr/>
            </a:pPr>
            <a:r>
              <a:rPr lang="en-US" sz="2400" dirty="0" smtClean="0"/>
              <a:t>IS-IS: Intermediate System to Intermediate System (OSI Standard)</a:t>
            </a:r>
          </a:p>
          <a:p>
            <a:pPr lvl="1">
              <a:defRPr/>
            </a:pPr>
            <a:r>
              <a:rPr lang="en-US" sz="2400" dirty="0" smtClean="0"/>
              <a:t>EIGRP: Extended Interior Gateway Routing Protocol (Cisco proprietary)</a:t>
            </a:r>
          </a:p>
        </p:txBody>
      </p:sp>
      <p:sp>
        <p:nvSpPr>
          <p:cNvPr id="6"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Tree>
    <p:extLst>
      <p:ext uri="{BB962C8B-B14F-4D97-AF65-F5344CB8AC3E}">
        <p14:creationId xmlns:p14="http://schemas.microsoft.com/office/powerpoint/2010/main" val="102451325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p:cNvSpPr>
            <a:spLocks noGrp="1" noChangeArrowheads="1"/>
          </p:cNvSpPr>
          <p:nvPr>
            <p:ph type="title"/>
          </p:nvPr>
        </p:nvSpPr>
        <p:spPr>
          <a:xfrm>
            <a:off x="377825" y="76200"/>
            <a:ext cx="8335963" cy="1143000"/>
          </a:xfrm>
        </p:spPr>
        <p:txBody>
          <a:bodyPr/>
          <a:lstStyle/>
          <a:p>
            <a:pPr>
              <a:defRPr/>
            </a:pPr>
            <a:r>
              <a:rPr lang="en-US" dirty="0">
                <a:cs typeface="+mj-cs"/>
              </a:rPr>
              <a:t>Path </a:t>
            </a:r>
            <a:r>
              <a:rPr lang="en-US" dirty="0" smtClean="0">
                <a:cs typeface="+mj-cs"/>
              </a:rPr>
              <a:t>Attributes </a:t>
            </a:r>
            <a:r>
              <a:rPr lang="en-US" dirty="0">
                <a:cs typeface="+mj-cs"/>
              </a:rPr>
              <a:t>and BGP </a:t>
            </a:r>
            <a:r>
              <a:rPr lang="en-US" dirty="0" smtClean="0">
                <a:cs typeface="+mj-cs"/>
              </a:rPr>
              <a:t>Routes</a:t>
            </a:r>
            <a:endParaRPr lang="en-US" dirty="0">
              <a:cs typeface="+mj-cs"/>
            </a:endParaRPr>
          </a:p>
        </p:txBody>
      </p:sp>
      <p:sp>
        <p:nvSpPr>
          <p:cNvPr id="49154" name="Rectangle 3"/>
          <p:cNvSpPr>
            <a:spLocks noGrp="1" noChangeArrowheads="1"/>
          </p:cNvSpPr>
          <p:nvPr>
            <p:ph type="body" idx="1"/>
          </p:nvPr>
        </p:nvSpPr>
        <p:spPr>
          <a:xfrm>
            <a:off x="361950" y="1268413"/>
            <a:ext cx="8537575" cy="4648200"/>
          </a:xfrm>
        </p:spPr>
        <p:txBody>
          <a:bodyPr/>
          <a:lstStyle/>
          <a:p>
            <a:r>
              <a:rPr lang="en-US" altLang="en-US">
                <a:latin typeface="Gill Sans MT" charset="0"/>
              </a:rPr>
              <a:t>advertised prefix includes BGP attributes </a:t>
            </a:r>
          </a:p>
          <a:p>
            <a:pPr lvl="1"/>
            <a:r>
              <a:rPr lang="en-US" altLang="en-US" sz="2200">
                <a:latin typeface="Gill Sans MT" charset="0"/>
              </a:rPr>
              <a:t>prefix + attributes = </a:t>
            </a:r>
            <a:r>
              <a:rPr lang="ja-JP" altLang="en-US" sz="2200">
                <a:latin typeface="Gill Sans MT" charset="0"/>
              </a:rPr>
              <a:t>“</a:t>
            </a:r>
            <a:r>
              <a:rPr lang="en-US" altLang="ja-JP" sz="2200">
                <a:latin typeface="Gill Sans MT" charset="0"/>
              </a:rPr>
              <a:t>route</a:t>
            </a:r>
            <a:r>
              <a:rPr lang="ja-JP" altLang="en-US" sz="2200">
                <a:latin typeface="Gill Sans MT" charset="0"/>
              </a:rPr>
              <a:t>”</a:t>
            </a:r>
            <a:endParaRPr lang="en-US" altLang="ja-JP" sz="2200">
              <a:latin typeface="Gill Sans MT" charset="0"/>
            </a:endParaRPr>
          </a:p>
          <a:p>
            <a:r>
              <a:rPr lang="en-US" altLang="en-US">
                <a:latin typeface="Gill Sans MT" charset="0"/>
              </a:rPr>
              <a:t>two important attributes:</a:t>
            </a:r>
          </a:p>
          <a:p>
            <a:pPr lvl="1"/>
            <a:r>
              <a:rPr lang="en-US" altLang="en-US" sz="2200">
                <a:solidFill>
                  <a:srgbClr val="000090"/>
                </a:solidFill>
                <a:latin typeface="Gill Sans MT" charset="0"/>
              </a:rPr>
              <a:t>AS-PATH: </a:t>
            </a:r>
            <a:r>
              <a:rPr lang="en-US" altLang="en-US" sz="2200">
                <a:latin typeface="Gill Sans MT" charset="0"/>
              </a:rPr>
              <a:t>list of ASes through which prefix advertisement has passed</a:t>
            </a:r>
          </a:p>
          <a:p>
            <a:pPr lvl="1"/>
            <a:r>
              <a:rPr lang="en-US" altLang="en-US" sz="2200">
                <a:solidFill>
                  <a:srgbClr val="000090"/>
                </a:solidFill>
                <a:latin typeface="Gill Sans MT" charset="0"/>
              </a:rPr>
              <a:t>NEXT-HOP</a:t>
            </a:r>
            <a:r>
              <a:rPr lang="en-US" altLang="en-US" sz="2200">
                <a:solidFill>
                  <a:srgbClr val="CC0000"/>
                </a:solidFill>
                <a:latin typeface="Gill Sans MT" charset="0"/>
              </a:rPr>
              <a:t>:</a:t>
            </a:r>
            <a:r>
              <a:rPr lang="en-US" altLang="en-US" sz="2200">
                <a:latin typeface="Gill Sans MT" charset="0"/>
              </a:rPr>
              <a:t> indicates specific internal-AS router to next-hop AS</a:t>
            </a:r>
          </a:p>
          <a:p>
            <a:r>
              <a:rPr lang="en-US" altLang="en-US" i="1">
                <a:solidFill>
                  <a:srgbClr val="CC0000"/>
                </a:solidFill>
                <a:latin typeface="Gill Sans MT" charset="0"/>
              </a:rPr>
              <a:t>Policy-based routing:</a:t>
            </a:r>
          </a:p>
          <a:p>
            <a:pPr lvl="1"/>
            <a:r>
              <a:rPr lang="en-US" altLang="en-US" sz="2200">
                <a:latin typeface="Gill Sans MT" charset="0"/>
              </a:rPr>
              <a:t>gateway receiving route advertisement uses </a:t>
            </a:r>
            <a:r>
              <a:rPr lang="en-US" altLang="en-US" sz="2200" i="1">
                <a:solidFill>
                  <a:srgbClr val="CC0000"/>
                </a:solidFill>
                <a:latin typeface="Gill Sans MT" charset="0"/>
              </a:rPr>
              <a:t>import policy</a:t>
            </a:r>
            <a:r>
              <a:rPr lang="en-US" altLang="en-US" sz="2200" i="1">
                <a:latin typeface="Gill Sans MT" charset="0"/>
              </a:rPr>
              <a:t> </a:t>
            </a:r>
            <a:r>
              <a:rPr lang="en-US" altLang="en-US" sz="2200">
                <a:latin typeface="Gill Sans MT" charset="0"/>
              </a:rPr>
              <a:t>to accept/decline path (e.g., never route through AS Y).</a:t>
            </a:r>
          </a:p>
          <a:p>
            <a:pPr lvl="1"/>
            <a:r>
              <a:rPr lang="en-US" altLang="en-US" sz="2200">
                <a:latin typeface="Gill Sans MT" charset="0"/>
              </a:rPr>
              <a:t>AS policy (</a:t>
            </a:r>
            <a:r>
              <a:rPr lang="en-US" altLang="en-US" sz="2200" i="1">
                <a:solidFill>
                  <a:srgbClr val="CC0000"/>
                </a:solidFill>
                <a:latin typeface="Gill Sans MT" charset="0"/>
              </a:rPr>
              <a:t>export policy) </a:t>
            </a:r>
            <a:r>
              <a:rPr lang="en-US" altLang="en-US" sz="2200">
                <a:latin typeface="Gill Sans MT" charset="0"/>
              </a:rPr>
              <a:t>also determines whether to </a:t>
            </a:r>
            <a:r>
              <a:rPr lang="en-US" altLang="en-US" sz="2200" i="1">
                <a:solidFill>
                  <a:srgbClr val="CC0000"/>
                </a:solidFill>
                <a:latin typeface="Gill Sans MT" charset="0"/>
              </a:rPr>
              <a:t>advertise</a:t>
            </a:r>
            <a:r>
              <a:rPr lang="en-US" altLang="en-US" sz="2200">
                <a:latin typeface="Gill Sans MT" charset="0"/>
              </a:rPr>
              <a:t> path to other other neighboring ASes</a:t>
            </a:r>
          </a:p>
          <a:p>
            <a:pPr lvl="1"/>
            <a:endParaRPr lang="en-US" altLang="en-US">
              <a:latin typeface="Gill Sans MT" charset="0"/>
            </a:endParaRPr>
          </a:p>
        </p:txBody>
      </p:sp>
      <p:sp>
        <p:nvSpPr>
          <p:cNvPr id="49155" name="Slide Number Placeholder 5"/>
          <p:cNvSpPr>
            <a:spLocks noGrp="1"/>
          </p:cNvSpPr>
          <p:nvPr>
            <p:ph type="sldNum" sz="quarter" idx="4294967295"/>
          </p:nvPr>
        </p:nvSpPr>
        <p:spPr>
          <a:xfrm>
            <a:off x="8456613" y="6475413"/>
            <a:ext cx="547687"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latin typeface="Tahoma" charset="0"/>
              </a:rPr>
              <a:t>5-</a:t>
            </a:r>
            <a:fld id="{729D18F6-EC15-6E45-9737-0E37A9EE461C}" type="slidenum">
              <a:rPr lang="en-US" altLang="en-US" sz="1200">
                <a:latin typeface="Tahoma" charset="0"/>
              </a:rPr>
              <a:pPr>
                <a:spcBef>
                  <a:spcPct val="0"/>
                </a:spcBef>
                <a:buFontTx/>
                <a:buNone/>
              </a:pPr>
              <a:t>121</a:t>
            </a:fld>
            <a:endParaRPr lang="en-US" altLang="en-US" sz="1200">
              <a:latin typeface="Tahoma" charset="0"/>
            </a:endParaRPr>
          </a:p>
        </p:txBody>
      </p:sp>
      <p:sp>
        <p:nvSpPr>
          <p:cNvPr id="7"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Tree>
    <p:extLst>
      <p:ext uri="{BB962C8B-B14F-4D97-AF65-F5344CB8AC3E}">
        <p14:creationId xmlns:p14="http://schemas.microsoft.com/office/powerpoint/2010/main" val="206137921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649288" y="80963"/>
            <a:ext cx="7772400" cy="1143000"/>
          </a:xfrm>
        </p:spPr>
        <p:txBody>
          <a:bodyPr/>
          <a:lstStyle/>
          <a:p>
            <a:r>
              <a:rPr lang="en-US" altLang="en-US"/>
              <a:t>eBGP, iBGP Connections</a:t>
            </a:r>
          </a:p>
        </p:txBody>
      </p:sp>
      <p:grpSp>
        <p:nvGrpSpPr>
          <p:cNvPr id="45058" name="Group 282"/>
          <p:cNvGrpSpPr>
            <a:grpSpLocks/>
          </p:cNvGrpSpPr>
          <p:nvPr/>
        </p:nvGrpSpPr>
        <p:grpSpPr bwMode="auto">
          <a:xfrm>
            <a:off x="3375025" y="4232275"/>
            <a:ext cx="2922588" cy="635000"/>
            <a:chOff x="7493868" y="5383138"/>
            <a:chExt cx="2923580" cy="635979"/>
          </a:xfrm>
        </p:grpSpPr>
        <p:cxnSp>
          <p:nvCxnSpPr>
            <p:cNvPr id="45281" name="Straight Connector 272"/>
            <p:cNvCxnSpPr>
              <a:cxnSpLocks noChangeShapeType="1"/>
            </p:cNvCxnSpPr>
            <p:nvPr/>
          </p:nvCxnSpPr>
          <p:spPr bwMode="auto">
            <a:xfrm flipH="1" flipV="1">
              <a:off x="7493868" y="5589319"/>
              <a:ext cx="749784" cy="11598"/>
            </a:xfrm>
            <a:prstGeom prst="line">
              <a:avLst/>
            </a:prstGeom>
            <a:noFill/>
            <a:ln w="38100">
              <a:solidFill>
                <a:srgbClr val="CC0000"/>
              </a:solidFill>
              <a:prstDash val="dash"/>
              <a:round/>
              <a:headEnd/>
              <a:tailEnd/>
            </a:ln>
            <a:extLst>
              <a:ext uri="{909E8E84-426E-40DD-AFC4-6F175D3DCCD1}">
                <a14:hiddenFill xmlns:a14="http://schemas.microsoft.com/office/drawing/2010/main">
                  <a:noFill/>
                </a14:hiddenFill>
              </a:ext>
            </a:extLst>
          </p:spPr>
        </p:cxnSp>
        <p:cxnSp>
          <p:nvCxnSpPr>
            <p:cNvPr id="45282" name="Straight Connector 273"/>
            <p:cNvCxnSpPr>
              <a:cxnSpLocks noChangeShapeType="1"/>
            </p:cNvCxnSpPr>
            <p:nvPr/>
          </p:nvCxnSpPr>
          <p:spPr bwMode="auto">
            <a:xfrm flipV="1">
              <a:off x="7523346" y="5869497"/>
              <a:ext cx="699488" cy="69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sp>
          <p:nvSpPr>
            <p:cNvPr id="45283" name="TextBox 280"/>
            <p:cNvSpPr txBox="1">
              <a:spLocks noChangeArrowheads="1"/>
            </p:cNvSpPr>
            <p:nvPr/>
          </p:nvSpPr>
          <p:spPr bwMode="auto">
            <a:xfrm>
              <a:off x="8347651" y="5383138"/>
              <a:ext cx="20697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solidFill>
                    <a:srgbClr val="CC0000"/>
                  </a:solidFill>
                  <a:latin typeface="Times New Roman" charset="0"/>
                </a:rPr>
                <a:t>eBGP connectivity</a:t>
              </a:r>
            </a:p>
          </p:txBody>
        </p:sp>
        <p:sp>
          <p:nvSpPr>
            <p:cNvPr id="45284" name="TextBox 281"/>
            <p:cNvSpPr txBox="1">
              <a:spLocks noChangeArrowheads="1"/>
            </p:cNvSpPr>
            <p:nvPr/>
          </p:nvSpPr>
          <p:spPr bwMode="auto">
            <a:xfrm>
              <a:off x="8372607" y="5649785"/>
              <a:ext cx="1992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solidFill>
                    <a:srgbClr val="000090"/>
                  </a:solidFill>
                  <a:latin typeface="Times New Roman" charset="0"/>
                </a:rPr>
                <a:t>iBGP connectivity</a:t>
              </a:r>
            </a:p>
          </p:txBody>
        </p:sp>
      </p:grpSp>
      <p:sp>
        <p:nvSpPr>
          <p:cNvPr id="45059" name="Freeform 2"/>
          <p:cNvSpPr>
            <a:spLocks/>
          </p:cNvSpPr>
          <p:nvPr/>
        </p:nvSpPr>
        <p:spPr bwMode="auto">
          <a:xfrm>
            <a:off x="558800" y="2308225"/>
            <a:ext cx="2713038" cy="1854200"/>
          </a:xfrm>
          <a:custGeom>
            <a:avLst/>
            <a:gdLst>
              <a:gd name="T0" fmla="*/ 2147483646 w 10000"/>
              <a:gd name="T1" fmla="*/ 2147483646 h 10795"/>
              <a:gd name="T2" fmla="*/ 2147483646 w 10000"/>
              <a:gd name="T3" fmla="*/ 2147483646 h 10795"/>
              <a:gd name="T4" fmla="*/ 2147483646 w 10000"/>
              <a:gd name="T5" fmla="*/ 2147483646 h 10795"/>
              <a:gd name="T6" fmla="*/ 2147483646 w 10000"/>
              <a:gd name="T7" fmla="*/ 2147483646 h 10795"/>
              <a:gd name="T8" fmla="*/ 2147483646 w 10000"/>
              <a:gd name="T9" fmla="*/ 2147483646 h 10795"/>
              <a:gd name="T10" fmla="*/ 2147483646 w 10000"/>
              <a:gd name="T11" fmla="*/ 2147483646 h 10795"/>
              <a:gd name="T12" fmla="*/ 2147483646 w 10000"/>
              <a:gd name="T13" fmla="*/ 2147483646 h 10795"/>
              <a:gd name="T14" fmla="*/ 2147483646 w 10000"/>
              <a:gd name="T15" fmla="*/ 2147483646 h 10795"/>
              <a:gd name="T16" fmla="*/ 2147483646 w 10000"/>
              <a:gd name="T17" fmla="*/ 2147483646 h 10795"/>
              <a:gd name="T18" fmla="*/ 2147483646 w 10000"/>
              <a:gd name="T19" fmla="*/ 2147483646 h 107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45060" name="Group 72"/>
          <p:cNvGrpSpPr>
            <a:grpSpLocks/>
          </p:cNvGrpSpPr>
          <p:nvPr/>
        </p:nvGrpSpPr>
        <p:grpSpPr bwMode="auto">
          <a:xfrm>
            <a:off x="1697038" y="2459038"/>
            <a:ext cx="565150" cy="369887"/>
            <a:chOff x="1736090" y="2873352"/>
            <a:chExt cx="565150" cy="369332"/>
          </a:xfrm>
        </p:grpSpPr>
        <p:grpSp>
          <p:nvGrpSpPr>
            <p:cNvPr id="45268" name="Group 327"/>
            <p:cNvGrpSpPr>
              <a:grpSpLocks/>
            </p:cNvGrpSpPr>
            <p:nvPr/>
          </p:nvGrpSpPr>
          <p:grpSpPr bwMode="auto">
            <a:xfrm>
              <a:off x="1736090" y="2893762"/>
              <a:ext cx="565150" cy="292100"/>
              <a:chOff x="1871277" y="1576300"/>
              <a:chExt cx="1128371" cy="437861"/>
            </a:xfrm>
          </p:grpSpPr>
          <p:sp>
            <p:nvSpPr>
              <p:cNvPr id="27" name="Oval 26"/>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8" name="Rectangle 27"/>
              <p:cNvSpPr/>
              <p:nvPr/>
            </p:nvSpPr>
            <p:spPr bwMode="auto">
              <a:xfrm>
                <a:off x="1871277" y="1740546"/>
                <a:ext cx="1128371" cy="1140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Oval 28"/>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0" name="Freeform 29"/>
              <p:cNvSpPr/>
              <p:nvPr/>
            </p:nvSpPr>
            <p:spPr bwMode="auto">
              <a:xfrm>
                <a:off x="2159708" y="1674015"/>
                <a:ext cx="548339" cy="15919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Freeform 30"/>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2" name="Freeform 31"/>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3" name="Freeform 32"/>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4" name="Straight Connector 33"/>
              <p:cNvCxnSpPr>
                <a:cxnSpLocks noChangeShapeType="1"/>
                <a:endCxn id="29"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5" name="Straight Connector 34"/>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269" name="Group 71"/>
            <p:cNvGrpSpPr>
              <a:grpSpLocks/>
            </p:cNvGrpSpPr>
            <p:nvPr/>
          </p:nvGrpSpPr>
          <p:grpSpPr bwMode="auto">
            <a:xfrm>
              <a:off x="1770362" y="2873352"/>
              <a:ext cx="441422" cy="369332"/>
              <a:chOff x="667045" y="1708643"/>
              <a:chExt cx="441422" cy="369332"/>
            </a:xfrm>
          </p:grpSpPr>
          <p:sp>
            <p:nvSpPr>
              <p:cNvPr id="69" name="Oval 68"/>
              <p:cNvSpPr/>
              <p:nvPr/>
            </p:nvSpPr>
            <p:spPr bwMode="auto">
              <a:xfrm>
                <a:off x="726435" y="1787899"/>
                <a:ext cx="355600" cy="231427"/>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271" name="TextBox 65"/>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1b</a:t>
                </a:r>
              </a:p>
            </p:txBody>
          </p:sp>
        </p:grpSp>
      </p:grpSp>
      <p:grpSp>
        <p:nvGrpSpPr>
          <p:cNvPr id="45061" name="Group 73"/>
          <p:cNvGrpSpPr>
            <a:grpSpLocks/>
          </p:cNvGrpSpPr>
          <p:nvPr/>
        </p:nvGrpSpPr>
        <p:grpSpPr bwMode="auto">
          <a:xfrm>
            <a:off x="1701800" y="3681413"/>
            <a:ext cx="565150" cy="368300"/>
            <a:chOff x="1736090" y="2873352"/>
            <a:chExt cx="565150" cy="369332"/>
          </a:xfrm>
        </p:grpSpPr>
        <p:grpSp>
          <p:nvGrpSpPr>
            <p:cNvPr id="45255" name="Group 327"/>
            <p:cNvGrpSpPr>
              <a:grpSpLocks/>
            </p:cNvGrpSpPr>
            <p:nvPr/>
          </p:nvGrpSpPr>
          <p:grpSpPr bwMode="auto">
            <a:xfrm>
              <a:off x="1736090" y="2893762"/>
              <a:ext cx="565150" cy="292100"/>
              <a:chOff x="1871277" y="1576300"/>
              <a:chExt cx="1128371" cy="437861"/>
            </a:xfrm>
          </p:grpSpPr>
          <p:sp>
            <p:nvSpPr>
              <p:cNvPr id="79" name="Oval 7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80" name="Rectangle 79"/>
              <p:cNvSpPr/>
              <p:nvPr/>
            </p:nvSpPr>
            <p:spPr bwMode="auto">
              <a:xfrm>
                <a:off x="1871277" y="1741386"/>
                <a:ext cx="1128371" cy="11215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 name="Oval 80"/>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82" name="Freeform 81"/>
              <p:cNvSpPr/>
              <p:nvPr/>
            </p:nvSpPr>
            <p:spPr bwMode="auto">
              <a:xfrm>
                <a:off x="2159710" y="1674568"/>
                <a:ext cx="548337" cy="15749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 name="Freeform 82"/>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4" name="Freeform 83"/>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5" name="Freeform 84"/>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86" name="Straight Connector 85"/>
              <p:cNvCxnSpPr>
                <a:cxnSpLocks noChangeShapeType="1"/>
                <a:endCxn id="8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87" name="Straight Connector 86"/>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256" name="Group 75"/>
            <p:cNvGrpSpPr>
              <a:grpSpLocks/>
            </p:cNvGrpSpPr>
            <p:nvPr/>
          </p:nvGrpSpPr>
          <p:grpSpPr bwMode="auto">
            <a:xfrm>
              <a:off x="1770362" y="2873352"/>
              <a:ext cx="441422" cy="369332"/>
              <a:chOff x="667045" y="1708643"/>
              <a:chExt cx="441422" cy="369332"/>
            </a:xfrm>
          </p:grpSpPr>
          <p:sp>
            <p:nvSpPr>
              <p:cNvPr id="77" name="Oval 76"/>
              <p:cNvSpPr/>
              <p:nvPr/>
            </p:nvSpPr>
            <p:spPr bwMode="auto">
              <a:xfrm>
                <a:off x="726436" y="1786648"/>
                <a:ext cx="355600" cy="232424"/>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258" name="TextBox 77"/>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1d</a:t>
                </a:r>
              </a:p>
            </p:txBody>
          </p:sp>
        </p:grpSp>
      </p:grpSp>
      <p:grpSp>
        <p:nvGrpSpPr>
          <p:cNvPr id="45062" name="Group 87"/>
          <p:cNvGrpSpPr>
            <a:grpSpLocks/>
          </p:cNvGrpSpPr>
          <p:nvPr/>
        </p:nvGrpSpPr>
        <p:grpSpPr bwMode="auto">
          <a:xfrm>
            <a:off x="2562225" y="3071813"/>
            <a:ext cx="565150" cy="368300"/>
            <a:chOff x="1736090" y="2873352"/>
            <a:chExt cx="565150" cy="369332"/>
          </a:xfrm>
        </p:grpSpPr>
        <p:grpSp>
          <p:nvGrpSpPr>
            <p:cNvPr id="45242" name="Group 327"/>
            <p:cNvGrpSpPr>
              <a:grpSpLocks/>
            </p:cNvGrpSpPr>
            <p:nvPr/>
          </p:nvGrpSpPr>
          <p:grpSpPr bwMode="auto">
            <a:xfrm>
              <a:off x="1736090" y="2893762"/>
              <a:ext cx="565150" cy="292100"/>
              <a:chOff x="1871277" y="1576300"/>
              <a:chExt cx="1128371" cy="437861"/>
            </a:xfrm>
          </p:grpSpPr>
          <p:sp>
            <p:nvSpPr>
              <p:cNvPr id="93" name="Oval 92"/>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4" name="Rectangle 93"/>
              <p:cNvSpPr/>
              <p:nvPr/>
            </p:nvSpPr>
            <p:spPr bwMode="auto">
              <a:xfrm>
                <a:off x="1871277" y="1741386"/>
                <a:ext cx="1128371" cy="11215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5" name="Oval 94"/>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6" name="Freeform 95"/>
              <p:cNvSpPr/>
              <p:nvPr/>
            </p:nvSpPr>
            <p:spPr bwMode="auto">
              <a:xfrm>
                <a:off x="2159710" y="1674568"/>
                <a:ext cx="548337" cy="15749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7" name="Freeform 96"/>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98" name="Freeform 97"/>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99" name="Freeform 98"/>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00" name="Straight Connector 99"/>
              <p:cNvCxnSpPr>
                <a:cxnSpLocks noChangeShapeType="1"/>
                <a:endCxn id="95"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243" name="Group 89"/>
            <p:cNvGrpSpPr>
              <a:grpSpLocks/>
            </p:cNvGrpSpPr>
            <p:nvPr/>
          </p:nvGrpSpPr>
          <p:grpSpPr bwMode="auto">
            <a:xfrm>
              <a:off x="1770362" y="2873352"/>
              <a:ext cx="428460" cy="369332"/>
              <a:chOff x="667045" y="1708643"/>
              <a:chExt cx="428460" cy="369332"/>
            </a:xfrm>
          </p:grpSpPr>
          <p:sp>
            <p:nvSpPr>
              <p:cNvPr id="91" name="Oval 90"/>
              <p:cNvSpPr/>
              <p:nvPr/>
            </p:nvSpPr>
            <p:spPr bwMode="auto">
              <a:xfrm>
                <a:off x="726436" y="1786648"/>
                <a:ext cx="354012" cy="232424"/>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245" name="TextBox 91"/>
              <p:cNvSpPr txBox="1">
                <a:spLocks noChangeArrowheads="1"/>
              </p:cNvSpPr>
              <p:nvPr/>
            </p:nvSpPr>
            <p:spPr bwMode="auto">
              <a:xfrm>
                <a:off x="667045" y="1708643"/>
                <a:ext cx="4284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1c</a:t>
                </a:r>
              </a:p>
            </p:txBody>
          </p:sp>
        </p:grpSp>
      </p:grpSp>
      <p:grpSp>
        <p:nvGrpSpPr>
          <p:cNvPr id="45063" name="Group 101"/>
          <p:cNvGrpSpPr>
            <a:grpSpLocks/>
          </p:cNvGrpSpPr>
          <p:nvPr/>
        </p:nvGrpSpPr>
        <p:grpSpPr bwMode="auto">
          <a:xfrm>
            <a:off x="793750" y="3065463"/>
            <a:ext cx="565150" cy="368300"/>
            <a:chOff x="1736090" y="2873352"/>
            <a:chExt cx="565150" cy="369332"/>
          </a:xfrm>
        </p:grpSpPr>
        <p:grpSp>
          <p:nvGrpSpPr>
            <p:cNvPr id="45229" name="Group 327"/>
            <p:cNvGrpSpPr>
              <a:grpSpLocks/>
            </p:cNvGrpSpPr>
            <p:nvPr/>
          </p:nvGrpSpPr>
          <p:grpSpPr bwMode="auto">
            <a:xfrm>
              <a:off x="1736090" y="2893762"/>
              <a:ext cx="565150" cy="292100"/>
              <a:chOff x="1871277" y="1576300"/>
              <a:chExt cx="1128371" cy="437861"/>
            </a:xfrm>
          </p:grpSpPr>
          <p:sp>
            <p:nvSpPr>
              <p:cNvPr id="107" name="Oval 106"/>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08" name="Rectangle 107"/>
              <p:cNvSpPr/>
              <p:nvPr/>
            </p:nvSpPr>
            <p:spPr bwMode="auto">
              <a:xfrm>
                <a:off x="1871277" y="1741386"/>
                <a:ext cx="1128371" cy="11215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9" name="Oval 108"/>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10" name="Freeform 109"/>
              <p:cNvSpPr/>
              <p:nvPr/>
            </p:nvSpPr>
            <p:spPr bwMode="auto">
              <a:xfrm>
                <a:off x="2159710" y="1674568"/>
                <a:ext cx="548337" cy="15749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1" name="Freeform 110"/>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2" name="Freeform 111"/>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3" name="Freeform 112"/>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14" name="Straight Connector 113"/>
              <p:cNvCxnSpPr>
                <a:cxnSpLocks noChangeShapeType="1"/>
                <a:endCxn id="109"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15" name="Straight Connector 114"/>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230" name="Group 103"/>
            <p:cNvGrpSpPr>
              <a:grpSpLocks/>
            </p:cNvGrpSpPr>
            <p:nvPr/>
          </p:nvGrpSpPr>
          <p:grpSpPr bwMode="auto">
            <a:xfrm>
              <a:off x="1770362" y="2873352"/>
              <a:ext cx="441422" cy="369332"/>
              <a:chOff x="667045" y="1708643"/>
              <a:chExt cx="441422" cy="369332"/>
            </a:xfrm>
          </p:grpSpPr>
          <p:sp>
            <p:nvSpPr>
              <p:cNvPr id="105" name="Oval 104"/>
              <p:cNvSpPr/>
              <p:nvPr/>
            </p:nvSpPr>
            <p:spPr bwMode="auto">
              <a:xfrm>
                <a:off x="726436" y="1786648"/>
                <a:ext cx="355600" cy="232424"/>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232" name="TextBox 105"/>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1a</a:t>
                </a:r>
              </a:p>
            </p:txBody>
          </p:sp>
        </p:grpSp>
      </p:grpSp>
      <p:cxnSp>
        <p:nvCxnSpPr>
          <p:cNvPr id="45064" name="Straight Connector 116"/>
          <p:cNvCxnSpPr>
            <a:cxnSpLocks noChangeShapeType="1"/>
            <a:stCxn id="45271" idx="2"/>
            <a:endCxn id="45258" idx="0"/>
          </p:cNvCxnSpPr>
          <p:nvPr/>
        </p:nvCxnSpPr>
        <p:spPr bwMode="auto">
          <a:xfrm>
            <a:off x="1952625" y="2828925"/>
            <a:ext cx="3175" cy="852488"/>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065" name="Straight Connector 117"/>
          <p:cNvCxnSpPr>
            <a:cxnSpLocks noChangeShapeType="1"/>
          </p:cNvCxnSpPr>
          <p:nvPr/>
        </p:nvCxnSpPr>
        <p:spPr bwMode="auto">
          <a:xfrm>
            <a:off x="1368425" y="3235325"/>
            <a:ext cx="1204913" cy="63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066" name="Straight Connector 120"/>
          <p:cNvCxnSpPr>
            <a:cxnSpLocks noChangeShapeType="1"/>
            <a:stCxn id="27" idx="7"/>
          </p:cNvCxnSpPr>
          <p:nvPr/>
        </p:nvCxnSpPr>
        <p:spPr bwMode="auto">
          <a:xfrm>
            <a:off x="2179638" y="2740025"/>
            <a:ext cx="479425" cy="369888"/>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067" name="Straight Connector 123"/>
          <p:cNvCxnSpPr>
            <a:cxnSpLocks noChangeShapeType="1"/>
          </p:cNvCxnSpPr>
          <p:nvPr/>
        </p:nvCxnSpPr>
        <p:spPr bwMode="auto">
          <a:xfrm>
            <a:off x="1260475" y="3371850"/>
            <a:ext cx="477838" cy="357188"/>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068" name="Straight Connector 128"/>
          <p:cNvCxnSpPr>
            <a:cxnSpLocks noChangeShapeType="1"/>
          </p:cNvCxnSpPr>
          <p:nvPr/>
        </p:nvCxnSpPr>
        <p:spPr bwMode="auto">
          <a:xfrm flipH="1">
            <a:off x="2157413" y="3370263"/>
            <a:ext cx="508000"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069" name="Straight Connector 132"/>
          <p:cNvCxnSpPr>
            <a:cxnSpLocks noChangeShapeType="1"/>
          </p:cNvCxnSpPr>
          <p:nvPr/>
        </p:nvCxnSpPr>
        <p:spPr bwMode="auto">
          <a:xfrm flipH="1">
            <a:off x="1247775" y="2752725"/>
            <a:ext cx="508000"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grpSp>
        <p:nvGrpSpPr>
          <p:cNvPr id="45070" name="Group 136"/>
          <p:cNvGrpSpPr>
            <a:grpSpLocks/>
          </p:cNvGrpSpPr>
          <p:nvPr/>
        </p:nvGrpSpPr>
        <p:grpSpPr bwMode="auto">
          <a:xfrm>
            <a:off x="3167063" y="1524000"/>
            <a:ext cx="2713037" cy="1854200"/>
            <a:chOff x="-2170772" y="2784954"/>
            <a:chExt cx="2712783" cy="1853712"/>
          </a:xfrm>
        </p:grpSpPr>
        <p:sp>
          <p:nvSpPr>
            <p:cNvPr id="45165" name="Freeform 2"/>
            <p:cNvSpPr>
              <a:spLocks/>
            </p:cNvSpPr>
            <p:nvPr/>
          </p:nvSpPr>
          <p:spPr bwMode="auto">
            <a:xfrm>
              <a:off x="-2170772" y="2784954"/>
              <a:ext cx="2712783" cy="1853712"/>
            </a:xfrm>
            <a:custGeom>
              <a:avLst/>
              <a:gdLst>
                <a:gd name="T0" fmla="*/ 2147483646 w 10000"/>
                <a:gd name="T1" fmla="*/ 2147483646 h 10795"/>
                <a:gd name="T2" fmla="*/ 2147483646 w 10000"/>
                <a:gd name="T3" fmla="*/ 2147483646 h 10795"/>
                <a:gd name="T4" fmla="*/ 2147483646 w 10000"/>
                <a:gd name="T5" fmla="*/ 2147483646 h 10795"/>
                <a:gd name="T6" fmla="*/ 2147483646 w 10000"/>
                <a:gd name="T7" fmla="*/ 2147483646 h 10795"/>
                <a:gd name="T8" fmla="*/ 2147483646 w 10000"/>
                <a:gd name="T9" fmla="*/ 2147483646 h 10795"/>
                <a:gd name="T10" fmla="*/ 2147483646 w 10000"/>
                <a:gd name="T11" fmla="*/ 2147483646 h 10795"/>
                <a:gd name="T12" fmla="*/ 2147483646 w 10000"/>
                <a:gd name="T13" fmla="*/ 2147483646 h 10795"/>
                <a:gd name="T14" fmla="*/ 2147483646 w 10000"/>
                <a:gd name="T15" fmla="*/ 2147483646 h 10795"/>
                <a:gd name="T16" fmla="*/ 2147483646 w 10000"/>
                <a:gd name="T17" fmla="*/ 2147483646 h 10795"/>
                <a:gd name="T18" fmla="*/ 2147483646 w 10000"/>
                <a:gd name="T19" fmla="*/ 2147483646 h 107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45166" name="Group 138"/>
            <p:cNvGrpSpPr>
              <a:grpSpLocks/>
            </p:cNvGrpSpPr>
            <p:nvPr/>
          </p:nvGrpSpPr>
          <p:grpSpPr bwMode="auto">
            <a:xfrm>
              <a:off x="-1935370" y="2935816"/>
              <a:ext cx="2333625" cy="1590649"/>
              <a:chOff x="833331" y="2873352"/>
              <a:chExt cx="2333625" cy="1590649"/>
            </a:xfrm>
          </p:grpSpPr>
          <p:grpSp>
            <p:nvGrpSpPr>
              <p:cNvPr id="45167" name="Group 139"/>
              <p:cNvGrpSpPr>
                <a:grpSpLocks/>
              </p:cNvGrpSpPr>
              <p:nvPr/>
            </p:nvGrpSpPr>
            <p:grpSpPr bwMode="auto">
              <a:xfrm>
                <a:off x="1736090" y="2873352"/>
                <a:ext cx="565150" cy="369332"/>
                <a:chOff x="1736090" y="2873352"/>
                <a:chExt cx="565150" cy="369332"/>
              </a:xfrm>
            </p:grpSpPr>
            <p:grpSp>
              <p:nvGrpSpPr>
                <p:cNvPr id="45216" name="Group 327"/>
                <p:cNvGrpSpPr>
                  <a:grpSpLocks/>
                </p:cNvGrpSpPr>
                <p:nvPr/>
              </p:nvGrpSpPr>
              <p:grpSpPr bwMode="auto">
                <a:xfrm>
                  <a:off x="1736090" y="2893762"/>
                  <a:ext cx="565150" cy="292100"/>
                  <a:chOff x="1871277" y="1576300"/>
                  <a:chExt cx="1128371" cy="437861"/>
                </a:xfrm>
              </p:grpSpPr>
              <p:sp>
                <p:nvSpPr>
                  <p:cNvPr id="193" name="Oval 192"/>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94" name="Rectangle 193"/>
                  <p:cNvSpPr/>
                  <p:nvPr/>
                </p:nvSpPr>
                <p:spPr bwMode="auto">
                  <a:xfrm>
                    <a:off x="1871217" y="1740655"/>
                    <a:ext cx="1128265" cy="11419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5" name="Oval 194"/>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96" name="Freeform 195"/>
                  <p:cNvSpPr/>
                  <p:nvPr/>
                </p:nvSpPr>
                <p:spPr bwMode="auto">
                  <a:xfrm>
                    <a:off x="2159623" y="1674041"/>
                    <a:ext cx="548285" cy="1593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7" name="Freeform 196"/>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98" name="Freeform 197"/>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99" name="Freeform 198"/>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00" name="Straight Connector 199"/>
                  <p:cNvCxnSpPr>
                    <a:cxnSpLocks noChangeShapeType="1"/>
                    <a:endCxn id="195"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01" name="Straight Connector 200"/>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217" name="Group 189"/>
                <p:cNvGrpSpPr>
                  <a:grpSpLocks/>
                </p:cNvGrpSpPr>
                <p:nvPr/>
              </p:nvGrpSpPr>
              <p:grpSpPr bwMode="auto">
                <a:xfrm>
                  <a:off x="1770362" y="2873352"/>
                  <a:ext cx="441422" cy="369332"/>
                  <a:chOff x="667045" y="1708643"/>
                  <a:chExt cx="441422" cy="369332"/>
                </a:xfrm>
              </p:grpSpPr>
              <p:sp>
                <p:nvSpPr>
                  <p:cNvPr id="191" name="Oval 190"/>
                  <p:cNvSpPr/>
                  <p:nvPr/>
                </p:nvSpPr>
                <p:spPr bwMode="auto">
                  <a:xfrm>
                    <a:off x="726397" y="1787908"/>
                    <a:ext cx="355567" cy="231714"/>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219" name="TextBox 191"/>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2b</a:t>
                    </a:r>
                  </a:p>
                </p:txBody>
              </p:sp>
            </p:grpSp>
          </p:grpSp>
          <p:grpSp>
            <p:nvGrpSpPr>
              <p:cNvPr id="45168" name="Group 140"/>
              <p:cNvGrpSpPr>
                <a:grpSpLocks/>
              </p:cNvGrpSpPr>
              <p:nvPr/>
            </p:nvGrpSpPr>
            <p:grpSpPr bwMode="auto">
              <a:xfrm>
                <a:off x="1740320" y="4094669"/>
                <a:ext cx="565150" cy="369332"/>
                <a:chOff x="1736090" y="2873352"/>
                <a:chExt cx="565150" cy="369332"/>
              </a:xfrm>
            </p:grpSpPr>
            <p:grpSp>
              <p:nvGrpSpPr>
                <p:cNvPr id="45203" name="Group 327"/>
                <p:cNvGrpSpPr>
                  <a:grpSpLocks/>
                </p:cNvGrpSpPr>
                <p:nvPr/>
              </p:nvGrpSpPr>
              <p:grpSpPr bwMode="auto">
                <a:xfrm>
                  <a:off x="1736090" y="2893762"/>
                  <a:ext cx="565150" cy="292100"/>
                  <a:chOff x="1871277" y="1576300"/>
                  <a:chExt cx="1128371" cy="437861"/>
                </a:xfrm>
              </p:grpSpPr>
              <p:sp>
                <p:nvSpPr>
                  <p:cNvPr id="180" name="Oval 179"/>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1" name="Rectangle 180"/>
                  <p:cNvSpPr/>
                  <p:nvPr/>
                </p:nvSpPr>
                <p:spPr bwMode="auto">
                  <a:xfrm>
                    <a:off x="1850093" y="1739378"/>
                    <a:ext cx="1128265" cy="11419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2" name="Oval 181"/>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3" name="Freeform 182"/>
                  <p:cNvSpPr/>
                  <p:nvPr/>
                </p:nvSpPr>
                <p:spPr bwMode="auto">
                  <a:xfrm>
                    <a:off x="2138499" y="1672764"/>
                    <a:ext cx="548285" cy="15939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 name="Freeform 183"/>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85" name="Freeform 184"/>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86" name="Freeform 185"/>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87" name="Straight Connector 186"/>
                  <p:cNvCxnSpPr>
                    <a:cxnSpLocks noChangeShapeType="1"/>
                    <a:endCxn id="182"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88" name="Straight Connector 187"/>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204" name="Group 176"/>
                <p:cNvGrpSpPr>
                  <a:grpSpLocks/>
                </p:cNvGrpSpPr>
                <p:nvPr/>
              </p:nvGrpSpPr>
              <p:grpSpPr bwMode="auto">
                <a:xfrm>
                  <a:off x="1770362" y="2873352"/>
                  <a:ext cx="441422" cy="369332"/>
                  <a:chOff x="667045" y="1708643"/>
                  <a:chExt cx="441422" cy="369332"/>
                </a:xfrm>
              </p:grpSpPr>
              <p:sp>
                <p:nvSpPr>
                  <p:cNvPr id="178" name="Oval 177"/>
                  <p:cNvSpPr/>
                  <p:nvPr/>
                </p:nvSpPr>
                <p:spPr bwMode="auto">
                  <a:xfrm>
                    <a:off x="725342" y="1777534"/>
                    <a:ext cx="355567" cy="241237"/>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206" name="TextBox 178"/>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2d</a:t>
                    </a:r>
                  </a:p>
                </p:txBody>
              </p:sp>
            </p:grpSp>
          </p:grpSp>
          <p:grpSp>
            <p:nvGrpSpPr>
              <p:cNvPr id="45169" name="Group 141"/>
              <p:cNvGrpSpPr>
                <a:grpSpLocks/>
              </p:cNvGrpSpPr>
              <p:nvPr/>
            </p:nvGrpSpPr>
            <p:grpSpPr bwMode="auto">
              <a:xfrm>
                <a:off x="2601806" y="3485072"/>
                <a:ext cx="565150" cy="369332"/>
                <a:chOff x="1736090" y="2873352"/>
                <a:chExt cx="565150" cy="369332"/>
              </a:xfrm>
            </p:grpSpPr>
            <p:grpSp>
              <p:nvGrpSpPr>
                <p:cNvPr id="45190" name="Group 327"/>
                <p:cNvGrpSpPr>
                  <a:grpSpLocks/>
                </p:cNvGrpSpPr>
                <p:nvPr/>
              </p:nvGrpSpPr>
              <p:grpSpPr bwMode="auto">
                <a:xfrm>
                  <a:off x="1736090" y="2893762"/>
                  <a:ext cx="565150" cy="292100"/>
                  <a:chOff x="1871277" y="1576300"/>
                  <a:chExt cx="1128371" cy="437861"/>
                </a:xfrm>
              </p:grpSpPr>
              <p:sp>
                <p:nvSpPr>
                  <p:cNvPr id="167" name="Oval 166"/>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8" name="Rectangle 167"/>
                  <p:cNvSpPr/>
                  <p:nvPr/>
                </p:nvSpPr>
                <p:spPr bwMode="auto">
                  <a:xfrm>
                    <a:off x="1870001" y="1739615"/>
                    <a:ext cx="1128265" cy="11419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9" name="Oval 168"/>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0" name="Freeform 169"/>
                  <p:cNvSpPr/>
                  <p:nvPr/>
                </p:nvSpPr>
                <p:spPr bwMode="auto">
                  <a:xfrm>
                    <a:off x="2158405" y="1673001"/>
                    <a:ext cx="548287" cy="15939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1" name="Freeform 170"/>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72" name="Freeform 171"/>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73" name="Freeform 172"/>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74" name="Straight Connector 173"/>
                  <p:cNvCxnSpPr>
                    <a:cxnSpLocks noChangeShapeType="1"/>
                    <a:endCxn id="169"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75" name="Straight Connector 174"/>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191" name="Group 163"/>
                <p:cNvGrpSpPr>
                  <a:grpSpLocks/>
                </p:cNvGrpSpPr>
                <p:nvPr/>
              </p:nvGrpSpPr>
              <p:grpSpPr bwMode="auto">
                <a:xfrm>
                  <a:off x="1770362" y="2873352"/>
                  <a:ext cx="428460" cy="369332"/>
                  <a:chOff x="667045" y="1708643"/>
                  <a:chExt cx="428460" cy="369332"/>
                </a:xfrm>
              </p:grpSpPr>
              <p:sp>
                <p:nvSpPr>
                  <p:cNvPr id="165" name="Oval 164"/>
                  <p:cNvSpPr/>
                  <p:nvPr/>
                </p:nvSpPr>
                <p:spPr bwMode="auto">
                  <a:xfrm>
                    <a:off x="725788" y="1787214"/>
                    <a:ext cx="344456" cy="231714"/>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193" name="TextBox 165"/>
                  <p:cNvSpPr txBox="1">
                    <a:spLocks noChangeArrowheads="1"/>
                  </p:cNvSpPr>
                  <p:nvPr/>
                </p:nvSpPr>
                <p:spPr bwMode="auto">
                  <a:xfrm>
                    <a:off x="667045" y="1708643"/>
                    <a:ext cx="4284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2c</a:t>
                    </a:r>
                  </a:p>
                </p:txBody>
              </p:sp>
            </p:grpSp>
          </p:grpSp>
          <p:grpSp>
            <p:nvGrpSpPr>
              <p:cNvPr id="45170" name="Group 142"/>
              <p:cNvGrpSpPr>
                <a:grpSpLocks/>
              </p:cNvGrpSpPr>
              <p:nvPr/>
            </p:nvGrpSpPr>
            <p:grpSpPr bwMode="auto">
              <a:xfrm>
                <a:off x="833331" y="3478719"/>
                <a:ext cx="565150" cy="369332"/>
                <a:chOff x="1736090" y="2873352"/>
                <a:chExt cx="565150" cy="369332"/>
              </a:xfrm>
            </p:grpSpPr>
            <p:grpSp>
              <p:nvGrpSpPr>
                <p:cNvPr id="45177" name="Group 327"/>
                <p:cNvGrpSpPr>
                  <a:grpSpLocks/>
                </p:cNvGrpSpPr>
                <p:nvPr/>
              </p:nvGrpSpPr>
              <p:grpSpPr bwMode="auto">
                <a:xfrm>
                  <a:off x="1736090" y="2893762"/>
                  <a:ext cx="565150" cy="292100"/>
                  <a:chOff x="1871277" y="1576300"/>
                  <a:chExt cx="1128371" cy="437861"/>
                </a:xfrm>
              </p:grpSpPr>
              <p:sp>
                <p:nvSpPr>
                  <p:cNvPr id="154" name="Oval 153"/>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5" name="Rectangle 154"/>
                  <p:cNvSpPr/>
                  <p:nvPr/>
                </p:nvSpPr>
                <p:spPr bwMode="auto">
                  <a:xfrm>
                    <a:off x="1870331" y="1739622"/>
                    <a:ext cx="1128265" cy="11419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6" name="Oval 155"/>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7" name="Freeform 156"/>
                  <p:cNvSpPr/>
                  <p:nvPr/>
                </p:nvSpPr>
                <p:spPr bwMode="auto">
                  <a:xfrm>
                    <a:off x="2158735" y="1673009"/>
                    <a:ext cx="548287" cy="15939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8" name="Freeform 157"/>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59" name="Freeform 158"/>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60" name="Freeform 159"/>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61" name="Straight Connector 160"/>
                  <p:cNvCxnSpPr>
                    <a:cxnSpLocks noChangeShapeType="1"/>
                    <a:endCxn id="156"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62" name="Straight Connector 161"/>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178" name="Group 150"/>
                <p:cNvGrpSpPr>
                  <a:grpSpLocks/>
                </p:cNvGrpSpPr>
                <p:nvPr/>
              </p:nvGrpSpPr>
              <p:grpSpPr bwMode="auto">
                <a:xfrm>
                  <a:off x="1770362" y="2873352"/>
                  <a:ext cx="441422" cy="369332"/>
                  <a:chOff x="667045" y="1708643"/>
                  <a:chExt cx="441422" cy="369332"/>
                </a:xfrm>
              </p:grpSpPr>
              <p:sp>
                <p:nvSpPr>
                  <p:cNvPr id="152" name="Oval 151"/>
                  <p:cNvSpPr/>
                  <p:nvPr/>
                </p:nvSpPr>
                <p:spPr bwMode="auto">
                  <a:xfrm>
                    <a:off x="725953" y="1787219"/>
                    <a:ext cx="355567" cy="231714"/>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180" name="TextBox 152"/>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2a</a:t>
                    </a:r>
                  </a:p>
                </p:txBody>
              </p:sp>
            </p:grpSp>
          </p:grpSp>
          <p:cxnSp>
            <p:nvCxnSpPr>
              <p:cNvPr id="45171" name="Straight Connector 143"/>
              <p:cNvCxnSpPr>
                <a:cxnSpLocks noChangeShapeType="1"/>
                <a:stCxn id="45219" idx="2"/>
                <a:endCxn id="45206" idx="0"/>
              </p:cNvCxnSpPr>
              <p:nvPr/>
            </p:nvCxnSpPr>
            <p:spPr bwMode="auto">
              <a:xfrm>
                <a:off x="1991073" y="3242684"/>
                <a:ext cx="4230" cy="851985"/>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172" name="Straight Connector 144"/>
              <p:cNvCxnSpPr>
                <a:cxnSpLocks noChangeShapeType="1"/>
              </p:cNvCxnSpPr>
              <p:nvPr/>
            </p:nvCxnSpPr>
            <p:spPr bwMode="auto">
              <a:xfrm>
                <a:off x="1407477" y="3648621"/>
                <a:ext cx="1204913" cy="6353"/>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173" name="Straight Connector 145"/>
              <p:cNvCxnSpPr>
                <a:cxnSpLocks noChangeShapeType="1"/>
                <a:stCxn id="193" idx="7"/>
              </p:cNvCxnSpPr>
              <p:nvPr/>
            </p:nvCxnSpPr>
            <p:spPr bwMode="auto">
              <a:xfrm>
                <a:off x="2218708" y="3154477"/>
                <a:ext cx="480042" cy="369773"/>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174" name="Straight Connector 146"/>
              <p:cNvCxnSpPr>
                <a:cxnSpLocks noChangeShapeType="1"/>
              </p:cNvCxnSpPr>
              <p:nvPr/>
            </p:nvCxnSpPr>
            <p:spPr bwMode="auto">
              <a:xfrm>
                <a:off x="1300073" y="3786304"/>
                <a:ext cx="477927" cy="357071"/>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175" name="Straight Connector 147"/>
              <p:cNvCxnSpPr>
                <a:cxnSpLocks noChangeShapeType="1"/>
              </p:cNvCxnSpPr>
              <p:nvPr/>
            </p:nvCxnSpPr>
            <p:spPr bwMode="auto">
              <a:xfrm flipH="1">
                <a:off x="2196042" y="3783542"/>
                <a:ext cx="508002"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176" name="Straight Connector 148"/>
              <p:cNvCxnSpPr>
                <a:cxnSpLocks noChangeShapeType="1"/>
              </p:cNvCxnSpPr>
              <p:nvPr/>
            </p:nvCxnSpPr>
            <p:spPr bwMode="auto">
              <a:xfrm flipH="1">
                <a:off x="1287553" y="3166946"/>
                <a:ext cx="508002"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grpSp>
      </p:grpSp>
      <p:grpSp>
        <p:nvGrpSpPr>
          <p:cNvPr id="45071" name="Group 201"/>
          <p:cNvGrpSpPr>
            <a:grpSpLocks/>
          </p:cNvGrpSpPr>
          <p:nvPr/>
        </p:nvGrpSpPr>
        <p:grpSpPr bwMode="auto">
          <a:xfrm>
            <a:off x="5838825" y="2343150"/>
            <a:ext cx="2713038" cy="1852613"/>
            <a:chOff x="-2170772" y="2784954"/>
            <a:chExt cx="2712783" cy="1853712"/>
          </a:xfrm>
        </p:grpSpPr>
        <p:sp>
          <p:nvSpPr>
            <p:cNvPr id="45101" name="Freeform 2"/>
            <p:cNvSpPr>
              <a:spLocks/>
            </p:cNvSpPr>
            <p:nvPr/>
          </p:nvSpPr>
          <p:spPr bwMode="auto">
            <a:xfrm>
              <a:off x="-2170772" y="2784954"/>
              <a:ext cx="2712783" cy="1853712"/>
            </a:xfrm>
            <a:custGeom>
              <a:avLst/>
              <a:gdLst>
                <a:gd name="T0" fmla="*/ 2147483646 w 10000"/>
                <a:gd name="T1" fmla="*/ 2147483646 h 10795"/>
                <a:gd name="T2" fmla="*/ 2147483646 w 10000"/>
                <a:gd name="T3" fmla="*/ 2147483646 h 10795"/>
                <a:gd name="T4" fmla="*/ 2147483646 w 10000"/>
                <a:gd name="T5" fmla="*/ 2147483646 h 10795"/>
                <a:gd name="T6" fmla="*/ 2147483646 w 10000"/>
                <a:gd name="T7" fmla="*/ 2147483646 h 10795"/>
                <a:gd name="T8" fmla="*/ 2147483646 w 10000"/>
                <a:gd name="T9" fmla="*/ 2147483646 h 10795"/>
                <a:gd name="T10" fmla="*/ 2147483646 w 10000"/>
                <a:gd name="T11" fmla="*/ 2147483646 h 10795"/>
                <a:gd name="T12" fmla="*/ 2147483646 w 10000"/>
                <a:gd name="T13" fmla="*/ 2147483646 h 10795"/>
                <a:gd name="T14" fmla="*/ 2147483646 w 10000"/>
                <a:gd name="T15" fmla="*/ 2147483646 h 10795"/>
                <a:gd name="T16" fmla="*/ 2147483646 w 10000"/>
                <a:gd name="T17" fmla="*/ 2147483646 h 10795"/>
                <a:gd name="T18" fmla="*/ 2147483646 w 10000"/>
                <a:gd name="T19" fmla="*/ 2147483646 h 107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45102" name="Group 203"/>
            <p:cNvGrpSpPr>
              <a:grpSpLocks/>
            </p:cNvGrpSpPr>
            <p:nvPr/>
          </p:nvGrpSpPr>
          <p:grpSpPr bwMode="auto">
            <a:xfrm>
              <a:off x="-1935370" y="2935816"/>
              <a:ext cx="2333625" cy="1590649"/>
              <a:chOff x="833331" y="2873352"/>
              <a:chExt cx="2333625" cy="1590649"/>
            </a:xfrm>
          </p:grpSpPr>
          <p:grpSp>
            <p:nvGrpSpPr>
              <p:cNvPr id="45103" name="Group 204"/>
              <p:cNvGrpSpPr>
                <a:grpSpLocks/>
              </p:cNvGrpSpPr>
              <p:nvPr/>
            </p:nvGrpSpPr>
            <p:grpSpPr bwMode="auto">
              <a:xfrm>
                <a:off x="1736090" y="2873352"/>
                <a:ext cx="565150" cy="369332"/>
                <a:chOff x="1736090" y="2873352"/>
                <a:chExt cx="565150" cy="369332"/>
              </a:xfrm>
            </p:grpSpPr>
            <p:grpSp>
              <p:nvGrpSpPr>
                <p:cNvPr id="45152" name="Group 327"/>
                <p:cNvGrpSpPr>
                  <a:grpSpLocks/>
                </p:cNvGrpSpPr>
                <p:nvPr/>
              </p:nvGrpSpPr>
              <p:grpSpPr bwMode="auto">
                <a:xfrm>
                  <a:off x="1736090" y="2893762"/>
                  <a:ext cx="565150" cy="292100"/>
                  <a:chOff x="1871277" y="1576300"/>
                  <a:chExt cx="1128371" cy="437861"/>
                </a:xfrm>
              </p:grpSpPr>
              <p:sp>
                <p:nvSpPr>
                  <p:cNvPr id="258" name="Oval 257"/>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59" name="Rectangle 258"/>
                  <p:cNvSpPr/>
                  <p:nvPr/>
                </p:nvSpPr>
                <p:spPr bwMode="auto">
                  <a:xfrm>
                    <a:off x="1871217" y="1741014"/>
                    <a:ext cx="1128265" cy="1119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0" name="Oval 259"/>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61" name="Freeform 260"/>
                  <p:cNvSpPr/>
                  <p:nvPr/>
                </p:nvSpPr>
                <p:spPr bwMode="auto">
                  <a:xfrm>
                    <a:off x="2159621" y="1674344"/>
                    <a:ext cx="548287" cy="1571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2" name="Freeform 261"/>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63" name="Freeform 262"/>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64" name="Freeform 263"/>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65" name="Straight Connector 264"/>
                  <p:cNvCxnSpPr>
                    <a:cxnSpLocks noChangeShapeType="1"/>
                    <a:endCxn id="260"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66" name="Straight Connector 265"/>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153" name="Group 254"/>
                <p:cNvGrpSpPr>
                  <a:grpSpLocks/>
                </p:cNvGrpSpPr>
                <p:nvPr/>
              </p:nvGrpSpPr>
              <p:grpSpPr bwMode="auto">
                <a:xfrm>
                  <a:off x="1770362" y="2873352"/>
                  <a:ext cx="441422" cy="369332"/>
                  <a:chOff x="667045" y="1708643"/>
                  <a:chExt cx="441422" cy="369332"/>
                </a:xfrm>
              </p:grpSpPr>
              <p:sp>
                <p:nvSpPr>
                  <p:cNvPr id="256" name="Oval 255"/>
                  <p:cNvSpPr/>
                  <p:nvPr/>
                </p:nvSpPr>
                <p:spPr bwMode="auto">
                  <a:xfrm>
                    <a:off x="726396" y="1786516"/>
                    <a:ext cx="355567" cy="231913"/>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155" name="TextBox 256"/>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3b</a:t>
                    </a:r>
                  </a:p>
                </p:txBody>
              </p:sp>
            </p:grpSp>
          </p:grpSp>
          <p:grpSp>
            <p:nvGrpSpPr>
              <p:cNvPr id="45104" name="Group 205"/>
              <p:cNvGrpSpPr>
                <a:grpSpLocks/>
              </p:cNvGrpSpPr>
              <p:nvPr/>
            </p:nvGrpSpPr>
            <p:grpSpPr bwMode="auto">
              <a:xfrm>
                <a:off x="1740320" y="4094669"/>
                <a:ext cx="565150" cy="369332"/>
                <a:chOff x="1736090" y="2873352"/>
                <a:chExt cx="565150" cy="369332"/>
              </a:xfrm>
            </p:grpSpPr>
            <p:grpSp>
              <p:nvGrpSpPr>
                <p:cNvPr id="45139" name="Group 327"/>
                <p:cNvGrpSpPr>
                  <a:grpSpLocks/>
                </p:cNvGrpSpPr>
                <p:nvPr/>
              </p:nvGrpSpPr>
              <p:grpSpPr bwMode="auto">
                <a:xfrm>
                  <a:off x="1736090" y="2893762"/>
                  <a:ext cx="565150" cy="292100"/>
                  <a:chOff x="1871277" y="1576300"/>
                  <a:chExt cx="1128371" cy="437861"/>
                </a:xfrm>
              </p:grpSpPr>
              <p:sp>
                <p:nvSpPr>
                  <p:cNvPr id="245" name="Oval 244"/>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46" name="Rectangle 245"/>
                  <p:cNvSpPr/>
                  <p:nvPr/>
                </p:nvSpPr>
                <p:spPr bwMode="auto">
                  <a:xfrm>
                    <a:off x="1850095" y="1741305"/>
                    <a:ext cx="1128265" cy="1119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7" name="Oval 246"/>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48" name="Freeform 247"/>
                  <p:cNvSpPr/>
                  <p:nvPr/>
                </p:nvSpPr>
                <p:spPr bwMode="auto">
                  <a:xfrm>
                    <a:off x="2138499" y="1674635"/>
                    <a:ext cx="548287" cy="1571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9" name="Freeform 248"/>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50" name="Freeform 249"/>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51" name="Freeform 250"/>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52" name="Straight Connector 251"/>
                  <p:cNvCxnSpPr>
                    <a:cxnSpLocks noChangeShapeType="1"/>
                    <a:endCxn id="247"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53" name="Straight Connector 252"/>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140" name="Group 241"/>
                <p:cNvGrpSpPr>
                  <a:grpSpLocks/>
                </p:cNvGrpSpPr>
                <p:nvPr/>
              </p:nvGrpSpPr>
              <p:grpSpPr bwMode="auto">
                <a:xfrm>
                  <a:off x="1770362" y="2873352"/>
                  <a:ext cx="441422" cy="369332"/>
                  <a:chOff x="667045" y="1708643"/>
                  <a:chExt cx="441422" cy="369332"/>
                </a:xfrm>
              </p:grpSpPr>
              <p:sp>
                <p:nvSpPr>
                  <p:cNvPr id="243" name="Oval 242"/>
                  <p:cNvSpPr/>
                  <p:nvPr/>
                </p:nvSpPr>
                <p:spPr bwMode="auto">
                  <a:xfrm>
                    <a:off x="725342" y="1786711"/>
                    <a:ext cx="355567" cy="231913"/>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142" name="TextBox 243"/>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3d</a:t>
                    </a:r>
                  </a:p>
                </p:txBody>
              </p:sp>
            </p:grpSp>
          </p:grpSp>
          <p:grpSp>
            <p:nvGrpSpPr>
              <p:cNvPr id="45105" name="Group 206"/>
              <p:cNvGrpSpPr>
                <a:grpSpLocks/>
              </p:cNvGrpSpPr>
              <p:nvPr/>
            </p:nvGrpSpPr>
            <p:grpSpPr bwMode="auto">
              <a:xfrm>
                <a:off x="2601806" y="3485072"/>
                <a:ext cx="565150" cy="369332"/>
                <a:chOff x="1736090" y="2873352"/>
                <a:chExt cx="565150" cy="369332"/>
              </a:xfrm>
            </p:grpSpPr>
            <p:grpSp>
              <p:nvGrpSpPr>
                <p:cNvPr id="45126" name="Group 327"/>
                <p:cNvGrpSpPr>
                  <a:grpSpLocks/>
                </p:cNvGrpSpPr>
                <p:nvPr/>
              </p:nvGrpSpPr>
              <p:grpSpPr bwMode="auto">
                <a:xfrm>
                  <a:off x="1736090" y="2893762"/>
                  <a:ext cx="565150" cy="292100"/>
                  <a:chOff x="1871277" y="1576300"/>
                  <a:chExt cx="1128371" cy="437861"/>
                </a:xfrm>
              </p:grpSpPr>
              <p:sp>
                <p:nvSpPr>
                  <p:cNvPr id="232" name="Oval 231"/>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33" name="Rectangle 232"/>
                  <p:cNvSpPr/>
                  <p:nvPr/>
                </p:nvSpPr>
                <p:spPr bwMode="auto">
                  <a:xfrm>
                    <a:off x="1869999" y="1740759"/>
                    <a:ext cx="1128265" cy="1119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4" name="Oval 233"/>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35" name="Freeform 234"/>
                  <p:cNvSpPr/>
                  <p:nvPr/>
                </p:nvSpPr>
                <p:spPr bwMode="auto">
                  <a:xfrm>
                    <a:off x="2158405" y="1674089"/>
                    <a:ext cx="548285" cy="1571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6" name="Freeform 235"/>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37" name="Freeform 236"/>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38" name="Freeform 237"/>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39" name="Straight Connector 238"/>
                  <p:cNvCxnSpPr>
                    <a:cxnSpLocks noChangeShapeType="1"/>
                    <a:endCxn id="234"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40" name="Straight Connector 239"/>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127" name="Group 228"/>
                <p:cNvGrpSpPr>
                  <a:grpSpLocks/>
                </p:cNvGrpSpPr>
                <p:nvPr/>
              </p:nvGrpSpPr>
              <p:grpSpPr bwMode="auto">
                <a:xfrm>
                  <a:off x="1770362" y="2873352"/>
                  <a:ext cx="428460" cy="369332"/>
                  <a:chOff x="667045" y="1708643"/>
                  <a:chExt cx="428460" cy="369332"/>
                </a:xfrm>
              </p:grpSpPr>
              <p:sp>
                <p:nvSpPr>
                  <p:cNvPr id="230" name="Oval 229"/>
                  <p:cNvSpPr/>
                  <p:nvPr/>
                </p:nvSpPr>
                <p:spPr bwMode="auto">
                  <a:xfrm>
                    <a:off x="725788" y="1786347"/>
                    <a:ext cx="344455" cy="22238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129" name="TextBox 230"/>
                  <p:cNvSpPr txBox="1">
                    <a:spLocks noChangeArrowheads="1"/>
                  </p:cNvSpPr>
                  <p:nvPr/>
                </p:nvSpPr>
                <p:spPr bwMode="auto">
                  <a:xfrm>
                    <a:off x="667045" y="1708643"/>
                    <a:ext cx="4284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3c</a:t>
                    </a:r>
                  </a:p>
                </p:txBody>
              </p:sp>
            </p:grpSp>
          </p:grpSp>
          <p:grpSp>
            <p:nvGrpSpPr>
              <p:cNvPr id="45106" name="Group 207"/>
              <p:cNvGrpSpPr>
                <a:grpSpLocks/>
              </p:cNvGrpSpPr>
              <p:nvPr/>
            </p:nvGrpSpPr>
            <p:grpSpPr bwMode="auto">
              <a:xfrm>
                <a:off x="833331" y="3478719"/>
                <a:ext cx="565150" cy="369332"/>
                <a:chOff x="1736090" y="2873352"/>
                <a:chExt cx="565150" cy="369332"/>
              </a:xfrm>
            </p:grpSpPr>
            <p:grpSp>
              <p:nvGrpSpPr>
                <p:cNvPr id="45113" name="Group 327"/>
                <p:cNvGrpSpPr>
                  <a:grpSpLocks/>
                </p:cNvGrpSpPr>
                <p:nvPr/>
              </p:nvGrpSpPr>
              <p:grpSpPr bwMode="auto">
                <a:xfrm>
                  <a:off x="1736090" y="2893762"/>
                  <a:ext cx="565150" cy="292100"/>
                  <a:chOff x="1871277" y="1576300"/>
                  <a:chExt cx="1128371" cy="437861"/>
                </a:xfrm>
              </p:grpSpPr>
              <p:sp>
                <p:nvSpPr>
                  <p:cNvPr id="219" name="Oval 21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20" name="Rectangle 219"/>
                  <p:cNvSpPr/>
                  <p:nvPr/>
                </p:nvSpPr>
                <p:spPr bwMode="auto">
                  <a:xfrm>
                    <a:off x="1870331" y="1740758"/>
                    <a:ext cx="1128265" cy="1119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1" name="Oval 220"/>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22" name="Freeform 221"/>
                  <p:cNvSpPr/>
                  <p:nvPr/>
                </p:nvSpPr>
                <p:spPr bwMode="auto">
                  <a:xfrm>
                    <a:off x="2158737" y="1674087"/>
                    <a:ext cx="548285" cy="1571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3" name="Freeform 222"/>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24" name="Freeform 223"/>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25" name="Freeform 224"/>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26" name="Straight Connector 225"/>
                  <p:cNvCxnSpPr>
                    <a:cxnSpLocks noChangeShapeType="1"/>
                    <a:endCxn id="22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27" name="Straight Connector 226"/>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114" name="Group 215"/>
                <p:cNvGrpSpPr>
                  <a:grpSpLocks/>
                </p:cNvGrpSpPr>
                <p:nvPr/>
              </p:nvGrpSpPr>
              <p:grpSpPr bwMode="auto">
                <a:xfrm>
                  <a:off x="1770362" y="2873352"/>
                  <a:ext cx="441422" cy="369332"/>
                  <a:chOff x="667045" y="1708643"/>
                  <a:chExt cx="441422" cy="369332"/>
                </a:xfrm>
              </p:grpSpPr>
              <p:sp>
                <p:nvSpPr>
                  <p:cNvPr id="217" name="Oval 216"/>
                  <p:cNvSpPr/>
                  <p:nvPr/>
                </p:nvSpPr>
                <p:spPr bwMode="auto">
                  <a:xfrm>
                    <a:off x="725954" y="1786346"/>
                    <a:ext cx="355567" cy="22238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116" name="TextBox 217"/>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3a</a:t>
                    </a:r>
                  </a:p>
                </p:txBody>
              </p:sp>
            </p:grpSp>
          </p:grpSp>
          <p:cxnSp>
            <p:nvCxnSpPr>
              <p:cNvPr id="45107" name="Straight Connector 208"/>
              <p:cNvCxnSpPr>
                <a:cxnSpLocks noChangeShapeType="1"/>
                <a:stCxn id="45155" idx="2"/>
                <a:endCxn id="45142" idx="0"/>
              </p:cNvCxnSpPr>
              <p:nvPr/>
            </p:nvCxnSpPr>
            <p:spPr bwMode="auto">
              <a:xfrm>
                <a:off x="1991073" y="3242684"/>
                <a:ext cx="4230" cy="851985"/>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108" name="Straight Connector 209"/>
              <p:cNvCxnSpPr>
                <a:cxnSpLocks noChangeShapeType="1"/>
              </p:cNvCxnSpPr>
              <p:nvPr/>
            </p:nvCxnSpPr>
            <p:spPr bwMode="auto">
              <a:xfrm>
                <a:off x="1407477" y="3648621"/>
                <a:ext cx="1204913" cy="6353"/>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109" name="Straight Connector 210"/>
              <p:cNvCxnSpPr>
                <a:cxnSpLocks noChangeShapeType="1"/>
                <a:stCxn id="258" idx="7"/>
              </p:cNvCxnSpPr>
              <p:nvPr/>
            </p:nvCxnSpPr>
            <p:spPr bwMode="auto">
              <a:xfrm>
                <a:off x="2218708" y="3154477"/>
                <a:ext cx="480042" cy="369773"/>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110" name="Straight Connector 211"/>
              <p:cNvCxnSpPr>
                <a:cxnSpLocks noChangeShapeType="1"/>
              </p:cNvCxnSpPr>
              <p:nvPr/>
            </p:nvCxnSpPr>
            <p:spPr bwMode="auto">
              <a:xfrm>
                <a:off x="1300073" y="3786304"/>
                <a:ext cx="477927" cy="357071"/>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111" name="Straight Connector 212"/>
              <p:cNvCxnSpPr>
                <a:cxnSpLocks noChangeShapeType="1"/>
              </p:cNvCxnSpPr>
              <p:nvPr/>
            </p:nvCxnSpPr>
            <p:spPr bwMode="auto">
              <a:xfrm flipH="1">
                <a:off x="2196042" y="3783542"/>
                <a:ext cx="508002"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45112" name="Straight Connector 213"/>
              <p:cNvCxnSpPr>
                <a:cxnSpLocks noChangeShapeType="1"/>
              </p:cNvCxnSpPr>
              <p:nvPr/>
            </p:nvCxnSpPr>
            <p:spPr bwMode="auto">
              <a:xfrm flipH="1">
                <a:off x="1287553" y="3166946"/>
                <a:ext cx="508002"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grpSp>
      </p:grpSp>
      <p:cxnSp>
        <p:nvCxnSpPr>
          <p:cNvPr id="45072" name="Straight Connector 267"/>
          <p:cNvCxnSpPr>
            <a:cxnSpLocks noChangeShapeType="1"/>
          </p:cNvCxnSpPr>
          <p:nvPr/>
        </p:nvCxnSpPr>
        <p:spPr bwMode="auto">
          <a:xfrm flipH="1">
            <a:off x="3021013" y="2582863"/>
            <a:ext cx="495300" cy="496887"/>
          </a:xfrm>
          <a:prstGeom prst="line">
            <a:avLst/>
          </a:prstGeom>
          <a:noFill/>
          <a:ln w="38100">
            <a:solidFill>
              <a:srgbClr val="CC0000"/>
            </a:solidFill>
            <a:prstDash val="dash"/>
            <a:round/>
            <a:headEnd/>
            <a:tailEnd/>
          </a:ln>
          <a:extLst>
            <a:ext uri="{909E8E84-426E-40DD-AFC4-6F175D3DCCD1}">
              <a14:hiddenFill xmlns:a14="http://schemas.microsoft.com/office/drawing/2010/main">
                <a:noFill/>
              </a14:hiddenFill>
            </a:ext>
          </a:extLst>
        </p:spPr>
      </p:cxnSp>
      <p:cxnSp>
        <p:nvCxnSpPr>
          <p:cNvPr id="45073" name="Straight Connector 269"/>
          <p:cNvCxnSpPr>
            <a:cxnSpLocks noChangeShapeType="1"/>
            <a:endCxn id="167" idx="7"/>
          </p:cNvCxnSpPr>
          <p:nvPr/>
        </p:nvCxnSpPr>
        <p:spPr bwMode="auto">
          <a:xfrm flipH="1" flipV="1">
            <a:off x="5654675" y="2566988"/>
            <a:ext cx="498475" cy="574675"/>
          </a:xfrm>
          <a:prstGeom prst="line">
            <a:avLst/>
          </a:prstGeom>
          <a:noFill/>
          <a:ln w="38100">
            <a:solidFill>
              <a:srgbClr val="CC0000"/>
            </a:solidFill>
            <a:prstDash val="dash"/>
            <a:round/>
            <a:headEnd/>
            <a:tailEnd/>
          </a:ln>
          <a:extLst>
            <a:ext uri="{909E8E84-426E-40DD-AFC4-6F175D3DCCD1}">
              <a14:hiddenFill xmlns:a14="http://schemas.microsoft.com/office/drawing/2010/main">
                <a:noFill/>
              </a14:hiddenFill>
            </a:ext>
          </a:extLst>
        </p:spPr>
      </p:cxnSp>
      <p:sp>
        <p:nvSpPr>
          <p:cNvPr id="45074" name="TextBox 275"/>
          <p:cNvSpPr txBox="1">
            <a:spLocks noChangeArrowheads="1"/>
          </p:cNvSpPr>
          <p:nvPr/>
        </p:nvSpPr>
        <p:spPr bwMode="auto">
          <a:xfrm>
            <a:off x="4235450" y="3486150"/>
            <a:ext cx="754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000">
                <a:solidFill>
                  <a:srgbClr val="000090"/>
                </a:solidFill>
                <a:latin typeface="Times New Roman" charset="0"/>
              </a:rPr>
              <a:t>AS 2</a:t>
            </a:r>
          </a:p>
        </p:txBody>
      </p:sp>
      <p:sp>
        <p:nvSpPr>
          <p:cNvPr id="45075" name="TextBox 277"/>
          <p:cNvSpPr txBox="1">
            <a:spLocks noChangeArrowheads="1"/>
          </p:cNvSpPr>
          <p:nvPr/>
        </p:nvSpPr>
        <p:spPr bwMode="auto">
          <a:xfrm>
            <a:off x="6907213" y="4241800"/>
            <a:ext cx="752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000">
                <a:solidFill>
                  <a:srgbClr val="000090"/>
                </a:solidFill>
                <a:latin typeface="Times New Roman" charset="0"/>
              </a:rPr>
              <a:t>AS 3</a:t>
            </a:r>
          </a:p>
        </p:txBody>
      </p:sp>
      <p:sp>
        <p:nvSpPr>
          <p:cNvPr id="45076" name="TextBox 283"/>
          <p:cNvSpPr txBox="1">
            <a:spLocks noChangeArrowheads="1"/>
          </p:cNvSpPr>
          <p:nvPr/>
        </p:nvSpPr>
        <p:spPr bwMode="auto">
          <a:xfrm>
            <a:off x="1625600" y="4186238"/>
            <a:ext cx="754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000">
                <a:solidFill>
                  <a:srgbClr val="000090"/>
                </a:solidFill>
                <a:latin typeface="Times New Roman" charset="0"/>
              </a:rPr>
              <a:t>AS 1</a:t>
            </a:r>
          </a:p>
        </p:txBody>
      </p:sp>
      <p:sp>
        <p:nvSpPr>
          <p:cNvPr id="45077" name="Slide Number Placeholder 5"/>
          <p:cNvSpPr>
            <a:spLocks noGrp="1"/>
          </p:cNvSpPr>
          <p:nvPr>
            <p:ph type="sldNum" sz="quarter" idx="4294967295"/>
          </p:nvPr>
        </p:nvSpPr>
        <p:spPr>
          <a:xfrm>
            <a:off x="8456613" y="6475413"/>
            <a:ext cx="547687"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D17908B1-9BBA-164A-95B1-681BD6EC84BB}" type="slidenum">
              <a:rPr lang="en-US" altLang="en-US" sz="1200">
                <a:latin typeface="Tahoma" charset="0"/>
              </a:rPr>
              <a:pPr>
                <a:spcBef>
                  <a:spcPct val="0"/>
                </a:spcBef>
                <a:buFontTx/>
                <a:buNone/>
              </a:pPr>
              <a:t>122</a:t>
            </a:fld>
            <a:endParaRPr lang="en-US" altLang="en-US" sz="1200">
              <a:latin typeface="Tahoma" charset="0"/>
            </a:endParaRPr>
          </a:p>
        </p:txBody>
      </p:sp>
      <p:grpSp>
        <p:nvGrpSpPr>
          <p:cNvPr id="6" name="Group 5"/>
          <p:cNvGrpSpPr>
            <a:grpSpLocks/>
          </p:cNvGrpSpPr>
          <p:nvPr/>
        </p:nvGrpSpPr>
        <p:grpSpPr bwMode="auto">
          <a:xfrm>
            <a:off x="1020763" y="2020888"/>
            <a:ext cx="7542212" cy="3959225"/>
            <a:chOff x="1020408" y="2368720"/>
            <a:chExt cx="7542732" cy="3959125"/>
          </a:xfrm>
        </p:grpSpPr>
        <p:grpSp>
          <p:nvGrpSpPr>
            <p:cNvPr id="45080" name="Group 3"/>
            <p:cNvGrpSpPr>
              <a:grpSpLocks/>
            </p:cNvGrpSpPr>
            <p:nvPr/>
          </p:nvGrpSpPr>
          <p:grpSpPr bwMode="auto">
            <a:xfrm>
              <a:off x="1020408" y="2368720"/>
              <a:ext cx="5734325" cy="3959125"/>
              <a:chOff x="1020408" y="2368720"/>
              <a:chExt cx="5734325" cy="3959125"/>
            </a:xfrm>
          </p:grpSpPr>
          <p:grpSp>
            <p:nvGrpSpPr>
              <p:cNvPr id="45082" name="Group 270"/>
              <p:cNvGrpSpPr>
                <a:grpSpLocks/>
              </p:cNvGrpSpPr>
              <p:nvPr/>
            </p:nvGrpSpPr>
            <p:grpSpPr bwMode="auto">
              <a:xfrm>
                <a:off x="1146544" y="5725901"/>
                <a:ext cx="565150" cy="369332"/>
                <a:chOff x="1736090" y="2873352"/>
                <a:chExt cx="565150" cy="369332"/>
              </a:xfrm>
            </p:grpSpPr>
            <p:grpSp>
              <p:nvGrpSpPr>
                <p:cNvPr id="45088" name="Group 327"/>
                <p:cNvGrpSpPr>
                  <a:grpSpLocks/>
                </p:cNvGrpSpPr>
                <p:nvPr/>
              </p:nvGrpSpPr>
              <p:grpSpPr bwMode="auto">
                <a:xfrm>
                  <a:off x="1736090" y="2893762"/>
                  <a:ext cx="565150" cy="292100"/>
                  <a:chOff x="1871277" y="1576300"/>
                  <a:chExt cx="1128371" cy="437861"/>
                </a:xfrm>
              </p:grpSpPr>
              <p:sp>
                <p:nvSpPr>
                  <p:cNvPr id="280" name="Oval 279"/>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87" name="Rectangle 286"/>
                  <p:cNvSpPr/>
                  <p:nvPr/>
                </p:nvSpPr>
                <p:spPr bwMode="auto">
                  <a:xfrm>
                    <a:off x="1869849" y="1741279"/>
                    <a:ext cx="1128449" cy="11184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8" name="Oval 287"/>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89" name="Freeform 288"/>
                  <p:cNvSpPr/>
                  <p:nvPr/>
                </p:nvSpPr>
                <p:spPr bwMode="auto">
                  <a:xfrm>
                    <a:off x="2158302" y="1674649"/>
                    <a:ext cx="548374" cy="1570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0" name="Freeform 289"/>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91" name="Freeform 290"/>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92" name="Freeform 291"/>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93" name="Straight Connector 292"/>
                  <p:cNvCxnSpPr>
                    <a:cxnSpLocks noChangeShapeType="1"/>
                    <a:endCxn id="288"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94" name="Straight Connector 293"/>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45089" name="Group 274"/>
                <p:cNvGrpSpPr>
                  <a:grpSpLocks/>
                </p:cNvGrpSpPr>
                <p:nvPr/>
              </p:nvGrpSpPr>
              <p:grpSpPr bwMode="auto">
                <a:xfrm>
                  <a:off x="1770362" y="2873352"/>
                  <a:ext cx="428460" cy="369332"/>
                  <a:chOff x="667045" y="1708643"/>
                  <a:chExt cx="428460" cy="369332"/>
                </a:xfrm>
              </p:grpSpPr>
              <p:sp>
                <p:nvSpPr>
                  <p:cNvPr id="277" name="Oval 276"/>
                  <p:cNvSpPr/>
                  <p:nvPr/>
                </p:nvSpPr>
                <p:spPr bwMode="auto">
                  <a:xfrm>
                    <a:off x="725727" y="1786725"/>
                    <a:ext cx="344511" cy="23176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091" name="TextBox 278"/>
                  <p:cNvSpPr txBox="1">
                    <a:spLocks noChangeArrowheads="1"/>
                  </p:cNvSpPr>
                  <p:nvPr/>
                </p:nvSpPr>
                <p:spPr bwMode="auto">
                  <a:xfrm>
                    <a:off x="667045" y="1708643"/>
                    <a:ext cx="4284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1c</a:t>
                    </a:r>
                  </a:p>
                </p:txBody>
              </p:sp>
            </p:grpSp>
          </p:grpSp>
          <p:sp>
            <p:nvSpPr>
              <p:cNvPr id="3" name="Oval 2"/>
              <p:cNvSpPr/>
              <p:nvPr/>
            </p:nvSpPr>
            <p:spPr bwMode="auto">
              <a:xfrm>
                <a:off x="1020408" y="5511891"/>
                <a:ext cx="838258" cy="815954"/>
              </a:xfrm>
              <a:prstGeom prst="ellipse">
                <a:avLst/>
              </a:prstGeom>
              <a:noFill/>
              <a:ln w="19050">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5" name="Oval 294"/>
              <p:cNvSpPr/>
              <p:nvPr/>
            </p:nvSpPr>
            <p:spPr bwMode="auto">
              <a:xfrm>
                <a:off x="2442906" y="3191024"/>
                <a:ext cx="838258" cy="817541"/>
              </a:xfrm>
              <a:prstGeom prst="ellipse">
                <a:avLst/>
              </a:prstGeom>
              <a:noFill/>
              <a:ln w="19050">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6" name="Oval 295"/>
              <p:cNvSpPr/>
              <p:nvPr/>
            </p:nvSpPr>
            <p:spPr bwMode="auto">
              <a:xfrm>
                <a:off x="3252587" y="2368720"/>
                <a:ext cx="839845" cy="815954"/>
              </a:xfrm>
              <a:prstGeom prst="ellipse">
                <a:avLst/>
              </a:prstGeom>
              <a:noFill/>
              <a:ln w="19050">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7" name="Oval 296"/>
              <p:cNvSpPr/>
              <p:nvPr/>
            </p:nvSpPr>
            <p:spPr bwMode="auto">
              <a:xfrm>
                <a:off x="5037060" y="2452855"/>
                <a:ext cx="839845" cy="815954"/>
              </a:xfrm>
              <a:prstGeom prst="ellipse">
                <a:avLst/>
              </a:prstGeom>
              <a:noFill/>
              <a:ln w="19050">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t>
                </a:r>
              </a:p>
            </p:txBody>
          </p:sp>
          <p:sp>
            <p:nvSpPr>
              <p:cNvPr id="298" name="Oval 297"/>
              <p:cNvSpPr/>
              <p:nvPr/>
            </p:nvSpPr>
            <p:spPr bwMode="auto">
              <a:xfrm>
                <a:off x="5916595" y="3218011"/>
                <a:ext cx="838258" cy="815954"/>
              </a:xfrm>
              <a:prstGeom prst="ellipse">
                <a:avLst/>
              </a:prstGeom>
              <a:noFill/>
              <a:ln w="19050">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t>
                </a:r>
              </a:p>
            </p:txBody>
          </p:sp>
        </p:grpSp>
        <p:sp>
          <p:nvSpPr>
            <p:cNvPr id="45081" name="TextBox 4"/>
            <p:cNvSpPr txBox="1">
              <a:spLocks noChangeArrowheads="1"/>
            </p:cNvSpPr>
            <p:nvPr/>
          </p:nvSpPr>
          <p:spPr bwMode="auto">
            <a:xfrm>
              <a:off x="2018143" y="5692792"/>
              <a:ext cx="6544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gateway routers run both eBGP and iBGP protocols</a:t>
              </a:r>
            </a:p>
          </p:txBody>
        </p:sp>
      </p:grpSp>
      <p:sp>
        <p:nvSpPr>
          <p:cNvPr id="285"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Tree>
    <p:extLst>
      <p:ext uri="{BB962C8B-B14F-4D97-AF65-F5344CB8AC3E}">
        <p14:creationId xmlns:p14="http://schemas.microsoft.com/office/powerpoint/2010/main" val="470327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18643EA7-E14A-FE41-8DAD-1AB384061415}" type="slidenum">
              <a:rPr lang="en-US" altLang="en-US" sz="1200"/>
              <a:pPr>
                <a:spcBef>
                  <a:spcPct val="0"/>
                </a:spcBef>
                <a:buFontTx/>
                <a:buNone/>
              </a:pPr>
              <a:t>123</a:t>
            </a:fld>
            <a:endParaRPr lang="en-US" altLang="en-US" sz="1200"/>
          </a:p>
        </p:txBody>
      </p:sp>
      <p:sp>
        <p:nvSpPr>
          <p:cNvPr id="159746" name="Rectangle 2"/>
          <p:cNvSpPr>
            <a:spLocks noGrp="1" noChangeArrowheads="1"/>
          </p:cNvSpPr>
          <p:nvPr>
            <p:ph type="title"/>
          </p:nvPr>
        </p:nvSpPr>
        <p:spPr>
          <a:xfrm>
            <a:off x="685800" y="304800"/>
            <a:ext cx="7772400" cy="1143000"/>
          </a:xfrm>
        </p:spPr>
        <p:txBody>
          <a:bodyPr/>
          <a:lstStyle/>
          <a:p>
            <a:pPr>
              <a:defRPr/>
            </a:pPr>
            <a:r>
              <a:rPr lang="en-US" sz="3600" smtClean="0">
                <a:cs typeface="+mj-cs"/>
              </a:rPr>
              <a:t>BGP (Border Gateway Protocol)</a:t>
            </a:r>
            <a:endParaRPr lang="en-US" sz="2800" smtClean="0">
              <a:cs typeface="+mj-cs"/>
            </a:endParaRPr>
          </a:p>
        </p:txBody>
      </p:sp>
      <p:sp>
        <p:nvSpPr>
          <p:cNvPr id="37891" name="Rectangle 3"/>
          <p:cNvSpPr>
            <a:spLocks noGrp="1" noChangeArrowheads="1"/>
          </p:cNvSpPr>
          <p:nvPr>
            <p:ph type="body" idx="1"/>
          </p:nvPr>
        </p:nvSpPr>
        <p:spPr>
          <a:xfrm>
            <a:off x="533400" y="1371600"/>
            <a:ext cx="7772400" cy="4724400"/>
          </a:xfrm>
        </p:spPr>
        <p:txBody>
          <a:bodyPr/>
          <a:lstStyle/>
          <a:p>
            <a:r>
              <a:rPr lang="en-US" altLang="en-US" sz="2400" i="1"/>
              <a:t>The</a:t>
            </a:r>
            <a:r>
              <a:rPr lang="en-US" altLang="en-US" sz="2400"/>
              <a:t> de facto standard (BGP-4)</a:t>
            </a:r>
          </a:p>
          <a:p>
            <a:r>
              <a:rPr lang="en-US" altLang="en-US" sz="2400" b="1">
                <a:solidFill>
                  <a:srgbClr val="FF0000"/>
                </a:solidFill>
              </a:rPr>
              <a:t>Path Vector</a:t>
            </a:r>
            <a:r>
              <a:rPr lang="en-US" altLang="en-US" sz="2400"/>
              <a:t> protocol:</a:t>
            </a:r>
          </a:p>
          <a:p>
            <a:pPr lvl="1"/>
            <a:r>
              <a:rPr lang="en-US" altLang="en-US"/>
              <a:t>similar to Distance Vector protocol</a:t>
            </a:r>
          </a:p>
          <a:p>
            <a:pPr lvl="1"/>
            <a:r>
              <a:rPr lang="en-US" altLang="en-US"/>
              <a:t>each Border Gateway broadcast to neighbors (peers) </a:t>
            </a:r>
            <a:r>
              <a:rPr lang="en-US" altLang="en-US" i="1"/>
              <a:t>entire path</a:t>
            </a:r>
            <a:r>
              <a:rPr lang="en-US" altLang="en-US"/>
              <a:t> (i.e., sequence of AS</a:t>
            </a:r>
            <a:r>
              <a:rPr lang="en-US" altLang="en-US">
                <a:latin typeface="Arial" charset="0"/>
              </a:rPr>
              <a:t>e</a:t>
            </a:r>
            <a:r>
              <a:rPr lang="en-US" altLang="ja-JP"/>
              <a:t>s) to destination</a:t>
            </a:r>
          </a:p>
          <a:p>
            <a:pPr lvl="1"/>
            <a:r>
              <a:rPr lang="en-US" altLang="en-US"/>
              <a:t>BGP routes to networks (ASes), not individual hosts</a:t>
            </a:r>
          </a:p>
          <a:p>
            <a:r>
              <a:rPr lang="en-US" altLang="en-US" sz="2400"/>
              <a:t>E.g., Gateway X may announce to its neighbors it </a:t>
            </a:r>
            <a:r>
              <a:rPr lang="ja-JP" altLang="en-US" sz="2400">
                <a:latin typeface="Arial" charset="0"/>
              </a:rPr>
              <a:t>“</a:t>
            </a:r>
            <a:r>
              <a:rPr lang="en-US" altLang="ja-JP" sz="2400"/>
              <a:t>knows</a:t>
            </a:r>
            <a:r>
              <a:rPr lang="ja-JP" altLang="en-US" sz="2400">
                <a:latin typeface="Arial" charset="0"/>
              </a:rPr>
              <a:t>”</a:t>
            </a:r>
            <a:r>
              <a:rPr lang="en-US" altLang="ja-JP" sz="2400"/>
              <a:t> a </a:t>
            </a:r>
            <a:r>
              <a:rPr lang="en-US" altLang="ja-JP" sz="2400">
                <a:solidFill>
                  <a:srgbClr val="FF0000"/>
                </a:solidFill>
              </a:rPr>
              <a:t>(AS) path</a:t>
            </a:r>
            <a:r>
              <a:rPr lang="en-US" altLang="ja-JP" sz="2400"/>
              <a:t> to a </a:t>
            </a:r>
            <a:r>
              <a:rPr lang="en-US" altLang="ja-JP" sz="2400" i="1"/>
              <a:t>destination network</a:t>
            </a:r>
            <a:r>
              <a:rPr lang="en-US" altLang="ja-JP" sz="2400"/>
              <a:t>, Z,  via </a:t>
            </a:r>
            <a:r>
              <a:rPr lang="en-US" altLang="ja-JP" sz="2400" i="1"/>
              <a:t>a series of ASes</a:t>
            </a:r>
            <a:r>
              <a:rPr lang="en-US" altLang="ja-JP" sz="2400"/>
              <a:t>: </a:t>
            </a:r>
          </a:p>
          <a:p>
            <a:pPr>
              <a:buFontTx/>
              <a:buNone/>
            </a:pPr>
            <a:r>
              <a:rPr lang="en-US" altLang="en-US" sz="2400"/>
              <a:t>        Path (X,Z) = X,Y1,Y2,Y3,…,Z</a:t>
            </a:r>
          </a:p>
          <a:p>
            <a:r>
              <a:rPr lang="en-US" altLang="en-US" sz="2400"/>
              <a:t>BGP border gateways referred to as BGP </a:t>
            </a:r>
            <a:r>
              <a:rPr lang="en-US" altLang="en-US" sz="2400" i="1"/>
              <a:t>speakers</a:t>
            </a:r>
          </a:p>
        </p:txBody>
      </p:sp>
      <p:sp>
        <p:nvSpPr>
          <p:cNvPr id="6"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Tree>
    <p:extLst>
      <p:ext uri="{BB962C8B-B14F-4D97-AF65-F5344CB8AC3E}">
        <p14:creationId xmlns:p14="http://schemas.microsoft.com/office/powerpoint/2010/main" val="24682306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5"/>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38BD4983-72E0-5F4F-9F5A-B0ACC2916196}" type="slidenum">
              <a:rPr lang="en-US" altLang="en-US" sz="1200"/>
              <a:pPr>
                <a:spcBef>
                  <a:spcPct val="0"/>
                </a:spcBef>
                <a:buFontTx/>
                <a:buNone/>
              </a:pPr>
              <a:t>124</a:t>
            </a:fld>
            <a:endParaRPr lang="en-US" altLang="en-US" sz="1200"/>
          </a:p>
        </p:txBody>
      </p:sp>
      <p:sp>
        <p:nvSpPr>
          <p:cNvPr id="163842" name="Rectangle 2"/>
          <p:cNvSpPr>
            <a:spLocks noGrp="1" noChangeArrowheads="1"/>
          </p:cNvSpPr>
          <p:nvPr>
            <p:ph type="title"/>
          </p:nvPr>
        </p:nvSpPr>
        <p:spPr>
          <a:xfrm>
            <a:off x="685800" y="152400"/>
            <a:ext cx="7772400" cy="914400"/>
          </a:xfrm>
        </p:spPr>
        <p:txBody>
          <a:bodyPr/>
          <a:lstStyle/>
          <a:p>
            <a:pPr>
              <a:defRPr/>
            </a:pPr>
            <a:r>
              <a:rPr lang="en-US" sz="3600" dirty="0" smtClean="0">
                <a:cs typeface="+mj-cs"/>
              </a:rPr>
              <a:t>BGP Operations: Policy Routing</a:t>
            </a:r>
          </a:p>
        </p:txBody>
      </p:sp>
      <p:sp>
        <p:nvSpPr>
          <p:cNvPr id="38915" name="Rectangle 3"/>
          <p:cNvSpPr>
            <a:spLocks noGrp="1" noChangeArrowheads="1"/>
          </p:cNvSpPr>
          <p:nvPr>
            <p:ph type="body" idx="1"/>
          </p:nvPr>
        </p:nvSpPr>
        <p:spPr>
          <a:xfrm>
            <a:off x="495300" y="990600"/>
            <a:ext cx="8153400" cy="4953000"/>
          </a:xfrm>
        </p:spPr>
        <p:txBody>
          <a:bodyPr/>
          <a:lstStyle/>
          <a:p>
            <a:pPr>
              <a:lnSpc>
                <a:spcPct val="90000"/>
              </a:lnSpc>
              <a:buFontTx/>
              <a:buNone/>
            </a:pPr>
            <a:r>
              <a:rPr lang="en-US" altLang="en-US">
                <a:solidFill>
                  <a:srgbClr val="FF0000"/>
                </a:solidFill>
              </a:rPr>
              <a:t>Q: What does a BGP border gateway do?</a:t>
            </a:r>
          </a:p>
          <a:p>
            <a:pPr>
              <a:lnSpc>
                <a:spcPct val="90000"/>
              </a:lnSpc>
            </a:pPr>
            <a:r>
              <a:rPr lang="en-US" altLang="en-US" sz="2400"/>
              <a:t>Receiving and </a:t>
            </a:r>
            <a:r>
              <a:rPr lang="en-US" altLang="en-US" sz="2400" i="1">
                <a:solidFill>
                  <a:srgbClr val="6600FF"/>
                </a:solidFill>
              </a:rPr>
              <a:t>filtering</a:t>
            </a:r>
            <a:r>
              <a:rPr lang="en-US" altLang="en-US" sz="2400"/>
              <a:t> route advertisements from directly attached neighbor(s)</a:t>
            </a:r>
          </a:p>
          <a:p>
            <a:pPr lvl="1">
              <a:lnSpc>
                <a:spcPct val="90000"/>
              </a:lnSpc>
            </a:pPr>
            <a:r>
              <a:rPr lang="en-US" altLang="en-US"/>
              <a:t>To accept or not accept route advertisements depends on policies (e.g., whether you </a:t>
            </a:r>
            <a:r>
              <a:rPr lang="ja-JP" altLang="en-US">
                <a:latin typeface="Arial" charset="0"/>
              </a:rPr>
              <a:t>“</a:t>
            </a:r>
            <a:r>
              <a:rPr lang="en-US" altLang="ja-JP"/>
              <a:t>trust</a:t>
            </a:r>
            <a:r>
              <a:rPr lang="ja-JP" altLang="en-US">
                <a:latin typeface="Arial" charset="0"/>
              </a:rPr>
              <a:t>”</a:t>
            </a:r>
            <a:r>
              <a:rPr lang="en-US" altLang="ja-JP"/>
              <a:t> your neighbors) </a:t>
            </a:r>
          </a:p>
          <a:p>
            <a:pPr>
              <a:lnSpc>
                <a:spcPct val="90000"/>
              </a:lnSpc>
            </a:pPr>
            <a:r>
              <a:rPr lang="en-US" altLang="en-US" sz="2400"/>
              <a:t>Route selection </a:t>
            </a:r>
            <a:r>
              <a:rPr lang="en-US" altLang="en-US" sz="2000"/>
              <a:t>(rank diff. routes to same dest. network). </a:t>
            </a:r>
          </a:p>
          <a:p>
            <a:pPr lvl="1">
              <a:lnSpc>
                <a:spcPct val="90000"/>
              </a:lnSpc>
            </a:pPr>
            <a:r>
              <a:rPr lang="en-US" altLang="en-US"/>
              <a:t>to route to destination X, which path (of several advertised) will be taken?</a:t>
            </a:r>
          </a:p>
          <a:p>
            <a:pPr lvl="1">
              <a:lnSpc>
                <a:spcPct val="90000"/>
              </a:lnSpc>
            </a:pPr>
            <a:r>
              <a:rPr lang="en-US" altLang="en-US"/>
              <a:t> route selection based on policies (e.g., always prefer route advertisement from </a:t>
            </a:r>
            <a:r>
              <a:rPr lang="ja-JP" altLang="en-US">
                <a:latin typeface="Arial" charset="0"/>
              </a:rPr>
              <a:t>“</a:t>
            </a:r>
            <a:r>
              <a:rPr lang="en-US" altLang="ja-JP"/>
              <a:t>good old</a:t>
            </a:r>
            <a:r>
              <a:rPr lang="ja-JP" altLang="en-US">
                <a:latin typeface="Arial" charset="0"/>
              </a:rPr>
              <a:t>”</a:t>
            </a:r>
            <a:r>
              <a:rPr lang="en-US" altLang="ja-JP"/>
              <a:t> neighbor Y) </a:t>
            </a:r>
          </a:p>
          <a:p>
            <a:pPr>
              <a:lnSpc>
                <a:spcPct val="90000"/>
              </a:lnSpc>
            </a:pPr>
            <a:r>
              <a:rPr lang="en-US" altLang="en-US" sz="2400">
                <a:solidFill>
                  <a:srgbClr val="7030A0"/>
                </a:solidFill>
              </a:rPr>
              <a:t>Filtering</a:t>
            </a:r>
            <a:r>
              <a:rPr lang="en-US" altLang="en-US" sz="2400"/>
              <a:t> and sending (certain) route advertisements to neighbors</a:t>
            </a:r>
          </a:p>
          <a:p>
            <a:pPr lvl="1">
              <a:lnSpc>
                <a:spcPct val="90000"/>
              </a:lnSpc>
            </a:pPr>
            <a:r>
              <a:rPr lang="en-US" altLang="en-US" sz="1800"/>
              <a:t> </a:t>
            </a:r>
            <a:r>
              <a:rPr lang="en-US" altLang="en-US"/>
              <a:t>what/whether to advertise to your neighbors also depends on policies (e.g., don</a:t>
            </a:r>
            <a:r>
              <a:rPr lang="ja-JP" altLang="en-US">
                <a:latin typeface="Arial" charset="0"/>
              </a:rPr>
              <a:t>’</a:t>
            </a:r>
            <a:r>
              <a:rPr lang="en-US" altLang="ja-JP"/>
              <a:t>t tell your neighbor Z that you know a route to destination X)</a:t>
            </a:r>
            <a:endParaRPr lang="en-US" altLang="en-US"/>
          </a:p>
        </p:txBody>
      </p:sp>
      <p:sp>
        <p:nvSpPr>
          <p:cNvPr id="6"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Tree>
    <p:extLst>
      <p:ext uri="{BB962C8B-B14F-4D97-AF65-F5344CB8AC3E}">
        <p14:creationId xmlns:p14="http://schemas.microsoft.com/office/powerpoint/2010/main" val="156438151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3"/>
          <p:cNvSpPr>
            <a:spLocks noGrp="1" noChangeArrowheads="1"/>
          </p:cNvSpPr>
          <p:nvPr>
            <p:ph type="title"/>
          </p:nvPr>
        </p:nvSpPr>
        <p:spPr>
          <a:xfrm>
            <a:off x="533400" y="0"/>
            <a:ext cx="7772400" cy="1143000"/>
          </a:xfrm>
        </p:spPr>
        <p:txBody>
          <a:bodyPr/>
          <a:lstStyle/>
          <a:p>
            <a:pPr>
              <a:defRPr/>
            </a:pPr>
            <a:r>
              <a:rPr lang="en-US" dirty="0">
                <a:cs typeface="+mj-cs"/>
              </a:rPr>
              <a:t>BGP P</a:t>
            </a:r>
            <a:r>
              <a:rPr lang="en-US" dirty="0" smtClean="0">
                <a:cs typeface="+mj-cs"/>
              </a:rPr>
              <a:t>ath </a:t>
            </a:r>
            <a:r>
              <a:rPr lang="en-US" dirty="0">
                <a:cs typeface="+mj-cs"/>
              </a:rPr>
              <a:t>A</a:t>
            </a:r>
            <a:r>
              <a:rPr lang="en-US" dirty="0" smtClean="0">
                <a:cs typeface="+mj-cs"/>
              </a:rPr>
              <a:t>dvertisement</a:t>
            </a:r>
            <a:endParaRPr lang="en-US" dirty="0">
              <a:cs typeface="+mj-cs"/>
            </a:endParaRPr>
          </a:p>
        </p:txBody>
      </p:sp>
      <p:sp>
        <p:nvSpPr>
          <p:cNvPr id="753668" name="Rectangle 4"/>
          <p:cNvSpPr>
            <a:spLocks noGrp="1" noChangeArrowheads="1"/>
          </p:cNvSpPr>
          <p:nvPr>
            <p:ph type="body" idx="1"/>
          </p:nvPr>
        </p:nvSpPr>
        <p:spPr>
          <a:xfrm>
            <a:off x="638175" y="4422775"/>
            <a:ext cx="8505825" cy="552450"/>
          </a:xfrm>
        </p:spPr>
        <p:txBody>
          <a:bodyPr/>
          <a:lstStyle/>
          <a:p>
            <a:pPr marL="293688" indent="-293688">
              <a:lnSpc>
                <a:spcPts val="2140"/>
              </a:lnSpc>
              <a:defRPr/>
            </a:pPr>
            <a:r>
              <a:rPr lang="en-US" sz="2200" dirty="0" smtClean="0">
                <a:latin typeface="Gill Sans MT" charset="0"/>
              </a:rPr>
              <a:t>AS</a:t>
            </a:r>
            <a:r>
              <a:rPr lang="en-US" sz="2200" dirty="0" smtClean="0">
                <a:latin typeface="Arial"/>
                <a:cs typeface="Arial"/>
              </a:rPr>
              <a:t>1</a:t>
            </a:r>
            <a:r>
              <a:rPr lang="en-US" sz="2200" dirty="0" smtClean="0">
                <a:latin typeface="Gill Sans MT" charset="0"/>
              </a:rPr>
              <a:t> gateway router</a:t>
            </a:r>
            <a:r>
              <a:rPr lang="en-US" sz="2200" dirty="0">
                <a:latin typeface="Arial"/>
                <a:cs typeface="Arial"/>
              </a:rPr>
              <a:t> </a:t>
            </a:r>
            <a:r>
              <a:rPr lang="en-US" sz="2200" dirty="0" smtClean="0">
                <a:latin typeface="Arial"/>
                <a:cs typeface="Arial"/>
              </a:rPr>
              <a:t>1c </a:t>
            </a:r>
            <a:r>
              <a:rPr lang="en-US" sz="2200" dirty="0" smtClean="0">
                <a:latin typeface="Gill Sans MT" charset="0"/>
              </a:rPr>
              <a:t>learns path </a:t>
            </a:r>
            <a:r>
              <a:rPr lang="en-US" sz="2200" i="1" dirty="0" smtClean="0">
                <a:solidFill>
                  <a:srgbClr val="CC0000"/>
                </a:solidFill>
                <a:latin typeface="Gill Sans MT" charset="0"/>
              </a:rPr>
              <a:t>AS2,AS3,X </a:t>
            </a:r>
            <a:r>
              <a:rPr lang="en-US" sz="2200" dirty="0" smtClean="0">
                <a:latin typeface="Gill Sans MT" charset="0"/>
              </a:rPr>
              <a:t>from 2a</a:t>
            </a:r>
            <a:endParaRPr lang="en-US" sz="2000" dirty="0" smtClean="0">
              <a:latin typeface="Gill Sans MT" charset="0"/>
            </a:endParaRPr>
          </a:p>
          <a:p>
            <a:pPr>
              <a:defRPr/>
            </a:pPr>
            <a:endParaRPr lang="en-US" sz="2000" dirty="0">
              <a:latin typeface="Gill Sans MT" charset="0"/>
            </a:endParaRPr>
          </a:p>
        </p:txBody>
      </p:sp>
      <p:grpSp>
        <p:nvGrpSpPr>
          <p:cNvPr id="51203" name="Group 124"/>
          <p:cNvGrpSpPr>
            <a:grpSpLocks/>
          </p:cNvGrpSpPr>
          <p:nvPr/>
        </p:nvGrpSpPr>
        <p:grpSpPr bwMode="auto">
          <a:xfrm>
            <a:off x="625475" y="1131888"/>
            <a:ext cx="2557463" cy="1719262"/>
            <a:chOff x="-2170772" y="2784954"/>
            <a:chExt cx="2712783" cy="1853712"/>
          </a:xfrm>
        </p:grpSpPr>
        <p:sp>
          <p:nvSpPr>
            <p:cNvPr id="51377" name="Freeform 2"/>
            <p:cNvSpPr>
              <a:spLocks/>
            </p:cNvSpPr>
            <p:nvPr/>
          </p:nvSpPr>
          <p:spPr bwMode="auto">
            <a:xfrm>
              <a:off x="-2170772" y="2784954"/>
              <a:ext cx="2712783" cy="1853712"/>
            </a:xfrm>
            <a:custGeom>
              <a:avLst/>
              <a:gdLst>
                <a:gd name="T0" fmla="*/ 2147483646 w 10000"/>
                <a:gd name="T1" fmla="*/ 2147483646 h 10795"/>
                <a:gd name="T2" fmla="*/ 2147483646 w 10000"/>
                <a:gd name="T3" fmla="*/ 2147483646 h 10795"/>
                <a:gd name="T4" fmla="*/ 2147483646 w 10000"/>
                <a:gd name="T5" fmla="*/ 2147483646 h 10795"/>
                <a:gd name="T6" fmla="*/ 2147483646 w 10000"/>
                <a:gd name="T7" fmla="*/ 2147483646 h 10795"/>
                <a:gd name="T8" fmla="*/ 2147483646 w 10000"/>
                <a:gd name="T9" fmla="*/ 2147483646 h 10795"/>
                <a:gd name="T10" fmla="*/ 2147483646 w 10000"/>
                <a:gd name="T11" fmla="*/ 2147483646 h 10795"/>
                <a:gd name="T12" fmla="*/ 2147483646 w 10000"/>
                <a:gd name="T13" fmla="*/ 2147483646 h 10795"/>
                <a:gd name="T14" fmla="*/ 2147483646 w 10000"/>
                <a:gd name="T15" fmla="*/ 2147483646 h 10795"/>
                <a:gd name="T16" fmla="*/ 2147483646 w 10000"/>
                <a:gd name="T17" fmla="*/ 2147483646 h 10795"/>
                <a:gd name="T18" fmla="*/ 2147483646 w 10000"/>
                <a:gd name="T19" fmla="*/ 2147483646 h 107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51378" name="Group 261"/>
            <p:cNvGrpSpPr>
              <a:grpSpLocks/>
            </p:cNvGrpSpPr>
            <p:nvPr/>
          </p:nvGrpSpPr>
          <p:grpSpPr bwMode="auto">
            <a:xfrm>
              <a:off x="-1935370" y="2935816"/>
              <a:ext cx="2333625" cy="1590649"/>
              <a:chOff x="833331" y="2873352"/>
              <a:chExt cx="2333625" cy="1590649"/>
            </a:xfrm>
          </p:grpSpPr>
          <p:grpSp>
            <p:nvGrpSpPr>
              <p:cNvPr id="51379" name="Group 262"/>
              <p:cNvGrpSpPr>
                <a:grpSpLocks/>
              </p:cNvGrpSpPr>
              <p:nvPr/>
            </p:nvGrpSpPr>
            <p:grpSpPr bwMode="auto">
              <a:xfrm>
                <a:off x="1736090" y="2873352"/>
                <a:ext cx="565150" cy="369332"/>
                <a:chOff x="1736090" y="2873352"/>
                <a:chExt cx="565150" cy="369332"/>
              </a:xfrm>
            </p:grpSpPr>
            <p:grpSp>
              <p:nvGrpSpPr>
                <p:cNvPr id="51428" name="Group 327"/>
                <p:cNvGrpSpPr>
                  <a:grpSpLocks/>
                </p:cNvGrpSpPr>
                <p:nvPr/>
              </p:nvGrpSpPr>
              <p:grpSpPr bwMode="auto">
                <a:xfrm>
                  <a:off x="1736090" y="2893762"/>
                  <a:ext cx="565150" cy="292100"/>
                  <a:chOff x="1871277" y="1576300"/>
                  <a:chExt cx="1128371" cy="437861"/>
                </a:xfrm>
              </p:grpSpPr>
              <p:sp>
                <p:nvSpPr>
                  <p:cNvPr id="316" name="Oval 315"/>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17" name="Rectangle 316"/>
                  <p:cNvSpPr/>
                  <p:nvPr/>
                </p:nvSpPr>
                <p:spPr bwMode="auto">
                  <a:xfrm>
                    <a:off x="1871603" y="1740348"/>
                    <a:ext cx="1129657" cy="11545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8" name="Oval 317"/>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19" name="Freeform 318"/>
                  <p:cNvSpPr/>
                  <p:nvPr/>
                </p:nvSpPr>
                <p:spPr bwMode="auto">
                  <a:xfrm>
                    <a:off x="2160741" y="1673638"/>
                    <a:ext cx="548019" cy="1590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0" name="Freeform 319"/>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21" name="Freeform 320"/>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22" name="Freeform 321"/>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23" name="Straight Connector 322"/>
                  <p:cNvCxnSpPr>
                    <a:cxnSpLocks noChangeShapeType="1"/>
                    <a:endCxn id="318"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24" name="Straight Connector 323"/>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429" name="Group 312"/>
                <p:cNvGrpSpPr>
                  <a:grpSpLocks/>
                </p:cNvGrpSpPr>
                <p:nvPr/>
              </p:nvGrpSpPr>
              <p:grpSpPr bwMode="auto">
                <a:xfrm>
                  <a:off x="1770362" y="2873352"/>
                  <a:ext cx="441422" cy="369332"/>
                  <a:chOff x="667045" y="1708643"/>
                  <a:chExt cx="441422" cy="369332"/>
                </a:xfrm>
              </p:grpSpPr>
              <p:sp>
                <p:nvSpPr>
                  <p:cNvPr id="314" name="Oval 313"/>
                  <p:cNvSpPr/>
                  <p:nvPr/>
                </p:nvSpPr>
                <p:spPr bwMode="auto">
                  <a:xfrm>
                    <a:off x="725552" y="1787142"/>
                    <a:ext cx="367092" cy="232784"/>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431" name="TextBox 314"/>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1b</a:t>
                    </a:r>
                  </a:p>
                </p:txBody>
              </p:sp>
            </p:grpSp>
          </p:grpSp>
          <p:grpSp>
            <p:nvGrpSpPr>
              <p:cNvPr id="51380" name="Group 263"/>
              <p:cNvGrpSpPr>
                <a:grpSpLocks/>
              </p:cNvGrpSpPr>
              <p:nvPr/>
            </p:nvGrpSpPr>
            <p:grpSpPr bwMode="auto">
              <a:xfrm>
                <a:off x="1740320" y="4094669"/>
                <a:ext cx="565150" cy="369332"/>
                <a:chOff x="1736090" y="2873352"/>
                <a:chExt cx="565150" cy="369332"/>
              </a:xfrm>
            </p:grpSpPr>
            <p:grpSp>
              <p:nvGrpSpPr>
                <p:cNvPr id="51415" name="Group 327"/>
                <p:cNvGrpSpPr>
                  <a:grpSpLocks/>
                </p:cNvGrpSpPr>
                <p:nvPr/>
              </p:nvGrpSpPr>
              <p:grpSpPr bwMode="auto">
                <a:xfrm>
                  <a:off x="1736090" y="2893762"/>
                  <a:ext cx="565150" cy="292100"/>
                  <a:chOff x="1871277" y="1576300"/>
                  <a:chExt cx="1128371" cy="437861"/>
                </a:xfrm>
              </p:grpSpPr>
              <p:sp>
                <p:nvSpPr>
                  <p:cNvPr id="303" name="Oval 302"/>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04" name="Rectangle 303"/>
                  <p:cNvSpPr/>
                  <p:nvPr/>
                </p:nvSpPr>
                <p:spPr bwMode="auto">
                  <a:xfrm>
                    <a:off x="1893417" y="1738977"/>
                    <a:ext cx="1106121" cy="11546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5" name="Oval 304"/>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06" name="Freeform 305"/>
                  <p:cNvSpPr/>
                  <p:nvPr/>
                </p:nvSpPr>
                <p:spPr bwMode="auto">
                  <a:xfrm>
                    <a:off x="2162383" y="1656873"/>
                    <a:ext cx="544656" cy="17447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7" name="Freeform 306"/>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08" name="Freeform 307"/>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09" name="Freeform 308"/>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10" name="Straight Connector 309"/>
                  <p:cNvCxnSpPr>
                    <a:cxnSpLocks noChangeShapeType="1"/>
                    <a:endCxn id="305"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11" name="Straight Connector 310"/>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416" name="Group 299"/>
                <p:cNvGrpSpPr>
                  <a:grpSpLocks/>
                </p:cNvGrpSpPr>
                <p:nvPr/>
              </p:nvGrpSpPr>
              <p:grpSpPr bwMode="auto">
                <a:xfrm>
                  <a:off x="1770362" y="2873352"/>
                  <a:ext cx="441422" cy="369332"/>
                  <a:chOff x="667045" y="1708643"/>
                  <a:chExt cx="441422" cy="369332"/>
                </a:xfrm>
              </p:grpSpPr>
              <p:sp>
                <p:nvSpPr>
                  <p:cNvPr id="301" name="Oval 300"/>
                  <p:cNvSpPr/>
                  <p:nvPr/>
                </p:nvSpPr>
                <p:spPr bwMode="auto">
                  <a:xfrm>
                    <a:off x="726373" y="1775957"/>
                    <a:ext cx="355306" cy="243054"/>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418" name="TextBox 301"/>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1d</a:t>
                    </a:r>
                  </a:p>
                </p:txBody>
              </p:sp>
            </p:grpSp>
          </p:grpSp>
          <p:grpSp>
            <p:nvGrpSpPr>
              <p:cNvPr id="51381" name="Group 264"/>
              <p:cNvGrpSpPr>
                <a:grpSpLocks/>
              </p:cNvGrpSpPr>
              <p:nvPr/>
            </p:nvGrpSpPr>
            <p:grpSpPr bwMode="auto">
              <a:xfrm>
                <a:off x="2601806" y="3485072"/>
                <a:ext cx="565150" cy="369332"/>
                <a:chOff x="1736090" y="2873352"/>
                <a:chExt cx="565150" cy="369332"/>
              </a:xfrm>
            </p:grpSpPr>
            <p:grpSp>
              <p:nvGrpSpPr>
                <p:cNvPr id="51402" name="Group 327"/>
                <p:cNvGrpSpPr>
                  <a:grpSpLocks/>
                </p:cNvGrpSpPr>
                <p:nvPr/>
              </p:nvGrpSpPr>
              <p:grpSpPr bwMode="auto">
                <a:xfrm>
                  <a:off x="1736090" y="2893762"/>
                  <a:ext cx="565150" cy="292100"/>
                  <a:chOff x="1871277" y="1576300"/>
                  <a:chExt cx="1128371" cy="437861"/>
                </a:xfrm>
              </p:grpSpPr>
              <p:sp>
                <p:nvSpPr>
                  <p:cNvPr id="290" name="Oval 289"/>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91" name="Rectangle 290"/>
                  <p:cNvSpPr/>
                  <p:nvPr/>
                </p:nvSpPr>
                <p:spPr bwMode="auto">
                  <a:xfrm>
                    <a:off x="1871235" y="1739354"/>
                    <a:ext cx="1129657" cy="11546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2" name="Oval 291"/>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93" name="Freeform 292"/>
                  <p:cNvSpPr/>
                  <p:nvPr/>
                </p:nvSpPr>
                <p:spPr bwMode="auto">
                  <a:xfrm>
                    <a:off x="2160373" y="1672644"/>
                    <a:ext cx="548019" cy="1590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4" name="Freeform 293"/>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95" name="Freeform 294"/>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96" name="Freeform 295"/>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97" name="Straight Connector 296"/>
                  <p:cNvCxnSpPr>
                    <a:cxnSpLocks noChangeShapeType="1"/>
                    <a:endCxn id="292"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98" name="Straight Connector 297"/>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403" name="Group 286"/>
                <p:cNvGrpSpPr>
                  <a:grpSpLocks/>
                </p:cNvGrpSpPr>
                <p:nvPr/>
              </p:nvGrpSpPr>
              <p:grpSpPr bwMode="auto">
                <a:xfrm>
                  <a:off x="1770362" y="2873352"/>
                  <a:ext cx="428460" cy="369332"/>
                  <a:chOff x="667045" y="1708643"/>
                  <a:chExt cx="428460" cy="369332"/>
                </a:xfrm>
              </p:grpSpPr>
              <p:sp>
                <p:nvSpPr>
                  <p:cNvPr id="288" name="Oval 287"/>
                  <p:cNvSpPr/>
                  <p:nvPr/>
                </p:nvSpPr>
                <p:spPr bwMode="auto">
                  <a:xfrm>
                    <a:off x="725367" y="1786478"/>
                    <a:ext cx="356989" cy="232784"/>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405" name="TextBox 288"/>
                  <p:cNvSpPr txBox="1">
                    <a:spLocks noChangeArrowheads="1"/>
                  </p:cNvSpPr>
                  <p:nvPr/>
                </p:nvSpPr>
                <p:spPr bwMode="auto">
                  <a:xfrm>
                    <a:off x="667045" y="1708643"/>
                    <a:ext cx="4284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1c</a:t>
                    </a:r>
                  </a:p>
                </p:txBody>
              </p:sp>
            </p:grpSp>
          </p:grpSp>
          <p:grpSp>
            <p:nvGrpSpPr>
              <p:cNvPr id="51382" name="Group 265"/>
              <p:cNvGrpSpPr>
                <a:grpSpLocks/>
              </p:cNvGrpSpPr>
              <p:nvPr/>
            </p:nvGrpSpPr>
            <p:grpSpPr bwMode="auto">
              <a:xfrm>
                <a:off x="833331" y="3478719"/>
                <a:ext cx="565150" cy="369332"/>
                <a:chOff x="1736090" y="2873352"/>
                <a:chExt cx="565150" cy="369332"/>
              </a:xfrm>
            </p:grpSpPr>
            <p:grpSp>
              <p:nvGrpSpPr>
                <p:cNvPr id="51389" name="Group 327"/>
                <p:cNvGrpSpPr>
                  <a:grpSpLocks/>
                </p:cNvGrpSpPr>
                <p:nvPr/>
              </p:nvGrpSpPr>
              <p:grpSpPr bwMode="auto">
                <a:xfrm>
                  <a:off x="1736090" y="2893762"/>
                  <a:ext cx="565150" cy="292100"/>
                  <a:chOff x="1871277" y="1576300"/>
                  <a:chExt cx="1128371" cy="437861"/>
                </a:xfrm>
              </p:grpSpPr>
              <p:sp>
                <p:nvSpPr>
                  <p:cNvPr id="277" name="Oval 276"/>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78" name="Rectangle 277"/>
                  <p:cNvSpPr/>
                  <p:nvPr/>
                </p:nvSpPr>
                <p:spPr bwMode="auto">
                  <a:xfrm>
                    <a:off x="1871967" y="1741180"/>
                    <a:ext cx="1149829" cy="1128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9" name="Oval 278"/>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80" name="Freeform 279"/>
                  <p:cNvSpPr/>
                  <p:nvPr/>
                </p:nvSpPr>
                <p:spPr bwMode="auto">
                  <a:xfrm>
                    <a:off x="2161106" y="1674470"/>
                    <a:ext cx="548019" cy="1590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1" name="Freeform 280"/>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82" name="Freeform 281"/>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83" name="Freeform 282"/>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84" name="Straight Connector 283"/>
                  <p:cNvCxnSpPr>
                    <a:cxnSpLocks noChangeShapeType="1"/>
                    <a:endCxn id="279"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85" name="Straight Connector 284"/>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390" name="Group 273"/>
                <p:cNvGrpSpPr>
                  <a:grpSpLocks/>
                </p:cNvGrpSpPr>
                <p:nvPr/>
              </p:nvGrpSpPr>
              <p:grpSpPr bwMode="auto">
                <a:xfrm>
                  <a:off x="1770362" y="2873352"/>
                  <a:ext cx="441422" cy="369332"/>
                  <a:chOff x="667045" y="1708643"/>
                  <a:chExt cx="441422" cy="369332"/>
                </a:xfrm>
              </p:grpSpPr>
              <p:sp>
                <p:nvSpPr>
                  <p:cNvPr id="275" name="Oval 274"/>
                  <p:cNvSpPr/>
                  <p:nvPr/>
                </p:nvSpPr>
                <p:spPr bwMode="auto">
                  <a:xfrm>
                    <a:off x="725734" y="1787697"/>
                    <a:ext cx="367092" cy="23107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392" name="TextBox 275"/>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1a</a:t>
                    </a:r>
                  </a:p>
                </p:txBody>
              </p:sp>
            </p:grpSp>
          </p:grpSp>
          <p:cxnSp>
            <p:nvCxnSpPr>
              <p:cNvPr id="51383" name="Straight Connector 266"/>
              <p:cNvCxnSpPr>
                <a:cxnSpLocks noChangeShapeType="1"/>
                <a:stCxn id="51431" idx="2"/>
                <a:endCxn id="51418" idx="0"/>
              </p:cNvCxnSpPr>
              <p:nvPr/>
            </p:nvCxnSpPr>
            <p:spPr bwMode="auto">
              <a:xfrm>
                <a:off x="1991073" y="3242684"/>
                <a:ext cx="4230" cy="851985"/>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384" name="Straight Connector 267"/>
              <p:cNvCxnSpPr>
                <a:cxnSpLocks noChangeShapeType="1"/>
              </p:cNvCxnSpPr>
              <p:nvPr/>
            </p:nvCxnSpPr>
            <p:spPr bwMode="auto">
              <a:xfrm>
                <a:off x="1407477" y="3648621"/>
                <a:ext cx="1204913" cy="6353"/>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385" name="Straight Connector 268"/>
              <p:cNvCxnSpPr>
                <a:cxnSpLocks noChangeShapeType="1"/>
                <a:stCxn id="316" idx="7"/>
              </p:cNvCxnSpPr>
              <p:nvPr/>
            </p:nvCxnSpPr>
            <p:spPr bwMode="auto">
              <a:xfrm>
                <a:off x="2218708" y="3154477"/>
                <a:ext cx="480042" cy="369773"/>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386" name="Straight Connector 269"/>
              <p:cNvCxnSpPr>
                <a:cxnSpLocks noChangeShapeType="1"/>
              </p:cNvCxnSpPr>
              <p:nvPr/>
            </p:nvCxnSpPr>
            <p:spPr bwMode="auto">
              <a:xfrm>
                <a:off x="1300073" y="3786304"/>
                <a:ext cx="477927" cy="357071"/>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387" name="Straight Connector 270"/>
              <p:cNvCxnSpPr>
                <a:cxnSpLocks noChangeShapeType="1"/>
              </p:cNvCxnSpPr>
              <p:nvPr/>
            </p:nvCxnSpPr>
            <p:spPr bwMode="auto">
              <a:xfrm flipH="1">
                <a:off x="2196042" y="3783542"/>
                <a:ext cx="508002"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388" name="Straight Connector 271"/>
              <p:cNvCxnSpPr>
                <a:cxnSpLocks noChangeShapeType="1"/>
              </p:cNvCxnSpPr>
              <p:nvPr/>
            </p:nvCxnSpPr>
            <p:spPr bwMode="auto">
              <a:xfrm flipH="1">
                <a:off x="1287553" y="3166946"/>
                <a:ext cx="508002"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grpSp>
      </p:grpSp>
      <p:grpSp>
        <p:nvGrpSpPr>
          <p:cNvPr id="51204" name="Group 125"/>
          <p:cNvGrpSpPr>
            <a:grpSpLocks/>
          </p:cNvGrpSpPr>
          <p:nvPr/>
        </p:nvGrpSpPr>
        <p:grpSpPr bwMode="auto">
          <a:xfrm>
            <a:off x="3286125" y="2058988"/>
            <a:ext cx="2544763" cy="1720850"/>
            <a:chOff x="-2170772" y="2784954"/>
            <a:chExt cx="2712783" cy="1853712"/>
          </a:xfrm>
        </p:grpSpPr>
        <p:sp>
          <p:nvSpPr>
            <p:cNvPr id="51313" name="Freeform 2"/>
            <p:cNvSpPr>
              <a:spLocks/>
            </p:cNvSpPr>
            <p:nvPr/>
          </p:nvSpPr>
          <p:spPr bwMode="auto">
            <a:xfrm>
              <a:off x="-2170772" y="2784954"/>
              <a:ext cx="2712783" cy="1853712"/>
            </a:xfrm>
            <a:custGeom>
              <a:avLst/>
              <a:gdLst>
                <a:gd name="T0" fmla="*/ 2147483646 w 10000"/>
                <a:gd name="T1" fmla="*/ 2147483646 h 10795"/>
                <a:gd name="T2" fmla="*/ 2147483646 w 10000"/>
                <a:gd name="T3" fmla="*/ 2147483646 h 10795"/>
                <a:gd name="T4" fmla="*/ 2147483646 w 10000"/>
                <a:gd name="T5" fmla="*/ 2147483646 h 10795"/>
                <a:gd name="T6" fmla="*/ 2147483646 w 10000"/>
                <a:gd name="T7" fmla="*/ 2147483646 h 10795"/>
                <a:gd name="T8" fmla="*/ 2147483646 w 10000"/>
                <a:gd name="T9" fmla="*/ 2147483646 h 10795"/>
                <a:gd name="T10" fmla="*/ 2147483646 w 10000"/>
                <a:gd name="T11" fmla="*/ 2147483646 h 10795"/>
                <a:gd name="T12" fmla="*/ 2147483646 w 10000"/>
                <a:gd name="T13" fmla="*/ 2147483646 h 10795"/>
                <a:gd name="T14" fmla="*/ 2147483646 w 10000"/>
                <a:gd name="T15" fmla="*/ 2147483646 h 10795"/>
                <a:gd name="T16" fmla="*/ 2147483646 w 10000"/>
                <a:gd name="T17" fmla="*/ 2147483646 h 10795"/>
                <a:gd name="T18" fmla="*/ 2147483646 w 10000"/>
                <a:gd name="T19" fmla="*/ 2147483646 h 107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51314" name="Group 197"/>
            <p:cNvGrpSpPr>
              <a:grpSpLocks/>
            </p:cNvGrpSpPr>
            <p:nvPr/>
          </p:nvGrpSpPr>
          <p:grpSpPr bwMode="auto">
            <a:xfrm>
              <a:off x="-1935370" y="2935816"/>
              <a:ext cx="2333625" cy="1590649"/>
              <a:chOff x="833331" y="2873352"/>
              <a:chExt cx="2333625" cy="1590649"/>
            </a:xfrm>
          </p:grpSpPr>
          <p:grpSp>
            <p:nvGrpSpPr>
              <p:cNvPr id="51315" name="Group 198"/>
              <p:cNvGrpSpPr>
                <a:grpSpLocks/>
              </p:cNvGrpSpPr>
              <p:nvPr/>
            </p:nvGrpSpPr>
            <p:grpSpPr bwMode="auto">
              <a:xfrm>
                <a:off x="1736090" y="2873352"/>
                <a:ext cx="565150" cy="369332"/>
                <a:chOff x="1736090" y="2873352"/>
                <a:chExt cx="565150" cy="369332"/>
              </a:xfrm>
            </p:grpSpPr>
            <p:grpSp>
              <p:nvGrpSpPr>
                <p:cNvPr id="51364" name="Group 327"/>
                <p:cNvGrpSpPr>
                  <a:grpSpLocks/>
                </p:cNvGrpSpPr>
                <p:nvPr/>
              </p:nvGrpSpPr>
              <p:grpSpPr bwMode="auto">
                <a:xfrm>
                  <a:off x="1736090" y="2893762"/>
                  <a:ext cx="565150" cy="292100"/>
                  <a:chOff x="1871277" y="1576300"/>
                  <a:chExt cx="1128371" cy="437861"/>
                </a:xfrm>
              </p:grpSpPr>
              <p:sp>
                <p:nvSpPr>
                  <p:cNvPr id="252" name="Oval 251"/>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53" name="Rectangle 252"/>
                  <p:cNvSpPr/>
                  <p:nvPr/>
                </p:nvSpPr>
                <p:spPr bwMode="auto">
                  <a:xfrm>
                    <a:off x="1849159" y="1739961"/>
                    <a:ext cx="1148810" cy="1153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4" name="Oval 253"/>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55" name="Freeform 254"/>
                  <p:cNvSpPr/>
                  <p:nvPr/>
                </p:nvSpPr>
                <p:spPr bwMode="auto">
                  <a:xfrm>
                    <a:off x="2136362" y="1673312"/>
                    <a:ext cx="550752" cy="15893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 name="Freeform 255"/>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57" name="Freeform 256"/>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58" name="Freeform 257"/>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59" name="Straight Connector 258"/>
                  <p:cNvCxnSpPr>
                    <a:cxnSpLocks noChangeShapeType="1"/>
                    <a:endCxn id="254"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60" name="Straight Connector 259"/>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365" name="Group 248"/>
                <p:cNvGrpSpPr>
                  <a:grpSpLocks/>
                </p:cNvGrpSpPr>
                <p:nvPr/>
              </p:nvGrpSpPr>
              <p:grpSpPr bwMode="auto">
                <a:xfrm>
                  <a:off x="1770362" y="2873352"/>
                  <a:ext cx="441422" cy="369332"/>
                  <a:chOff x="667045" y="1708643"/>
                  <a:chExt cx="441422" cy="369332"/>
                </a:xfrm>
              </p:grpSpPr>
              <p:sp>
                <p:nvSpPr>
                  <p:cNvPr id="250" name="Oval 249"/>
                  <p:cNvSpPr/>
                  <p:nvPr/>
                </p:nvSpPr>
                <p:spPr bwMode="auto">
                  <a:xfrm>
                    <a:off x="714773" y="1786930"/>
                    <a:ext cx="355386" cy="23256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367" name="TextBox 250"/>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2b</a:t>
                    </a:r>
                  </a:p>
                </p:txBody>
              </p:sp>
            </p:grpSp>
          </p:grpSp>
          <p:grpSp>
            <p:nvGrpSpPr>
              <p:cNvPr id="51316" name="Group 199"/>
              <p:cNvGrpSpPr>
                <a:grpSpLocks/>
              </p:cNvGrpSpPr>
              <p:nvPr/>
            </p:nvGrpSpPr>
            <p:grpSpPr bwMode="auto">
              <a:xfrm>
                <a:off x="1740320" y="4094669"/>
                <a:ext cx="565150" cy="369332"/>
                <a:chOff x="1736090" y="2873352"/>
                <a:chExt cx="565150" cy="369332"/>
              </a:xfrm>
            </p:grpSpPr>
            <p:grpSp>
              <p:nvGrpSpPr>
                <p:cNvPr id="51351" name="Group 327"/>
                <p:cNvGrpSpPr>
                  <a:grpSpLocks/>
                </p:cNvGrpSpPr>
                <p:nvPr/>
              </p:nvGrpSpPr>
              <p:grpSpPr bwMode="auto">
                <a:xfrm>
                  <a:off x="1736090" y="2893762"/>
                  <a:ext cx="565150" cy="292100"/>
                  <a:chOff x="1871277" y="1576300"/>
                  <a:chExt cx="1128371" cy="437861"/>
                </a:xfrm>
              </p:grpSpPr>
              <p:sp>
                <p:nvSpPr>
                  <p:cNvPr id="239" name="Oval 23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40" name="Rectangle 239"/>
                  <p:cNvSpPr/>
                  <p:nvPr/>
                </p:nvSpPr>
                <p:spPr bwMode="auto">
                  <a:xfrm>
                    <a:off x="1871124" y="1739467"/>
                    <a:ext cx="1128537" cy="1153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42" name="Freeform 241"/>
                  <p:cNvSpPr/>
                  <p:nvPr/>
                </p:nvSpPr>
                <p:spPr bwMode="auto">
                  <a:xfrm>
                    <a:off x="2158325" y="1672818"/>
                    <a:ext cx="550754" cy="15893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3" name="Freeform 242"/>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44" name="Freeform 243"/>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45" name="Freeform 244"/>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46" name="Straight Connector 245"/>
                  <p:cNvCxnSpPr>
                    <a:cxnSpLocks noChangeShapeType="1"/>
                    <a:endCxn id="24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47" name="Straight Connector 246"/>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352" name="Group 235"/>
                <p:cNvGrpSpPr>
                  <a:grpSpLocks/>
                </p:cNvGrpSpPr>
                <p:nvPr/>
              </p:nvGrpSpPr>
              <p:grpSpPr bwMode="auto">
                <a:xfrm>
                  <a:off x="1770362" y="2873352"/>
                  <a:ext cx="441422" cy="369332"/>
                  <a:chOff x="667045" y="1708643"/>
                  <a:chExt cx="441422" cy="369332"/>
                </a:xfrm>
              </p:grpSpPr>
              <p:sp>
                <p:nvSpPr>
                  <p:cNvPr id="237" name="Oval 236"/>
                  <p:cNvSpPr/>
                  <p:nvPr/>
                </p:nvSpPr>
                <p:spPr bwMode="auto">
                  <a:xfrm>
                    <a:off x="725773" y="1786600"/>
                    <a:ext cx="355386" cy="23256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354" name="TextBox 237"/>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2d</a:t>
                    </a:r>
                  </a:p>
                </p:txBody>
              </p:sp>
            </p:grpSp>
          </p:grpSp>
          <p:grpSp>
            <p:nvGrpSpPr>
              <p:cNvPr id="51317" name="Group 200"/>
              <p:cNvGrpSpPr>
                <a:grpSpLocks/>
              </p:cNvGrpSpPr>
              <p:nvPr/>
            </p:nvGrpSpPr>
            <p:grpSpPr bwMode="auto">
              <a:xfrm>
                <a:off x="2601806" y="3485072"/>
                <a:ext cx="565150" cy="369332"/>
                <a:chOff x="1736090" y="2873352"/>
                <a:chExt cx="565150" cy="369332"/>
              </a:xfrm>
            </p:grpSpPr>
            <p:grpSp>
              <p:nvGrpSpPr>
                <p:cNvPr id="51338" name="Group 327"/>
                <p:cNvGrpSpPr>
                  <a:grpSpLocks/>
                </p:cNvGrpSpPr>
                <p:nvPr/>
              </p:nvGrpSpPr>
              <p:grpSpPr bwMode="auto">
                <a:xfrm>
                  <a:off x="1736090" y="2893762"/>
                  <a:ext cx="565150" cy="292100"/>
                  <a:chOff x="1871277" y="1576300"/>
                  <a:chExt cx="1128371" cy="437861"/>
                </a:xfrm>
              </p:grpSpPr>
              <p:sp>
                <p:nvSpPr>
                  <p:cNvPr id="226" name="Oval 225"/>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27" name="Rectangle 226"/>
                  <p:cNvSpPr/>
                  <p:nvPr/>
                </p:nvSpPr>
                <p:spPr bwMode="auto">
                  <a:xfrm>
                    <a:off x="1870928" y="1740686"/>
                    <a:ext cx="1128537" cy="1153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8" name="Oval 227"/>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29" name="Freeform 228"/>
                  <p:cNvSpPr/>
                  <p:nvPr/>
                </p:nvSpPr>
                <p:spPr bwMode="auto">
                  <a:xfrm>
                    <a:off x="2158132" y="1674037"/>
                    <a:ext cx="550752" cy="15893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0" name="Freeform 229"/>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31" name="Freeform 230"/>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32" name="Freeform 231"/>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33" name="Straight Connector 232"/>
                  <p:cNvCxnSpPr>
                    <a:cxnSpLocks noChangeShapeType="1"/>
                    <a:endCxn id="228"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34" name="Straight Connector 233"/>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339" name="Group 222"/>
                <p:cNvGrpSpPr>
                  <a:grpSpLocks/>
                </p:cNvGrpSpPr>
                <p:nvPr/>
              </p:nvGrpSpPr>
              <p:grpSpPr bwMode="auto">
                <a:xfrm>
                  <a:off x="1770362" y="2873352"/>
                  <a:ext cx="428460" cy="369332"/>
                  <a:chOff x="667045" y="1708643"/>
                  <a:chExt cx="428460" cy="369332"/>
                </a:xfrm>
              </p:grpSpPr>
              <p:sp>
                <p:nvSpPr>
                  <p:cNvPr id="224" name="Oval 223"/>
                  <p:cNvSpPr/>
                  <p:nvPr/>
                </p:nvSpPr>
                <p:spPr bwMode="auto">
                  <a:xfrm>
                    <a:off x="723984" y="1787414"/>
                    <a:ext cx="346925" cy="23256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341" name="TextBox 224"/>
                  <p:cNvSpPr txBox="1">
                    <a:spLocks noChangeArrowheads="1"/>
                  </p:cNvSpPr>
                  <p:nvPr/>
                </p:nvSpPr>
                <p:spPr bwMode="auto">
                  <a:xfrm>
                    <a:off x="667045" y="1708643"/>
                    <a:ext cx="4284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2c</a:t>
                    </a:r>
                  </a:p>
                </p:txBody>
              </p:sp>
            </p:grpSp>
          </p:grpSp>
          <p:grpSp>
            <p:nvGrpSpPr>
              <p:cNvPr id="51318" name="Group 201"/>
              <p:cNvGrpSpPr>
                <a:grpSpLocks/>
              </p:cNvGrpSpPr>
              <p:nvPr/>
            </p:nvGrpSpPr>
            <p:grpSpPr bwMode="auto">
              <a:xfrm>
                <a:off x="833331" y="3478719"/>
                <a:ext cx="565150" cy="369332"/>
                <a:chOff x="1736090" y="2873352"/>
                <a:chExt cx="565150" cy="369332"/>
              </a:xfrm>
            </p:grpSpPr>
            <p:grpSp>
              <p:nvGrpSpPr>
                <p:cNvPr id="51325" name="Group 327"/>
                <p:cNvGrpSpPr>
                  <a:grpSpLocks/>
                </p:cNvGrpSpPr>
                <p:nvPr/>
              </p:nvGrpSpPr>
              <p:grpSpPr bwMode="auto">
                <a:xfrm>
                  <a:off x="1736090" y="2893762"/>
                  <a:ext cx="565150" cy="292100"/>
                  <a:chOff x="1871277" y="1576300"/>
                  <a:chExt cx="1128371" cy="437861"/>
                </a:xfrm>
              </p:grpSpPr>
              <p:sp>
                <p:nvSpPr>
                  <p:cNvPr id="213" name="Oval 212"/>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14" name="Rectangle 213"/>
                  <p:cNvSpPr/>
                  <p:nvPr/>
                </p:nvSpPr>
                <p:spPr bwMode="auto">
                  <a:xfrm>
                    <a:off x="1870939" y="1739956"/>
                    <a:ext cx="1128537" cy="1153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5" name="Oval 214"/>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16" name="Freeform 215"/>
                  <p:cNvSpPr/>
                  <p:nvPr/>
                </p:nvSpPr>
                <p:spPr bwMode="auto">
                  <a:xfrm>
                    <a:off x="2158140" y="1673307"/>
                    <a:ext cx="550754" cy="15893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7" name="Freeform 216"/>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18" name="Freeform 217"/>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19" name="Freeform 218"/>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20" name="Straight Connector 219"/>
                  <p:cNvCxnSpPr>
                    <a:cxnSpLocks noChangeShapeType="1"/>
                    <a:endCxn id="215"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21" name="Straight Connector 220"/>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326" name="Group 209"/>
                <p:cNvGrpSpPr>
                  <a:grpSpLocks/>
                </p:cNvGrpSpPr>
                <p:nvPr/>
              </p:nvGrpSpPr>
              <p:grpSpPr bwMode="auto">
                <a:xfrm>
                  <a:off x="1770362" y="2873352"/>
                  <a:ext cx="441422" cy="369332"/>
                  <a:chOff x="667045" y="1708643"/>
                  <a:chExt cx="441422" cy="369332"/>
                </a:xfrm>
              </p:grpSpPr>
              <p:sp>
                <p:nvSpPr>
                  <p:cNvPr id="211" name="Oval 210"/>
                  <p:cNvSpPr/>
                  <p:nvPr/>
                </p:nvSpPr>
                <p:spPr bwMode="auto">
                  <a:xfrm>
                    <a:off x="725681" y="1786927"/>
                    <a:ext cx="355386" cy="23256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328" name="TextBox 211"/>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2a</a:t>
                    </a:r>
                  </a:p>
                </p:txBody>
              </p:sp>
            </p:grpSp>
          </p:grpSp>
          <p:cxnSp>
            <p:nvCxnSpPr>
              <p:cNvPr id="51319" name="Straight Connector 202"/>
              <p:cNvCxnSpPr>
                <a:cxnSpLocks noChangeShapeType="1"/>
                <a:stCxn id="51367" idx="2"/>
                <a:endCxn id="51354" idx="0"/>
              </p:cNvCxnSpPr>
              <p:nvPr/>
            </p:nvCxnSpPr>
            <p:spPr bwMode="auto">
              <a:xfrm>
                <a:off x="1991073" y="3242684"/>
                <a:ext cx="4230" cy="851985"/>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320" name="Straight Connector 203"/>
              <p:cNvCxnSpPr>
                <a:cxnSpLocks noChangeShapeType="1"/>
              </p:cNvCxnSpPr>
              <p:nvPr/>
            </p:nvCxnSpPr>
            <p:spPr bwMode="auto">
              <a:xfrm>
                <a:off x="1407477" y="3648621"/>
                <a:ext cx="1204913" cy="6353"/>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321" name="Straight Connector 204"/>
              <p:cNvCxnSpPr>
                <a:cxnSpLocks noChangeShapeType="1"/>
                <a:stCxn id="252" idx="7"/>
              </p:cNvCxnSpPr>
              <p:nvPr/>
            </p:nvCxnSpPr>
            <p:spPr bwMode="auto">
              <a:xfrm>
                <a:off x="2218708" y="3154477"/>
                <a:ext cx="480042" cy="369773"/>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322" name="Straight Connector 205"/>
              <p:cNvCxnSpPr>
                <a:cxnSpLocks noChangeShapeType="1"/>
              </p:cNvCxnSpPr>
              <p:nvPr/>
            </p:nvCxnSpPr>
            <p:spPr bwMode="auto">
              <a:xfrm>
                <a:off x="1300073" y="3786304"/>
                <a:ext cx="477927" cy="357071"/>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323" name="Straight Connector 206"/>
              <p:cNvCxnSpPr>
                <a:cxnSpLocks noChangeShapeType="1"/>
              </p:cNvCxnSpPr>
              <p:nvPr/>
            </p:nvCxnSpPr>
            <p:spPr bwMode="auto">
              <a:xfrm flipH="1">
                <a:off x="2196042" y="3783542"/>
                <a:ext cx="508002"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324" name="Straight Connector 207"/>
              <p:cNvCxnSpPr>
                <a:cxnSpLocks noChangeShapeType="1"/>
              </p:cNvCxnSpPr>
              <p:nvPr/>
            </p:nvCxnSpPr>
            <p:spPr bwMode="auto">
              <a:xfrm flipH="1">
                <a:off x="1287553" y="3166946"/>
                <a:ext cx="508002"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grpSp>
      </p:grpSp>
      <p:sp>
        <p:nvSpPr>
          <p:cNvPr id="51205" name="Freeform 2"/>
          <p:cNvSpPr>
            <a:spLocks/>
          </p:cNvSpPr>
          <p:nvPr/>
        </p:nvSpPr>
        <p:spPr bwMode="auto">
          <a:xfrm>
            <a:off x="5507038" y="990600"/>
            <a:ext cx="2576512" cy="1673225"/>
          </a:xfrm>
          <a:custGeom>
            <a:avLst/>
            <a:gdLst>
              <a:gd name="T0" fmla="*/ 2147483646 w 10000"/>
              <a:gd name="T1" fmla="*/ 2147483646 h 10795"/>
              <a:gd name="T2" fmla="*/ 2147483646 w 10000"/>
              <a:gd name="T3" fmla="*/ 2147483646 h 10795"/>
              <a:gd name="T4" fmla="*/ 2147483646 w 10000"/>
              <a:gd name="T5" fmla="*/ 2147483646 h 10795"/>
              <a:gd name="T6" fmla="*/ 2147483646 w 10000"/>
              <a:gd name="T7" fmla="*/ 2147483646 h 10795"/>
              <a:gd name="T8" fmla="*/ 2147483646 w 10000"/>
              <a:gd name="T9" fmla="*/ 2147483646 h 10795"/>
              <a:gd name="T10" fmla="*/ 2147483646 w 10000"/>
              <a:gd name="T11" fmla="*/ 2147483646 h 10795"/>
              <a:gd name="T12" fmla="*/ 2147483646 w 10000"/>
              <a:gd name="T13" fmla="*/ 2147483646 h 10795"/>
              <a:gd name="T14" fmla="*/ 2147483646 w 10000"/>
              <a:gd name="T15" fmla="*/ 2147483646 h 10795"/>
              <a:gd name="T16" fmla="*/ 2147483646 w 10000"/>
              <a:gd name="T17" fmla="*/ 2147483646 h 10795"/>
              <a:gd name="T18" fmla="*/ 2147483646 w 10000"/>
              <a:gd name="T19" fmla="*/ 2147483646 h 107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51206" name="Group 133"/>
          <p:cNvGrpSpPr>
            <a:grpSpLocks/>
          </p:cNvGrpSpPr>
          <p:nvPr/>
        </p:nvGrpSpPr>
        <p:grpSpPr bwMode="auto">
          <a:xfrm>
            <a:off x="5730875" y="1127125"/>
            <a:ext cx="2216150" cy="1435100"/>
            <a:chOff x="833331" y="2873352"/>
            <a:chExt cx="2333625" cy="1590649"/>
          </a:xfrm>
        </p:grpSpPr>
        <p:grpSp>
          <p:nvGrpSpPr>
            <p:cNvPr id="51251" name="Group 134"/>
            <p:cNvGrpSpPr>
              <a:grpSpLocks/>
            </p:cNvGrpSpPr>
            <p:nvPr/>
          </p:nvGrpSpPr>
          <p:grpSpPr bwMode="auto">
            <a:xfrm>
              <a:off x="1736090" y="2873352"/>
              <a:ext cx="565150" cy="369332"/>
              <a:chOff x="1736090" y="2873352"/>
              <a:chExt cx="565150" cy="369332"/>
            </a:xfrm>
          </p:grpSpPr>
          <p:grpSp>
            <p:nvGrpSpPr>
              <p:cNvPr id="51300" name="Group 327"/>
              <p:cNvGrpSpPr>
                <a:grpSpLocks/>
              </p:cNvGrpSpPr>
              <p:nvPr/>
            </p:nvGrpSpPr>
            <p:grpSpPr bwMode="auto">
              <a:xfrm>
                <a:off x="1736090" y="2893762"/>
                <a:ext cx="565150" cy="292100"/>
                <a:chOff x="1871277" y="1576300"/>
                <a:chExt cx="1128371" cy="437861"/>
              </a:xfrm>
            </p:grpSpPr>
            <p:sp>
              <p:nvSpPr>
                <p:cNvPr id="188" name="Oval 187"/>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9" name="Rectangle 188"/>
                <p:cNvSpPr/>
                <p:nvPr/>
              </p:nvSpPr>
              <p:spPr bwMode="auto">
                <a:xfrm>
                  <a:off x="1871142" y="1740888"/>
                  <a:ext cx="1128108" cy="11605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0" name="Oval 189"/>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91" name="Freeform 190"/>
                <p:cNvSpPr/>
                <p:nvPr/>
              </p:nvSpPr>
              <p:spPr bwMode="auto">
                <a:xfrm>
                  <a:off x="2158176" y="1674949"/>
                  <a:ext cx="550705" cy="1582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2" name="Freeform 191"/>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93" name="Freeform 192"/>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94" name="Freeform 193"/>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95" name="Straight Connector 194"/>
                <p:cNvCxnSpPr>
                  <a:cxnSpLocks noChangeShapeType="1"/>
                  <a:endCxn id="190"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96" name="Straight Connector 195"/>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301" name="Group 184"/>
              <p:cNvGrpSpPr>
                <a:grpSpLocks/>
              </p:cNvGrpSpPr>
              <p:nvPr/>
            </p:nvGrpSpPr>
            <p:grpSpPr bwMode="auto">
              <a:xfrm>
                <a:off x="1770362" y="2873352"/>
                <a:ext cx="441422" cy="369332"/>
                <a:chOff x="667045" y="1708643"/>
                <a:chExt cx="441422" cy="369332"/>
              </a:xfrm>
            </p:grpSpPr>
            <p:sp>
              <p:nvSpPr>
                <p:cNvPr id="186" name="Oval 185"/>
                <p:cNvSpPr/>
                <p:nvPr/>
              </p:nvSpPr>
              <p:spPr bwMode="auto">
                <a:xfrm>
                  <a:off x="714617" y="1787824"/>
                  <a:ext cx="356061" cy="232263"/>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303" name="TextBox 186"/>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3b</a:t>
                  </a:r>
                </a:p>
              </p:txBody>
            </p:sp>
          </p:grpSp>
        </p:grpSp>
        <p:grpSp>
          <p:nvGrpSpPr>
            <p:cNvPr id="51252" name="Group 135"/>
            <p:cNvGrpSpPr>
              <a:grpSpLocks/>
            </p:cNvGrpSpPr>
            <p:nvPr/>
          </p:nvGrpSpPr>
          <p:grpSpPr bwMode="auto">
            <a:xfrm>
              <a:off x="1740320" y="4094669"/>
              <a:ext cx="565150" cy="369332"/>
              <a:chOff x="1736090" y="2873352"/>
              <a:chExt cx="565150" cy="369332"/>
            </a:xfrm>
          </p:grpSpPr>
          <p:grpSp>
            <p:nvGrpSpPr>
              <p:cNvPr id="51287" name="Group 327"/>
              <p:cNvGrpSpPr>
                <a:grpSpLocks/>
              </p:cNvGrpSpPr>
              <p:nvPr/>
            </p:nvGrpSpPr>
            <p:grpSpPr bwMode="auto">
              <a:xfrm>
                <a:off x="1736090" y="2893762"/>
                <a:ext cx="565150" cy="292100"/>
                <a:chOff x="1871277" y="1576300"/>
                <a:chExt cx="1128371" cy="437861"/>
              </a:xfrm>
            </p:grpSpPr>
            <p:sp>
              <p:nvSpPr>
                <p:cNvPr id="175" name="Oval 174"/>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6" name="Rectangle 175"/>
                <p:cNvSpPr/>
                <p:nvPr/>
              </p:nvSpPr>
              <p:spPr bwMode="auto">
                <a:xfrm>
                  <a:off x="1872711" y="1740622"/>
                  <a:ext cx="1128108" cy="11605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7" name="Oval 176"/>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8" name="Freeform 177"/>
                <p:cNvSpPr/>
                <p:nvPr/>
              </p:nvSpPr>
              <p:spPr bwMode="auto">
                <a:xfrm>
                  <a:off x="2159744" y="1674683"/>
                  <a:ext cx="550703" cy="1582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Freeform 178"/>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80" name="Freeform 179"/>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81" name="Freeform 180"/>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82" name="Straight Connector 181"/>
                <p:cNvCxnSpPr>
                  <a:cxnSpLocks noChangeShapeType="1"/>
                  <a:endCxn id="177"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83" name="Straight Connector 182"/>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288" name="Group 171"/>
              <p:cNvGrpSpPr>
                <a:grpSpLocks/>
              </p:cNvGrpSpPr>
              <p:nvPr/>
            </p:nvGrpSpPr>
            <p:grpSpPr bwMode="auto">
              <a:xfrm>
                <a:off x="1770362" y="2873352"/>
                <a:ext cx="441422" cy="369332"/>
                <a:chOff x="667045" y="1708643"/>
                <a:chExt cx="441422" cy="369332"/>
              </a:xfrm>
            </p:grpSpPr>
            <p:sp>
              <p:nvSpPr>
                <p:cNvPr id="173" name="Oval 172"/>
                <p:cNvSpPr/>
                <p:nvPr/>
              </p:nvSpPr>
              <p:spPr bwMode="auto">
                <a:xfrm>
                  <a:off x="725431" y="1787647"/>
                  <a:ext cx="356062" cy="232263"/>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290" name="TextBox 173"/>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3d</a:t>
                  </a:r>
                </a:p>
              </p:txBody>
            </p:sp>
          </p:grpSp>
        </p:grpSp>
        <p:grpSp>
          <p:nvGrpSpPr>
            <p:cNvPr id="51253" name="Group 136"/>
            <p:cNvGrpSpPr>
              <a:grpSpLocks/>
            </p:cNvGrpSpPr>
            <p:nvPr/>
          </p:nvGrpSpPr>
          <p:grpSpPr bwMode="auto">
            <a:xfrm>
              <a:off x="2601806" y="3485072"/>
              <a:ext cx="565150" cy="369332"/>
              <a:chOff x="1736090" y="2873352"/>
              <a:chExt cx="565150" cy="369332"/>
            </a:xfrm>
          </p:grpSpPr>
          <p:grpSp>
            <p:nvGrpSpPr>
              <p:cNvPr id="51274" name="Group 327"/>
              <p:cNvGrpSpPr>
                <a:grpSpLocks/>
              </p:cNvGrpSpPr>
              <p:nvPr/>
            </p:nvGrpSpPr>
            <p:grpSpPr bwMode="auto">
              <a:xfrm>
                <a:off x="1736090" y="2893762"/>
                <a:ext cx="565150" cy="292100"/>
                <a:chOff x="1871277" y="1576300"/>
                <a:chExt cx="1128371" cy="437861"/>
              </a:xfrm>
            </p:grpSpPr>
            <p:sp>
              <p:nvSpPr>
                <p:cNvPr id="162" name="Oval 161"/>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3" name="Rectangle 162"/>
                <p:cNvSpPr/>
                <p:nvPr/>
              </p:nvSpPr>
              <p:spPr bwMode="auto">
                <a:xfrm>
                  <a:off x="1871540" y="1757628"/>
                  <a:ext cx="1128108" cy="11605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4" name="Oval 163"/>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5" name="Freeform 164"/>
                <p:cNvSpPr/>
                <p:nvPr/>
              </p:nvSpPr>
              <p:spPr bwMode="auto">
                <a:xfrm>
                  <a:off x="2158573" y="1691688"/>
                  <a:ext cx="550705" cy="1582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6" name="Freeform 165"/>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67" name="Freeform 166"/>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68" name="Freeform 167"/>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69" name="Straight Connector 168"/>
                <p:cNvCxnSpPr>
                  <a:cxnSpLocks noChangeShapeType="1"/>
                  <a:endCxn id="164"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70" name="Straight Connector 169"/>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275" name="Group 158"/>
              <p:cNvGrpSpPr>
                <a:grpSpLocks/>
              </p:cNvGrpSpPr>
              <p:nvPr/>
            </p:nvGrpSpPr>
            <p:grpSpPr bwMode="auto">
              <a:xfrm>
                <a:off x="1770362" y="2873352"/>
                <a:ext cx="428460" cy="369332"/>
                <a:chOff x="667045" y="1708643"/>
                <a:chExt cx="428460" cy="369332"/>
              </a:xfrm>
            </p:grpSpPr>
            <p:sp>
              <p:nvSpPr>
                <p:cNvPr id="160" name="Oval 159"/>
                <p:cNvSpPr/>
                <p:nvPr/>
              </p:nvSpPr>
              <p:spPr bwMode="auto">
                <a:xfrm>
                  <a:off x="724846" y="1788434"/>
                  <a:ext cx="357734" cy="232263"/>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277" name="TextBox 160"/>
                <p:cNvSpPr txBox="1">
                  <a:spLocks noChangeArrowheads="1"/>
                </p:cNvSpPr>
                <p:nvPr/>
              </p:nvSpPr>
              <p:spPr bwMode="auto">
                <a:xfrm>
                  <a:off x="667045" y="1708643"/>
                  <a:ext cx="4284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3c</a:t>
                  </a:r>
                </a:p>
              </p:txBody>
            </p:sp>
          </p:grpSp>
        </p:grpSp>
        <p:grpSp>
          <p:nvGrpSpPr>
            <p:cNvPr id="51254" name="Group 137"/>
            <p:cNvGrpSpPr>
              <a:grpSpLocks/>
            </p:cNvGrpSpPr>
            <p:nvPr/>
          </p:nvGrpSpPr>
          <p:grpSpPr bwMode="auto">
            <a:xfrm>
              <a:off x="833331" y="3478719"/>
              <a:ext cx="565150" cy="369332"/>
              <a:chOff x="1736090" y="2873352"/>
              <a:chExt cx="565150" cy="369332"/>
            </a:xfrm>
          </p:grpSpPr>
          <p:grpSp>
            <p:nvGrpSpPr>
              <p:cNvPr id="51261" name="Group 327"/>
              <p:cNvGrpSpPr>
                <a:grpSpLocks/>
              </p:cNvGrpSpPr>
              <p:nvPr/>
            </p:nvGrpSpPr>
            <p:grpSpPr bwMode="auto">
              <a:xfrm>
                <a:off x="1736090" y="2893762"/>
                <a:ext cx="565150" cy="292100"/>
                <a:chOff x="1871277" y="1576300"/>
                <a:chExt cx="1128371" cy="437861"/>
              </a:xfrm>
            </p:grpSpPr>
            <p:sp>
              <p:nvSpPr>
                <p:cNvPr id="149" name="Oval 14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0" name="Rectangle 149"/>
                <p:cNvSpPr/>
                <p:nvPr/>
              </p:nvSpPr>
              <p:spPr bwMode="auto">
                <a:xfrm>
                  <a:off x="1871277" y="1740775"/>
                  <a:ext cx="1128108" cy="11605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1" name="Oval 150"/>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2" name="Freeform 151"/>
                <p:cNvSpPr/>
                <p:nvPr/>
              </p:nvSpPr>
              <p:spPr bwMode="auto">
                <a:xfrm>
                  <a:off x="2158310" y="1674836"/>
                  <a:ext cx="550705" cy="1582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 name="Freeform 152"/>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54" name="Freeform 153"/>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55" name="Freeform 154"/>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56" name="Straight Connector 155"/>
                <p:cNvCxnSpPr>
                  <a:cxnSpLocks noChangeShapeType="1"/>
                  <a:endCxn id="15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57" name="Straight Connector 156"/>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262" name="Group 145"/>
              <p:cNvGrpSpPr>
                <a:grpSpLocks/>
              </p:cNvGrpSpPr>
              <p:nvPr/>
            </p:nvGrpSpPr>
            <p:grpSpPr bwMode="auto">
              <a:xfrm>
                <a:off x="1770362" y="2873352"/>
                <a:ext cx="441422" cy="369332"/>
                <a:chOff x="667045" y="1708643"/>
                <a:chExt cx="441422" cy="369332"/>
              </a:xfrm>
            </p:grpSpPr>
            <p:sp>
              <p:nvSpPr>
                <p:cNvPr id="147" name="Oval 146"/>
                <p:cNvSpPr/>
                <p:nvPr/>
              </p:nvSpPr>
              <p:spPr bwMode="auto">
                <a:xfrm>
                  <a:off x="714684" y="1787749"/>
                  <a:ext cx="356061" cy="232263"/>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264" name="TextBox 147"/>
                <p:cNvSpPr txBox="1">
                  <a:spLocks noChangeArrowheads="1"/>
                </p:cNvSpPr>
                <p:nvPr/>
              </p:nvSpPr>
              <p:spPr bwMode="auto">
                <a:xfrm>
                  <a:off x="667045" y="1708643"/>
                  <a:ext cx="441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400">
                      <a:latin typeface="Times New Roman" charset="0"/>
                    </a:rPr>
                    <a:t>3a</a:t>
                  </a:r>
                </a:p>
              </p:txBody>
            </p:sp>
          </p:grpSp>
        </p:grpSp>
        <p:cxnSp>
          <p:nvCxnSpPr>
            <p:cNvPr id="51255" name="Straight Connector 138"/>
            <p:cNvCxnSpPr>
              <a:cxnSpLocks noChangeShapeType="1"/>
              <a:stCxn id="51303" idx="2"/>
              <a:endCxn id="51290" idx="0"/>
            </p:cNvCxnSpPr>
            <p:nvPr/>
          </p:nvCxnSpPr>
          <p:spPr bwMode="auto">
            <a:xfrm>
              <a:off x="1991073" y="3242684"/>
              <a:ext cx="4230" cy="851985"/>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256" name="Straight Connector 139"/>
            <p:cNvCxnSpPr>
              <a:cxnSpLocks noChangeShapeType="1"/>
            </p:cNvCxnSpPr>
            <p:nvPr/>
          </p:nvCxnSpPr>
          <p:spPr bwMode="auto">
            <a:xfrm>
              <a:off x="1407477" y="3648621"/>
              <a:ext cx="1204913" cy="6353"/>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257" name="Straight Connector 140"/>
            <p:cNvCxnSpPr>
              <a:cxnSpLocks noChangeShapeType="1"/>
              <a:stCxn id="188" idx="7"/>
            </p:cNvCxnSpPr>
            <p:nvPr/>
          </p:nvCxnSpPr>
          <p:spPr bwMode="auto">
            <a:xfrm>
              <a:off x="2218708" y="3154477"/>
              <a:ext cx="480042" cy="369773"/>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258" name="Straight Connector 141"/>
            <p:cNvCxnSpPr>
              <a:cxnSpLocks noChangeShapeType="1"/>
            </p:cNvCxnSpPr>
            <p:nvPr/>
          </p:nvCxnSpPr>
          <p:spPr bwMode="auto">
            <a:xfrm>
              <a:off x="1300073" y="3786304"/>
              <a:ext cx="477927" cy="357071"/>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259" name="Straight Connector 142"/>
            <p:cNvCxnSpPr>
              <a:cxnSpLocks noChangeShapeType="1"/>
            </p:cNvCxnSpPr>
            <p:nvPr/>
          </p:nvCxnSpPr>
          <p:spPr bwMode="auto">
            <a:xfrm flipH="1">
              <a:off x="2196042" y="3783542"/>
              <a:ext cx="508002"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cxnSp>
          <p:nvCxnSpPr>
            <p:cNvPr id="51260" name="Straight Connector 143"/>
            <p:cNvCxnSpPr>
              <a:cxnSpLocks noChangeShapeType="1"/>
            </p:cNvCxnSpPr>
            <p:nvPr/>
          </p:nvCxnSpPr>
          <p:spPr bwMode="auto">
            <a:xfrm flipH="1">
              <a:off x="1287553" y="3166946"/>
              <a:ext cx="508002" cy="349250"/>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grpSp>
      <p:cxnSp>
        <p:nvCxnSpPr>
          <p:cNvPr id="51207" name="Straight Connector 127"/>
          <p:cNvCxnSpPr>
            <a:cxnSpLocks noChangeShapeType="1"/>
          </p:cNvCxnSpPr>
          <p:nvPr/>
        </p:nvCxnSpPr>
        <p:spPr bwMode="auto">
          <a:xfrm flipH="1" flipV="1">
            <a:off x="3046413" y="2020888"/>
            <a:ext cx="481012" cy="742950"/>
          </a:xfrm>
          <a:prstGeom prst="line">
            <a:avLst/>
          </a:prstGeom>
          <a:noFill/>
          <a:ln w="38100">
            <a:solidFill>
              <a:srgbClr val="CC0000"/>
            </a:solidFill>
            <a:prstDash val="dash"/>
            <a:round/>
            <a:headEnd/>
            <a:tailEnd/>
          </a:ln>
          <a:extLst>
            <a:ext uri="{909E8E84-426E-40DD-AFC4-6F175D3DCCD1}">
              <a14:hiddenFill xmlns:a14="http://schemas.microsoft.com/office/drawing/2010/main">
                <a:noFill/>
              </a14:hiddenFill>
            </a:ext>
          </a:extLst>
        </p:spPr>
      </p:cxnSp>
      <p:cxnSp>
        <p:nvCxnSpPr>
          <p:cNvPr id="51208" name="Straight Connector 128"/>
          <p:cNvCxnSpPr>
            <a:cxnSpLocks noChangeShapeType="1"/>
          </p:cNvCxnSpPr>
          <p:nvPr/>
        </p:nvCxnSpPr>
        <p:spPr bwMode="auto">
          <a:xfrm flipV="1">
            <a:off x="5522913" y="1960563"/>
            <a:ext cx="338137" cy="823912"/>
          </a:xfrm>
          <a:prstGeom prst="line">
            <a:avLst/>
          </a:prstGeom>
          <a:noFill/>
          <a:ln w="38100">
            <a:solidFill>
              <a:srgbClr val="CC0000"/>
            </a:solidFill>
            <a:prstDash val="dash"/>
            <a:round/>
            <a:headEnd/>
            <a:tailEnd/>
          </a:ln>
          <a:extLst>
            <a:ext uri="{909E8E84-426E-40DD-AFC4-6F175D3DCCD1}">
              <a14:hiddenFill xmlns:a14="http://schemas.microsoft.com/office/drawing/2010/main">
                <a:noFill/>
              </a14:hiddenFill>
            </a:ext>
          </a:extLst>
        </p:spPr>
      </p:cxnSp>
      <p:sp>
        <p:nvSpPr>
          <p:cNvPr id="51209" name="TextBox 129"/>
          <p:cNvSpPr txBox="1">
            <a:spLocks noChangeArrowheads="1"/>
          </p:cNvSpPr>
          <p:nvPr/>
        </p:nvSpPr>
        <p:spPr bwMode="auto">
          <a:xfrm>
            <a:off x="3492500" y="2119313"/>
            <a:ext cx="682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000">
                <a:solidFill>
                  <a:srgbClr val="000090"/>
                </a:solidFill>
                <a:latin typeface="Times New Roman" charset="0"/>
              </a:rPr>
              <a:t>AS2</a:t>
            </a:r>
          </a:p>
        </p:txBody>
      </p:sp>
      <p:sp>
        <p:nvSpPr>
          <p:cNvPr id="51210" name="TextBox 130"/>
          <p:cNvSpPr txBox="1">
            <a:spLocks noChangeArrowheads="1"/>
          </p:cNvSpPr>
          <p:nvPr/>
        </p:nvSpPr>
        <p:spPr bwMode="auto">
          <a:xfrm>
            <a:off x="5543550" y="1031875"/>
            <a:ext cx="682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000">
                <a:solidFill>
                  <a:srgbClr val="000090"/>
                </a:solidFill>
                <a:latin typeface="Times New Roman" charset="0"/>
              </a:rPr>
              <a:t>AS3</a:t>
            </a:r>
          </a:p>
        </p:txBody>
      </p:sp>
      <p:sp>
        <p:nvSpPr>
          <p:cNvPr id="51211" name="TextBox 131"/>
          <p:cNvSpPr txBox="1">
            <a:spLocks noChangeArrowheads="1"/>
          </p:cNvSpPr>
          <p:nvPr/>
        </p:nvSpPr>
        <p:spPr bwMode="auto">
          <a:xfrm>
            <a:off x="706438" y="1243013"/>
            <a:ext cx="682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2000">
                <a:solidFill>
                  <a:srgbClr val="000090"/>
                </a:solidFill>
                <a:latin typeface="Times New Roman" charset="0"/>
              </a:rPr>
              <a:t>AS1</a:t>
            </a:r>
          </a:p>
        </p:txBody>
      </p:sp>
      <p:grpSp>
        <p:nvGrpSpPr>
          <p:cNvPr id="51212" name="Group 10"/>
          <p:cNvGrpSpPr>
            <a:grpSpLocks/>
          </p:cNvGrpSpPr>
          <p:nvPr/>
        </p:nvGrpSpPr>
        <p:grpSpPr bwMode="auto">
          <a:xfrm>
            <a:off x="7070725" y="2093913"/>
            <a:ext cx="1701800" cy="615950"/>
            <a:chOff x="7073692" y="5469792"/>
            <a:chExt cx="1701734" cy="616172"/>
          </a:xfrm>
        </p:grpSpPr>
        <p:grpSp>
          <p:nvGrpSpPr>
            <p:cNvPr id="51235" name="Group 9"/>
            <p:cNvGrpSpPr>
              <a:grpSpLocks/>
            </p:cNvGrpSpPr>
            <p:nvPr/>
          </p:nvGrpSpPr>
          <p:grpSpPr bwMode="auto">
            <a:xfrm>
              <a:off x="7073692" y="5469792"/>
              <a:ext cx="1701734" cy="616172"/>
              <a:chOff x="6946249" y="5096269"/>
              <a:chExt cx="1701734" cy="616172"/>
            </a:xfrm>
          </p:grpSpPr>
          <p:sp>
            <p:nvSpPr>
              <p:cNvPr id="51237" name="Freeform 2"/>
              <p:cNvSpPr>
                <a:spLocks/>
              </p:cNvSpPr>
              <p:nvPr/>
            </p:nvSpPr>
            <p:spPr bwMode="auto">
              <a:xfrm>
                <a:off x="6946249" y="5096269"/>
                <a:ext cx="1701734" cy="616172"/>
              </a:xfrm>
              <a:custGeom>
                <a:avLst/>
                <a:gdLst>
                  <a:gd name="T0" fmla="*/ 2147483646 w 11293"/>
                  <a:gd name="T1" fmla="*/ 2147483646 h 11127"/>
                  <a:gd name="T2" fmla="*/ 2147483646 w 11293"/>
                  <a:gd name="T3" fmla="*/ 2147483646 h 11127"/>
                  <a:gd name="T4" fmla="*/ 2147483646 w 11293"/>
                  <a:gd name="T5" fmla="*/ 2147483646 h 11127"/>
                  <a:gd name="T6" fmla="*/ 2147483646 w 11293"/>
                  <a:gd name="T7" fmla="*/ 2147483646 h 11127"/>
                  <a:gd name="T8" fmla="*/ 2147483646 w 11293"/>
                  <a:gd name="T9" fmla="*/ 2147483646 h 11127"/>
                  <a:gd name="T10" fmla="*/ 2147483646 w 11293"/>
                  <a:gd name="T11" fmla="*/ 2147483646 h 11127"/>
                  <a:gd name="T12" fmla="*/ 2147483646 w 11293"/>
                  <a:gd name="T13" fmla="*/ 2147483646 h 11127"/>
                  <a:gd name="T14" fmla="*/ 2147483646 w 11293"/>
                  <a:gd name="T15" fmla="*/ 2147483646 h 111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51238" name="Group 327"/>
              <p:cNvGrpSpPr>
                <a:grpSpLocks/>
              </p:cNvGrpSpPr>
              <p:nvPr/>
            </p:nvGrpSpPr>
            <p:grpSpPr bwMode="auto">
              <a:xfrm>
                <a:off x="7908175" y="5241780"/>
                <a:ext cx="536554" cy="263548"/>
                <a:chOff x="1871277" y="1576300"/>
                <a:chExt cx="1128371" cy="437861"/>
              </a:xfrm>
            </p:grpSpPr>
            <p:sp>
              <p:nvSpPr>
                <p:cNvPr id="374" name="Oval 373"/>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75" name="Rectangle 374"/>
                <p:cNvSpPr/>
                <p:nvPr/>
              </p:nvSpPr>
              <p:spPr bwMode="auto">
                <a:xfrm>
                  <a:off x="1871407" y="1740865"/>
                  <a:ext cx="1128371" cy="11609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6" name="Oval 375"/>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77" name="Freeform 376"/>
                <p:cNvSpPr/>
                <p:nvPr/>
              </p:nvSpPr>
              <p:spPr bwMode="auto">
                <a:xfrm>
                  <a:off x="2158508" y="1674904"/>
                  <a:ext cx="550833" cy="1583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8" name="Freeform 377"/>
                <p:cNvSpPr>
                  <a:spLocks/>
                </p:cNvSpPr>
                <p:nvPr/>
              </p:nvSpPr>
              <p:spPr bwMode="auto">
                <a:xfrm>
                  <a:off x="2102655" y="1633412"/>
                  <a:ext cx="662444" cy="111846"/>
                </a:xfrm>
                <a:custGeom>
                  <a:avLst/>
                  <a:gdLst>
                    <a:gd name="T0" fmla="*/ 0 w 3723451"/>
                    <a:gd name="T1" fmla="*/ 0 h 932950"/>
                    <a:gd name="T2" fmla="*/ 4 w 3723451"/>
                    <a:gd name="T3" fmla="*/ 0 h 932950"/>
                    <a:gd name="T4" fmla="*/ 10 w 3723451"/>
                    <a:gd name="T5" fmla="*/ 0 h 932950"/>
                    <a:gd name="T6" fmla="*/ 17 w 3723451"/>
                    <a:gd name="T7" fmla="*/ 0 h 932950"/>
                    <a:gd name="T8" fmla="*/ 21 w 3723451"/>
                    <a:gd name="T9" fmla="*/ 0 h 932950"/>
                    <a:gd name="T10" fmla="*/ 18 w 3723451"/>
                    <a:gd name="T11" fmla="*/ 0 h 932950"/>
                    <a:gd name="T12" fmla="*/ 17 w 3723451"/>
                    <a:gd name="T13" fmla="*/ 0 h 932950"/>
                    <a:gd name="T14" fmla="*/ 10 w 3723451"/>
                    <a:gd name="T15" fmla="*/ 0 h 932950"/>
                    <a:gd name="T16" fmla="*/ 4 w 3723451"/>
                    <a:gd name="T17" fmla="*/ 0 h 932950"/>
                    <a:gd name="T18" fmla="*/ 3 w 3723451"/>
                    <a:gd name="T19" fmla="*/ 0 h 932950"/>
                    <a:gd name="T20" fmla="*/ 0 w 3723451"/>
                    <a:gd name="T21" fmla="*/ 0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9" name="Freeform 378"/>
                <p:cNvSpPr>
                  <a:spLocks/>
                </p:cNvSpPr>
                <p:nvPr/>
              </p:nvSpPr>
              <p:spPr bwMode="auto">
                <a:xfrm>
                  <a:off x="2536889" y="1728599"/>
                  <a:ext cx="244057" cy="97568"/>
                </a:xfrm>
                <a:custGeom>
                  <a:avLst/>
                  <a:gdLst>
                    <a:gd name="T0" fmla="*/ 0 w 1366596"/>
                    <a:gd name="T1" fmla="*/ 0 h 809868"/>
                    <a:gd name="T2" fmla="*/ 8 w 1366596"/>
                    <a:gd name="T3" fmla="*/ 0 h 809868"/>
                    <a:gd name="T4" fmla="*/ 5 w 1366596"/>
                    <a:gd name="T5" fmla="*/ 0 h 809868"/>
                    <a:gd name="T6" fmla="*/ 0 w 1366596"/>
                    <a:gd name="T7" fmla="*/ 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0" name="Freeform 379"/>
                <p:cNvSpPr>
                  <a:spLocks/>
                </p:cNvSpPr>
                <p:nvPr/>
              </p:nvSpPr>
              <p:spPr bwMode="auto">
                <a:xfrm>
                  <a:off x="2089977" y="1730980"/>
                  <a:ext cx="240888" cy="95187"/>
                </a:xfrm>
                <a:custGeom>
                  <a:avLst/>
                  <a:gdLst>
                    <a:gd name="T0" fmla="*/ 8 w 1348191"/>
                    <a:gd name="T1" fmla="*/ 0 h 791462"/>
                    <a:gd name="T2" fmla="*/ 8 w 1348191"/>
                    <a:gd name="T3" fmla="*/ 0 h 791462"/>
                    <a:gd name="T4" fmla="*/ 3 w 1348191"/>
                    <a:gd name="T5" fmla="*/ 0 h 791462"/>
                    <a:gd name="T6" fmla="*/ 0 w 1348191"/>
                    <a:gd name="T7" fmla="*/ 0 h 791462"/>
                    <a:gd name="T8" fmla="*/ 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81" name="Straight Connector 380"/>
                <p:cNvCxnSpPr>
                  <a:cxnSpLocks noChangeShapeType="1"/>
                  <a:endCxn id="376"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82" name="Straight Connector 381"/>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51239" name="Group 370"/>
              <p:cNvGrpSpPr>
                <a:grpSpLocks/>
              </p:cNvGrpSpPr>
              <p:nvPr/>
            </p:nvGrpSpPr>
            <p:grpSpPr bwMode="auto">
              <a:xfrm>
                <a:off x="7876581" y="5223365"/>
                <a:ext cx="466894" cy="369332"/>
                <a:chOff x="599495" y="1708643"/>
                <a:chExt cx="491778" cy="409344"/>
              </a:xfrm>
            </p:grpSpPr>
            <p:sp>
              <p:nvSpPr>
                <p:cNvPr id="372" name="Oval 371"/>
                <p:cNvSpPr/>
                <p:nvPr/>
              </p:nvSpPr>
              <p:spPr bwMode="auto">
                <a:xfrm>
                  <a:off x="724801" y="1787792"/>
                  <a:ext cx="356145" cy="232336"/>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241" name="TextBox 372"/>
                <p:cNvSpPr txBox="1">
                  <a:spLocks noChangeArrowheads="1"/>
                </p:cNvSpPr>
                <p:nvPr/>
              </p:nvSpPr>
              <p:spPr bwMode="auto">
                <a:xfrm>
                  <a:off x="599495" y="1708643"/>
                  <a:ext cx="491778" cy="409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400" dirty="0">
                      <a:latin typeface="Times New Roman" charset="0"/>
                    </a:rPr>
                    <a:t>  X</a:t>
                  </a:r>
                </a:p>
              </p:txBody>
            </p:sp>
          </p:grpSp>
        </p:grpSp>
        <p:cxnSp>
          <p:nvCxnSpPr>
            <p:cNvPr id="51236" name="Straight Connector 401"/>
            <p:cNvCxnSpPr>
              <a:cxnSpLocks noChangeShapeType="1"/>
            </p:cNvCxnSpPr>
            <p:nvPr/>
          </p:nvCxnSpPr>
          <p:spPr bwMode="auto">
            <a:xfrm flipH="1">
              <a:off x="7133690" y="5764030"/>
              <a:ext cx="870024" cy="9999"/>
            </a:xfrm>
            <a:prstGeom prst="line">
              <a:avLst/>
            </a:prstGeom>
            <a:noFill/>
            <a:ln w="19050">
              <a:solidFill>
                <a:srgbClr val="000090"/>
              </a:solidFill>
              <a:prstDash val="dash"/>
              <a:round/>
              <a:headEnd/>
              <a:tailEnd/>
            </a:ln>
            <a:extLst>
              <a:ext uri="{909E8E84-426E-40DD-AFC4-6F175D3DCCD1}">
                <a14:hiddenFill xmlns:a14="http://schemas.microsoft.com/office/drawing/2010/main">
                  <a:noFill/>
                </a14:hiddenFill>
              </a:ext>
            </a:extLst>
          </p:spPr>
        </p:cxnSp>
      </p:grpSp>
      <p:grpSp>
        <p:nvGrpSpPr>
          <p:cNvPr id="7" name="Group 6"/>
          <p:cNvGrpSpPr>
            <a:grpSpLocks/>
          </p:cNvGrpSpPr>
          <p:nvPr/>
        </p:nvGrpSpPr>
        <p:grpSpPr bwMode="auto">
          <a:xfrm>
            <a:off x="5713413" y="2058988"/>
            <a:ext cx="1009650" cy="768350"/>
            <a:chOff x="5713444" y="2379268"/>
            <a:chExt cx="1009362" cy="768350"/>
          </a:xfrm>
        </p:grpSpPr>
        <p:sp>
          <p:nvSpPr>
            <p:cNvPr id="51233" name="AutoShape 118"/>
            <p:cNvSpPr>
              <a:spLocks noChangeArrowheads="1"/>
            </p:cNvSpPr>
            <p:nvPr/>
          </p:nvSpPr>
          <p:spPr bwMode="auto">
            <a:xfrm rot="-4002035">
              <a:off x="5467382" y="2625330"/>
              <a:ext cx="768350" cy="276226"/>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51234" name="Text Box 119"/>
            <p:cNvSpPr txBox="1">
              <a:spLocks noChangeArrowheads="1"/>
            </p:cNvSpPr>
            <p:nvPr/>
          </p:nvSpPr>
          <p:spPr bwMode="auto">
            <a:xfrm>
              <a:off x="5906829" y="2784958"/>
              <a:ext cx="81597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nSpc>
                  <a:spcPct val="85000"/>
                </a:lnSpc>
                <a:spcBef>
                  <a:spcPct val="0"/>
                </a:spcBef>
                <a:buFontTx/>
                <a:buNone/>
              </a:pPr>
              <a:r>
                <a:rPr lang="en-US" altLang="en-US" sz="1600" i="1">
                  <a:solidFill>
                    <a:srgbClr val="CC0000"/>
                  </a:solidFill>
                  <a:latin typeface="Arial" charset="0"/>
                </a:rPr>
                <a:t>AS3,X </a:t>
              </a:r>
            </a:p>
          </p:txBody>
        </p:sp>
      </p:grpSp>
      <p:grpSp>
        <p:nvGrpSpPr>
          <p:cNvPr id="6" name="Group 5"/>
          <p:cNvGrpSpPr>
            <a:grpSpLocks/>
          </p:cNvGrpSpPr>
          <p:nvPr/>
        </p:nvGrpSpPr>
        <p:grpSpPr bwMode="auto">
          <a:xfrm>
            <a:off x="2028825" y="2119313"/>
            <a:ext cx="1260475" cy="887412"/>
            <a:chOff x="2028828" y="2438604"/>
            <a:chExt cx="1260153" cy="888605"/>
          </a:xfrm>
        </p:grpSpPr>
        <p:sp>
          <p:nvSpPr>
            <p:cNvPr id="51231" name="Text Box 119"/>
            <p:cNvSpPr txBox="1">
              <a:spLocks noChangeArrowheads="1"/>
            </p:cNvSpPr>
            <p:nvPr/>
          </p:nvSpPr>
          <p:spPr bwMode="auto">
            <a:xfrm>
              <a:off x="2028828" y="3019432"/>
              <a:ext cx="12601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nSpc>
                  <a:spcPct val="85000"/>
                </a:lnSpc>
                <a:spcBef>
                  <a:spcPct val="0"/>
                </a:spcBef>
                <a:buFontTx/>
                <a:buNone/>
              </a:pPr>
              <a:r>
                <a:rPr lang="en-US" altLang="en-US" sz="1600" i="1">
                  <a:solidFill>
                    <a:srgbClr val="CC0000"/>
                  </a:solidFill>
                  <a:latin typeface="Arial" charset="0"/>
                </a:rPr>
                <a:t>AS2,AS3,X </a:t>
              </a:r>
            </a:p>
          </p:txBody>
        </p:sp>
        <p:sp>
          <p:nvSpPr>
            <p:cNvPr id="51232" name="AutoShape 118"/>
            <p:cNvSpPr>
              <a:spLocks noChangeArrowheads="1"/>
            </p:cNvSpPr>
            <p:nvPr/>
          </p:nvSpPr>
          <p:spPr bwMode="auto">
            <a:xfrm rot="3445218">
              <a:off x="2734864" y="2684666"/>
              <a:ext cx="768350" cy="276225"/>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sp>
        <p:nvSpPr>
          <p:cNvPr id="51215" name="Rectangle 4"/>
          <p:cNvSpPr txBox="1">
            <a:spLocks noChangeArrowheads="1"/>
          </p:cNvSpPr>
          <p:nvPr/>
        </p:nvSpPr>
        <p:spPr bwMode="auto">
          <a:xfrm>
            <a:off x="415925" y="3970338"/>
            <a:ext cx="85058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nSpc>
                <a:spcPts val="2138"/>
              </a:lnSpc>
              <a:buClr>
                <a:srgbClr val="000099"/>
              </a:buClr>
              <a:buFont typeface="Wingdings" charset="2"/>
              <a:buNone/>
            </a:pPr>
            <a:r>
              <a:rPr lang="en-US" altLang="en-US" sz="2400">
                <a:latin typeface="Gill Sans MT" charset="0"/>
              </a:rPr>
              <a:t>gateway router may learn about </a:t>
            </a:r>
            <a:r>
              <a:rPr lang="en-US" altLang="en-US" sz="2400">
                <a:solidFill>
                  <a:srgbClr val="000090"/>
                </a:solidFill>
                <a:latin typeface="Gill Sans MT" charset="0"/>
              </a:rPr>
              <a:t>multiple</a:t>
            </a:r>
            <a:r>
              <a:rPr lang="en-US" altLang="en-US" sz="2400">
                <a:latin typeface="Gill Sans MT" charset="0"/>
              </a:rPr>
              <a:t> paths to destination:</a:t>
            </a:r>
          </a:p>
        </p:txBody>
      </p:sp>
      <p:grpSp>
        <p:nvGrpSpPr>
          <p:cNvPr id="5" name="Group 4"/>
          <p:cNvGrpSpPr>
            <a:grpSpLocks/>
          </p:cNvGrpSpPr>
          <p:nvPr/>
        </p:nvGrpSpPr>
        <p:grpSpPr bwMode="auto">
          <a:xfrm>
            <a:off x="1395413" y="1582738"/>
            <a:ext cx="1117600" cy="825500"/>
            <a:chOff x="4052000" y="2820739"/>
            <a:chExt cx="1118837" cy="826267"/>
          </a:xfrm>
        </p:grpSpPr>
        <p:cxnSp>
          <p:nvCxnSpPr>
            <p:cNvPr id="51228" name="Straight Arrow Connector 2"/>
            <p:cNvCxnSpPr>
              <a:cxnSpLocks noChangeShapeType="1"/>
            </p:cNvCxnSpPr>
            <p:nvPr/>
          </p:nvCxnSpPr>
          <p:spPr bwMode="auto">
            <a:xfrm flipH="1" flipV="1">
              <a:off x="4769093" y="2820739"/>
              <a:ext cx="401744" cy="302376"/>
            </a:xfrm>
            <a:prstGeom prst="straightConnector1">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cxnSp>
        <p:cxnSp>
          <p:nvCxnSpPr>
            <p:cNvPr id="51229" name="Straight Arrow Connector 329"/>
            <p:cNvCxnSpPr>
              <a:cxnSpLocks noChangeShapeType="1"/>
            </p:cNvCxnSpPr>
            <p:nvPr/>
          </p:nvCxnSpPr>
          <p:spPr bwMode="auto">
            <a:xfrm flipH="1" flipV="1">
              <a:off x="4052000" y="3192229"/>
              <a:ext cx="1059565" cy="14171"/>
            </a:xfrm>
            <a:prstGeom prst="straightConnector1">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cxnSp>
        <p:cxnSp>
          <p:nvCxnSpPr>
            <p:cNvPr id="51230" name="Straight Arrow Connector 330"/>
            <p:cNvCxnSpPr>
              <a:cxnSpLocks noChangeShapeType="1"/>
            </p:cNvCxnSpPr>
            <p:nvPr/>
          </p:nvCxnSpPr>
          <p:spPr bwMode="auto">
            <a:xfrm flipH="1">
              <a:off x="4748700" y="3344630"/>
              <a:ext cx="401744" cy="302376"/>
            </a:xfrm>
            <a:prstGeom prst="straightConnector1">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cxnSp>
      </p:grpSp>
      <p:cxnSp>
        <p:nvCxnSpPr>
          <p:cNvPr id="51217" name="Straight Connector 324"/>
          <p:cNvCxnSpPr>
            <a:cxnSpLocks noChangeShapeType="1"/>
          </p:cNvCxnSpPr>
          <p:nvPr/>
        </p:nvCxnSpPr>
        <p:spPr bwMode="auto">
          <a:xfrm flipH="1">
            <a:off x="3141663" y="1847850"/>
            <a:ext cx="2535237" cy="146050"/>
          </a:xfrm>
          <a:prstGeom prst="line">
            <a:avLst/>
          </a:prstGeom>
          <a:noFill/>
          <a:ln w="38100">
            <a:solidFill>
              <a:srgbClr val="CC0000"/>
            </a:solidFill>
            <a:prstDash val="dash"/>
            <a:round/>
            <a:headEnd/>
            <a:tailEnd/>
          </a:ln>
          <a:extLst>
            <a:ext uri="{909E8E84-426E-40DD-AFC4-6F175D3DCCD1}">
              <a14:hiddenFill xmlns:a14="http://schemas.microsoft.com/office/drawing/2010/main">
                <a:noFill/>
              </a14:hiddenFill>
            </a:ext>
          </a:extLst>
        </p:spPr>
      </p:cxnSp>
      <p:grpSp>
        <p:nvGrpSpPr>
          <p:cNvPr id="4" name="Group 3"/>
          <p:cNvGrpSpPr>
            <a:grpSpLocks/>
          </p:cNvGrpSpPr>
          <p:nvPr/>
        </p:nvGrpSpPr>
        <p:grpSpPr bwMode="auto">
          <a:xfrm>
            <a:off x="4618038" y="1301750"/>
            <a:ext cx="968375" cy="547688"/>
            <a:chOff x="4617960" y="1621326"/>
            <a:chExt cx="968155" cy="547957"/>
          </a:xfrm>
        </p:grpSpPr>
        <p:sp>
          <p:nvSpPr>
            <p:cNvPr id="51226" name="AutoShape 118"/>
            <p:cNvSpPr>
              <a:spLocks noChangeArrowheads="1"/>
            </p:cNvSpPr>
            <p:nvPr/>
          </p:nvSpPr>
          <p:spPr bwMode="auto">
            <a:xfrm rot="-186819">
              <a:off x="4617960" y="1893058"/>
              <a:ext cx="768350" cy="276225"/>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51227" name="TextBox 1"/>
            <p:cNvSpPr txBox="1">
              <a:spLocks noChangeArrowheads="1"/>
            </p:cNvSpPr>
            <p:nvPr/>
          </p:nvSpPr>
          <p:spPr bwMode="auto">
            <a:xfrm rot="-181440">
              <a:off x="4770795" y="1621326"/>
              <a:ext cx="8153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600" i="1">
                  <a:solidFill>
                    <a:srgbClr val="CC0000"/>
                  </a:solidFill>
                  <a:latin typeface="Times New Roman" charset="0"/>
                </a:rPr>
                <a:t>AS3,X</a:t>
              </a:r>
            </a:p>
          </p:txBody>
        </p:sp>
      </p:grpSp>
      <p:sp>
        <p:nvSpPr>
          <p:cNvPr id="333" name="Rectangle 4"/>
          <p:cNvSpPr txBox="1">
            <a:spLocks noChangeArrowheads="1"/>
          </p:cNvSpPr>
          <p:nvPr/>
        </p:nvSpPr>
        <p:spPr bwMode="auto">
          <a:xfrm>
            <a:off x="673100" y="4791075"/>
            <a:ext cx="850582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293688" indent="-293688">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nSpc>
                <a:spcPts val="2138"/>
              </a:lnSpc>
              <a:buClr>
                <a:srgbClr val="000099"/>
              </a:buClr>
              <a:buFont typeface="Wingdings" charset="2"/>
              <a:buChar char="§"/>
            </a:pPr>
            <a:r>
              <a:rPr lang="en-US" altLang="en-US" sz="2200">
                <a:latin typeface="Gill Sans MT" charset="0"/>
              </a:rPr>
              <a:t>AS</a:t>
            </a:r>
            <a:r>
              <a:rPr lang="en-US" altLang="en-US" sz="2200">
                <a:latin typeface="Arial" charset="0"/>
              </a:rPr>
              <a:t>1</a:t>
            </a:r>
            <a:r>
              <a:rPr lang="en-US" altLang="en-US" sz="2200">
                <a:latin typeface="Gill Sans MT" charset="0"/>
              </a:rPr>
              <a:t> gateway router</a:t>
            </a:r>
            <a:r>
              <a:rPr lang="en-US" altLang="en-US" sz="2200">
                <a:latin typeface="Arial" charset="0"/>
              </a:rPr>
              <a:t> 1c </a:t>
            </a:r>
            <a:r>
              <a:rPr lang="en-US" altLang="en-US" sz="2200">
                <a:latin typeface="Gill Sans MT" charset="0"/>
              </a:rPr>
              <a:t>learns path </a:t>
            </a:r>
            <a:r>
              <a:rPr lang="en-US" altLang="en-US" sz="2200" i="1">
                <a:solidFill>
                  <a:srgbClr val="CC0000"/>
                </a:solidFill>
                <a:latin typeface="Gill Sans MT" charset="0"/>
              </a:rPr>
              <a:t>AS3,X </a:t>
            </a:r>
            <a:r>
              <a:rPr lang="en-US" altLang="en-US" sz="2200">
                <a:latin typeface="Gill Sans MT" charset="0"/>
              </a:rPr>
              <a:t>from 3a</a:t>
            </a:r>
            <a:endParaRPr lang="en-US" altLang="en-US" sz="2000">
              <a:latin typeface="Gill Sans MT" charset="0"/>
            </a:endParaRPr>
          </a:p>
          <a:p>
            <a:pPr>
              <a:lnSpc>
                <a:spcPct val="85000"/>
              </a:lnSpc>
              <a:buClr>
                <a:srgbClr val="000099"/>
              </a:buClr>
              <a:buFont typeface="Wingdings" charset="2"/>
              <a:buChar char="§"/>
            </a:pPr>
            <a:endParaRPr lang="en-US" altLang="en-US" sz="2000">
              <a:latin typeface="Gill Sans MT" charset="0"/>
            </a:endParaRPr>
          </a:p>
        </p:txBody>
      </p:sp>
      <p:sp>
        <p:nvSpPr>
          <p:cNvPr id="334" name="Rectangle 4"/>
          <p:cNvSpPr txBox="1">
            <a:spLocks noChangeArrowheads="1"/>
          </p:cNvSpPr>
          <p:nvPr/>
        </p:nvSpPr>
        <p:spPr bwMode="auto">
          <a:xfrm>
            <a:off x="688975" y="5157788"/>
            <a:ext cx="81026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293688" indent="-293688">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buClr>
                <a:srgbClr val="000099"/>
              </a:buClr>
              <a:buFont typeface="Wingdings" charset="2"/>
              <a:buChar char="§"/>
            </a:pPr>
            <a:r>
              <a:rPr lang="en-US" altLang="en-US" sz="2200">
                <a:latin typeface="Gill Sans MT" charset="0"/>
              </a:rPr>
              <a:t>Based on policy, AS</a:t>
            </a:r>
            <a:r>
              <a:rPr lang="en-US" altLang="en-US" sz="2200">
                <a:latin typeface="Arial" charset="0"/>
              </a:rPr>
              <a:t>1</a:t>
            </a:r>
            <a:r>
              <a:rPr lang="en-US" altLang="en-US" sz="2200">
                <a:latin typeface="Gill Sans MT" charset="0"/>
              </a:rPr>
              <a:t> gateway router</a:t>
            </a:r>
            <a:r>
              <a:rPr lang="en-US" altLang="en-US" sz="2200">
                <a:latin typeface="Arial" charset="0"/>
              </a:rPr>
              <a:t> 1c </a:t>
            </a:r>
            <a:r>
              <a:rPr lang="en-US" altLang="en-US" sz="2200">
                <a:latin typeface="Gill Sans MT" charset="0"/>
              </a:rPr>
              <a:t>chooses path </a:t>
            </a:r>
            <a:r>
              <a:rPr lang="en-US" altLang="en-US" sz="2200" i="1">
                <a:solidFill>
                  <a:srgbClr val="CC0000"/>
                </a:solidFill>
                <a:latin typeface="Gill Sans MT" charset="0"/>
              </a:rPr>
              <a:t>AS3,X, and advertises path within AS</a:t>
            </a:r>
            <a:r>
              <a:rPr lang="en-US" altLang="en-US" sz="2200" i="1">
                <a:solidFill>
                  <a:srgbClr val="CC0000"/>
                </a:solidFill>
                <a:latin typeface="Arial" charset="0"/>
              </a:rPr>
              <a:t>1</a:t>
            </a:r>
            <a:r>
              <a:rPr lang="en-US" altLang="en-US" sz="2200" i="1">
                <a:solidFill>
                  <a:srgbClr val="CC0000"/>
                </a:solidFill>
                <a:latin typeface="Gill Sans MT" charset="0"/>
              </a:rPr>
              <a:t> via iBGP</a:t>
            </a:r>
            <a:endParaRPr lang="en-US" altLang="en-US" sz="2000">
              <a:latin typeface="Gill Sans MT" charset="0"/>
            </a:endParaRPr>
          </a:p>
          <a:p>
            <a:pPr>
              <a:buClr>
                <a:srgbClr val="000099"/>
              </a:buClr>
              <a:buFont typeface="Wingdings" charset="2"/>
              <a:buChar char="§"/>
            </a:pPr>
            <a:endParaRPr lang="en-US" altLang="en-US" sz="2000">
              <a:latin typeface="Gill Sans MT" charset="0"/>
            </a:endParaRPr>
          </a:p>
        </p:txBody>
      </p:sp>
      <p:sp>
        <p:nvSpPr>
          <p:cNvPr id="51221" name="Slide Number Placeholder 5"/>
          <p:cNvSpPr>
            <a:spLocks noGrp="1"/>
          </p:cNvSpPr>
          <p:nvPr>
            <p:ph type="sldNum" sz="quarter" idx="4294967295"/>
          </p:nvPr>
        </p:nvSpPr>
        <p:spPr>
          <a:xfrm>
            <a:off x="8456613" y="6475413"/>
            <a:ext cx="547687"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08024BDD-A512-7F4D-9175-EFCF4F23DF87}" type="slidenum">
              <a:rPr lang="en-US" altLang="en-US" sz="1200">
                <a:latin typeface="Tahoma" charset="0"/>
              </a:rPr>
              <a:pPr>
                <a:spcBef>
                  <a:spcPct val="0"/>
                </a:spcBef>
                <a:buFontTx/>
                <a:buNone/>
              </a:pPr>
              <a:t>125</a:t>
            </a:fld>
            <a:endParaRPr lang="en-US" altLang="en-US" sz="1200">
              <a:latin typeface="Tahoma" charset="0"/>
            </a:endParaRPr>
          </a:p>
        </p:txBody>
      </p:sp>
      <p:sp>
        <p:nvSpPr>
          <p:cNvPr id="336"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cxnSp>
        <p:nvCxnSpPr>
          <p:cNvPr id="51223" name="Straight Connector 342"/>
          <p:cNvCxnSpPr>
            <a:cxnSpLocks noChangeShapeType="1"/>
          </p:cNvCxnSpPr>
          <p:nvPr/>
        </p:nvCxnSpPr>
        <p:spPr bwMode="auto">
          <a:xfrm flipH="1">
            <a:off x="3046413" y="1912938"/>
            <a:ext cx="2717800" cy="1444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1224" name="Straight Connector 342"/>
          <p:cNvCxnSpPr>
            <a:cxnSpLocks noChangeShapeType="1"/>
            <a:endCxn id="51341" idx="0"/>
          </p:cNvCxnSpPr>
          <p:nvPr/>
        </p:nvCxnSpPr>
        <p:spPr bwMode="auto">
          <a:xfrm flipH="1">
            <a:off x="5399088" y="2016125"/>
            <a:ext cx="285750" cy="7508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1225" name="Straight Connector 342"/>
          <p:cNvCxnSpPr>
            <a:cxnSpLocks noChangeShapeType="1"/>
          </p:cNvCxnSpPr>
          <p:nvPr/>
        </p:nvCxnSpPr>
        <p:spPr bwMode="auto">
          <a:xfrm flipH="1" flipV="1">
            <a:off x="3003550" y="2133600"/>
            <a:ext cx="425450" cy="6080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63742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753668">
                                            <p:txEl>
                                              <p:pRg st="0" end="0"/>
                                            </p:txEl>
                                          </p:spTgt>
                                        </p:tgtEl>
                                        <p:attrNameLst>
                                          <p:attrName>style.visibility</p:attrName>
                                        </p:attrNameLst>
                                      </p:cBhvr>
                                      <p:to>
                                        <p:strVal val="visible"/>
                                      </p:to>
                                    </p:set>
                                    <p:animEffect transition="in" filter="dissolve">
                                      <p:cBhvr>
                                        <p:cTn id="15" dur="500"/>
                                        <p:tgtEl>
                                          <p:spTgt spid="753668">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par>
                          <p:cTn id="21" fill="hold" nodeType="afterGroup">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333"/>
                                        </p:tgtEl>
                                        <p:attrNameLst>
                                          <p:attrName>style.visibility</p:attrName>
                                        </p:attrNameLst>
                                      </p:cBhvr>
                                      <p:to>
                                        <p:strVal val="visible"/>
                                      </p:to>
                                    </p:set>
                                    <p:animEffect transition="in" filter="dissolve">
                                      <p:cBhvr>
                                        <p:cTn id="24" dur="500"/>
                                        <p:tgtEl>
                                          <p:spTgt spid="33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34"/>
                                        </p:tgtEl>
                                        <p:attrNameLst>
                                          <p:attrName>style.visibility</p:attrName>
                                        </p:attrNameLst>
                                      </p:cBhvr>
                                      <p:to>
                                        <p:strVal val="visible"/>
                                      </p:to>
                                    </p:set>
                                    <p:animEffect transition="in" filter="dissolve">
                                      <p:cBhvr>
                                        <p:cTn id="29" dur="500"/>
                                        <p:tgtEl>
                                          <p:spTgt spid="334"/>
                                        </p:tgtEl>
                                      </p:cBhvr>
                                    </p:animEffect>
                                  </p:childTnLst>
                                </p:cTn>
                              </p:par>
                            </p:childTnLst>
                          </p:cTn>
                        </p:par>
                        <p:par>
                          <p:cTn id="30" fill="hold" nodeType="afterGroup">
                            <p:stCondLst>
                              <p:cond delay="500"/>
                            </p:stCondLst>
                            <p:childTnLst>
                              <p:par>
                                <p:cTn id="31" presetID="22" presetClass="entr" presetSubtype="2"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p:bldP spid="33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A6017E95-B322-D348-BC35-508ADD4211FA}" type="slidenum">
              <a:rPr lang="en-US" altLang="en-US" sz="1200"/>
              <a:pPr>
                <a:spcBef>
                  <a:spcPct val="0"/>
                </a:spcBef>
                <a:buFontTx/>
                <a:buNone/>
              </a:pPr>
              <a:t>126</a:t>
            </a:fld>
            <a:endParaRPr lang="en-US" altLang="en-US" sz="1200"/>
          </a:p>
        </p:txBody>
      </p:sp>
      <p:sp>
        <p:nvSpPr>
          <p:cNvPr id="187394" name="Rectangle 2"/>
          <p:cNvSpPr>
            <a:spLocks noGrp="1" noChangeArrowheads="1"/>
          </p:cNvSpPr>
          <p:nvPr>
            <p:ph type="title"/>
          </p:nvPr>
        </p:nvSpPr>
        <p:spPr>
          <a:xfrm>
            <a:off x="685800" y="152400"/>
            <a:ext cx="7772400" cy="814388"/>
          </a:xfrm>
        </p:spPr>
        <p:txBody>
          <a:bodyPr/>
          <a:lstStyle/>
          <a:p>
            <a:pPr>
              <a:defRPr/>
            </a:pPr>
            <a:r>
              <a:rPr lang="en-US" sz="3600" dirty="0" smtClean="0">
                <a:cs typeface="+mj-cs"/>
              </a:rPr>
              <a:t>BGP Example</a:t>
            </a:r>
          </a:p>
        </p:txBody>
      </p:sp>
      <p:sp>
        <p:nvSpPr>
          <p:cNvPr id="187395" name="Rectangle 3"/>
          <p:cNvSpPr>
            <a:spLocks noGrp="1" noChangeArrowheads="1"/>
          </p:cNvSpPr>
          <p:nvPr>
            <p:ph type="body" idx="1"/>
          </p:nvPr>
        </p:nvSpPr>
        <p:spPr>
          <a:xfrm>
            <a:off x="685800" y="966788"/>
            <a:ext cx="7924800" cy="5129212"/>
          </a:xfrm>
        </p:spPr>
        <p:txBody>
          <a:bodyPr/>
          <a:lstStyle/>
          <a:p>
            <a:pPr>
              <a:lnSpc>
                <a:spcPct val="80000"/>
              </a:lnSpc>
              <a:defRPr/>
            </a:pPr>
            <a:r>
              <a:rPr lang="en-US" sz="2000" dirty="0" smtClean="0">
                <a:cs typeface="+mn-cs"/>
              </a:rPr>
              <a:t>Speaker for AS2 advertises reachability to P and Q</a:t>
            </a:r>
          </a:p>
          <a:p>
            <a:pPr lvl="1">
              <a:defRPr/>
            </a:pPr>
            <a:r>
              <a:rPr lang="en-US" sz="1600" b="1" dirty="0" smtClean="0"/>
              <a:t>network 128.96/16, 192.4.153/24, 192.4.32/24, and 192.4.3/24, can be reached directly from AS2</a:t>
            </a:r>
          </a:p>
          <a:p>
            <a:pPr lvl="1">
              <a:lnSpc>
                <a:spcPct val="80000"/>
              </a:lnSpc>
              <a:defRPr/>
            </a:pPr>
            <a:endParaRPr lang="en-US" sz="1600" b="1" dirty="0" smtClean="0"/>
          </a:p>
          <a:p>
            <a:pPr lvl="1">
              <a:lnSpc>
                <a:spcPct val="80000"/>
              </a:lnSpc>
              <a:defRPr/>
            </a:pPr>
            <a:endParaRPr lang="en-US" sz="1600" dirty="0" smtClean="0"/>
          </a:p>
          <a:p>
            <a:pPr lvl="1">
              <a:lnSpc>
                <a:spcPct val="80000"/>
              </a:lnSpc>
              <a:defRPr/>
            </a:pPr>
            <a:endParaRPr lang="en-US" sz="1600" dirty="0" smtClean="0"/>
          </a:p>
          <a:p>
            <a:pPr lvl="1">
              <a:lnSpc>
                <a:spcPct val="80000"/>
              </a:lnSpc>
              <a:defRPr/>
            </a:pPr>
            <a:endParaRPr lang="en-US" sz="1600" dirty="0" smtClean="0"/>
          </a:p>
          <a:p>
            <a:pPr lvl="1">
              <a:lnSpc>
                <a:spcPct val="80000"/>
              </a:lnSpc>
              <a:defRPr/>
            </a:pPr>
            <a:endParaRPr lang="en-US" sz="1600" dirty="0" smtClean="0"/>
          </a:p>
          <a:p>
            <a:pPr lvl="1">
              <a:lnSpc>
                <a:spcPct val="80000"/>
              </a:lnSpc>
              <a:defRPr/>
            </a:pPr>
            <a:endParaRPr lang="en-US" sz="1600" dirty="0" smtClean="0"/>
          </a:p>
          <a:p>
            <a:pPr lvl="1">
              <a:lnSpc>
                <a:spcPct val="80000"/>
              </a:lnSpc>
              <a:defRPr/>
            </a:pPr>
            <a:endParaRPr lang="en-US" sz="1600" dirty="0" smtClean="0"/>
          </a:p>
          <a:p>
            <a:pPr lvl="1">
              <a:lnSpc>
                <a:spcPct val="50000"/>
              </a:lnSpc>
              <a:defRPr/>
            </a:pPr>
            <a:endParaRPr lang="en-US" sz="1600" dirty="0" smtClean="0"/>
          </a:p>
          <a:p>
            <a:pPr lvl="1">
              <a:lnSpc>
                <a:spcPct val="0"/>
              </a:lnSpc>
              <a:defRPr/>
            </a:pPr>
            <a:endParaRPr lang="en-US" sz="1600" dirty="0" smtClean="0"/>
          </a:p>
          <a:p>
            <a:pPr>
              <a:lnSpc>
                <a:spcPct val="80000"/>
              </a:lnSpc>
              <a:defRPr/>
            </a:pPr>
            <a:endParaRPr lang="en-US" sz="2000" dirty="0" smtClean="0">
              <a:cs typeface="+mn-cs"/>
            </a:endParaRPr>
          </a:p>
          <a:p>
            <a:pPr>
              <a:lnSpc>
                <a:spcPct val="80000"/>
              </a:lnSpc>
              <a:defRPr/>
            </a:pPr>
            <a:endParaRPr lang="en-US" sz="2000" dirty="0" smtClean="0">
              <a:cs typeface="+mn-cs"/>
            </a:endParaRPr>
          </a:p>
          <a:p>
            <a:pPr>
              <a:lnSpc>
                <a:spcPct val="80000"/>
              </a:lnSpc>
              <a:defRPr/>
            </a:pPr>
            <a:r>
              <a:rPr lang="en-US" sz="2000" dirty="0" smtClean="0">
                <a:cs typeface="+mn-cs"/>
              </a:rPr>
              <a:t>Speaker for backbone advertises</a:t>
            </a:r>
          </a:p>
          <a:p>
            <a:pPr lvl="1">
              <a:lnSpc>
                <a:spcPct val="90000"/>
              </a:lnSpc>
              <a:defRPr/>
            </a:pPr>
            <a:r>
              <a:rPr lang="en-US" sz="1600" b="1" dirty="0" smtClean="0"/>
              <a:t>networks 128.96/16, 192.4.153/24, 192.4.32/24, and 192.4.3/24 can be reached along the path (AS1, AS2).</a:t>
            </a:r>
          </a:p>
          <a:p>
            <a:pPr>
              <a:lnSpc>
                <a:spcPct val="80000"/>
              </a:lnSpc>
              <a:defRPr/>
            </a:pPr>
            <a:endParaRPr lang="en-US" sz="2000" dirty="0" smtClean="0">
              <a:cs typeface="+mn-cs"/>
            </a:endParaRPr>
          </a:p>
          <a:p>
            <a:pPr>
              <a:lnSpc>
                <a:spcPct val="80000"/>
              </a:lnSpc>
              <a:defRPr/>
            </a:pPr>
            <a:r>
              <a:rPr lang="en-US" sz="2000" dirty="0" smtClean="0">
                <a:cs typeface="+mn-cs"/>
              </a:rPr>
              <a:t>Speaker can cancel previously advertised paths (by sending withdrawal messages)</a:t>
            </a:r>
          </a:p>
        </p:txBody>
      </p:sp>
      <p:grpSp>
        <p:nvGrpSpPr>
          <p:cNvPr id="48132" name="Group 4"/>
          <p:cNvGrpSpPr>
            <a:grpSpLocks/>
          </p:cNvGrpSpPr>
          <p:nvPr/>
        </p:nvGrpSpPr>
        <p:grpSpPr bwMode="auto">
          <a:xfrm>
            <a:off x="1524000" y="1828800"/>
            <a:ext cx="6099175" cy="2449513"/>
            <a:chOff x="899" y="864"/>
            <a:chExt cx="3842" cy="1543"/>
          </a:xfrm>
        </p:grpSpPr>
        <p:sp>
          <p:nvSpPr>
            <p:cNvPr id="48134" name="Rectangle 5"/>
            <p:cNvSpPr>
              <a:spLocks noChangeArrowheads="1"/>
            </p:cNvSpPr>
            <p:nvPr/>
          </p:nvSpPr>
          <p:spPr bwMode="auto">
            <a:xfrm>
              <a:off x="1033" y="1521"/>
              <a:ext cx="78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Backbone network</a:t>
              </a:r>
              <a:endParaRPr lang="en-US" altLang="en-US" sz="1200">
                <a:latin typeface="Times New Roman" charset="0"/>
              </a:endParaRPr>
            </a:p>
          </p:txBody>
        </p:sp>
        <p:sp>
          <p:nvSpPr>
            <p:cNvPr id="48135" name="Rectangle 6"/>
            <p:cNvSpPr>
              <a:spLocks noChangeArrowheads="1"/>
            </p:cNvSpPr>
            <p:nvPr/>
          </p:nvSpPr>
          <p:spPr bwMode="auto">
            <a:xfrm>
              <a:off x="1306" y="1630"/>
              <a:ext cx="27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(AS 1)</a:t>
              </a:r>
              <a:endParaRPr lang="en-US" altLang="en-US" sz="1200">
                <a:latin typeface="Times New Roman" charset="0"/>
              </a:endParaRPr>
            </a:p>
          </p:txBody>
        </p:sp>
        <p:sp>
          <p:nvSpPr>
            <p:cNvPr id="48136" name="Rectangle 7"/>
            <p:cNvSpPr>
              <a:spLocks noChangeArrowheads="1"/>
            </p:cNvSpPr>
            <p:nvPr/>
          </p:nvSpPr>
          <p:spPr bwMode="auto">
            <a:xfrm>
              <a:off x="2112" y="1132"/>
              <a:ext cx="83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Regional provider A</a:t>
              </a:r>
              <a:endParaRPr lang="en-US" altLang="en-US" sz="1200">
                <a:latin typeface="Times New Roman" charset="0"/>
              </a:endParaRPr>
            </a:p>
          </p:txBody>
        </p:sp>
        <p:sp>
          <p:nvSpPr>
            <p:cNvPr id="48137" name="Rectangle 8"/>
            <p:cNvSpPr>
              <a:spLocks noChangeArrowheads="1"/>
            </p:cNvSpPr>
            <p:nvPr/>
          </p:nvSpPr>
          <p:spPr bwMode="auto">
            <a:xfrm>
              <a:off x="2503" y="1241"/>
              <a:ext cx="27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(AS 2)</a:t>
              </a:r>
              <a:endParaRPr lang="en-US" altLang="en-US" sz="1200">
                <a:latin typeface="Times New Roman" charset="0"/>
              </a:endParaRPr>
            </a:p>
          </p:txBody>
        </p:sp>
        <p:sp>
          <p:nvSpPr>
            <p:cNvPr id="48138" name="Rectangle 9"/>
            <p:cNvSpPr>
              <a:spLocks noChangeArrowheads="1"/>
            </p:cNvSpPr>
            <p:nvPr/>
          </p:nvSpPr>
          <p:spPr bwMode="auto">
            <a:xfrm>
              <a:off x="2199" y="1921"/>
              <a:ext cx="83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Regional provider B</a:t>
              </a:r>
              <a:endParaRPr lang="en-US" altLang="en-US" sz="1200">
                <a:latin typeface="Times New Roman" charset="0"/>
              </a:endParaRPr>
            </a:p>
          </p:txBody>
        </p:sp>
        <p:sp>
          <p:nvSpPr>
            <p:cNvPr id="48139" name="Rectangle 10"/>
            <p:cNvSpPr>
              <a:spLocks noChangeArrowheads="1"/>
            </p:cNvSpPr>
            <p:nvPr/>
          </p:nvSpPr>
          <p:spPr bwMode="auto">
            <a:xfrm>
              <a:off x="2503" y="2027"/>
              <a:ext cx="27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(AS 3)</a:t>
              </a:r>
              <a:endParaRPr lang="en-US" altLang="en-US" sz="1200">
                <a:latin typeface="Times New Roman" charset="0"/>
              </a:endParaRPr>
            </a:p>
          </p:txBody>
        </p:sp>
        <p:sp>
          <p:nvSpPr>
            <p:cNvPr id="48140" name="Rectangle 11"/>
            <p:cNvSpPr>
              <a:spLocks noChangeArrowheads="1"/>
            </p:cNvSpPr>
            <p:nvPr/>
          </p:nvSpPr>
          <p:spPr bwMode="auto">
            <a:xfrm>
              <a:off x="3408" y="928"/>
              <a:ext cx="5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Customer P</a:t>
              </a:r>
              <a:endParaRPr lang="en-US" altLang="en-US" sz="1200">
                <a:latin typeface="Times New Roman" charset="0"/>
              </a:endParaRPr>
            </a:p>
          </p:txBody>
        </p:sp>
        <p:sp>
          <p:nvSpPr>
            <p:cNvPr id="48141" name="Rectangle 12"/>
            <p:cNvSpPr>
              <a:spLocks noChangeArrowheads="1"/>
            </p:cNvSpPr>
            <p:nvPr/>
          </p:nvSpPr>
          <p:spPr bwMode="auto">
            <a:xfrm>
              <a:off x="3527" y="1037"/>
              <a:ext cx="27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(AS 4)</a:t>
              </a:r>
              <a:endParaRPr lang="en-US" altLang="en-US" sz="1200">
                <a:latin typeface="Times New Roman" charset="0"/>
              </a:endParaRPr>
            </a:p>
          </p:txBody>
        </p:sp>
        <p:sp>
          <p:nvSpPr>
            <p:cNvPr id="48142" name="Rectangle 13"/>
            <p:cNvSpPr>
              <a:spLocks noChangeArrowheads="1"/>
            </p:cNvSpPr>
            <p:nvPr/>
          </p:nvSpPr>
          <p:spPr bwMode="auto">
            <a:xfrm>
              <a:off x="3397" y="1334"/>
              <a:ext cx="5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Customer Q</a:t>
              </a:r>
              <a:endParaRPr lang="en-US" altLang="en-US" sz="1200">
                <a:latin typeface="Times New Roman" charset="0"/>
              </a:endParaRPr>
            </a:p>
          </p:txBody>
        </p:sp>
        <p:sp>
          <p:nvSpPr>
            <p:cNvPr id="48143" name="Rectangle 14"/>
            <p:cNvSpPr>
              <a:spLocks noChangeArrowheads="1"/>
            </p:cNvSpPr>
            <p:nvPr/>
          </p:nvSpPr>
          <p:spPr bwMode="auto">
            <a:xfrm>
              <a:off x="3527" y="1441"/>
              <a:ext cx="27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(AS 5)</a:t>
              </a:r>
              <a:endParaRPr lang="en-US" altLang="en-US" sz="1200">
                <a:latin typeface="Times New Roman" charset="0"/>
              </a:endParaRPr>
            </a:p>
          </p:txBody>
        </p:sp>
        <p:sp>
          <p:nvSpPr>
            <p:cNvPr id="48144" name="Rectangle 15"/>
            <p:cNvSpPr>
              <a:spLocks noChangeArrowheads="1"/>
            </p:cNvSpPr>
            <p:nvPr/>
          </p:nvSpPr>
          <p:spPr bwMode="auto">
            <a:xfrm>
              <a:off x="3399" y="1739"/>
              <a:ext cx="51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Customer R</a:t>
              </a:r>
              <a:endParaRPr lang="en-US" altLang="en-US" sz="1200">
                <a:latin typeface="Times New Roman" charset="0"/>
              </a:endParaRPr>
            </a:p>
          </p:txBody>
        </p:sp>
        <p:sp>
          <p:nvSpPr>
            <p:cNvPr id="48145" name="Rectangle 16"/>
            <p:cNvSpPr>
              <a:spLocks noChangeArrowheads="1"/>
            </p:cNvSpPr>
            <p:nvPr/>
          </p:nvSpPr>
          <p:spPr bwMode="auto">
            <a:xfrm>
              <a:off x="3527" y="1848"/>
              <a:ext cx="27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(AS 6)</a:t>
              </a:r>
              <a:endParaRPr lang="en-US" altLang="en-US" sz="1200">
                <a:latin typeface="Times New Roman" charset="0"/>
              </a:endParaRPr>
            </a:p>
          </p:txBody>
        </p:sp>
        <p:sp>
          <p:nvSpPr>
            <p:cNvPr id="48146" name="Rectangle 17"/>
            <p:cNvSpPr>
              <a:spLocks noChangeArrowheads="1"/>
            </p:cNvSpPr>
            <p:nvPr/>
          </p:nvSpPr>
          <p:spPr bwMode="auto">
            <a:xfrm>
              <a:off x="3411" y="2147"/>
              <a:ext cx="5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Customer S</a:t>
              </a:r>
              <a:endParaRPr lang="en-US" altLang="en-US" sz="1200">
                <a:latin typeface="Times New Roman" charset="0"/>
              </a:endParaRPr>
            </a:p>
          </p:txBody>
        </p:sp>
        <p:sp>
          <p:nvSpPr>
            <p:cNvPr id="48147" name="Rectangle 18"/>
            <p:cNvSpPr>
              <a:spLocks noChangeArrowheads="1"/>
            </p:cNvSpPr>
            <p:nvPr/>
          </p:nvSpPr>
          <p:spPr bwMode="auto">
            <a:xfrm>
              <a:off x="3527" y="2258"/>
              <a:ext cx="27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(AS 7)</a:t>
              </a:r>
              <a:endParaRPr lang="en-US" altLang="en-US" sz="1200">
                <a:latin typeface="Times New Roman" charset="0"/>
              </a:endParaRPr>
            </a:p>
          </p:txBody>
        </p:sp>
        <p:sp>
          <p:nvSpPr>
            <p:cNvPr id="48148" name="Freeform 19"/>
            <p:cNvSpPr>
              <a:spLocks/>
            </p:cNvSpPr>
            <p:nvPr/>
          </p:nvSpPr>
          <p:spPr bwMode="auto">
            <a:xfrm>
              <a:off x="3320" y="864"/>
              <a:ext cx="717" cy="323"/>
            </a:xfrm>
            <a:custGeom>
              <a:avLst/>
              <a:gdLst>
                <a:gd name="T0" fmla="*/ 7 w 931"/>
                <a:gd name="T1" fmla="*/ 1 h 465"/>
                <a:gd name="T2" fmla="*/ 8 w 931"/>
                <a:gd name="T3" fmla="*/ 1 h 465"/>
                <a:gd name="T4" fmla="*/ 9 w 931"/>
                <a:gd name="T5" fmla="*/ 1 h 465"/>
                <a:gd name="T6" fmla="*/ 11 w 931"/>
                <a:gd name="T7" fmla="*/ 1 h 465"/>
                <a:gd name="T8" fmla="*/ 12 w 931"/>
                <a:gd name="T9" fmla="*/ 1 h 465"/>
                <a:gd name="T10" fmla="*/ 12 w 931"/>
                <a:gd name="T11" fmla="*/ 1 h 465"/>
                <a:gd name="T12" fmla="*/ 13 w 931"/>
                <a:gd name="T13" fmla="*/ 1 h 465"/>
                <a:gd name="T14" fmla="*/ 14 w 931"/>
                <a:gd name="T15" fmla="*/ 1 h 465"/>
                <a:gd name="T16" fmla="*/ 14 w 931"/>
                <a:gd name="T17" fmla="*/ 1 h 465"/>
                <a:gd name="T18" fmla="*/ 15 w 931"/>
                <a:gd name="T19" fmla="*/ 1 h 465"/>
                <a:gd name="T20" fmla="*/ 15 w 931"/>
                <a:gd name="T21" fmla="*/ 1 h 465"/>
                <a:gd name="T22" fmla="*/ 15 w 931"/>
                <a:gd name="T23" fmla="*/ 1 h 465"/>
                <a:gd name="T24" fmla="*/ 14 w 931"/>
                <a:gd name="T25" fmla="*/ 1 h 465"/>
                <a:gd name="T26" fmla="*/ 14 w 931"/>
                <a:gd name="T27" fmla="*/ 1 h 465"/>
                <a:gd name="T28" fmla="*/ 13 w 931"/>
                <a:gd name="T29" fmla="*/ 1 h 465"/>
                <a:gd name="T30" fmla="*/ 12 w 931"/>
                <a:gd name="T31" fmla="*/ 1 h 465"/>
                <a:gd name="T32" fmla="*/ 12 w 931"/>
                <a:gd name="T33" fmla="*/ 1 h 465"/>
                <a:gd name="T34" fmla="*/ 11 w 931"/>
                <a:gd name="T35" fmla="*/ 1 h 465"/>
                <a:gd name="T36" fmla="*/ 9 w 931"/>
                <a:gd name="T37" fmla="*/ 1 h 465"/>
                <a:gd name="T38" fmla="*/ 8 w 931"/>
                <a:gd name="T39" fmla="*/ 1 h 465"/>
                <a:gd name="T40" fmla="*/ 7 w 931"/>
                <a:gd name="T41" fmla="*/ 0 h 465"/>
                <a:gd name="T42" fmla="*/ 6 w 931"/>
                <a:gd name="T43" fmla="*/ 1 h 465"/>
                <a:gd name="T44" fmla="*/ 5 w 931"/>
                <a:gd name="T45" fmla="*/ 1 h 465"/>
                <a:gd name="T46" fmla="*/ 4 w 931"/>
                <a:gd name="T47" fmla="*/ 1 h 465"/>
                <a:gd name="T48" fmla="*/ 3 w 931"/>
                <a:gd name="T49" fmla="*/ 1 h 465"/>
                <a:gd name="T50" fmla="*/ 2 w 931"/>
                <a:gd name="T51" fmla="*/ 1 h 465"/>
                <a:gd name="T52" fmla="*/ 2 w 931"/>
                <a:gd name="T53" fmla="*/ 1 h 465"/>
                <a:gd name="T54" fmla="*/ 2 w 931"/>
                <a:gd name="T55" fmla="*/ 1 h 465"/>
                <a:gd name="T56" fmla="*/ 2 w 931"/>
                <a:gd name="T57" fmla="*/ 1 h 465"/>
                <a:gd name="T58" fmla="*/ 2 w 931"/>
                <a:gd name="T59" fmla="*/ 1 h 465"/>
                <a:gd name="T60" fmla="*/ 0 w 931"/>
                <a:gd name="T61" fmla="*/ 1 h 465"/>
                <a:gd name="T62" fmla="*/ 2 w 931"/>
                <a:gd name="T63" fmla="*/ 1 h 465"/>
                <a:gd name="T64" fmla="*/ 2 w 931"/>
                <a:gd name="T65" fmla="*/ 1 h 465"/>
                <a:gd name="T66" fmla="*/ 2 w 931"/>
                <a:gd name="T67" fmla="*/ 1 h 465"/>
                <a:gd name="T68" fmla="*/ 2 w 931"/>
                <a:gd name="T69" fmla="*/ 1 h 465"/>
                <a:gd name="T70" fmla="*/ 2 w 931"/>
                <a:gd name="T71" fmla="*/ 1 h 465"/>
                <a:gd name="T72" fmla="*/ 3 w 931"/>
                <a:gd name="T73" fmla="*/ 1 h 465"/>
                <a:gd name="T74" fmla="*/ 4 w 931"/>
                <a:gd name="T75" fmla="*/ 1 h 465"/>
                <a:gd name="T76" fmla="*/ 5 w 931"/>
                <a:gd name="T77" fmla="*/ 1 h 465"/>
                <a:gd name="T78" fmla="*/ 6 w 931"/>
                <a:gd name="T79" fmla="*/ 1 h 465"/>
                <a:gd name="T80" fmla="*/ 7 w 931"/>
                <a:gd name="T81" fmla="*/ 1 h 465"/>
                <a:gd name="T82" fmla="*/ 7 w 931"/>
                <a:gd name="T83" fmla="*/ 1 h 4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31" h="465">
                  <a:moveTo>
                    <a:pt x="466" y="461"/>
                  </a:moveTo>
                  <a:lnTo>
                    <a:pt x="541" y="461"/>
                  </a:lnTo>
                  <a:lnTo>
                    <a:pt x="612" y="453"/>
                  </a:lnTo>
                  <a:lnTo>
                    <a:pt x="679" y="438"/>
                  </a:lnTo>
                  <a:lnTo>
                    <a:pt x="742" y="418"/>
                  </a:lnTo>
                  <a:lnTo>
                    <a:pt x="793" y="394"/>
                  </a:lnTo>
                  <a:lnTo>
                    <a:pt x="841" y="371"/>
                  </a:lnTo>
                  <a:lnTo>
                    <a:pt x="880" y="339"/>
                  </a:lnTo>
                  <a:lnTo>
                    <a:pt x="908" y="304"/>
                  </a:lnTo>
                  <a:lnTo>
                    <a:pt x="924" y="268"/>
                  </a:lnTo>
                  <a:lnTo>
                    <a:pt x="931" y="233"/>
                  </a:lnTo>
                  <a:lnTo>
                    <a:pt x="924" y="193"/>
                  </a:lnTo>
                  <a:lnTo>
                    <a:pt x="908" y="158"/>
                  </a:lnTo>
                  <a:lnTo>
                    <a:pt x="880" y="126"/>
                  </a:lnTo>
                  <a:lnTo>
                    <a:pt x="841" y="94"/>
                  </a:lnTo>
                  <a:lnTo>
                    <a:pt x="793" y="67"/>
                  </a:lnTo>
                  <a:lnTo>
                    <a:pt x="742" y="43"/>
                  </a:lnTo>
                  <a:lnTo>
                    <a:pt x="679" y="23"/>
                  </a:lnTo>
                  <a:lnTo>
                    <a:pt x="612" y="12"/>
                  </a:lnTo>
                  <a:lnTo>
                    <a:pt x="541" y="4"/>
                  </a:lnTo>
                  <a:lnTo>
                    <a:pt x="466" y="0"/>
                  </a:lnTo>
                  <a:lnTo>
                    <a:pt x="391" y="4"/>
                  </a:lnTo>
                  <a:lnTo>
                    <a:pt x="320" y="12"/>
                  </a:lnTo>
                  <a:lnTo>
                    <a:pt x="252" y="23"/>
                  </a:lnTo>
                  <a:lnTo>
                    <a:pt x="189" y="43"/>
                  </a:lnTo>
                  <a:lnTo>
                    <a:pt x="138" y="67"/>
                  </a:lnTo>
                  <a:lnTo>
                    <a:pt x="91" y="94"/>
                  </a:lnTo>
                  <a:lnTo>
                    <a:pt x="51" y="126"/>
                  </a:lnTo>
                  <a:lnTo>
                    <a:pt x="24" y="158"/>
                  </a:lnTo>
                  <a:lnTo>
                    <a:pt x="8" y="193"/>
                  </a:lnTo>
                  <a:lnTo>
                    <a:pt x="0" y="233"/>
                  </a:lnTo>
                  <a:lnTo>
                    <a:pt x="8" y="268"/>
                  </a:lnTo>
                  <a:lnTo>
                    <a:pt x="24" y="304"/>
                  </a:lnTo>
                  <a:lnTo>
                    <a:pt x="51" y="339"/>
                  </a:lnTo>
                  <a:lnTo>
                    <a:pt x="91" y="371"/>
                  </a:lnTo>
                  <a:lnTo>
                    <a:pt x="138" y="394"/>
                  </a:lnTo>
                  <a:lnTo>
                    <a:pt x="189" y="418"/>
                  </a:lnTo>
                  <a:lnTo>
                    <a:pt x="252" y="438"/>
                  </a:lnTo>
                  <a:lnTo>
                    <a:pt x="320" y="453"/>
                  </a:lnTo>
                  <a:lnTo>
                    <a:pt x="391" y="461"/>
                  </a:lnTo>
                  <a:lnTo>
                    <a:pt x="466" y="46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149" name="Freeform 20"/>
            <p:cNvSpPr>
              <a:spLocks/>
            </p:cNvSpPr>
            <p:nvPr/>
          </p:nvSpPr>
          <p:spPr bwMode="auto">
            <a:xfrm>
              <a:off x="3320" y="1274"/>
              <a:ext cx="717" cy="323"/>
            </a:xfrm>
            <a:custGeom>
              <a:avLst/>
              <a:gdLst>
                <a:gd name="T0" fmla="*/ 7 w 931"/>
                <a:gd name="T1" fmla="*/ 1 h 466"/>
                <a:gd name="T2" fmla="*/ 8 w 931"/>
                <a:gd name="T3" fmla="*/ 1 h 466"/>
                <a:gd name="T4" fmla="*/ 9 w 931"/>
                <a:gd name="T5" fmla="*/ 1 h 466"/>
                <a:gd name="T6" fmla="*/ 11 w 931"/>
                <a:gd name="T7" fmla="*/ 1 h 466"/>
                <a:gd name="T8" fmla="*/ 12 w 931"/>
                <a:gd name="T9" fmla="*/ 1 h 466"/>
                <a:gd name="T10" fmla="*/ 12 w 931"/>
                <a:gd name="T11" fmla="*/ 1 h 466"/>
                <a:gd name="T12" fmla="*/ 13 w 931"/>
                <a:gd name="T13" fmla="*/ 1 h 466"/>
                <a:gd name="T14" fmla="*/ 14 w 931"/>
                <a:gd name="T15" fmla="*/ 1 h 466"/>
                <a:gd name="T16" fmla="*/ 14 w 931"/>
                <a:gd name="T17" fmla="*/ 1 h 466"/>
                <a:gd name="T18" fmla="*/ 15 w 931"/>
                <a:gd name="T19" fmla="*/ 1 h 466"/>
                <a:gd name="T20" fmla="*/ 15 w 931"/>
                <a:gd name="T21" fmla="*/ 1 h 466"/>
                <a:gd name="T22" fmla="*/ 15 w 931"/>
                <a:gd name="T23" fmla="*/ 1 h 466"/>
                <a:gd name="T24" fmla="*/ 14 w 931"/>
                <a:gd name="T25" fmla="*/ 1 h 466"/>
                <a:gd name="T26" fmla="*/ 14 w 931"/>
                <a:gd name="T27" fmla="*/ 1 h 466"/>
                <a:gd name="T28" fmla="*/ 13 w 931"/>
                <a:gd name="T29" fmla="*/ 1 h 466"/>
                <a:gd name="T30" fmla="*/ 12 w 931"/>
                <a:gd name="T31" fmla="*/ 1 h 466"/>
                <a:gd name="T32" fmla="*/ 12 w 931"/>
                <a:gd name="T33" fmla="*/ 1 h 466"/>
                <a:gd name="T34" fmla="*/ 11 w 931"/>
                <a:gd name="T35" fmla="*/ 1 h 466"/>
                <a:gd name="T36" fmla="*/ 9 w 931"/>
                <a:gd name="T37" fmla="*/ 1 h 466"/>
                <a:gd name="T38" fmla="*/ 8 w 931"/>
                <a:gd name="T39" fmla="*/ 1 h 466"/>
                <a:gd name="T40" fmla="*/ 7 w 931"/>
                <a:gd name="T41" fmla="*/ 0 h 466"/>
                <a:gd name="T42" fmla="*/ 6 w 931"/>
                <a:gd name="T43" fmla="*/ 1 h 466"/>
                <a:gd name="T44" fmla="*/ 5 w 931"/>
                <a:gd name="T45" fmla="*/ 1 h 466"/>
                <a:gd name="T46" fmla="*/ 4 w 931"/>
                <a:gd name="T47" fmla="*/ 1 h 466"/>
                <a:gd name="T48" fmla="*/ 3 w 931"/>
                <a:gd name="T49" fmla="*/ 1 h 466"/>
                <a:gd name="T50" fmla="*/ 2 w 931"/>
                <a:gd name="T51" fmla="*/ 1 h 466"/>
                <a:gd name="T52" fmla="*/ 2 w 931"/>
                <a:gd name="T53" fmla="*/ 1 h 466"/>
                <a:gd name="T54" fmla="*/ 2 w 931"/>
                <a:gd name="T55" fmla="*/ 1 h 466"/>
                <a:gd name="T56" fmla="*/ 2 w 931"/>
                <a:gd name="T57" fmla="*/ 1 h 466"/>
                <a:gd name="T58" fmla="*/ 2 w 931"/>
                <a:gd name="T59" fmla="*/ 1 h 466"/>
                <a:gd name="T60" fmla="*/ 0 w 931"/>
                <a:gd name="T61" fmla="*/ 1 h 466"/>
                <a:gd name="T62" fmla="*/ 2 w 931"/>
                <a:gd name="T63" fmla="*/ 1 h 466"/>
                <a:gd name="T64" fmla="*/ 2 w 931"/>
                <a:gd name="T65" fmla="*/ 1 h 466"/>
                <a:gd name="T66" fmla="*/ 2 w 931"/>
                <a:gd name="T67" fmla="*/ 1 h 466"/>
                <a:gd name="T68" fmla="*/ 2 w 931"/>
                <a:gd name="T69" fmla="*/ 1 h 466"/>
                <a:gd name="T70" fmla="*/ 2 w 931"/>
                <a:gd name="T71" fmla="*/ 1 h 466"/>
                <a:gd name="T72" fmla="*/ 3 w 931"/>
                <a:gd name="T73" fmla="*/ 1 h 466"/>
                <a:gd name="T74" fmla="*/ 4 w 931"/>
                <a:gd name="T75" fmla="*/ 1 h 466"/>
                <a:gd name="T76" fmla="*/ 5 w 931"/>
                <a:gd name="T77" fmla="*/ 1 h 466"/>
                <a:gd name="T78" fmla="*/ 6 w 931"/>
                <a:gd name="T79" fmla="*/ 1 h 466"/>
                <a:gd name="T80" fmla="*/ 7 w 931"/>
                <a:gd name="T81" fmla="*/ 1 h 466"/>
                <a:gd name="T82" fmla="*/ 7 w 931"/>
                <a:gd name="T83" fmla="*/ 1 h 4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31" h="466">
                  <a:moveTo>
                    <a:pt x="466" y="462"/>
                  </a:moveTo>
                  <a:lnTo>
                    <a:pt x="541" y="462"/>
                  </a:lnTo>
                  <a:lnTo>
                    <a:pt x="612" y="454"/>
                  </a:lnTo>
                  <a:lnTo>
                    <a:pt x="679" y="438"/>
                  </a:lnTo>
                  <a:lnTo>
                    <a:pt x="742" y="418"/>
                  </a:lnTo>
                  <a:lnTo>
                    <a:pt x="793" y="395"/>
                  </a:lnTo>
                  <a:lnTo>
                    <a:pt x="841" y="371"/>
                  </a:lnTo>
                  <a:lnTo>
                    <a:pt x="880" y="340"/>
                  </a:lnTo>
                  <a:lnTo>
                    <a:pt x="908" y="304"/>
                  </a:lnTo>
                  <a:lnTo>
                    <a:pt x="924" y="269"/>
                  </a:lnTo>
                  <a:lnTo>
                    <a:pt x="931" y="233"/>
                  </a:lnTo>
                  <a:lnTo>
                    <a:pt x="924" y="194"/>
                  </a:lnTo>
                  <a:lnTo>
                    <a:pt x="908" y="158"/>
                  </a:lnTo>
                  <a:lnTo>
                    <a:pt x="880" y="127"/>
                  </a:lnTo>
                  <a:lnTo>
                    <a:pt x="841" y="95"/>
                  </a:lnTo>
                  <a:lnTo>
                    <a:pt x="793" y="67"/>
                  </a:lnTo>
                  <a:lnTo>
                    <a:pt x="742" y="44"/>
                  </a:lnTo>
                  <a:lnTo>
                    <a:pt x="679" y="24"/>
                  </a:lnTo>
                  <a:lnTo>
                    <a:pt x="612" y="12"/>
                  </a:lnTo>
                  <a:lnTo>
                    <a:pt x="541" y="4"/>
                  </a:lnTo>
                  <a:lnTo>
                    <a:pt x="466" y="0"/>
                  </a:lnTo>
                  <a:lnTo>
                    <a:pt x="391" y="4"/>
                  </a:lnTo>
                  <a:lnTo>
                    <a:pt x="320" y="12"/>
                  </a:lnTo>
                  <a:lnTo>
                    <a:pt x="252" y="24"/>
                  </a:lnTo>
                  <a:lnTo>
                    <a:pt x="189" y="44"/>
                  </a:lnTo>
                  <a:lnTo>
                    <a:pt x="138" y="67"/>
                  </a:lnTo>
                  <a:lnTo>
                    <a:pt x="91" y="95"/>
                  </a:lnTo>
                  <a:lnTo>
                    <a:pt x="51" y="127"/>
                  </a:lnTo>
                  <a:lnTo>
                    <a:pt x="24" y="158"/>
                  </a:lnTo>
                  <a:lnTo>
                    <a:pt x="8" y="194"/>
                  </a:lnTo>
                  <a:lnTo>
                    <a:pt x="0" y="233"/>
                  </a:lnTo>
                  <a:lnTo>
                    <a:pt x="8" y="269"/>
                  </a:lnTo>
                  <a:lnTo>
                    <a:pt x="24" y="304"/>
                  </a:lnTo>
                  <a:lnTo>
                    <a:pt x="51" y="340"/>
                  </a:lnTo>
                  <a:lnTo>
                    <a:pt x="91" y="371"/>
                  </a:lnTo>
                  <a:lnTo>
                    <a:pt x="138" y="395"/>
                  </a:lnTo>
                  <a:lnTo>
                    <a:pt x="189" y="418"/>
                  </a:lnTo>
                  <a:lnTo>
                    <a:pt x="252" y="438"/>
                  </a:lnTo>
                  <a:lnTo>
                    <a:pt x="320" y="454"/>
                  </a:lnTo>
                  <a:lnTo>
                    <a:pt x="391" y="462"/>
                  </a:lnTo>
                  <a:lnTo>
                    <a:pt x="466" y="46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150" name="Freeform 21"/>
            <p:cNvSpPr>
              <a:spLocks/>
            </p:cNvSpPr>
            <p:nvPr/>
          </p:nvSpPr>
          <p:spPr bwMode="auto">
            <a:xfrm>
              <a:off x="3320" y="1674"/>
              <a:ext cx="717" cy="323"/>
            </a:xfrm>
            <a:custGeom>
              <a:avLst/>
              <a:gdLst>
                <a:gd name="T0" fmla="*/ 7 w 931"/>
                <a:gd name="T1" fmla="*/ 1 h 466"/>
                <a:gd name="T2" fmla="*/ 8 w 931"/>
                <a:gd name="T3" fmla="*/ 1 h 466"/>
                <a:gd name="T4" fmla="*/ 9 w 931"/>
                <a:gd name="T5" fmla="*/ 1 h 466"/>
                <a:gd name="T6" fmla="*/ 11 w 931"/>
                <a:gd name="T7" fmla="*/ 1 h 466"/>
                <a:gd name="T8" fmla="*/ 12 w 931"/>
                <a:gd name="T9" fmla="*/ 1 h 466"/>
                <a:gd name="T10" fmla="*/ 12 w 931"/>
                <a:gd name="T11" fmla="*/ 1 h 466"/>
                <a:gd name="T12" fmla="*/ 13 w 931"/>
                <a:gd name="T13" fmla="*/ 1 h 466"/>
                <a:gd name="T14" fmla="*/ 14 w 931"/>
                <a:gd name="T15" fmla="*/ 1 h 466"/>
                <a:gd name="T16" fmla="*/ 14 w 931"/>
                <a:gd name="T17" fmla="*/ 1 h 466"/>
                <a:gd name="T18" fmla="*/ 15 w 931"/>
                <a:gd name="T19" fmla="*/ 1 h 466"/>
                <a:gd name="T20" fmla="*/ 15 w 931"/>
                <a:gd name="T21" fmla="*/ 1 h 466"/>
                <a:gd name="T22" fmla="*/ 15 w 931"/>
                <a:gd name="T23" fmla="*/ 1 h 466"/>
                <a:gd name="T24" fmla="*/ 14 w 931"/>
                <a:gd name="T25" fmla="*/ 1 h 466"/>
                <a:gd name="T26" fmla="*/ 14 w 931"/>
                <a:gd name="T27" fmla="*/ 1 h 466"/>
                <a:gd name="T28" fmla="*/ 13 w 931"/>
                <a:gd name="T29" fmla="*/ 1 h 466"/>
                <a:gd name="T30" fmla="*/ 12 w 931"/>
                <a:gd name="T31" fmla="*/ 1 h 466"/>
                <a:gd name="T32" fmla="*/ 12 w 931"/>
                <a:gd name="T33" fmla="*/ 1 h 466"/>
                <a:gd name="T34" fmla="*/ 11 w 931"/>
                <a:gd name="T35" fmla="*/ 1 h 466"/>
                <a:gd name="T36" fmla="*/ 9 w 931"/>
                <a:gd name="T37" fmla="*/ 1 h 466"/>
                <a:gd name="T38" fmla="*/ 8 w 931"/>
                <a:gd name="T39" fmla="*/ 0 h 466"/>
                <a:gd name="T40" fmla="*/ 7 w 931"/>
                <a:gd name="T41" fmla="*/ 0 h 466"/>
                <a:gd name="T42" fmla="*/ 6 w 931"/>
                <a:gd name="T43" fmla="*/ 0 h 466"/>
                <a:gd name="T44" fmla="*/ 5 w 931"/>
                <a:gd name="T45" fmla="*/ 1 h 466"/>
                <a:gd name="T46" fmla="*/ 4 w 931"/>
                <a:gd name="T47" fmla="*/ 1 h 466"/>
                <a:gd name="T48" fmla="*/ 3 w 931"/>
                <a:gd name="T49" fmla="*/ 1 h 466"/>
                <a:gd name="T50" fmla="*/ 2 w 931"/>
                <a:gd name="T51" fmla="*/ 1 h 466"/>
                <a:gd name="T52" fmla="*/ 2 w 931"/>
                <a:gd name="T53" fmla="*/ 1 h 466"/>
                <a:gd name="T54" fmla="*/ 2 w 931"/>
                <a:gd name="T55" fmla="*/ 1 h 466"/>
                <a:gd name="T56" fmla="*/ 2 w 931"/>
                <a:gd name="T57" fmla="*/ 1 h 466"/>
                <a:gd name="T58" fmla="*/ 2 w 931"/>
                <a:gd name="T59" fmla="*/ 1 h 466"/>
                <a:gd name="T60" fmla="*/ 0 w 931"/>
                <a:gd name="T61" fmla="*/ 1 h 466"/>
                <a:gd name="T62" fmla="*/ 2 w 931"/>
                <a:gd name="T63" fmla="*/ 1 h 466"/>
                <a:gd name="T64" fmla="*/ 2 w 931"/>
                <a:gd name="T65" fmla="*/ 1 h 466"/>
                <a:gd name="T66" fmla="*/ 2 w 931"/>
                <a:gd name="T67" fmla="*/ 1 h 466"/>
                <a:gd name="T68" fmla="*/ 2 w 931"/>
                <a:gd name="T69" fmla="*/ 1 h 466"/>
                <a:gd name="T70" fmla="*/ 2 w 931"/>
                <a:gd name="T71" fmla="*/ 1 h 466"/>
                <a:gd name="T72" fmla="*/ 3 w 931"/>
                <a:gd name="T73" fmla="*/ 1 h 466"/>
                <a:gd name="T74" fmla="*/ 4 w 931"/>
                <a:gd name="T75" fmla="*/ 1 h 466"/>
                <a:gd name="T76" fmla="*/ 5 w 931"/>
                <a:gd name="T77" fmla="*/ 1 h 466"/>
                <a:gd name="T78" fmla="*/ 6 w 931"/>
                <a:gd name="T79" fmla="*/ 1 h 466"/>
                <a:gd name="T80" fmla="*/ 7 w 931"/>
                <a:gd name="T81" fmla="*/ 1 h 466"/>
                <a:gd name="T82" fmla="*/ 7 w 931"/>
                <a:gd name="T83" fmla="*/ 1 h 4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31" h="466">
                  <a:moveTo>
                    <a:pt x="466" y="462"/>
                  </a:moveTo>
                  <a:lnTo>
                    <a:pt x="541" y="462"/>
                  </a:lnTo>
                  <a:lnTo>
                    <a:pt x="612" y="450"/>
                  </a:lnTo>
                  <a:lnTo>
                    <a:pt x="679" y="438"/>
                  </a:lnTo>
                  <a:lnTo>
                    <a:pt x="742" y="418"/>
                  </a:lnTo>
                  <a:lnTo>
                    <a:pt x="793" y="395"/>
                  </a:lnTo>
                  <a:lnTo>
                    <a:pt x="841" y="367"/>
                  </a:lnTo>
                  <a:lnTo>
                    <a:pt x="880" y="339"/>
                  </a:lnTo>
                  <a:lnTo>
                    <a:pt x="908" y="304"/>
                  </a:lnTo>
                  <a:lnTo>
                    <a:pt x="924" y="268"/>
                  </a:lnTo>
                  <a:lnTo>
                    <a:pt x="931" y="233"/>
                  </a:lnTo>
                  <a:lnTo>
                    <a:pt x="924" y="193"/>
                  </a:lnTo>
                  <a:lnTo>
                    <a:pt x="908" y="158"/>
                  </a:lnTo>
                  <a:lnTo>
                    <a:pt x="880" y="123"/>
                  </a:lnTo>
                  <a:lnTo>
                    <a:pt x="841" y="95"/>
                  </a:lnTo>
                  <a:lnTo>
                    <a:pt x="793" y="67"/>
                  </a:lnTo>
                  <a:lnTo>
                    <a:pt x="742" y="44"/>
                  </a:lnTo>
                  <a:lnTo>
                    <a:pt x="679" y="24"/>
                  </a:lnTo>
                  <a:lnTo>
                    <a:pt x="612" y="12"/>
                  </a:lnTo>
                  <a:lnTo>
                    <a:pt x="541" y="0"/>
                  </a:lnTo>
                  <a:lnTo>
                    <a:pt x="466" y="0"/>
                  </a:lnTo>
                  <a:lnTo>
                    <a:pt x="391" y="0"/>
                  </a:lnTo>
                  <a:lnTo>
                    <a:pt x="320" y="12"/>
                  </a:lnTo>
                  <a:lnTo>
                    <a:pt x="252" y="24"/>
                  </a:lnTo>
                  <a:lnTo>
                    <a:pt x="189" y="44"/>
                  </a:lnTo>
                  <a:lnTo>
                    <a:pt x="138" y="67"/>
                  </a:lnTo>
                  <a:lnTo>
                    <a:pt x="91" y="95"/>
                  </a:lnTo>
                  <a:lnTo>
                    <a:pt x="51" y="123"/>
                  </a:lnTo>
                  <a:lnTo>
                    <a:pt x="24" y="158"/>
                  </a:lnTo>
                  <a:lnTo>
                    <a:pt x="8" y="193"/>
                  </a:lnTo>
                  <a:lnTo>
                    <a:pt x="0" y="233"/>
                  </a:lnTo>
                  <a:lnTo>
                    <a:pt x="8" y="268"/>
                  </a:lnTo>
                  <a:lnTo>
                    <a:pt x="24" y="304"/>
                  </a:lnTo>
                  <a:lnTo>
                    <a:pt x="51" y="339"/>
                  </a:lnTo>
                  <a:lnTo>
                    <a:pt x="91" y="367"/>
                  </a:lnTo>
                  <a:lnTo>
                    <a:pt x="138" y="395"/>
                  </a:lnTo>
                  <a:lnTo>
                    <a:pt x="189" y="418"/>
                  </a:lnTo>
                  <a:lnTo>
                    <a:pt x="252" y="438"/>
                  </a:lnTo>
                  <a:lnTo>
                    <a:pt x="320" y="450"/>
                  </a:lnTo>
                  <a:lnTo>
                    <a:pt x="391" y="462"/>
                  </a:lnTo>
                  <a:lnTo>
                    <a:pt x="466" y="46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151" name="Freeform 22"/>
            <p:cNvSpPr>
              <a:spLocks/>
            </p:cNvSpPr>
            <p:nvPr/>
          </p:nvSpPr>
          <p:spPr bwMode="auto">
            <a:xfrm>
              <a:off x="3320" y="2084"/>
              <a:ext cx="717" cy="323"/>
            </a:xfrm>
            <a:custGeom>
              <a:avLst/>
              <a:gdLst>
                <a:gd name="T0" fmla="*/ 7 w 931"/>
                <a:gd name="T1" fmla="*/ 1 h 465"/>
                <a:gd name="T2" fmla="*/ 8 w 931"/>
                <a:gd name="T3" fmla="*/ 1 h 465"/>
                <a:gd name="T4" fmla="*/ 9 w 931"/>
                <a:gd name="T5" fmla="*/ 1 h 465"/>
                <a:gd name="T6" fmla="*/ 11 w 931"/>
                <a:gd name="T7" fmla="*/ 1 h 465"/>
                <a:gd name="T8" fmla="*/ 12 w 931"/>
                <a:gd name="T9" fmla="*/ 1 h 465"/>
                <a:gd name="T10" fmla="*/ 12 w 931"/>
                <a:gd name="T11" fmla="*/ 1 h 465"/>
                <a:gd name="T12" fmla="*/ 13 w 931"/>
                <a:gd name="T13" fmla="*/ 1 h 465"/>
                <a:gd name="T14" fmla="*/ 14 w 931"/>
                <a:gd name="T15" fmla="*/ 1 h 465"/>
                <a:gd name="T16" fmla="*/ 14 w 931"/>
                <a:gd name="T17" fmla="*/ 1 h 465"/>
                <a:gd name="T18" fmla="*/ 15 w 931"/>
                <a:gd name="T19" fmla="*/ 1 h 465"/>
                <a:gd name="T20" fmla="*/ 15 w 931"/>
                <a:gd name="T21" fmla="*/ 1 h 465"/>
                <a:gd name="T22" fmla="*/ 15 w 931"/>
                <a:gd name="T23" fmla="*/ 1 h 465"/>
                <a:gd name="T24" fmla="*/ 14 w 931"/>
                <a:gd name="T25" fmla="*/ 1 h 465"/>
                <a:gd name="T26" fmla="*/ 14 w 931"/>
                <a:gd name="T27" fmla="*/ 1 h 465"/>
                <a:gd name="T28" fmla="*/ 13 w 931"/>
                <a:gd name="T29" fmla="*/ 1 h 465"/>
                <a:gd name="T30" fmla="*/ 12 w 931"/>
                <a:gd name="T31" fmla="*/ 1 h 465"/>
                <a:gd name="T32" fmla="*/ 12 w 931"/>
                <a:gd name="T33" fmla="*/ 1 h 465"/>
                <a:gd name="T34" fmla="*/ 11 w 931"/>
                <a:gd name="T35" fmla="*/ 1 h 465"/>
                <a:gd name="T36" fmla="*/ 9 w 931"/>
                <a:gd name="T37" fmla="*/ 1 h 465"/>
                <a:gd name="T38" fmla="*/ 8 w 931"/>
                <a:gd name="T39" fmla="*/ 0 h 465"/>
                <a:gd name="T40" fmla="*/ 7 w 931"/>
                <a:gd name="T41" fmla="*/ 0 h 465"/>
                <a:gd name="T42" fmla="*/ 6 w 931"/>
                <a:gd name="T43" fmla="*/ 0 h 465"/>
                <a:gd name="T44" fmla="*/ 5 w 931"/>
                <a:gd name="T45" fmla="*/ 1 h 465"/>
                <a:gd name="T46" fmla="*/ 4 w 931"/>
                <a:gd name="T47" fmla="*/ 1 h 465"/>
                <a:gd name="T48" fmla="*/ 3 w 931"/>
                <a:gd name="T49" fmla="*/ 1 h 465"/>
                <a:gd name="T50" fmla="*/ 2 w 931"/>
                <a:gd name="T51" fmla="*/ 1 h 465"/>
                <a:gd name="T52" fmla="*/ 2 w 931"/>
                <a:gd name="T53" fmla="*/ 1 h 465"/>
                <a:gd name="T54" fmla="*/ 2 w 931"/>
                <a:gd name="T55" fmla="*/ 1 h 465"/>
                <a:gd name="T56" fmla="*/ 2 w 931"/>
                <a:gd name="T57" fmla="*/ 1 h 465"/>
                <a:gd name="T58" fmla="*/ 2 w 931"/>
                <a:gd name="T59" fmla="*/ 1 h 465"/>
                <a:gd name="T60" fmla="*/ 0 w 931"/>
                <a:gd name="T61" fmla="*/ 1 h 465"/>
                <a:gd name="T62" fmla="*/ 2 w 931"/>
                <a:gd name="T63" fmla="*/ 1 h 465"/>
                <a:gd name="T64" fmla="*/ 2 w 931"/>
                <a:gd name="T65" fmla="*/ 1 h 465"/>
                <a:gd name="T66" fmla="*/ 2 w 931"/>
                <a:gd name="T67" fmla="*/ 1 h 465"/>
                <a:gd name="T68" fmla="*/ 2 w 931"/>
                <a:gd name="T69" fmla="*/ 1 h 465"/>
                <a:gd name="T70" fmla="*/ 2 w 931"/>
                <a:gd name="T71" fmla="*/ 1 h 465"/>
                <a:gd name="T72" fmla="*/ 3 w 931"/>
                <a:gd name="T73" fmla="*/ 1 h 465"/>
                <a:gd name="T74" fmla="*/ 4 w 931"/>
                <a:gd name="T75" fmla="*/ 1 h 465"/>
                <a:gd name="T76" fmla="*/ 5 w 931"/>
                <a:gd name="T77" fmla="*/ 1 h 465"/>
                <a:gd name="T78" fmla="*/ 6 w 931"/>
                <a:gd name="T79" fmla="*/ 1 h 465"/>
                <a:gd name="T80" fmla="*/ 7 w 931"/>
                <a:gd name="T81" fmla="*/ 1 h 465"/>
                <a:gd name="T82" fmla="*/ 7 w 931"/>
                <a:gd name="T83" fmla="*/ 1 h 4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31" h="465">
                  <a:moveTo>
                    <a:pt x="466" y="461"/>
                  </a:moveTo>
                  <a:lnTo>
                    <a:pt x="541" y="461"/>
                  </a:lnTo>
                  <a:lnTo>
                    <a:pt x="612" y="449"/>
                  </a:lnTo>
                  <a:lnTo>
                    <a:pt x="679" y="438"/>
                  </a:lnTo>
                  <a:lnTo>
                    <a:pt x="742" y="418"/>
                  </a:lnTo>
                  <a:lnTo>
                    <a:pt x="793" y="394"/>
                  </a:lnTo>
                  <a:lnTo>
                    <a:pt x="841" y="367"/>
                  </a:lnTo>
                  <a:lnTo>
                    <a:pt x="880" y="339"/>
                  </a:lnTo>
                  <a:lnTo>
                    <a:pt x="908" y="304"/>
                  </a:lnTo>
                  <a:lnTo>
                    <a:pt x="924" y="268"/>
                  </a:lnTo>
                  <a:lnTo>
                    <a:pt x="931" y="233"/>
                  </a:lnTo>
                  <a:lnTo>
                    <a:pt x="924" y="193"/>
                  </a:lnTo>
                  <a:lnTo>
                    <a:pt x="908" y="158"/>
                  </a:lnTo>
                  <a:lnTo>
                    <a:pt x="880" y="122"/>
                  </a:lnTo>
                  <a:lnTo>
                    <a:pt x="841" y="94"/>
                  </a:lnTo>
                  <a:lnTo>
                    <a:pt x="793" y="67"/>
                  </a:lnTo>
                  <a:lnTo>
                    <a:pt x="742" y="43"/>
                  </a:lnTo>
                  <a:lnTo>
                    <a:pt x="679" y="24"/>
                  </a:lnTo>
                  <a:lnTo>
                    <a:pt x="612" y="12"/>
                  </a:lnTo>
                  <a:lnTo>
                    <a:pt x="541" y="0"/>
                  </a:lnTo>
                  <a:lnTo>
                    <a:pt x="466" y="0"/>
                  </a:lnTo>
                  <a:lnTo>
                    <a:pt x="391" y="0"/>
                  </a:lnTo>
                  <a:lnTo>
                    <a:pt x="320" y="12"/>
                  </a:lnTo>
                  <a:lnTo>
                    <a:pt x="252" y="24"/>
                  </a:lnTo>
                  <a:lnTo>
                    <a:pt x="189" y="43"/>
                  </a:lnTo>
                  <a:lnTo>
                    <a:pt x="138" y="67"/>
                  </a:lnTo>
                  <a:lnTo>
                    <a:pt x="91" y="94"/>
                  </a:lnTo>
                  <a:lnTo>
                    <a:pt x="51" y="122"/>
                  </a:lnTo>
                  <a:lnTo>
                    <a:pt x="24" y="158"/>
                  </a:lnTo>
                  <a:lnTo>
                    <a:pt x="8" y="193"/>
                  </a:lnTo>
                  <a:lnTo>
                    <a:pt x="0" y="233"/>
                  </a:lnTo>
                  <a:lnTo>
                    <a:pt x="8" y="268"/>
                  </a:lnTo>
                  <a:lnTo>
                    <a:pt x="24" y="304"/>
                  </a:lnTo>
                  <a:lnTo>
                    <a:pt x="51" y="339"/>
                  </a:lnTo>
                  <a:lnTo>
                    <a:pt x="91" y="367"/>
                  </a:lnTo>
                  <a:lnTo>
                    <a:pt x="138" y="394"/>
                  </a:lnTo>
                  <a:lnTo>
                    <a:pt x="189" y="418"/>
                  </a:lnTo>
                  <a:lnTo>
                    <a:pt x="252" y="438"/>
                  </a:lnTo>
                  <a:lnTo>
                    <a:pt x="320" y="449"/>
                  </a:lnTo>
                  <a:lnTo>
                    <a:pt x="391" y="461"/>
                  </a:lnTo>
                  <a:lnTo>
                    <a:pt x="466" y="46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152" name="Rectangle 23"/>
            <p:cNvSpPr>
              <a:spLocks noChangeArrowheads="1"/>
            </p:cNvSpPr>
            <p:nvPr/>
          </p:nvSpPr>
          <p:spPr bwMode="auto">
            <a:xfrm>
              <a:off x="4183" y="916"/>
              <a:ext cx="42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dirty="0">
                  <a:solidFill>
                    <a:srgbClr val="000000"/>
                  </a:solidFill>
                  <a:latin typeface="Arial" charset="0"/>
                </a:rPr>
                <a:t>128.96/16</a:t>
              </a:r>
              <a:endParaRPr lang="en-US" altLang="en-US" sz="1200" dirty="0">
                <a:latin typeface="Times New Roman" charset="0"/>
              </a:endParaRPr>
            </a:p>
          </p:txBody>
        </p:sp>
        <p:sp>
          <p:nvSpPr>
            <p:cNvPr id="48153" name="Rectangle 24"/>
            <p:cNvSpPr>
              <a:spLocks noChangeArrowheads="1"/>
            </p:cNvSpPr>
            <p:nvPr/>
          </p:nvSpPr>
          <p:spPr bwMode="auto">
            <a:xfrm>
              <a:off x="4183" y="1026"/>
              <a:ext cx="5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192.4.153/24</a:t>
              </a:r>
              <a:endParaRPr lang="en-US" altLang="en-US" sz="1200">
                <a:latin typeface="Times New Roman" charset="0"/>
              </a:endParaRPr>
            </a:p>
          </p:txBody>
        </p:sp>
        <p:sp>
          <p:nvSpPr>
            <p:cNvPr id="48154" name="Rectangle 25"/>
            <p:cNvSpPr>
              <a:spLocks noChangeArrowheads="1"/>
            </p:cNvSpPr>
            <p:nvPr/>
          </p:nvSpPr>
          <p:spPr bwMode="auto">
            <a:xfrm>
              <a:off x="4183" y="1336"/>
              <a:ext cx="50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192.4.32/24</a:t>
              </a:r>
              <a:endParaRPr lang="en-US" altLang="en-US" sz="1200">
                <a:latin typeface="Times New Roman" charset="0"/>
              </a:endParaRPr>
            </a:p>
          </p:txBody>
        </p:sp>
        <p:sp>
          <p:nvSpPr>
            <p:cNvPr id="48155" name="Rectangle 26"/>
            <p:cNvSpPr>
              <a:spLocks noChangeArrowheads="1"/>
            </p:cNvSpPr>
            <p:nvPr/>
          </p:nvSpPr>
          <p:spPr bwMode="auto">
            <a:xfrm>
              <a:off x="4183" y="1447"/>
              <a:ext cx="4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192.4.3/24</a:t>
              </a:r>
              <a:endParaRPr lang="en-US" altLang="en-US" sz="1200">
                <a:latin typeface="Times New Roman" charset="0"/>
              </a:endParaRPr>
            </a:p>
          </p:txBody>
        </p:sp>
        <p:sp>
          <p:nvSpPr>
            <p:cNvPr id="48156" name="Rectangle 27"/>
            <p:cNvSpPr>
              <a:spLocks noChangeArrowheads="1"/>
            </p:cNvSpPr>
            <p:nvPr/>
          </p:nvSpPr>
          <p:spPr bwMode="auto">
            <a:xfrm>
              <a:off x="4183" y="1772"/>
              <a:ext cx="5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192.12.69/24</a:t>
              </a:r>
              <a:endParaRPr lang="en-US" altLang="en-US" sz="1200">
                <a:latin typeface="Times New Roman" charset="0"/>
              </a:endParaRPr>
            </a:p>
          </p:txBody>
        </p:sp>
        <p:sp>
          <p:nvSpPr>
            <p:cNvPr id="48157" name="Rectangle 28"/>
            <p:cNvSpPr>
              <a:spLocks noChangeArrowheads="1"/>
            </p:cNvSpPr>
            <p:nvPr/>
          </p:nvSpPr>
          <p:spPr bwMode="auto">
            <a:xfrm>
              <a:off x="4183" y="2147"/>
              <a:ext cx="50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192.4.54/24</a:t>
              </a:r>
              <a:endParaRPr lang="en-US" altLang="en-US" sz="1200">
                <a:latin typeface="Times New Roman" charset="0"/>
              </a:endParaRPr>
            </a:p>
          </p:txBody>
        </p:sp>
        <p:sp>
          <p:nvSpPr>
            <p:cNvPr id="48158" name="Rectangle 29"/>
            <p:cNvSpPr>
              <a:spLocks noChangeArrowheads="1"/>
            </p:cNvSpPr>
            <p:nvPr/>
          </p:nvSpPr>
          <p:spPr bwMode="auto">
            <a:xfrm>
              <a:off x="4183" y="2258"/>
              <a:ext cx="50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solidFill>
                    <a:srgbClr val="000000"/>
                  </a:solidFill>
                  <a:latin typeface="Arial" charset="0"/>
                </a:rPr>
                <a:t>192.4.23/24</a:t>
              </a:r>
              <a:endParaRPr lang="en-US" altLang="en-US" sz="1200">
                <a:latin typeface="Times New Roman" charset="0"/>
              </a:endParaRPr>
            </a:p>
          </p:txBody>
        </p:sp>
        <p:sp>
          <p:nvSpPr>
            <p:cNvPr id="48159" name="Freeform 30"/>
            <p:cNvSpPr>
              <a:spLocks/>
            </p:cNvSpPr>
            <p:nvPr/>
          </p:nvSpPr>
          <p:spPr bwMode="auto">
            <a:xfrm>
              <a:off x="2093" y="1827"/>
              <a:ext cx="1057" cy="356"/>
            </a:xfrm>
            <a:custGeom>
              <a:avLst/>
              <a:gdLst>
                <a:gd name="T0" fmla="*/ 10 w 1374"/>
                <a:gd name="T1" fmla="*/ 1 h 513"/>
                <a:gd name="T2" fmla="*/ 12 w 1374"/>
                <a:gd name="T3" fmla="*/ 1 h 513"/>
                <a:gd name="T4" fmla="*/ 14 w 1374"/>
                <a:gd name="T5" fmla="*/ 1 h 513"/>
                <a:gd name="T6" fmla="*/ 15 w 1374"/>
                <a:gd name="T7" fmla="*/ 1 h 513"/>
                <a:gd name="T8" fmla="*/ 17 w 1374"/>
                <a:gd name="T9" fmla="*/ 1 h 513"/>
                <a:gd name="T10" fmla="*/ 17 w 1374"/>
                <a:gd name="T11" fmla="*/ 1 h 513"/>
                <a:gd name="T12" fmla="*/ 19 w 1374"/>
                <a:gd name="T13" fmla="*/ 1 h 513"/>
                <a:gd name="T14" fmla="*/ 19 w 1374"/>
                <a:gd name="T15" fmla="*/ 1 h 513"/>
                <a:gd name="T16" fmla="*/ 21 w 1374"/>
                <a:gd name="T17" fmla="*/ 1 h 513"/>
                <a:gd name="T18" fmla="*/ 21 w 1374"/>
                <a:gd name="T19" fmla="*/ 1 h 513"/>
                <a:gd name="T20" fmla="*/ 21 w 1374"/>
                <a:gd name="T21" fmla="*/ 1 h 513"/>
                <a:gd name="T22" fmla="*/ 21 w 1374"/>
                <a:gd name="T23" fmla="*/ 1 h 513"/>
                <a:gd name="T24" fmla="*/ 21 w 1374"/>
                <a:gd name="T25" fmla="*/ 1 h 513"/>
                <a:gd name="T26" fmla="*/ 19 w 1374"/>
                <a:gd name="T27" fmla="*/ 1 h 513"/>
                <a:gd name="T28" fmla="*/ 19 w 1374"/>
                <a:gd name="T29" fmla="*/ 1 h 513"/>
                <a:gd name="T30" fmla="*/ 17 w 1374"/>
                <a:gd name="T31" fmla="*/ 1 h 513"/>
                <a:gd name="T32" fmla="*/ 17 w 1374"/>
                <a:gd name="T33" fmla="*/ 1 h 513"/>
                <a:gd name="T34" fmla="*/ 15 w 1374"/>
                <a:gd name="T35" fmla="*/ 1 h 513"/>
                <a:gd name="T36" fmla="*/ 14 w 1374"/>
                <a:gd name="T37" fmla="*/ 1 h 513"/>
                <a:gd name="T38" fmla="*/ 12 w 1374"/>
                <a:gd name="T39" fmla="*/ 1 h 513"/>
                <a:gd name="T40" fmla="*/ 10 w 1374"/>
                <a:gd name="T41" fmla="*/ 0 h 513"/>
                <a:gd name="T42" fmla="*/ 9 w 1374"/>
                <a:gd name="T43" fmla="*/ 1 h 513"/>
                <a:gd name="T44" fmla="*/ 7 w 1374"/>
                <a:gd name="T45" fmla="*/ 1 h 513"/>
                <a:gd name="T46" fmla="*/ 5 w 1374"/>
                <a:gd name="T47" fmla="*/ 1 h 513"/>
                <a:gd name="T48" fmla="*/ 4 w 1374"/>
                <a:gd name="T49" fmla="*/ 1 h 513"/>
                <a:gd name="T50" fmla="*/ 3 w 1374"/>
                <a:gd name="T51" fmla="*/ 1 h 513"/>
                <a:gd name="T52" fmla="*/ 2 w 1374"/>
                <a:gd name="T53" fmla="*/ 1 h 513"/>
                <a:gd name="T54" fmla="*/ 2 w 1374"/>
                <a:gd name="T55" fmla="*/ 1 h 513"/>
                <a:gd name="T56" fmla="*/ 2 w 1374"/>
                <a:gd name="T57" fmla="*/ 1 h 513"/>
                <a:gd name="T58" fmla="*/ 2 w 1374"/>
                <a:gd name="T59" fmla="*/ 1 h 513"/>
                <a:gd name="T60" fmla="*/ 0 w 1374"/>
                <a:gd name="T61" fmla="*/ 1 h 513"/>
                <a:gd name="T62" fmla="*/ 2 w 1374"/>
                <a:gd name="T63" fmla="*/ 1 h 513"/>
                <a:gd name="T64" fmla="*/ 2 w 1374"/>
                <a:gd name="T65" fmla="*/ 1 h 513"/>
                <a:gd name="T66" fmla="*/ 2 w 1374"/>
                <a:gd name="T67" fmla="*/ 1 h 513"/>
                <a:gd name="T68" fmla="*/ 2 w 1374"/>
                <a:gd name="T69" fmla="*/ 1 h 513"/>
                <a:gd name="T70" fmla="*/ 3 w 1374"/>
                <a:gd name="T71" fmla="*/ 1 h 513"/>
                <a:gd name="T72" fmla="*/ 4 w 1374"/>
                <a:gd name="T73" fmla="*/ 1 h 513"/>
                <a:gd name="T74" fmla="*/ 5 w 1374"/>
                <a:gd name="T75" fmla="*/ 1 h 513"/>
                <a:gd name="T76" fmla="*/ 7 w 1374"/>
                <a:gd name="T77" fmla="*/ 1 h 513"/>
                <a:gd name="T78" fmla="*/ 9 w 1374"/>
                <a:gd name="T79" fmla="*/ 1 h 513"/>
                <a:gd name="T80" fmla="*/ 10 w 1374"/>
                <a:gd name="T81" fmla="*/ 1 h 513"/>
                <a:gd name="T82" fmla="*/ 10 w 1374"/>
                <a:gd name="T83" fmla="*/ 1 h 5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374" h="513">
                  <a:moveTo>
                    <a:pt x="687" y="509"/>
                  </a:moveTo>
                  <a:lnTo>
                    <a:pt x="798" y="509"/>
                  </a:lnTo>
                  <a:lnTo>
                    <a:pt x="904" y="501"/>
                  </a:lnTo>
                  <a:lnTo>
                    <a:pt x="1003" y="485"/>
                  </a:lnTo>
                  <a:lnTo>
                    <a:pt x="1094" y="462"/>
                  </a:lnTo>
                  <a:lnTo>
                    <a:pt x="1172" y="438"/>
                  </a:lnTo>
                  <a:lnTo>
                    <a:pt x="1240" y="406"/>
                  </a:lnTo>
                  <a:lnTo>
                    <a:pt x="1295" y="375"/>
                  </a:lnTo>
                  <a:lnTo>
                    <a:pt x="1338" y="339"/>
                  </a:lnTo>
                  <a:lnTo>
                    <a:pt x="1366" y="300"/>
                  </a:lnTo>
                  <a:lnTo>
                    <a:pt x="1374" y="256"/>
                  </a:lnTo>
                  <a:lnTo>
                    <a:pt x="1366" y="217"/>
                  </a:lnTo>
                  <a:lnTo>
                    <a:pt x="1338" y="178"/>
                  </a:lnTo>
                  <a:lnTo>
                    <a:pt x="1295" y="138"/>
                  </a:lnTo>
                  <a:lnTo>
                    <a:pt x="1240" y="107"/>
                  </a:lnTo>
                  <a:lnTo>
                    <a:pt x="1172" y="75"/>
                  </a:lnTo>
                  <a:lnTo>
                    <a:pt x="1094" y="51"/>
                  </a:lnTo>
                  <a:lnTo>
                    <a:pt x="1003" y="28"/>
                  </a:lnTo>
                  <a:lnTo>
                    <a:pt x="904" y="16"/>
                  </a:lnTo>
                  <a:lnTo>
                    <a:pt x="798" y="4"/>
                  </a:lnTo>
                  <a:lnTo>
                    <a:pt x="687" y="0"/>
                  </a:lnTo>
                  <a:lnTo>
                    <a:pt x="576" y="4"/>
                  </a:lnTo>
                  <a:lnTo>
                    <a:pt x="470" y="16"/>
                  </a:lnTo>
                  <a:lnTo>
                    <a:pt x="371" y="28"/>
                  </a:lnTo>
                  <a:lnTo>
                    <a:pt x="280" y="51"/>
                  </a:lnTo>
                  <a:lnTo>
                    <a:pt x="201" y="75"/>
                  </a:lnTo>
                  <a:lnTo>
                    <a:pt x="134" y="107"/>
                  </a:lnTo>
                  <a:lnTo>
                    <a:pt x="79" y="138"/>
                  </a:lnTo>
                  <a:lnTo>
                    <a:pt x="36" y="178"/>
                  </a:lnTo>
                  <a:lnTo>
                    <a:pt x="12" y="217"/>
                  </a:lnTo>
                  <a:lnTo>
                    <a:pt x="0" y="256"/>
                  </a:lnTo>
                  <a:lnTo>
                    <a:pt x="12" y="300"/>
                  </a:lnTo>
                  <a:lnTo>
                    <a:pt x="36" y="339"/>
                  </a:lnTo>
                  <a:lnTo>
                    <a:pt x="79" y="375"/>
                  </a:lnTo>
                  <a:lnTo>
                    <a:pt x="134" y="406"/>
                  </a:lnTo>
                  <a:lnTo>
                    <a:pt x="201" y="438"/>
                  </a:lnTo>
                  <a:lnTo>
                    <a:pt x="280" y="462"/>
                  </a:lnTo>
                  <a:lnTo>
                    <a:pt x="371" y="485"/>
                  </a:lnTo>
                  <a:lnTo>
                    <a:pt x="470" y="501"/>
                  </a:lnTo>
                  <a:lnTo>
                    <a:pt x="576" y="509"/>
                  </a:lnTo>
                  <a:lnTo>
                    <a:pt x="687" y="513"/>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160" name="Freeform 31"/>
            <p:cNvSpPr>
              <a:spLocks/>
            </p:cNvSpPr>
            <p:nvPr/>
          </p:nvSpPr>
          <p:spPr bwMode="auto">
            <a:xfrm>
              <a:off x="2093" y="1042"/>
              <a:ext cx="1057" cy="353"/>
            </a:xfrm>
            <a:custGeom>
              <a:avLst/>
              <a:gdLst>
                <a:gd name="T0" fmla="*/ 10 w 1374"/>
                <a:gd name="T1" fmla="*/ 1 h 509"/>
                <a:gd name="T2" fmla="*/ 12 w 1374"/>
                <a:gd name="T3" fmla="*/ 1 h 509"/>
                <a:gd name="T4" fmla="*/ 14 w 1374"/>
                <a:gd name="T5" fmla="*/ 1 h 509"/>
                <a:gd name="T6" fmla="*/ 15 w 1374"/>
                <a:gd name="T7" fmla="*/ 1 h 509"/>
                <a:gd name="T8" fmla="*/ 17 w 1374"/>
                <a:gd name="T9" fmla="*/ 1 h 509"/>
                <a:gd name="T10" fmla="*/ 17 w 1374"/>
                <a:gd name="T11" fmla="*/ 1 h 509"/>
                <a:gd name="T12" fmla="*/ 19 w 1374"/>
                <a:gd name="T13" fmla="*/ 1 h 509"/>
                <a:gd name="T14" fmla="*/ 19 w 1374"/>
                <a:gd name="T15" fmla="*/ 1 h 509"/>
                <a:gd name="T16" fmla="*/ 21 w 1374"/>
                <a:gd name="T17" fmla="*/ 1 h 509"/>
                <a:gd name="T18" fmla="*/ 21 w 1374"/>
                <a:gd name="T19" fmla="*/ 1 h 509"/>
                <a:gd name="T20" fmla="*/ 21 w 1374"/>
                <a:gd name="T21" fmla="*/ 1 h 509"/>
                <a:gd name="T22" fmla="*/ 21 w 1374"/>
                <a:gd name="T23" fmla="*/ 1 h 509"/>
                <a:gd name="T24" fmla="*/ 21 w 1374"/>
                <a:gd name="T25" fmla="*/ 1 h 509"/>
                <a:gd name="T26" fmla="*/ 19 w 1374"/>
                <a:gd name="T27" fmla="*/ 1 h 509"/>
                <a:gd name="T28" fmla="*/ 19 w 1374"/>
                <a:gd name="T29" fmla="*/ 1 h 509"/>
                <a:gd name="T30" fmla="*/ 17 w 1374"/>
                <a:gd name="T31" fmla="*/ 1 h 509"/>
                <a:gd name="T32" fmla="*/ 17 w 1374"/>
                <a:gd name="T33" fmla="*/ 1 h 509"/>
                <a:gd name="T34" fmla="*/ 15 w 1374"/>
                <a:gd name="T35" fmla="*/ 1 h 509"/>
                <a:gd name="T36" fmla="*/ 14 w 1374"/>
                <a:gd name="T37" fmla="*/ 1 h 509"/>
                <a:gd name="T38" fmla="*/ 12 w 1374"/>
                <a:gd name="T39" fmla="*/ 1 h 509"/>
                <a:gd name="T40" fmla="*/ 10 w 1374"/>
                <a:gd name="T41" fmla="*/ 0 h 509"/>
                <a:gd name="T42" fmla="*/ 9 w 1374"/>
                <a:gd name="T43" fmla="*/ 1 h 509"/>
                <a:gd name="T44" fmla="*/ 7 w 1374"/>
                <a:gd name="T45" fmla="*/ 1 h 509"/>
                <a:gd name="T46" fmla="*/ 5 w 1374"/>
                <a:gd name="T47" fmla="*/ 1 h 509"/>
                <a:gd name="T48" fmla="*/ 4 w 1374"/>
                <a:gd name="T49" fmla="*/ 1 h 509"/>
                <a:gd name="T50" fmla="*/ 3 w 1374"/>
                <a:gd name="T51" fmla="*/ 1 h 509"/>
                <a:gd name="T52" fmla="*/ 2 w 1374"/>
                <a:gd name="T53" fmla="*/ 1 h 509"/>
                <a:gd name="T54" fmla="*/ 2 w 1374"/>
                <a:gd name="T55" fmla="*/ 1 h 509"/>
                <a:gd name="T56" fmla="*/ 2 w 1374"/>
                <a:gd name="T57" fmla="*/ 1 h 509"/>
                <a:gd name="T58" fmla="*/ 2 w 1374"/>
                <a:gd name="T59" fmla="*/ 1 h 509"/>
                <a:gd name="T60" fmla="*/ 0 w 1374"/>
                <a:gd name="T61" fmla="*/ 1 h 509"/>
                <a:gd name="T62" fmla="*/ 2 w 1374"/>
                <a:gd name="T63" fmla="*/ 1 h 509"/>
                <a:gd name="T64" fmla="*/ 2 w 1374"/>
                <a:gd name="T65" fmla="*/ 1 h 509"/>
                <a:gd name="T66" fmla="*/ 2 w 1374"/>
                <a:gd name="T67" fmla="*/ 1 h 509"/>
                <a:gd name="T68" fmla="*/ 2 w 1374"/>
                <a:gd name="T69" fmla="*/ 1 h 509"/>
                <a:gd name="T70" fmla="*/ 3 w 1374"/>
                <a:gd name="T71" fmla="*/ 1 h 509"/>
                <a:gd name="T72" fmla="*/ 4 w 1374"/>
                <a:gd name="T73" fmla="*/ 1 h 509"/>
                <a:gd name="T74" fmla="*/ 5 w 1374"/>
                <a:gd name="T75" fmla="*/ 1 h 509"/>
                <a:gd name="T76" fmla="*/ 7 w 1374"/>
                <a:gd name="T77" fmla="*/ 1 h 509"/>
                <a:gd name="T78" fmla="*/ 9 w 1374"/>
                <a:gd name="T79" fmla="*/ 1 h 509"/>
                <a:gd name="T80" fmla="*/ 10 w 1374"/>
                <a:gd name="T81" fmla="*/ 1 h 509"/>
                <a:gd name="T82" fmla="*/ 10 w 1374"/>
                <a:gd name="T83" fmla="*/ 1 h 5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374" h="509">
                  <a:moveTo>
                    <a:pt x="687" y="509"/>
                  </a:moveTo>
                  <a:lnTo>
                    <a:pt x="798" y="509"/>
                  </a:lnTo>
                  <a:lnTo>
                    <a:pt x="904" y="497"/>
                  </a:lnTo>
                  <a:lnTo>
                    <a:pt x="1003" y="481"/>
                  </a:lnTo>
                  <a:lnTo>
                    <a:pt x="1094" y="462"/>
                  </a:lnTo>
                  <a:lnTo>
                    <a:pt x="1172" y="434"/>
                  </a:lnTo>
                  <a:lnTo>
                    <a:pt x="1240" y="406"/>
                  </a:lnTo>
                  <a:lnTo>
                    <a:pt x="1295" y="371"/>
                  </a:lnTo>
                  <a:lnTo>
                    <a:pt x="1338" y="335"/>
                  </a:lnTo>
                  <a:lnTo>
                    <a:pt x="1366" y="296"/>
                  </a:lnTo>
                  <a:lnTo>
                    <a:pt x="1374" y="257"/>
                  </a:lnTo>
                  <a:lnTo>
                    <a:pt x="1366" y="213"/>
                  </a:lnTo>
                  <a:lnTo>
                    <a:pt x="1338" y="174"/>
                  </a:lnTo>
                  <a:lnTo>
                    <a:pt x="1295" y="138"/>
                  </a:lnTo>
                  <a:lnTo>
                    <a:pt x="1240" y="103"/>
                  </a:lnTo>
                  <a:lnTo>
                    <a:pt x="1172" y="75"/>
                  </a:lnTo>
                  <a:lnTo>
                    <a:pt x="1094" y="48"/>
                  </a:lnTo>
                  <a:lnTo>
                    <a:pt x="1003" y="28"/>
                  </a:lnTo>
                  <a:lnTo>
                    <a:pt x="904" y="12"/>
                  </a:lnTo>
                  <a:lnTo>
                    <a:pt x="798" y="4"/>
                  </a:lnTo>
                  <a:lnTo>
                    <a:pt x="687" y="0"/>
                  </a:lnTo>
                  <a:lnTo>
                    <a:pt x="576" y="4"/>
                  </a:lnTo>
                  <a:lnTo>
                    <a:pt x="470" y="12"/>
                  </a:lnTo>
                  <a:lnTo>
                    <a:pt x="371" y="28"/>
                  </a:lnTo>
                  <a:lnTo>
                    <a:pt x="280" y="48"/>
                  </a:lnTo>
                  <a:lnTo>
                    <a:pt x="201" y="75"/>
                  </a:lnTo>
                  <a:lnTo>
                    <a:pt x="134" y="103"/>
                  </a:lnTo>
                  <a:lnTo>
                    <a:pt x="79" y="138"/>
                  </a:lnTo>
                  <a:lnTo>
                    <a:pt x="36" y="174"/>
                  </a:lnTo>
                  <a:lnTo>
                    <a:pt x="12" y="213"/>
                  </a:lnTo>
                  <a:lnTo>
                    <a:pt x="0" y="257"/>
                  </a:lnTo>
                  <a:lnTo>
                    <a:pt x="12" y="296"/>
                  </a:lnTo>
                  <a:lnTo>
                    <a:pt x="36" y="335"/>
                  </a:lnTo>
                  <a:lnTo>
                    <a:pt x="79" y="371"/>
                  </a:lnTo>
                  <a:lnTo>
                    <a:pt x="134" y="406"/>
                  </a:lnTo>
                  <a:lnTo>
                    <a:pt x="201" y="434"/>
                  </a:lnTo>
                  <a:lnTo>
                    <a:pt x="280" y="462"/>
                  </a:lnTo>
                  <a:lnTo>
                    <a:pt x="371" y="481"/>
                  </a:lnTo>
                  <a:lnTo>
                    <a:pt x="470" y="497"/>
                  </a:lnTo>
                  <a:lnTo>
                    <a:pt x="576" y="509"/>
                  </a:lnTo>
                  <a:lnTo>
                    <a:pt x="687" y="50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161" name="Freeform 32"/>
            <p:cNvSpPr>
              <a:spLocks/>
            </p:cNvSpPr>
            <p:nvPr/>
          </p:nvSpPr>
          <p:spPr bwMode="auto">
            <a:xfrm>
              <a:off x="899" y="1280"/>
              <a:ext cx="1091" cy="675"/>
            </a:xfrm>
            <a:custGeom>
              <a:avLst/>
              <a:gdLst>
                <a:gd name="T0" fmla="*/ 11 w 1417"/>
                <a:gd name="T1" fmla="*/ 3 h 974"/>
                <a:gd name="T2" fmla="*/ 13 w 1417"/>
                <a:gd name="T3" fmla="*/ 3 h 974"/>
                <a:gd name="T4" fmla="*/ 15 w 1417"/>
                <a:gd name="T5" fmla="*/ 3 h 974"/>
                <a:gd name="T6" fmla="*/ 16 w 1417"/>
                <a:gd name="T7" fmla="*/ 3 h 974"/>
                <a:gd name="T8" fmla="*/ 17 w 1417"/>
                <a:gd name="T9" fmla="*/ 3 h 974"/>
                <a:gd name="T10" fmla="*/ 19 w 1417"/>
                <a:gd name="T11" fmla="*/ 2 h 974"/>
                <a:gd name="T12" fmla="*/ 19 w 1417"/>
                <a:gd name="T13" fmla="*/ 2 h 974"/>
                <a:gd name="T14" fmla="*/ 21 w 1417"/>
                <a:gd name="T15" fmla="*/ 2 h 974"/>
                <a:gd name="T16" fmla="*/ 21 w 1417"/>
                <a:gd name="T17" fmla="*/ 2 h 974"/>
                <a:gd name="T18" fmla="*/ 22 w 1417"/>
                <a:gd name="T19" fmla="*/ 1 h 974"/>
                <a:gd name="T20" fmla="*/ 22 w 1417"/>
                <a:gd name="T21" fmla="*/ 1 h 974"/>
                <a:gd name="T22" fmla="*/ 22 w 1417"/>
                <a:gd name="T23" fmla="*/ 1 h 974"/>
                <a:gd name="T24" fmla="*/ 21 w 1417"/>
                <a:gd name="T25" fmla="*/ 1 h 974"/>
                <a:gd name="T26" fmla="*/ 21 w 1417"/>
                <a:gd name="T27" fmla="*/ 1 h 974"/>
                <a:gd name="T28" fmla="*/ 19 w 1417"/>
                <a:gd name="T29" fmla="*/ 1 h 974"/>
                <a:gd name="T30" fmla="*/ 19 w 1417"/>
                <a:gd name="T31" fmla="*/ 1 h 974"/>
                <a:gd name="T32" fmla="*/ 17 w 1417"/>
                <a:gd name="T33" fmla="*/ 1 h 974"/>
                <a:gd name="T34" fmla="*/ 16 w 1417"/>
                <a:gd name="T35" fmla="*/ 1 h 974"/>
                <a:gd name="T36" fmla="*/ 15 w 1417"/>
                <a:gd name="T37" fmla="*/ 1 h 974"/>
                <a:gd name="T38" fmla="*/ 13 w 1417"/>
                <a:gd name="T39" fmla="*/ 1 h 974"/>
                <a:gd name="T40" fmla="*/ 11 w 1417"/>
                <a:gd name="T41" fmla="*/ 0 h 974"/>
                <a:gd name="T42" fmla="*/ 9 w 1417"/>
                <a:gd name="T43" fmla="*/ 1 h 974"/>
                <a:gd name="T44" fmla="*/ 7 w 1417"/>
                <a:gd name="T45" fmla="*/ 1 h 974"/>
                <a:gd name="T46" fmla="*/ 6 w 1417"/>
                <a:gd name="T47" fmla="*/ 1 h 974"/>
                <a:gd name="T48" fmla="*/ 5 w 1417"/>
                <a:gd name="T49" fmla="*/ 1 h 974"/>
                <a:gd name="T50" fmla="*/ 3 w 1417"/>
                <a:gd name="T51" fmla="*/ 1 h 974"/>
                <a:gd name="T52" fmla="*/ 2 w 1417"/>
                <a:gd name="T53" fmla="*/ 1 h 974"/>
                <a:gd name="T54" fmla="*/ 2 w 1417"/>
                <a:gd name="T55" fmla="*/ 1 h 974"/>
                <a:gd name="T56" fmla="*/ 2 w 1417"/>
                <a:gd name="T57" fmla="*/ 1 h 974"/>
                <a:gd name="T58" fmla="*/ 2 w 1417"/>
                <a:gd name="T59" fmla="*/ 1 h 974"/>
                <a:gd name="T60" fmla="*/ 0 w 1417"/>
                <a:gd name="T61" fmla="*/ 1 h 974"/>
                <a:gd name="T62" fmla="*/ 2 w 1417"/>
                <a:gd name="T63" fmla="*/ 1 h 974"/>
                <a:gd name="T64" fmla="*/ 2 w 1417"/>
                <a:gd name="T65" fmla="*/ 2 h 974"/>
                <a:gd name="T66" fmla="*/ 2 w 1417"/>
                <a:gd name="T67" fmla="*/ 2 h 974"/>
                <a:gd name="T68" fmla="*/ 2 w 1417"/>
                <a:gd name="T69" fmla="*/ 2 h 974"/>
                <a:gd name="T70" fmla="*/ 3 w 1417"/>
                <a:gd name="T71" fmla="*/ 2 h 974"/>
                <a:gd name="T72" fmla="*/ 5 w 1417"/>
                <a:gd name="T73" fmla="*/ 3 h 974"/>
                <a:gd name="T74" fmla="*/ 6 w 1417"/>
                <a:gd name="T75" fmla="*/ 3 h 974"/>
                <a:gd name="T76" fmla="*/ 7 w 1417"/>
                <a:gd name="T77" fmla="*/ 3 h 974"/>
                <a:gd name="T78" fmla="*/ 9 w 1417"/>
                <a:gd name="T79" fmla="*/ 3 h 974"/>
                <a:gd name="T80" fmla="*/ 11 w 1417"/>
                <a:gd name="T81" fmla="*/ 3 h 974"/>
                <a:gd name="T82" fmla="*/ 11 w 1417"/>
                <a:gd name="T83" fmla="*/ 3 h 9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17" h="974">
                  <a:moveTo>
                    <a:pt x="706" y="974"/>
                  </a:moveTo>
                  <a:lnTo>
                    <a:pt x="825" y="971"/>
                  </a:lnTo>
                  <a:lnTo>
                    <a:pt x="931" y="951"/>
                  </a:lnTo>
                  <a:lnTo>
                    <a:pt x="1034" y="919"/>
                  </a:lnTo>
                  <a:lnTo>
                    <a:pt x="1129" y="880"/>
                  </a:lnTo>
                  <a:lnTo>
                    <a:pt x="1212" y="832"/>
                  </a:lnTo>
                  <a:lnTo>
                    <a:pt x="1283" y="773"/>
                  </a:lnTo>
                  <a:lnTo>
                    <a:pt x="1338" y="710"/>
                  </a:lnTo>
                  <a:lnTo>
                    <a:pt x="1381" y="643"/>
                  </a:lnTo>
                  <a:lnTo>
                    <a:pt x="1409" y="564"/>
                  </a:lnTo>
                  <a:lnTo>
                    <a:pt x="1417" y="485"/>
                  </a:lnTo>
                  <a:lnTo>
                    <a:pt x="1409" y="407"/>
                  </a:lnTo>
                  <a:lnTo>
                    <a:pt x="1381" y="332"/>
                  </a:lnTo>
                  <a:lnTo>
                    <a:pt x="1338" y="265"/>
                  </a:lnTo>
                  <a:lnTo>
                    <a:pt x="1283" y="198"/>
                  </a:lnTo>
                  <a:lnTo>
                    <a:pt x="1212" y="142"/>
                  </a:lnTo>
                  <a:lnTo>
                    <a:pt x="1129" y="95"/>
                  </a:lnTo>
                  <a:lnTo>
                    <a:pt x="1034" y="52"/>
                  </a:lnTo>
                  <a:lnTo>
                    <a:pt x="931" y="24"/>
                  </a:lnTo>
                  <a:lnTo>
                    <a:pt x="825" y="4"/>
                  </a:lnTo>
                  <a:lnTo>
                    <a:pt x="710" y="0"/>
                  </a:lnTo>
                  <a:lnTo>
                    <a:pt x="592" y="4"/>
                  </a:lnTo>
                  <a:lnTo>
                    <a:pt x="485" y="24"/>
                  </a:lnTo>
                  <a:lnTo>
                    <a:pt x="383" y="52"/>
                  </a:lnTo>
                  <a:lnTo>
                    <a:pt x="288" y="95"/>
                  </a:lnTo>
                  <a:lnTo>
                    <a:pt x="205" y="142"/>
                  </a:lnTo>
                  <a:lnTo>
                    <a:pt x="138" y="198"/>
                  </a:lnTo>
                  <a:lnTo>
                    <a:pt x="79" y="265"/>
                  </a:lnTo>
                  <a:lnTo>
                    <a:pt x="35" y="332"/>
                  </a:lnTo>
                  <a:lnTo>
                    <a:pt x="8" y="407"/>
                  </a:lnTo>
                  <a:lnTo>
                    <a:pt x="0" y="485"/>
                  </a:lnTo>
                  <a:lnTo>
                    <a:pt x="8" y="564"/>
                  </a:lnTo>
                  <a:lnTo>
                    <a:pt x="35" y="643"/>
                  </a:lnTo>
                  <a:lnTo>
                    <a:pt x="79" y="710"/>
                  </a:lnTo>
                  <a:lnTo>
                    <a:pt x="138" y="773"/>
                  </a:lnTo>
                  <a:lnTo>
                    <a:pt x="205" y="832"/>
                  </a:lnTo>
                  <a:lnTo>
                    <a:pt x="288" y="880"/>
                  </a:lnTo>
                  <a:lnTo>
                    <a:pt x="383" y="919"/>
                  </a:lnTo>
                  <a:lnTo>
                    <a:pt x="485" y="951"/>
                  </a:lnTo>
                  <a:lnTo>
                    <a:pt x="592" y="971"/>
                  </a:lnTo>
                  <a:lnTo>
                    <a:pt x="710" y="97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162" name="Line 33"/>
            <p:cNvSpPr>
              <a:spLocks noChangeShapeType="1"/>
            </p:cNvSpPr>
            <p:nvPr/>
          </p:nvSpPr>
          <p:spPr bwMode="auto">
            <a:xfrm flipV="1">
              <a:off x="3083" y="1031"/>
              <a:ext cx="237" cy="10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3" name="Line 34"/>
            <p:cNvSpPr>
              <a:spLocks noChangeShapeType="1"/>
            </p:cNvSpPr>
            <p:nvPr/>
          </p:nvSpPr>
          <p:spPr bwMode="auto">
            <a:xfrm>
              <a:off x="3065" y="1313"/>
              <a:ext cx="262" cy="14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4" name="Line 35"/>
            <p:cNvSpPr>
              <a:spLocks noChangeShapeType="1"/>
            </p:cNvSpPr>
            <p:nvPr/>
          </p:nvSpPr>
          <p:spPr bwMode="auto">
            <a:xfrm flipV="1">
              <a:off x="3126" y="1827"/>
              <a:ext cx="194" cy="1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5" name="Line 36"/>
            <p:cNvSpPr>
              <a:spLocks noChangeShapeType="1"/>
            </p:cNvSpPr>
            <p:nvPr/>
          </p:nvSpPr>
          <p:spPr bwMode="auto">
            <a:xfrm>
              <a:off x="3086" y="2087"/>
              <a:ext cx="241" cy="17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6" name="Line 37"/>
            <p:cNvSpPr>
              <a:spLocks noChangeShapeType="1"/>
            </p:cNvSpPr>
            <p:nvPr/>
          </p:nvSpPr>
          <p:spPr bwMode="auto">
            <a:xfrm flipV="1">
              <a:off x="1843" y="1266"/>
              <a:ext cx="268" cy="1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7" name="Line 38"/>
            <p:cNvSpPr>
              <a:spLocks noChangeShapeType="1"/>
            </p:cNvSpPr>
            <p:nvPr/>
          </p:nvSpPr>
          <p:spPr bwMode="auto">
            <a:xfrm>
              <a:off x="1886" y="1816"/>
              <a:ext cx="216" cy="1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1"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
        <p:nvSpPr>
          <p:cNvPr id="42" name="Line 33"/>
          <p:cNvSpPr>
            <a:spLocks noChangeShapeType="1"/>
          </p:cNvSpPr>
          <p:nvPr/>
        </p:nvSpPr>
        <p:spPr bwMode="auto">
          <a:xfrm>
            <a:off x="4165865" y="2693987"/>
            <a:ext cx="2911" cy="644525"/>
          </a:xfrm>
          <a:prstGeom prst="line">
            <a:avLst/>
          </a:prstGeom>
          <a:noFill/>
          <a:ln w="158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01577998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4"/>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64AB6436-A629-9344-ABEC-96BFB8F3BC9E}" type="slidenum">
              <a:rPr lang="en-US" altLang="en-US" sz="1200"/>
              <a:pPr>
                <a:spcBef>
                  <a:spcPct val="0"/>
                </a:spcBef>
                <a:buFontTx/>
                <a:buNone/>
              </a:pPr>
              <a:t>127</a:t>
            </a:fld>
            <a:endParaRPr lang="en-US" altLang="en-US" sz="1200"/>
          </a:p>
        </p:txBody>
      </p:sp>
      <p:sp>
        <p:nvSpPr>
          <p:cNvPr id="312322" name="Rectangle 2"/>
          <p:cNvSpPr>
            <a:spLocks noGrp="1" noChangeArrowheads="1"/>
          </p:cNvSpPr>
          <p:nvPr>
            <p:ph type="title"/>
          </p:nvPr>
        </p:nvSpPr>
        <p:spPr>
          <a:xfrm>
            <a:off x="685800" y="228600"/>
            <a:ext cx="7772400" cy="914400"/>
          </a:xfrm>
        </p:spPr>
        <p:txBody>
          <a:bodyPr/>
          <a:lstStyle/>
          <a:p>
            <a:pPr>
              <a:defRPr/>
            </a:pPr>
            <a:r>
              <a:rPr lang="en-US" sz="3600" smtClean="0">
                <a:cs typeface="+mj-cs"/>
              </a:rPr>
              <a:t>BGP Attributes</a:t>
            </a:r>
          </a:p>
        </p:txBody>
      </p:sp>
      <p:grpSp>
        <p:nvGrpSpPr>
          <p:cNvPr id="55299" name="Group 3"/>
          <p:cNvGrpSpPr>
            <a:grpSpLocks/>
          </p:cNvGrpSpPr>
          <p:nvPr/>
        </p:nvGrpSpPr>
        <p:grpSpPr bwMode="auto">
          <a:xfrm>
            <a:off x="533400" y="1371600"/>
            <a:ext cx="8077200" cy="4618038"/>
            <a:chOff x="192" y="1104"/>
            <a:chExt cx="5088" cy="2909"/>
          </a:xfrm>
        </p:grpSpPr>
        <p:sp>
          <p:nvSpPr>
            <p:cNvPr id="55301" name="Rectangle 4"/>
            <p:cNvSpPr>
              <a:spLocks noChangeArrowheads="1"/>
            </p:cNvSpPr>
            <p:nvPr/>
          </p:nvSpPr>
          <p:spPr bwMode="auto">
            <a:xfrm>
              <a:off x="288" y="2400"/>
              <a:ext cx="3792" cy="336"/>
            </a:xfrm>
            <a:prstGeom prst="rect">
              <a:avLst/>
            </a:prstGeom>
            <a:solidFill>
              <a:srgbClr val="FF6699"/>
            </a:solidFill>
            <a:ln w="9525">
              <a:solidFill>
                <a:srgbClr val="FF6699"/>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55302" name="Rectangle 5"/>
            <p:cNvSpPr>
              <a:spLocks noChangeArrowheads="1"/>
            </p:cNvSpPr>
            <p:nvPr/>
          </p:nvSpPr>
          <p:spPr bwMode="auto">
            <a:xfrm>
              <a:off x="288" y="1728"/>
              <a:ext cx="3792" cy="480"/>
            </a:xfrm>
            <a:prstGeom prst="rect">
              <a:avLst/>
            </a:prstGeom>
            <a:solidFill>
              <a:srgbClr val="FF6699"/>
            </a:solidFill>
            <a:ln w="9525">
              <a:solidFill>
                <a:srgbClr val="FF6699"/>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55303" name="Text Box 6"/>
            <p:cNvSpPr txBox="1">
              <a:spLocks noChangeArrowheads="1"/>
            </p:cNvSpPr>
            <p:nvPr/>
          </p:nvSpPr>
          <p:spPr bwMode="auto">
            <a:xfrm>
              <a:off x="192" y="1104"/>
              <a:ext cx="3412" cy="2751"/>
            </a:xfrm>
            <a:prstGeom prst="rect">
              <a:avLst/>
            </a:prstGeom>
            <a:noFill/>
            <a:ln w="76200" cmpd="tri">
              <a:solidFill>
                <a:srgbClr val="FF66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endParaRPr lang="en-US" altLang="en-US" sz="1200" b="1">
                <a:latin typeface="Lucida Console" charset="0"/>
              </a:endParaRPr>
            </a:p>
            <a:p>
              <a:pPr eaLnBrk="1" hangingPunct="1">
                <a:spcBef>
                  <a:spcPct val="0"/>
                </a:spcBef>
                <a:buFontTx/>
                <a:buNone/>
              </a:pPr>
              <a:endParaRPr lang="en-US" altLang="en-US" sz="1200" b="1">
                <a:latin typeface="Lucida Console" charset="0"/>
              </a:endParaRPr>
            </a:p>
            <a:p>
              <a:pPr eaLnBrk="1" hangingPunct="1">
                <a:spcBef>
                  <a:spcPct val="0"/>
                </a:spcBef>
                <a:buFontTx/>
                <a:buNone/>
              </a:pPr>
              <a:r>
                <a:rPr lang="en-US" altLang="en-US" sz="1200" b="1">
                  <a:latin typeface="Lucida Console" charset="0"/>
                </a:rPr>
                <a:t>Value      Code                              Reference</a:t>
              </a:r>
            </a:p>
            <a:p>
              <a:pPr eaLnBrk="1" hangingPunct="1">
                <a:spcBef>
                  <a:spcPct val="0"/>
                </a:spcBef>
                <a:buFontTx/>
                <a:buNone/>
              </a:pPr>
              <a:r>
                <a:rPr lang="en-US" altLang="en-US" sz="1200" b="1">
                  <a:latin typeface="Lucida Console" charset="0"/>
                </a:rPr>
                <a:t>-----      --------------------------------- ---------</a:t>
              </a:r>
            </a:p>
            <a:p>
              <a:pPr eaLnBrk="1" hangingPunct="1">
                <a:spcBef>
                  <a:spcPct val="0"/>
                </a:spcBef>
                <a:buFontTx/>
                <a:buNone/>
              </a:pPr>
              <a:r>
                <a:rPr lang="en-US" altLang="en-US" sz="1200" b="1">
                  <a:latin typeface="Lucida Console" charset="0"/>
                </a:rPr>
                <a:t>   1       ORIGIN                            [RFC1771]</a:t>
              </a:r>
            </a:p>
            <a:p>
              <a:pPr eaLnBrk="1" hangingPunct="1">
                <a:spcBef>
                  <a:spcPct val="0"/>
                </a:spcBef>
                <a:buFontTx/>
                <a:buNone/>
              </a:pPr>
              <a:r>
                <a:rPr lang="en-US" altLang="en-US" sz="1200" b="1">
                  <a:latin typeface="Lucida Console" charset="0"/>
                </a:rPr>
                <a:t>   2       AS_PATH                           [RFC1771]</a:t>
              </a:r>
            </a:p>
            <a:p>
              <a:pPr eaLnBrk="1" hangingPunct="1">
                <a:spcBef>
                  <a:spcPct val="0"/>
                </a:spcBef>
                <a:buFontTx/>
                <a:buNone/>
              </a:pPr>
              <a:r>
                <a:rPr lang="en-US" altLang="en-US" sz="1200" b="1">
                  <a:latin typeface="Lucida Console" charset="0"/>
                </a:rPr>
                <a:t>   3       NEXT_HOP                          [RFC1771]</a:t>
              </a:r>
            </a:p>
            <a:p>
              <a:pPr eaLnBrk="1" hangingPunct="1">
                <a:spcBef>
                  <a:spcPct val="0"/>
                </a:spcBef>
                <a:buFontTx/>
                <a:buNone/>
              </a:pPr>
              <a:r>
                <a:rPr lang="en-US" altLang="en-US" sz="1200" b="1">
                  <a:latin typeface="Lucida Console" charset="0"/>
                </a:rPr>
                <a:t>   4       MULTI_EXIT_DISC                   [RFC1771]</a:t>
              </a:r>
            </a:p>
            <a:p>
              <a:pPr eaLnBrk="1" hangingPunct="1">
                <a:spcBef>
                  <a:spcPct val="0"/>
                </a:spcBef>
                <a:buFontTx/>
                <a:buNone/>
              </a:pPr>
              <a:r>
                <a:rPr lang="en-US" altLang="en-US" sz="1200" b="1">
                  <a:latin typeface="Lucida Console" charset="0"/>
                </a:rPr>
                <a:t>   5       LOCAL_PREF                        [RFC1771]</a:t>
              </a:r>
            </a:p>
            <a:p>
              <a:pPr eaLnBrk="1" hangingPunct="1">
                <a:spcBef>
                  <a:spcPct val="0"/>
                </a:spcBef>
                <a:buFontTx/>
                <a:buNone/>
              </a:pPr>
              <a:r>
                <a:rPr lang="en-US" altLang="en-US" sz="1200" b="1">
                  <a:latin typeface="Lucida Console" charset="0"/>
                </a:rPr>
                <a:t>   6       ATOMIC_AGGREGATE                  [RFC1771]</a:t>
              </a:r>
            </a:p>
            <a:p>
              <a:pPr eaLnBrk="1" hangingPunct="1">
                <a:spcBef>
                  <a:spcPct val="0"/>
                </a:spcBef>
                <a:buFontTx/>
                <a:buNone/>
              </a:pPr>
              <a:r>
                <a:rPr lang="en-US" altLang="en-US" sz="1200" b="1">
                  <a:latin typeface="Lucida Console" charset="0"/>
                </a:rPr>
                <a:t>   7       AGGREGATOR                        [RFC1771]</a:t>
              </a:r>
            </a:p>
            <a:p>
              <a:pPr eaLnBrk="1" hangingPunct="1">
                <a:spcBef>
                  <a:spcPct val="0"/>
                </a:spcBef>
                <a:buFontTx/>
                <a:buNone/>
              </a:pPr>
              <a:r>
                <a:rPr lang="en-US" altLang="en-US" sz="1200" b="1">
                  <a:latin typeface="Lucida Console" charset="0"/>
                </a:rPr>
                <a:t>   8       COMMUNITY                         [RFC1997]</a:t>
              </a:r>
            </a:p>
            <a:p>
              <a:pPr eaLnBrk="1" hangingPunct="1">
                <a:spcBef>
                  <a:spcPct val="0"/>
                </a:spcBef>
                <a:buFontTx/>
                <a:buNone/>
              </a:pPr>
              <a:r>
                <a:rPr lang="en-US" altLang="en-US" sz="1200" b="1">
                  <a:latin typeface="Lucida Console" charset="0"/>
                </a:rPr>
                <a:t>   9       ORIGINATOR_ID                     [RFC2796]</a:t>
              </a:r>
            </a:p>
            <a:p>
              <a:pPr eaLnBrk="1" hangingPunct="1">
                <a:spcBef>
                  <a:spcPct val="0"/>
                </a:spcBef>
                <a:buFontTx/>
                <a:buNone/>
              </a:pPr>
              <a:r>
                <a:rPr lang="en-US" altLang="en-US" sz="1200" b="1">
                  <a:latin typeface="Lucida Console" charset="0"/>
                </a:rPr>
                <a:t>  10       CLUSTER_LIST                      [RFC2796]</a:t>
              </a:r>
            </a:p>
            <a:p>
              <a:pPr eaLnBrk="1" hangingPunct="1">
                <a:spcBef>
                  <a:spcPct val="0"/>
                </a:spcBef>
                <a:buFontTx/>
                <a:buNone/>
              </a:pPr>
              <a:r>
                <a:rPr lang="en-US" altLang="en-US" sz="1200" b="1">
                  <a:latin typeface="Lucida Console" charset="0"/>
                </a:rPr>
                <a:t>  11       DPA                                  [Chen]</a:t>
              </a:r>
            </a:p>
            <a:p>
              <a:pPr eaLnBrk="1" hangingPunct="1">
                <a:spcBef>
                  <a:spcPct val="0"/>
                </a:spcBef>
                <a:buFontTx/>
                <a:buNone/>
              </a:pPr>
              <a:r>
                <a:rPr lang="en-US" altLang="en-US" sz="1200" b="1">
                  <a:latin typeface="Lucida Console" charset="0"/>
                </a:rPr>
                <a:t>  12       ADVERTISER                        [RFC1863]</a:t>
              </a:r>
            </a:p>
            <a:p>
              <a:pPr eaLnBrk="1" hangingPunct="1">
                <a:spcBef>
                  <a:spcPct val="0"/>
                </a:spcBef>
                <a:buFontTx/>
                <a:buNone/>
              </a:pPr>
              <a:r>
                <a:rPr lang="en-US" altLang="en-US" sz="1200" b="1">
                  <a:latin typeface="Lucida Console" charset="0"/>
                </a:rPr>
                <a:t>  13       RCID_PATH / CLUSTER_ID            [RFC1863]</a:t>
              </a:r>
            </a:p>
            <a:p>
              <a:pPr eaLnBrk="1" hangingPunct="1">
                <a:spcBef>
                  <a:spcPct val="0"/>
                </a:spcBef>
                <a:buFontTx/>
                <a:buNone/>
              </a:pPr>
              <a:r>
                <a:rPr lang="en-US" altLang="en-US" sz="1200" b="1">
                  <a:latin typeface="Lucida Console" charset="0"/>
                </a:rPr>
                <a:t>  14       MP_REACH_NLRI                     [RFC2283]  </a:t>
              </a:r>
            </a:p>
            <a:p>
              <a:pPr eaLnBrk="1" hangingPunct="1">
                <a:spcBef>
                  <a:spcPct val="0"/>
                </a:spcBef>
                <a:buFontTx/>
                <a:buNone/>
              </a:pPr>
              <a:r>
                <a:rPr lang="en-US" altLang="en-US" sz="1200" b="1">
                  <a:latin typeface="Lucida Console" charset="0"/>
                </a:rPr>
                <a:t>  15       MP_UNREACH_NLRI                   [RFC2283]  </a:t>
              </a:r>
            </a:p>
            <a:p>
              <a:pPr eaLnBrk="1" hangingPunct="1">
                <a:spcBef>
                  <a:spcPct val="0"/>
                </a:spcBef>
                <a:buFontTx/>
                <a:buNone/>
              </a:pPr>
              <a:r>
                <a:rPr lang="en-US" altLang="en-US" sz="1200" b="1">
                  <a:latin typeface="Lucida Console" charset="0"/>
                </a:rPr>
                <a:t>  16       EXTENDED COMMUNITIES                [Rosen]</a:t>
              </a:r>
            </a:p>
            <a:p>
              <a:pPr eaLnBrk="1" hangingPunct="1">
                <a:spcBef>
                  <a:spcPct val="0"/>
                </a:spcBef>
                <a:buFontTx/>
                <a:buNone/>
              </a:pPr>
              <a:r>
                <a:rPr lang="en-US" altLang="en-US" sz="1200" b="1">
                  <a:latin typeface="Lucida Console" charset="0"/>
                </a:rPr>
                <a:t> ...</a:t>
              </a:r>
            </a:p>
            <a:p>
              <a:pPr eaLnBrk="1" hangingPunct="1">
                <a:spcBef>
                  <a:spcPct val="0"/>
                </a:spcBef>
                <a:buFontTx/>
                <a:buNone/>
              </a:pPr>
              <a:r>
                <a:rPr lang="en-US" altLang="en-US" sz="1200" b="1">
                  <a:latin typeface="Lucida Console" charset="0"/>
                </a:rPr>
                <a:t> 255       reserved for development</a:t>
              </a:r>
            </a:p>
            <a:p>
              <a:pPr eaLnBrk="1" hangingPunct="1">
                <a:spcBef>
                  <a:spcPct val="0"/>
                </a:spcBef>
                <a:buFontTx/>
                <a:buNone/>
              </a:pPr>
              <a:endParaRPr lang="en-US" altLang="en-US" sz="1200" b="1">
                <a:latin typeface="Lucida Console" charset="0"/>
              </a:endParaRPr>
            </a:p>
          </p:txBody>
        </p:sp>
        <p:sp>
          <p:nvSpPr>
            <p:cNvPr id="55304" name="Text Box 7"/>
            <p:cNvSpPr txBox="1">
              <a:spLocks noChangeArrowheads="1"/>
            </p:cNvSpPr>
            <p:nvPr/>
          </p:nvSpPr>
          <p:spPr bwMode="auto">
            <a:xfrm>
              <a:off x="240" y="3840"/>
              <a:ext cx="3328" cy="173"/>
            </a:xfrm>
            <a:prstGeom prst="rect">
              <a:avLst/>
            </a:prstGeom>
            <a:solidFill>
              <a:srgbClr val="FF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200">
                  <a:solidFill>
                    <a:schemeClr val="tx2"/>
                  </a:solidFill>
                  <a:latin typeface="Arial Black" charset="0"/>
                </a:rPr>
                <a:t>From IANA: http://www.iana.org/assignments/bgp-parameters</a:t>
              </a:r>
            </a:p>
          </p:txBody>
        </p:sp>
        <p:sp>
          <p:nvSpPr>
            <p:cNvPr id="55305" name="Rectangle 8"/>
            <p:cNvSpPr>
              <a:spLocks noChangeArrowheads="1"/>
            </p:cNvSpPr>
            <p:nvPr/>
          </p:nvSpPr>
          <p:spPr bwMode="auto">
            <a:xfrm>
              <a:off x="4032" y="1392"/>
              <a:ext cx="1200" cy="2112"/>
            </a:xfrm>
            <a:prstGeom prst="rect">
              <a:avLst/>
            </a:prstGeom>
            <a:solidFill>
              <a:srgbClr val="FF6699"/>
            </a:solidFill>
            <a:ln w="9525">
              <a:solidFill>
                <a:srgbClr val="FF6699"/>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55306" name="Text Box 9"/>
            <p:cNvSpPr txBox="1">
              <a:spLocks noChangeArrowheads="1"/>
            </p:cNvSpPr>
            <p:nvPr/>
          </p:nvSpPr>
          <p:spPr bwMode="auto">
            <a:xfrm>
              <a:off x="4128" y="2064"/>
              <a:ext cx="979"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2000">
                  <a:solidFill>
                    <a:schemeClr val="bg1"/>
                  </a:solidFill>
                  <a:latin typeface="Arial Black" charset="0"/>
                </a:rPr>
                <a:t>Most</a:t>
              </a:r>
            </a:p>
            <a:p>
              <a:pPr eaLnBrk="1" hangingPunct="1">
                <a:spcBef>
                  <a:spcPct val="0"/>
                </a:spcBef>
                <a:buFontTx/>
                <a:buNone/>
              </a:pPr>
              <a:r>
                <a:rPr lang="en-US" altLang="en-US" sz="2000">
                  <a:solidFill>
                    <a:schemeClr val="bg1"/>
                  </a:solidFill>
                  <a:latin typeface="Arial Black" charset="0"/>
                </a:rPr>
                <a:t>important</a:t>
              </a:r>
            </a:p>
            <a:p>
              <a:pPr eaLnBrk="1" hangingPunct="1">
                <a:spcBef>
                  <a:spcPct val="0"/>
                </a:spcBef>
                <a:buFontTx/>
                <a:buNone/>
              </a:pPr>
              <a:r>
                <a:rPr lang="en-US" altLang="en-US" sz="2000">
                  <a:solidFill>
                    <a:schemeClr val="bg1"/>
                  </a:solidFill>
                  <a:latin typeface="Arial Black" charset="0"/>
                </a:rPr>
                <a:t>attributes</a:t>
              </a:r>
            </a:p>
          </p:txBody>
        </p:sp>
        <p:sp>
          <p:nvSpPr>
            <p:cNvPr id="55307" name="Text Box 10"/>
            <p:cNvSpPr txBox="1">
              <a:spLocks noChangeArrowheads="1"/>
            </p:cNvSpPr>
            <p:nvPr/>
          </p:nvSpPr>
          <p:spPr bwMode="auto">
            <a:xfrm>
              <a:off x="4032" y="3533"/>
              <a:ext cx="124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200">
                  <a:latin typeface="Arial Black" charset="0"/>
                </a:rPr>
                <a:t>Not all attributes</a:t>
              </a:r>
            </a:p>
            <a:p>
              <a:pPr eaLnBrk="1" hangingPunct="1">
                <a:spcBef>
                  <a:spcPct val="0"/>
                </a:spcBef>
                <a:buFontTx/>
                <a:buNone/>
              </a:pPr>
              <a:r>
                <a:rPr lang="en-US" altLang="en-US" sz="1200">
                  <a:latin typeface="Arial Black" charset="0"/>
                </a:rPr>
                <a:t>need to be present in</a:t>
              </a:r>
            </a:p>
            <a:p>
              <a:pPr eaLnBrk="1" hangingPunct="1">
                <a:spcBef>
                  <a:spcPct val="0"/>
                </a:spcBef>
                <a:buFontTx/>
                <a:buNone/>
              </a:pPr>
              <a:r>
                <a:rPr lang="en-US" altLang="en-US" sz="1200">
                  <a:latin typeface="Arial Black" charset="0"/>
                </a:rPr>
                <a:t>every announcement </a:t>
              </a:r>
            </a:p>
          </p:txBody>
        </p:sp>
      </p:grpSp>
      <p:sp>
        <p:nvSpPr>
          <p:cNvPr id="13"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Tree>
    <p:extLst>
      <p:ext uri="{BB962C8B-B14F-4D97-AF65-F5344CB8AC3E}">
        <p14:creationId xmlns:p14="http://schemas.microsoft.com/office/powerpoint/2010/main" val="14593437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4"/>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2524E066-576E-F44E-88F0-CF7E0A0E22A3}" type="slidenum">
              <a:rPr lang="en-US" altLang="en-US" sz="1200"/>
              <a:pPr>
                <a:spcBef>
                  <a:spcPct val="0"/>
                </a:spcBef>
                <a:buFontTx/>
                <a:buNone/>
              </a:pPr>
              <a:t>128</a:t>
            </a:fld>
            <a:endParaRPr lang="en-US" altLang="en-US" sz="1200"/>
          </a:p>
        </p:txBody>
      </p:sp>
      <p:sp>
        <p:nvSpPr>
          <p:cNvPr id="306178" name="Rectangle 2"/>
          <p:cNvSpPr>
            <a:spLocks noGrp="1" noChangeArrowheads="1"/>
          </p:cNvSpPr>
          <p:nvPr>
            <p:ph type="title"/>
          </p:nvPr>
        </p:nvSpPr>
        <p:spPr>
          <a:xfrm>
            <a:off x="762000" y="304800"/>
            <a:ext cx="7772400" cy="1143000"/>
          </a:xfrm>
        </p:spPr>
        <p:txBody>
          <a:bodyPr/>
          <a:lstStyle/>
          <a:p>
            <a:pPr>
              <a:defRPr/>
            </a:pPr>
            <a:r>
              <a:rPr lang="en-US" dirty="0" smtClean="0">
                <a:cs typeface="+mj-cs"/>
              </a:rPr>
              <a:t>Customers and Providers</a:t>
            </a:r>
          </a:p>
        </p:txBody>
      </p:sp>
      <p:sp>
        <p:nvSpPr>
          <p:cNvPr id="39939" name="Text Box 3"/>
          <p:cNvSpPr txBox="1">
            <a:spLocks noChangeArrowheads="1"/>
          </p:cNvSpPr>
          <p:nvPr/>
        </p:nvSpPr>
        <p:spPr bwMode="auto">
          <a:xfrm>
            <a:off x="1143000" y="5638800"/>
            <a:ext cx="71326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2000">
                <a:latin typeface="Arial Black" charset="0"/>
              </a:rPr>
              <a:t>Customer pays provider for access to the Internet</a:t>
            </a:r>
          </a:p>
        </p:txBody>
      </p:sp>
      <p:sp>
        <p:nvSpPr>
          <p:cNvPr id="39940" name="Line 4"/>
          <p:cNvSpPr>
            <a:spLocks noChangeShapeType="1"/>
          </p:cNvSpPr>
          <p:nvPr/>
        </p:nvSpPr>
        <p:spPr bwMode="auto">
          <a:xfrm flipH="1">
            <a:off x="4495800" y="3505200"/>
            <a:ext cx="0" cy="762000"/>
          </a:xfrm>
          <a:prstGeom prst="line">
            <a:avLst/>
          </a:prstGeom>
          <a:noFill/>
          <a:ln w="57150" cmpd="thickThin">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39941"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09800"/>
            <a:ext cx="5029200"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 Box 6"/>
          <p:cNvSpPr txBox="1">
            <a:spLocks noChangeArrowheads="1"/>
          </p:cNvSpPr>
          <p:nvPr/>
        </p:nvSpPr>
        <p:spPr bwMode="auto">
          <a:xfrm>
            <a:off x="3810000" y="2362200"/>
            <a:ext cx="1554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2400" b="1">
                <a:latin typeface="Arial Black" charset="0"/>
              </a:rPr>
              <a:t>provider</a:t>
            </a:r>
          </a:p>
        </p:txBody>
      </p:sp>
      <p:pic>
        <p:nvPicPr>
          <p:cNvPr id="39943"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267200"/>
            <a:ext cx="24352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Rectangle 8"/>
          <p:cNvSpPr>
            <a:spLocks noChangeArrowheads="1"/>
          </p:cNvSpPr>
          <p:nvPr/>
        </p:nvSpPr>
        <p:spPr bwMode="auto">
          <a:xfrm>
            <a:off x="3810000" y="4724400"/>
            <a:ext cx="1365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b="1">
                <a:latin typeface="Arial Black" charset="0"/>
              </a:rPr>
              <a:t>customer</a:t>
            </a:r>
          </a:p>
        </p:txBody>
      </p:sp>
      <p:sp>
        <p:nvSpPr>
          <p:cNvPr id="39945" name="Freeform 9"/>
          <p:cNvSpPr>
            <a:spLocks/>
          </p:cNvSpPr>
          <p:nvPr/>
        </p:nvSpPr>
        <p:spPr bwMode="auto">
          <a:xfrm>
            <a:off x="2209800" y="2362200"/>
            <a:ext cx="2159000" cy="2298700"/>
          </a:xfrm>
          <a:custGeom>
            <a:avLst/>
            <a:gdLst>
              <a:gd name="T0" fmla="*/ 2147483646 w 1360"/>
              <a:gd name="T1" fmla="*/ 2147483646 h 1448"/>
              <a:gd name="T2" fmla="*/ 2147483646 w 1360"/>
              <a:gd name="T3" fmla="*/ 2147483646 h 1448"/>
              <a:gd name="T4" fmla="*/ 2147483646 w 1360"/>
              <a:gd name="T5" fmla="*/ 2147483646 h 1448"/>
              <a:gd name="T6" fmla="*/ 2147483646 w 1360"/>
              <a:gd name="T7" fmla="*/ 2147483646 h 1448"/>
              <a:gd name="T8" fmla="*/ 0 w 1360"/>
              <a:gd name="T9" fmla="*/ 0 h 14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0" h="1448">
                <a:moveTo>
                  <a:pt x="1296" y="1392"/>
                </a:moveTo>
                <a:cubicBezTo>
                  <a:pt x="1300" y="1420"/>
                  <a:pt x="1304" y="1448"/>
                  <a:pt x="1296" y="1296"/>
                </a:cubicBezTo>
                <a:cubicBezTo>
                  <a:pt x="1288" y="1144"/>
                  <a:pt x="1360" y="640"/>
                  <a:pt x="1248" y="480"/>
                </a:cubicBezTo>
                <a:cubicBezTo>
                  <a:pt x="1136" y="320"/>
                  <a:pt x="832" y="416"/>
                  <a:pt x="624" y="336"/>
                </a:cubicBezTo>
                <a:cubicBezTo>
                  <a:pt x="416" y="256"/>
                  <a:pt x="208" y="128"/>
                  <a:pt x="0" y="0"/>
                </a:cubicBezTo>
              </a:path>
            </a:pathLst>
          </a:custGeom>
          <a:noFill/>
          <a:ln w="76200" cmpd="sng">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46" name="Freeform 10"/>
          <p:cNvSpPr>
            <a:spLocks/>
          </p:cNvSpPr>
          <p:nvPr/>
        </p:nvSpPr>
        <p:spPr bwMode="auto">
          <a:xfrm>
            <a:off x="4686300" y="2209800"/>
            <a:ext cx="2857500" cy="2209800"/>
          </a:xfrm>
          <a:custGeom>
            <a:avLst/>
            <a:gdLst>
              <a:gd name="T0" fmla="*/ 2147483646 w 1800"/>
              <a:gd name="T1" fmla="*/ 2147483646 h 1392"/>
              <a:gd name="T2" fmla="*/ 2147483646 w 1800"/>
              <a:gd name="T3" fmla="*/ 2147483646 h 1392"/>
              <a:gd name="T4" fmla="*/ 2147483646 w 1800"/>
              <a:gd name="T5" fmla="*/ 2147483646 h 1392"/>
              <a:gd name="T6" fmla="*/ 2147483646 w 1800"/>
              <a:gd name="T7" fmla="*/ 2147483646 h 1392"/>
              <a:gd name="T8" fmla="*/ 2147483646 w 1800"/>
              <a:gd name="T9" fmla="*/ 2147483646 h 1392"/>
              <a:gd name="T10" fmla="*/ 2147483646 w 1800"/>
              <a:gd name="T11" fmla="*/ 0 h 13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0" h="1392">
                <a:moveTo>
                  <a:pt x="72" y="1392"/>
                </a:moveTo>
                <a:cubicBezTo>
                  <a:pt x="36" y="1048"/>
                  <a:pt x="0" y="704"/>
                  <a:pt x="72" y="576"/>
                </a:cubicBezTo>
                <a:cubicBezTo>
                  <a:pt x="144" y="448"/>
                  <a:pt x="408" y="672"/>
                  <a:pt x="504" y="624"/>
                </a:cubicBezTo>
                <a:cubicBezTo>
                  <a:pt x="600" y="576"/>
                  <a:pt x="560" y="344"/>
                  <a:pt x="648" y="288"/>
                </a:cubicBezTo>
                <a:cubicBezTo>
                  <a:pt x="736" y="232"/>
                  <a:pt x="840" y="336"/>
                  <a:pt x="1032" y="288"/>
                </a:cubicBezTo>
                <a:cubicBezTo>
                  <a:pt x="1224" y="240"/>
                  <a:pt x="1512" y="120"/>
                  <a:pt x="1800" y="0"/>
                </a:cubicBezTo>
              </a:path>
            </a:pathLst>
          </a:custGeom>
          <a:noFill/>
          <a:ln w="76200" cmpd="sng">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947" name="Group 11"/>
          <p:cNvGrpSpPr>
            <a:grpSpLocks/>
          </p:cNvGrpSpPr>
          <p:nvPr/>
        </p:nvGrpSpPr>
        <p:grpSpPr bwMode="auto">
          <a:xfrm>
            <a:off x="5715000" y="3657600"/>
            <a:ext cx="3200400" cy="762000"/>
            <a:chOff x="3264" y="3456"/>
            <a:chExt cx="2016" cy="480"/>
          </a:xfrm>
        </p:grpSpPr>
        <p:sp>
          <p:nvSpPr>
            <p:cNvPr id="39954" name="Line 12"/>
            <p:cNvSpPr>
              <a:spLocks noChangeShapeType="1"/>
            </p:cNvSpPr>
            <p:nvPr/>
          </p:nvSpPr>
          <p:spPr bwMode="auto">
            <a:xfrm flipH="1">
              <a:off x="3504" y="3696"/>
              <a:ext cx="880" cy="0"/>
            </a:xfrm>
            <a:prstGeom prst="line">
              <a:avLst/>
            </a:prstGeom>
            <a:noFill/>
            <a:ln w="76200">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55" name="Rectangle 13"/>
            <p:cNvSpPr>
              <a:spLocks noChangeArrowheads="1"/>
            </p:cNvSpPr>
            <p:nvPr/>
          </p:nvSpPr>
          <p:spPr bwMode="auto">
            <a:xfrm>
              <a:off x="4414" y="3566"/>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latin typeface="Arial Black" charset="0"/>
                </a:rPr>
                <a:t>IP traffic</a:t>
              </a:r>
            </a:p>
          </p:txBody>
        </p:sp>
        <p:sp>
          <p:nvSpPr>
            <p:cNvPr id="39956" name="Rectangle 14"/>
            <p:cNvSpPr>
              <a:spLocks noChangeArrowheads="1"/>
            </p:cNvSpPr>
            <p:nvPr/>
          </p:nvSpPr>
          <p:spPr bwMode="auto">
            <a:xfrm>
              <a:off x="3264" y="3456"/>
              <a:ext cx="2016"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grpSp>
        <p:nvGrpSpPr>
          <p:cNvPr id="39948" name="Group 15"/>
          <p:cNvGrpSpPr>
            <a:grpSpLocks/>
          </p:cNvGrpSpPr>
          <p:nvPr/>
        </p:nvGrpSpPr>
        <p:grpSpPr bwMode="auto">
          <a:xfrm>
            <a:off x="228600" y="3733800"/>
            <a:ext cx="3009900" cy="533400"/>
            <a:chOff x="144" y="3264"/>
            <a:chExt cx="1896" cy="336"/>
          </a:xfrm>
        </p:grpSpPr>
        <p:sp>
          <p:nvSpPr>
            <p:cNvPr id="39950" name="Text Box 16"/>
            <p:cNvSpPr txBox="1">
              <a:spLocks noChangeArrowheads="1"/>
            </p:cNvSpPr>
            <p:nvPr/>
          </p:nvSpPr>
          <p:spPr bwMode="auto">
            <a:xfrm>
              <a:off x="192" y="3340"/>
              <a:ext cx="62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400">
                  <a:latin typeface="Arial Black" charset="0"/>
                </a:rPr>
                <a:t>provider</a:t>
              </a:r>
            </a:p>
          </p:txBody>
        </p:sp>
        <p:sp>
          <p:nvSpPr>
            <p:cNvPr id="39951" name="Rectangle 17"/>
            <p:cNvSpPr>
              <a:spLocks noChangeArrowheads="1"/>
            </p:cNvSpPr>
            <p:nvPr/>
          </p:nvSpPr>
          <p:spPr bwMode="auto">
            <a:xfrm>
              <a:off x="1344" y="3360"/>
              <a:ext cx="6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latin typeface="Arial Black" charset="0"/>
                </a:rPr>
                <a:t>customer</a:t>
              </a:r>
            </a:p>
          </p:txBody>
        </p:sp>
        <p:sp>
          <p:nvSpPr>
            <p:cNvPr id="39952" name="Line 18"/>
            <p:cNvSpPr>
              <a:spLocks noChangeShapeType="1"/>
            </p:cNvSpPr>
            <p:nvPr/>
          </p:nvSpPr>
          <p:spPr bwMode="auto">
            <a:xfrm>
              <a:off x="816" y="3456"/>
              <a:ext cx="480" cy="0"/>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53" name="Rectangle 19"/>
            <p:cNvSpPr>
              <a:spLocks noChangeArrowheads="1"/>
            </p:cNvSpPr>
            <p:nvPr/>
          </p:nvSpPr>
          <p:spPr bwMode="auto">
            <a:xfrm>
              <a:off x="144" y="3264"/>
              <a:ext cx="1872"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sp>
        <p:nvSpPr>
          <p:cNvPr id="22"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Tree>
    <p:extLst>
      <p:ext uri="{BB962C8B-B14F-4D97-AF65-F5344CB8AC3E}">
        <p14:creationId xmlns:p14="http://schemas.microsoft.com/office/powerpoint/2010/main" val="7312341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4"/>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73034611-A3BB-0242-919E-0301C2EBEB35}" type="slidenum">
              <a:rPr lang="en-US" altLang="en-US" sz="1200"/>
              <a:pPr>
                <a:spcBef>
                  <a:spcPct val="0"/>
                </a:spcBef>
                <a:buFontTx/>
                <a:buNone/>
              </a:pPr>
              <a:t>129</a:t>
            </a:fld>
            <a:endParaRPr lang="en-US" altLang="en-US" sz="1200"/>
          </a:p>
        </p:txBody>
      </p:sp>
      <p:sp>
        <p:nvSpPr>
          <p:cNvPr id="307202" name="Rectangle 2"/>
          <p:cNvSpPr>
            <a:spLocks noGrp="1" noChangeArrowheads="1"/>
          </p:cNvSpPr>
          <p:nvPr>
            <p:ph type="title"/>
          </p:nvPr>
        </p:nvSpPr>
        <p:spPr>
          <a:xfrm>
            <a:off x="571500" y="84138"/>
            <a:ext cx="7772400" cy="914400"/>
          </a:xfrm>
        </p:spPr>
        <p:txBody>
          <a:bodyPr/>
          <a:lstStyle/>
          <a:p>
            <a:pPr>
              <a:defRPr/>
            </a:pPr>
            <a:r>
              <a:rPr lang="en-US" smtClean="0">
                <a:cs typeface="+mj-cs"/>
              </a:rPr>
              <a:t>The Peering Relationship</a:t>
            </a:r>
          </a:p>
        </p:txBody>
      </p:sp>
      <p:grpSp>
        <p:nvGrpSpPr>
          <p:cNvPr id="40963" name="Group 3"/>
          <p:cNvGrpSpPr>
            <a:grpSpLocks/>
          </p:cNvGrpSpPr>
          <p:nvPr/>
        </p:nvGrpSpPr>
        <p:grpSpPr bwMode="auto">
          <a:xfrm>
            <a:off x="0" y="4038600"/>
            <a:ext cx="2667000" cy="762000"/>
            <a:chOff x="96" y="3744"/>
            <a:chExt cx="1680" cy="480"/>
          </a:xfrm>
        </p:grpSpPr>
        <p:sp>
          <p:nvSpPr>
            <p:cNvPr id="40984" name="Line 4"/>
            <p:cNvSpPr>
              <a:spLocks noChangeShapeType="1"/>
            </p:cNvSpPr>
            <p:nvPr/>
          </p:nvSpPr>
          <p:spPr bwMode="auto">
            <a:xfrm flipH="1">
              <a:off x="720" y="3888"/>
              <a:ext cx="384" cy="0"/>
            </a:xfrm>
            <a:prstGeom prst="line">
              <a:avLst/>
            </a:prstGeom>
            <a:noFill/>
            <a:ln w="57150" cmpd="thickThin">
              <a:solidFill>
                <a:srgbClr val="FF33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40985" name="Text Box 5"/>
            <p:cNvSpPr txBox="1">
              <a:spLocks noChangeArrowheads="1"/>
            </p:cNvSpPr>
            <p:nvPr/>
          </p:nvSpPr>
          <p:spPr bwMode="auto">
            <a:xfrm>
              <a:off x="288" y="3792"/>
              <a:ext cx="3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200">
                  <a:latin typeface="Arial Black" charset="0"/>
                </a:rPr>
                <a:t>peer</a:t>
              </a:r>
            </a:p>
          </p:txBody>
        </p:sp>
        <p:sp>
          <p:nvSpPr>
            <p:cNvPr id="40986" name="Text Box 6"/>
            <p:cNvSpPr txBox="1">
              <a:spLocks noChangeArrowheads="1"/>
            </p:cNvSpPr>
            <p:nvPr/>
          </p:nvSpPr>
          <p:spPr bwMode="auto">
            <a:xfrm>
              <a:off x="1200" y="3792"/>
              <a:ext cx="3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200">
                  <a:latin typeface="Arial Black" charset="0"/>
                </a:rPr>
                <a:t>peer</a:t>
              </a:r>
            </a:p>
          </p:txBody>
        </p:sp>
        <p:sp>
          <p:nvSpPr>
            <p:cNvPr id="40987" name="Line 7"/>
            <p:cNvSpPr>
              <a:spLocks noChangeShapeType="1"/>
            </p:cNvSpPr>
            <p:nvPr/>
          </p:nvSpPr>
          <p:spPr bwMode="auto">
            <a:xfrm>
              <a:off x="720" y="4080"/>
              <a:ext cx="432" cy="0"/>
            </a:xfrm>
            <a:prstGeom prst="line">
              <a:avLst/>
            </a:prstGeom>
            <a:noFill/>
            <a:ln w="57150" cmpd="thickThin">
              <a:solidFill>
                <a:srgbClr val="FF33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88" name="Text Box 8"/>
            <p:cNvSpPr txBox="1">
              <a:spLocks noChangeArrowheads="1"/>
            </p:cNvSpPr>
            <p:nvPr/>
          </p:nvSpPr>
          <p:spPr bwMode="auto">
            <a:xfrm>
              <a:off x="1152" y="3984"/>
              <a:ext cx="6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200">
                  <a:latin typeface="Arial Black" charset="0"/>
                </a:rPr>
                <a:t>customer</a:t>
              </a:r>
            </a:p>
          </p:txBody>
        </p:sp>
        <p:sp>
          <p:nvSpPr>
            <p:cNvPr id="40989" name="Text Box 9"/>
            <p:cNvSpPr txBox="1">
              <a:spLocks noChangeArrowheads="1"/>
            </p:cNvSpPr>
            <p:nvPr/>
          </p:nvSpPr>
          <p:spPr bwMode="auto">
            <a:xfrm>
              <a:off x="96" y="3984"/>
              <a:ext cx="5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200">
                  <a:latin typeface="Arial Black" charset="0"/>
                </a:rPr>
                <a:t>provider</a:t>
              </a:r>
            </a:p>
          </p:txBody>
        </p:sp>
        <p:sp>
          <p:nvSpPr>
            <p:cNvPr id="40990" name="Rectangle 10"/>
            <p:cNvSpPr>
              <a:spLocks noChangeArrowheads="1"/>
            </p:cNvSpPr>
            <p:nvPr/>
          </p:nvSpPr>
          <p:spPr bwMode="auto">
            <a:xfrm>
              <a:off x="96" y="3744"/>
              <a:ext cx="1680"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sp>
        <p:nvSpPr>
          <p:cNvPr id="40964" name="Text Box 11"/>
          <p:cNvSpPr txBox="1">
            <a:spLocks noChangeArrowheads="1"/>
          </p:cNvSpPr>
          <p:nvPr/>
        </p:nvSpPr>
        <p:spPr bwMode="auto">
          <a:xfrm>
            <a:off x="4114800" y="3962400"/>
            <a:ext cx="4489450" cy="2014538"/>
          </a:xfrm>
          <a:prstGeom prst="rect">
            <a:avLst/>
          </a:prstGeom>
          <a:solidFill>
            <a:srgbClr val="FF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solidFill>
                  <a:schemeClr val="bg1"/>
                </a:solidFill>
                <a:latin typeface="Arial Black" charset="0"/>
              </a:rPr>
              <a:t>Peers provide transit between </a:t>
            </a:r>
          </a:p>
          <a:p>
            <a:pPr eaLnBrk="1" hangingPunct="1">
              <a:spcBef>
                <a:spcPct val="0"/>
              </a:spcBef>
              <a:buFontTx/>
              <a:buNone/>
            </a:pPr>
            <a:r>
              <a:rPr lang="en-US" altLang="en-US" sz="1800">
                <a:solidFill>
                  <a:schemeClr val="bg1"/>
                </a:solidFill>
                <a:latin typeface="Arial Black" charset="0"/>
              </a:rPr>
              <a:t>their respective customers</a:t>
            </a:r>
          </a:p>
          <a:p>
            <a:pPr eaLnBrk="1" hangingPunct="1">
              <a:spcBef>
                <a:spcPct val="0"/>
              </a:spcBef>
              <a:buFontTx/>
              <a:buNone/>
            </a:pPr>
            <a:endParaRPr lang="en-US" altLang="en-US" sz="1800">
              <a:solidFill>
                <a:schemeClr val="bg1"/>
              </a:solidFill>
              <a:latin typeface="Arial Black" charset="0"/>
            </a:endParaRPr>
          </a:p>
          <a:p>
            <a:pPr eaLnBrk="1" hangingPunct="1">
              <a:spcBef>
                <a:spcPct val="0"/>
              </a:spcBef>
              <a:buFontTx/>
              <a:buNone/>
            </a:pPr>
            <a:r>
              <a:rPr lang="en-US" altLang="en-US" sz="1800" u="sng">
                <a:solidFill>
                  <a:schemeClr val="bg1"/>
                </a:solidFill>
                <a:latin typeface="Arial Black" charset="0"/>
              </a:rPr>
              <a:t>Peers do not provide transit </a:t>
            </a:r>
          </a:p>
          <a:p>
            <a:pPr eaLnBrk="1" hangingPunct="1">
              <a:spcBef>
                <a:spcPct val="0"/>
              </a:spcBef>
              <a:buFontTx/>
              <a:buNone/>
            </a:pPr>
            <a:r>
              <a:rPr lang="en-US" altLang="en-US" sz="1800" u="sng">
                <a:solidFill>
                  <a:schemeClr val="bg1"/>
                </a:solidFill>
                <a:latin typeface="Arial Black" charset="0"/>
              </a:rPr>
              <a:t>between peers</a:t>
            </a:r>
          </a:p>
          <a:p>
            <a:pPr eaLnBrk="1" hangingPunct="1">
              <a:spcBef>
                <a:spcPct val="0"/>
              </a:spcBef>
              <a:buFontTx/>
              <a:buNone/>
            </a:pPr>
            <a:endParaRPr lang="en-US" altLang="en-US" sz="1800">
              <a:solidFill>
                <a:schemeClr val="bg1"/>
              </a:solidFill>
              <a:latin typeface="Arial Black" charset="0"/>
            </a:endParaRPr>
          </a:p>
          <a:p>
            <a:pPr eaLnBrk="1" hangingPunct="1">
              <a:spcBef>
                <a:spcPct val="0"/>
              </a:spcBef>
              <a:buFontTx/>
              <a:buNone/>
            </a:pPr>
            <a:r>
              <a:rPr lang="en-US" altLang="en-US" sz="1800">
                <a:solidFill>
                  <a:schemeClr val="bg1"/>
                </a:solidFill>
                <a:latin typeface="Arial Black" charset="0"/>
              </a:rPr>
              <a:t>Peers (often) do not exchange $$$</a:t>
            </a:r>
          </a:p>
        </p:txBody>
      </p:sp>
      <p:pic>
        <p:nvPicPr>
          <p:cNvPr id="40965" name="Picture 1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200400"/>
            <a:ext cx="144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48000"/>
            <a:ext cx="144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3124200"/>
            <a:ext cx="144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371600"/>
            <a:ext cx="2514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371600"/>
            <a:ext cx="2514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2514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1" name="Freeform 18"/>
          <p:cNvSpPr>
            <a:spLocks/>
          </p:cNvSpPr>
          <p:nvPr/>
        </p:nvSpPr>
        <p:spPr bwMode="auto">
          <a:xfrm>
            <a:off x="1676400" y="1905000"/>
            <a:ext cx="2692400" cy="1536700"/>
          </a:xfrm>
          <a:custGeom>
            <a:avLst/>
            <a:gdLst>
              <a:gd name="T0" fmla="*/ 2147483646 w 1696"/>
              <a:gd name="T1" fmla="*/ 2147483646 h 968"/>
              <a:gd name="T2" fmla="*/ 2147483646 w 1696"/>
              <a:gd name="T3" fmla="*/ 2147483646 h 968"/>
              <a:gd name="T4" fmla="*/ 2147483646 w 1696"/>
              <a:gd name="T5" fmla="*/ 2147483646 h 968"/>
              <a:gd name="T6" fmla="*/ 2147483646 w 1696"/>
              <a:gd name="T7" fmla="*/ 2147483646 h 968"/>
              <a:gd name="T8" fmla="*/ 2147483646 w 1696"/>
              <a:gd name="T9" fmla="*/ 2147483646 h 9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6" h="968">
                <a:moveTo>
                  <a:pt x="248" y="920"/>
                </a:moveTo>
                <a:cubicBezTo>
                  <a:pt x="252" y="916"/>
                  <a:pt x="256" y="912"/>
                  <a:pt x="248" y="776"/>
                </a:cubicBezTo>
                <a:cubicBezTo>
                  <a:pt x="240" y="640"/>
                  <a:pt x="0" y="208"/>
                  <a:pt x="200" y="104"/>
                </a:cubicBezTo>
                <a:cubicBezTo>
                  <a:pt x="400" y="0"/>
                  <a:pt x="1200" y="8"/>
                  <a:pt x="1448" y="152"/>
                </a:cubicBezTo>
                <a:cubicBezTo>
                  <a:pt x="1696" y="296"/>
                  <a:pt x="1692" y="632"/>
                  <a:pt x="1688" y="968"/>
                </a:cubicBezTo>
              </a:path>
            </a:pathLst>
          </a:custGeom>
          <a:noFill/>
          <a:ln w="76200" cmpd="sng">
            <a:solidFill>
              <a:srgbClr val="3333CC"/>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2" name="Freeform 19"/>
          <p:cNvSpPr>
            <a:spLocks/>
          </p:cNvSpPr>
          <p:nvPr/>
        </p:nvSpPr>
        <p:spPr bwMode="auto">
          <a:xfrm>
            <a:off x="4572000" y="1600200"/>
            <a:ext cx="2679700" cy="2044700"/>
          </a:xfrm>
          <a:custGeom>
            <a:avLst/>
            <a:gdLst>
              <a:gd name="T0" fmla="*/ 2147483646 w 1688"/>
              <a:gd name="T1" fmla="*/ 2147483646 h 1288"/>
              <a:gd name="T2" fmla="*/ 2147483646 w 1688"/>
              <a:gd name="T3" fmla="*/ 2147483646 h 1288"/>
              <a:gd name="T4" fmla="*/ 2147483646 w 1688"/>
              <a:gd name="T5" fmla="*/ 2147483646 h 1288"/>
              <a:gd name="T6" fmla="*/ 2147483646 w 1688"/>
              <a:gd name="T7" fmla="*/ 2147483646 h 1288"/>
              <a:gd name="T8" fmla="*/ 2147483646 w 1688"/>
              <a:gd name="T9" fmla="*/ 2147483646 h 1288"/>
              <a:gd name="T10" fmla="*/ 2147483646 w 1688"/>
              <a:gd name="T11" fmla="*/ 2147483646 h 12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8" h="1288">
                <a:moveTo>
                  <a:pt x="120" y="1288"/>
                </a:moveTo>
                <a:cubicBezTo>
                  <a:pt x="60" y="884"/>
                  <a:pt x="0" y="480"/>
                  <a:pt x="24" y="328"/>
                </a:cubicBezTo>
                <a:cubicBezTo>
                  <a:pt x="48" y="176"/>
                  <a:pt x="176" y="408"/>
                  <a:pt x="264" y="376"/>
                </a:cubicBezTo>
                <a:cubicBezTo>
                  <a:pt x="352" y="344"/>
                  <a:pt x="344" y="168"/>
                  <a:pt x="552" y="136"/>
                </a:cubicBezTo>
                <a:cubicBezTo>
                  <a:pt x="760" y="104"/>
                  <a:pt x="1336" y="0"/>
                  <a:pt x="1512" y="184"/>
                </a:cubicBezTo>
                <a:cubicBezTo>
                  <a:pt x="1688" y="368"/>
                  <a:pt x="1648" y="804"/>
                  <a:pt x="1608" y="1240"/>
                </a:cubicBezTo>
              </a:path>
            </a:pathLst>
          </a:custGeom>
          <a:noFill/>
          <a:ln w="76200" cmpd="sng">
            <a:solidFill>
              <a:srgbClr val="3333CC"/>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3" name="Line 20"/>
          <p:cNvSpPr>
            <a:spLocks noChangeShapeType="1"/>
          </p:cNvSpPr>
          <p:nvPr/>
        </p:nvSpPr>
        <p:spPr bwMode="auto">
          <a:xfrm>
            <a:off x="1676400" y="2286000"/>
            <a:ext cx="0" cy="838200"/>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74" name="Line 21"/>
          <p:cNvSpPr>
            <a:spLocks noChangeShapeType="1"/>
          </p:cNvSpPr>
          <p:nvPr/>
        </p:nvSpPr>
        <p:spPr bwMode="auto">
          <a:xfrm>
            <a:off x="4419600" y="2209800"/>
            <a:ext cx="76200" cy="990600"/>
          </a:xfrm>
          <a:prstGeom prst="line">
            <a:avLst/>
          </a:prstGeom>
          <a:noFill/>
          <a:ln w="57150" cmpd="thickThin">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75" name="Line 22"/>
          <p:cNvSpPr>
            <a:spLocks noChangeShapeType="1"/>
          </p:cNvSpPr>
          <p:nvPr/>
        </p:nvSpPr>
        <p:spPr bwMode="auto">
          <a:xfrm>
            <a:off x="7467600" y="2209800"/>
            <a:ext cx="0" cy="990600"/>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76" name="Line 23"/>
          <p:cNvSpPr>
            <a:spLocks noChangeShapeType="1"/>
          </p:cNvSpPr>
          <p:nvPr/>
        </p:nvSpPr>
        <p:spPr bwMode="auto">
          <a:xfrm>
            <a:off x="2514600" y="1828800"/>
            <a:ext cx="990600" cy="0"/>
          </a:xfrm>
          <a:prstGeom prst="line">
            <a:avLst/>
          </a:prstGeom>
          <a:noFill/>
          <a:ln w="57150" cmpd="thickThin">
            <a:solidFill>
              <a:srgbClr val="FF0033"/>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77" name="Line 24"/>
          <p:cNvSpPr>
            <a:spLocks noChangeShapeType="1"/>
          </p:cNvSpPr>
          <p:nvPr/>
        </p:nvSpPr>
        <p:spPr bwMode="auto">
          <a:xfrm>
            <a:off x="5486400" y="1905000"/>
            <a:ext cx="990600" cy="0"/>
          </a:xfrm>
          <a:prstGeom prst="line">
            <a:avLst/>
          </a:prstGeom>
          <a:noFill/>
          <a:ln w="57150" cmpd="thickThin">
            <a:solidFill>
              <a:srgbClr val="FF0033"/>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78" name="Freeform 25"/>
          <p:cNvSpPr>
            <a:spLocks/>
          </p:cNvSpPr>
          <p:nvPr/>
        </p:nvSpPr>
        <p:spPr bwMode="auto">
          <a:xfrm>
            <a:off x="1219200" y="1295400"/>
            <a:ext cx="6667500" cy="2286000"/>
          </a:xfrm>
          <a:custGeom>
            <a:avLst/>
            <a:gdLst>
              <a:gd name="T0" fmla="*/ 2147483646 w 4200"/>
              <a:gd name="T1" fmla="*/ 2147483646 h 1440"/>
              <a:gd name="T2" fmla="*/ 2147483646 w 4200"/>
              <a:gd name="T3" fmla="*/ 2147483646 h 1440"/>
              <a:gd name="T4" fmla="*/ 2147483646 w 4200"/>
              <a:gd name="T5" fmla="*/ 2147483646 h 1440"/>
              <a:gd name="T6" fmla="*/ 2147483646 w 4200"/>
              <a:gd name="T7" fmla="*/ 2147483646 h 1440"/>
              <a:gd name="T8" fmla="*/ 2147483646 w 4200"/>
              <a:gd name="T9" fmla="*/ 2147483646 h 1440"/>
              <a:gd name="T10" fmla="*/ 2147483646 w 4200"/>
              <a:gd name="T11" fmla="*/ 2147483646 h 1440"/>
              <a:gd name="T12" fmla="*/ 2147483646 w 4200"/>
              <a:gd name="T13" fmla="*/ 2147483646 h 1440"/>
              <a:gd name="T14" fmla="*/ 2147483646 w 4200"/>
              <a:gd name="T15" fmla="*/ 2147483646 h 14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0" h="1440">
                <a:moveTo>
                  <a:pt x="4080" y="1344"/>
                </a:moveTo>
                <a:cubicBezTo>
                  <a:pt x="4080" y="1392"/>
                  <a:pt x="4080" y="1440"/>
                  <a:pt x="4080" y="1248"/>
                </a:cubicBezTo>
                <a:cubicBezTo>
                  <a:pt x="4080" y="1056"/>
                  <a:pt x="4200" y="384"/>
                  <a:pt x="4080" y="192"/>
                </a:cubicBezTo>
                <a:cubicBezTo>
                  <a:pt x="3960" y="0"/>
                  <a:pt x="3704" y="104"/>
                  <a:pt x="3360" y="96"/>
                </a:cubicBezTo>
                <a:cubicBezTo>
                  <a:pt x="3016" y="88"/>
                  <a:pt x="2512" y="128"/>
                  <a:pt x="2016" y="144"/>
                </a:cubicBezTo>
                <a:cubicBezTo>
                  <a:pt x="1520" y="160"/>
                  <a:pt x="712" y="136"/>
                  <a:pt x="384" y="192"/>
                </a:cubicBezTo>
                <a:cubicBezTo>
                  <a:pt x="56" y="248"/>
                  <a:pt x="96" y="296"/>
                  <a:pt x="48" y="480"/>
                </a:cubicBezTo>
                <a:cubicBezTo>
                  <a:pt x="0" y="664"/>
                  <a:pt x="48" y="980"/>
                  <a:pt x="96" y="1296"/>
                </a:cubicBezTo>
              </a:path>
            </a:pathLst>
          </a:custGeom>
          <a:noFill/>
          <a:ln w="57150" cap="flat" cmpd="sng">
            <a:solidFill>
              <a:schemeClr val="tx1"/>
            </a:solidFill>
            <a:prstDash val="sysDot"/>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9" name="Line 26"/>
          <p:cNvSpPr>
            <a:spLocks noChangeShapeType="1"/>
          </p:cNvSpPr>
          <p:nvPr/>
        </p:nvSpPr>
        <p:spPr bwMode="auto">
          <a:xfrm flipH="1">
            <a:off x="152400" y="4953000"/>
            <a:ext cx="1397000" cy="0"/>
          </a:xfrm>
          <a:prstGeom prst="line">
            <a:avLst/>
          </a:prstGeom>
          <a:noFill/>
          <a:ln w="76200">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80" name="Rectangle 27"/>
          <p:cNvSpPr>
            <a:spLocks noChangeArrowheads="1"/>
          </p:cNvSpPr>
          <p:nvPr/>
        </p:nvSpPr>
        <p:spPr bwMode="auto">
          <a:xfrm>
            <a:off x="304800" y="5181600"/>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latin typeface="Arial Black" charset="0"/>
              </a:rPr>
              <a:t>traffic</a:t>
            </a:r>
          </a:p>
          <a:p>
            <a:pPr>
              <a:spcBef>
                <a:spcPct val="0"/>
              </a:spcBef>
              <a:buFontTx/>
              <a:buNone/>
            </a:pPr>
            <a:r>
              <a:rPr lang="en-US" altLang="en-US" sz="1800">
                <a:latin typeface="Arial Black" charset="0"/>
              </a:rPr>
              <a:t>allowed</a:t>
            </a:r>
          </a:p>
        </p:txBody>
      </p:sp>
      <p:sp>
        <p:nvSpPr>
          <p:cNvPr id="40981" name="Line 28"/>
          <p:cNvSpPr>
            <a:spLocks noChangeShapeType="1"/>
          </p:cNvSpPr>
          <p:nvPr/>
        </p:nvSpPr>
        <p:spPr bwMode="auto">
          <a:xfrm flipH="1">
            <a:off x="2133600" y="5029200"/>
            <a:ext cx="1397000" cy="0"/>
          </a:xfrm>
          <a:prstGeom prst="line">
            <a:avLst/>
          </a:prstGeom>
          <a:noFill/>
          <a:ln w="762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82" name="Rectangle 29"/>
          <p:cNvSpPr>
            <a:spLocks noChangeArrowheads="1"/>
          </p:cNvSpPr>
          <p:nvPr/>
        </p:nvSpPr>
        <p:spPr bwMode="auto">
          <a:xfrm>
            <a:off x="2133600" y="5181600"/>
            <a:ext cx="1568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latin typeface="Arial Black" charset="0"/>
              </a:rPr>
              <a:t>traffic NOT</a:t>
            </a:r>
          </a:p>
          <a:p>
            <a:pPr>
              <a:spcBef>
                <a:spcPct val="0"/>
              </a:spcBef>
              <a:buFontTx/>
              <a:buNone/>
            </a:pPr>
            <a:r>
              <a:rPr lang="en-US" altLang="en-US" sz="1800">
                <a:latin typeface="Arial Black" charset="0"/>
              </a:rPr>
              <a:t>allowed</a:t>
            </a:r>
          </a:p>
        </p:txBody>
      </p:sp>
      <p:sp>
        <p:nvSpPr>
          <p:cNvPr id="32"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Tree>
    <p:extLst>
      <p:ext uri="{BB962C8B-B14F-4D97-AF65-F5344CB8AC3E}">
        <p14:creationId xmlns:p14="http://schemas.microsoft.com/office/powerpoint/2010/main" val="1950275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oter Placeholder 3"/>
          <p:cNvSpPr>
            <a:spLocks noGrp="1"/>
          </p:cNvSpPr>
          <p:nvPr>
            <p:ph type="ftr" sz="quarter" idx="10"/>
          </p:nvPr>
        </p:nvSpPr>
        <p:spPr/>
        <p:txBody>
          <a:bodyPr/>
          <a:lstStyle/>
          <a:p>
            <a:pPr>
              <a:defRPr/>
            </a:pPr>
            <a:r>
              <a:rPr lang="en-US"/>
              <a:t>CSci4211:                  Weekly Summary </a:t>
            </a:r>
          </a:p>
        </p:txBody>
      </p:sp>
      <p:sp>
        <p:nvSpPr>
          <p:cNvPr id="227330"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1C54728-9B7A-D744-A7C5-100B2CF4E9F3}" type="slidenum">
              <a:rPr lang="en-US" sz="1200">
                <a:latin typeface="Comic Sans MS" charset="0"/>
              </a:rPr>
              <a:pPr/>
              <a:t>13</a:t>
            </a:fld>
            <a:endParaRPr lang="en-US" sz="1200">
              <a:latin typeface="Comic Sans MS" charset="0"/>
            </a:endParaRPr>
          </a:p>
        </p:txBody>
      </p:sp>
      <p:sp>
        <p:nvSpPr>
          <p:cNvPr id="227331" name="Rectangle 2"/>
          <p:cNvSpPr>
            <a:spLocks noGrp="1" noChangeArrowheads="1"/>
          </p:cNvSpPr>
          <p:nvPr>
            <p:ph type="title"/>
          </p:nvPr>
        </p:nvSpPr>
        <p:spPr>
          <a:xfrm>
            <a:off x="685800" y="304800"/>
            <a:ext cx="7772400" cy="838200"/>
          </a:xfrm>
        </p:spPr>
        <p:txBody>
          <a:bodyPr/>
          <a:lstStyle/>
          <a:p>
            <a:r>
              <a:rPr lang="ja-JP" altLang="en-US">
                <a:latin typeface="Comic Sans MS" charset="0"/>
              </a:rPr>
              <a:t>“</a:t>
            </a:r>
            <a:r>
              <a:rPr lang="en-US" altLang="ja-JP">
                <a:latin typeface="Comic Sans MS" charset="0"/>
              </a:rPr>
              <a:t>Classful</a:t>
            </a:r>
            <a:r>
              <a:rPr lang="ja-JP" altLang="en-US">
                <a:latin typeface="Comic Sans MS" charset="0"/>
              </a:rPr>
              <a:t>”</a:t>
            </a:r>
            <a:r>
              <a:rPr lang="en-US" altLang="ja-JP">
                <a:latin typeface="Comic Sans MS" charset="0"/>
              </a:rPr>
              <a:t> IP Addressing</a:t>
            </a:r>
            <a:endParaRPr lang="en-US">
              <a:latin typeface="Comic Sans MS" charset="0"/>
            </a:endParaRPr>
          </a:p>
        </p:txBody>
      </p:sp>
      <p:sp>
        <p:nvSpPr>
          <p:cNvPr id="227332" name="Text Box 3"/>
          <p:cNvSpPr txBox="1">
            <a:spLocks noChangeArrowheads="1"/>
          </p:cNvSpPr>
          <p:nvPr/>
        </p:nvSpPr>
        <p:spPr bwMode="auto">
          <a:xfrm>
            <a:off x="3276600" y="4114800"/>
            <a:ext cx="10366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Comic Sans MS" charset="0"/>
              </a:rPr>
              <a:t>32 bits</a:t>
            </a:r>
            <a:endParaRPr lang="en-US" sz="1800">
              <a:latin typeface="Comic Sans MS" charset="0"/>
            </a:endParaRPr>
          </a:p>
        </p:txBody>
      </p:sp>
      <p:sp>
        <p:nvSpPr>
          <p:cNvPr id="227333" name="Rectangle 4"/>
          <p:cNvSpPr>
            <a:spLocks noGrp="1" noChangeArrowheads="1"/>
          </p:cNvSpPr>
          <p:nvPr>
            <p:ph type="body" idx="1"/>
          </p:nvPr>
        </p:nvSpPr>
        <p:spPr>
          <a:xfrm>
            <a:off x="554038" y="1276350"/>
            <a:ext cx="8296275" cy="503238"/>
          </a:xfrm>
        </p:spPr>
        <p:txBody>
          <a:bodyPr/>
          <a:lstStyle/>
          <a:p>
            <a:pPr>
              <a:lnSpc>
                <a:spcPct val="90000"/>
              </a:lnSpc>
              <a:buFontTx/>
              <a:buNone/>
            </a:pPr>
            <a:endParaRPr lang="en-US" sz="2400">
              <a:latin typeface="Comic Sans MS" charset="0"/>
            </a:endParaRPr>
          </a:p>
          <a:p>
            <a:pPr>
              <a:lnSpc>
                <a:spcPct val="90000"/>
              </a:lnSpc>
              <a:buFontTx/>
              <a:buNone/>
            </a:pPr>
            <a:endParaRPr lang="en-US" sz="2400">
              <a:latin typeface="Comic Sans MS" charset="0"/>
            </a:endParaRPr>
          </a:p>
        </p:txBody>
      </p:sp>
      <p:grpSp>
        <p:nvGrpSpPr>
          <p:cNvPr id="227334" name="Group 5"/>
          <p:cNvGrpSpPr>
            <a:grpSpLocks/>
          </p:cNvGrpSpPr>
          <p:nvPr/>
        </p:nvGrpSpPr>
        <p:grpSpPr bwMode="auto">
          <a:xfrm>
            <a:off x="838200" y="1143000"/>
            <a:ext cx="7308850" cy="3176588"/>
            <a:chOff x="605" y="1584"/>
            <a:chExt cx="4604" cy="2001"/>
          </a:xfrm>
        </p:grpSpPr>
        <p:sp>
          <p:nvSpPr>
            <p:cNvPr id="227336" name="Rectangle 6"/>
            <p:cNvSpPr>
              <a:spLocks noChangeArrowheads="1"/>
            </p:cNvSpPr>
            <p:nvPr/>
          </p:nvSpPr>
          <p:spPr bwMode="auto">
            <a:xfrm>
              <a:off x="1047" y="3063"/>
              <a:ext cx="2886" cy="210"/>
            </a:xfrm>
            <a:prstGeom prst="rect">
              <a:avLst/>
            </a:prstGeom>
            <a:solidFill>
              <a:schemeClr val="accent2"/>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endParaRPr lang="en-US"/>
            </a:p>
          </p:txBody>
        </p:sp>
        <p:sp>
          <p:nvSpPr>
            <p:cNvPr id="227337" name="Rectangle 7"/>
            <p:cNvSpPr>
              <a:spLocks noChangeArrowheads="1"/>
            </p:cNvSpPr>
            <p:nvPr/>
          </p:nvSpPr>
          <p:spPr bwMode="auto">
            <a:xfrm>
              <a:off x="1035" y="2661"/>
              <a:ext cx="2886" cy="210"/>
            </a:xfrm>
            <a:prstGeom prst="rect">
              <a:avLst/>
            </a:prstGeom>
            <a:solidFill>
              <a:schemeClr val="accent2"/>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endParaRPr lang="en-US"/>
            </a:p>
          </p:txBody>
        </p:sp>
        <p:sp>
          <p:nvSpPr>
            <p:cNvPr id="227338" name="Rectangle 8"/>
            <p:cNvSpPr>
              <a:spLocks noChangeArrowheads="1"/>
            </p:cNvSpPr>
            <p:nvPr/>
          </p:nvSpPr>
          <p:spPr bwMode="auto">
            <a:xfrm>
              <a:off x="1035" y="2277"/>
              <a:ext cx="2886" cy="210"/>
            </a:xfrm>
            <a:prstGeom prst="rect">
              <a:avLst/>
            </a:prstGeom>
            <a:solidFill>
              <a:schemeClr val="accent2"/>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endParaRPr lang="en-US"/>
            </a:p>
          </p:txBody>
        </p:sp>
        <p:sp>
          <p:nvSpPr>
            <p:cNvPr id="227339" name="Rectangle 9"/>
            <p:cNvSpPr>
              <a:spLocks noChangeArrowheads="1"/>
            </p:cNvSpPr>
            <p:nvPr/>
          </p:nvSpPr>
          <p:spPr bwMode="auto">
            <a:xfrm>
              <a:off x="1041" y="1899"/>
              <a:ext cx="2886" cy="210"/>
            </a:xfrm>
            <a:prstGeom prst="rect">
              <a:avLst/>
            </a:prstGeom>
            <a:solidFill>
              <a:schemeClr val="accent2"/>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endParaRPr lang="en-US"/>
            </a:p>
          </p:txBody>
        </p:sp>
        <p:sp>
          <p:nvSpPr>
            <p:cNvPr id="227340" name="Rectangle 10"/>
            <p:cNvSpPr>
              <a:spLocks noChangeArrowheads="1"/>
            </p:cNvSpPr>
            <p:nvPr/>
          </p:nvSpPr>
          <p:spPr bwMode="auto">
            <a:xfrm>
              <a:off x="1011" y="1935"/>
              <a:ext cx="2886" cy="210"/>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227341" name="Text Box 11"/>
            <p:cNvSpPr txBox="1">
              <a:spLocks noChangeArrowheads="1"/>
            </p:cNvSpPr>
            <p:nvPr/>
          </p:nvSpPr>
          <p:spPr bwMode="auto">
            <a:xfrm>
              <a:off x="1001" y="1931"/>
              <a:ext cx="20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0</a:t>
              </a:r>
            </a:p>
          </p:txBody>
        </p:sp>
        <p:sp>
          <p:nvSpPr>
            <p:cNvPr id="227342" name="Text Box 12"/>
            <p:cNvSpPr txBox="1">
              <a:spLocks noChangeArrowheads="1"/>
            </p:cNvSpPr>
            <p:nvPr/>
          </p:nvSpPr>
          <p:spPr bwMode="auto">
            <a:xfrm>
              <a:off x="1103" y="1913"/>
              <a:ext cx="66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network</a:t>
              </a:r>
            </a:p>
          </p:txBody>
        </p:sp>
        <p:sp>
          <p:nvSpPr>
            <p:cNvPr id="227343" name="Text Box 13"/>
            <p:cNvSpPr txBox="1">
              <a:spLocks noChangeArrowheads="1"/>
            </p:cNvSpPr>
            <p:nvPr/>
          </p:nvSpPr>
          <p:spPr bwMode="auto">
            <a:xfrm>
              <a:off x="2567" y="1931"/>
              <a:ext cx="41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host</a:t>
              </a:r>
            </a:p>
          </p:txBody>
        </p:sp>
        <p:sp>
          <p:nvSpPr>
            <p:cNvPr id="227344" name="Line 14"/>
            <p:cNvSpPr>
              <a:spLocks noChangeShapeType="1"/>
            </p:cNvSpPr>
            <p:nvPr/>
          </p:nvSpPr>
          <p:spPr bwMode="auto">
            <a:xfrm>
              <a:off x="1737" y="1935"/>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27345" name="Group 15"/>
            <p:cNvGrpSpPr>
              <a:grpSpLocks/>
            </p:cNvGrpSpPr>
            <p:nvPr/>
          </p:nvGrpSpPr>
          <p:grpSpPr bwMode="auto">
            <a:xfrm>
              <a:off x="2427" y="1935"/>
              <a:ext cx="60" cy="216"/>
              <a:chOff x="1842" y="924"/>
              <a:chExt cx="60" cy="216"/>
            </a:xfrm>
          </p:grpSpPr>
          <p:sp>
            <p:nvSpPr>
              <p:cNvPr id="227402" name="Line 16"/>
              <p:cNvSpPr>
                <a:spLocks noChangeShapeType="1"/>
              </p:cNvSpPr>
              <p:nvPr/>
            </p:nvSpPr>
            <p:spPr bwMode="auto">
              <a:xfrm>
                <a:off x="1872" y="924"/>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7403" name="Rectangle 17"/>
              <p:cNvSpPr>
                <a:spLocks noChangeArrowheads="1"/>
              </p:cNvSpPr>
              <p:nvPr/>
            </p:nvSpPr>
            <p:spPr bwMode="auto">
              <a:xfrm>
                <a:off x="1842" y="966"/>
                <a:ext cx="60" cy="12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227346" name="Group 18"/>
            <p:cNvGrpSpPr>
              <a:grpSpLocks/>
            </p:cNvGrpSpPr>
            <p:nvPr/>
          </p:nvGrpSpPr>
          <p:grpSpPr bwMode="auto">
            <a:xfrm>
              <a:off x="3111" y="1935"/>
              <a:ext cx="60" cy="216"/>
              <a:chOff x="1842" y="924"/>
              <a:chExt cx="60" cy="216"/>
            </a:xfrm>
          </p:grpSpPr>
          <p:sp>
            <p:nvSpPr>
              <p:cNvPr id="227400" name="Line 19"/>
              <p:cNvSpPr>
                <a:spLocks noChangeShapeType="1"/>
              </p:cNvSpPr>
              <p:nvPr/>
            </p:nvSpPr>
            <p:spPr bwMode="auto">
              <a:xfrm>
                <a:off x="1872" y="924"/>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7401" name="Rectangle 20"/>
              <p:cNvSpPr>
                <a:spLocks noChangeArrowheads="1"/>
              </p:cNvSpPr>
              <p:nvPr/>
            </p:nvSpPr>
            <p:spPr bwMode="auto">
              <a:xfrm>
                <a:off x="1842" y="966"/>
                <a:ext cx="60" cy="12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227347" name="Group 21"/>
            <p:cNvGrpSpPr>
              <a:grpSpLocks/>
            </p:cNvGrpSpPr>
            <p:nvPr/>
          </p:nvGrpSpPr>
          <p:grpSpPr bwMode="auto">
            <a:xfrm>
              <a:off x="1007" y="2285"/>
              <a:ext cx="2896" cy="249"/>
              <a:chOff x="344" y="2666"/>
              <a:chExt cx="2896" cy="249"/>
            </a:xfrm>
          </p:grpSpPr>
          <p:sp>
            <p:nvSpPr>
              <p:cNvPr id="227389" name="Rectangle 22"/>
              <p:cNvSpPr>
                <a:spLocks noChangeArrowheads="1"/>
              </p:cNvSpPr>
              <p:nvPr/>
            </p:nvSpPr>
            <p:spPr bwMode="auto">
              <a:xfrm>
                <a:off x="354" y="2688"/>
                <a:ext cx="2886" cy="210"/>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227390" name="Text Box 23"/>
              <p:cNvSpPr txBox="1">
                <a:spLocks noChangeArrowheads="1"/>
              </p:cNvSpPr>
              <p:nvPr/>
            </p:nvSpPr>
            <p:spPr bwMode="auto">
              <a:xfrm>
                <a:off x="344" y="2684"/>
                <a:ext cx="26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10</a:t>
                </a:r>
              </a:p>
            </p:txBody>
          </p:sp>
          <p:sp>
            <p:nvSpPr>
              <p:cNvPr id="227391" name="Line 24"/>
              <p:cNvSpPr>
                <a:spLocks noChangeShapeType="1"/>
              </p:cNvSpPr>
              <p:nvPr/>
            </p:nvSpPr>
            <p:spPr bwMode="auto">
              <a:xfrm>
                <a:off x="1800" y="2688"/>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27392" name="Group 25"/>
              <p:cNvGrpSpPr>
                <a:grpSpLocks/>
              </p:cNvGrpSpPr>
              <p:nvPr/>
            </p:nvGrpSpPr>
            <p:grpSpPr bwMode="auto">
              <a:xfrm>
                <a:off x="1050" y="2688"/>
                <a:ext cx="60" cy="216"/>
                <a:chOff x="1842" y="924"/>
                <a:chExt cx="60" cy="216"/>
              </a:xfrm>
            </p:grpSpPr>
            <p:sp>
              <p:nvSpPr>
                <p:cNvPr id="227398" name="Line 26"/>
                <p:cNvSpPr>
                  <a:spLocks noChangeShapeType="1"/>
                </p:cNvSpPr>
                <p:nvPr/>
              </p:nvSpPr>
              <p:spPr bwMode="auto">
                <a:xfrm>
                  <a:off x="1872" y="924"/>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7399" name="Rectangle 27"/>
                <p:cNvSpPr>
                  <a:spLocks noChangeArrowheads="1"/>
                </p:cNvSpPr>
                <p:nvPr/>
              </p:nvSpPr>
              <p:spPr bwMode="auto">
                <a:xfrm>
                  <a:off x="1842" y="966"/>
                  <a:ext cx="60" cy="12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227393" name="Group 28"/>
              <p:cNvGrpSpPr>
                <a:grpSpLocks/>
              </p:cNvGrpSpPr>
              <p:nvPr/>
            </p:nvGrpSpPr>
            <p:grpSpPr bwMode="auto">
              <a:xfrm>
                <a:off x="2454" y="2688"/>
                <a:ext cx="60" cy="216"/>
                <a:chOff x="1842" y="924"/>
                <a:chExt cx="60" cy="216"/>
              </a:xfrm>
            </p:grpSpPr>
            <p:sp>
              <p:nvSpPr>
                <p:cNvPr id="227396" name="Line 29"/>
                <p:cNvSpPr>
                  <a:spLocks noChangeShapeType="1"/>
                </p:cNvSpPr>
                <p:nvPr/>
              </p:nvSpPr>
              <p:spPr bwMode="auto">
                <a:xfrm>
                  <a:off x="1872" y="924"/>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7397" name="Rectangle 30"/>
                <p:cNvSpPr>
                  <a:spLocks noChangeArrowheads="1"/>
                </p:cNvSpPr>
                <p:nvPr/>
              </p:nvSpPr>
              <p:spPr bwMode="auto">
                <a:xfrm>
                  <a:off x="1842" y="966"/>
                  <a:ext cx="60" cy="12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227394" name="Text Box 31"/>
              <p:cNvSpPr txBox="1">
                <a:spLocks noChangeArrowheads="1"/>
              </p:cNvSpPr>
              <p:nvPr/>
            </p:nvSpPr>
            <p:spPr bwMode="auto">
              <a:xfrm>
                <a:off x="908" y="2666"/>
                <a:ext cx="66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network</a:t>
                </a:r>
              </a:p>
            </p:txBody>
          </p:sp>
          <p:sp>
            <p:nvSpPr>
              <p:cNvPr id="227395" name="Text Box 32"/>
              <p:cNvSpPr txBox="1">
                <a:spLocks noChangeArrowheads="1"/>
              </p:cNvSpPr>
              <p:nvPr/>
            </p:nvSpPr>
            <p:spPr bwMode="auto">
              <a:xfrm>
                <a:off x="2264" y="2684"/>
                <a:ext cx="41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host</a:t>
                </a:r>
              </a:p>
            </p:txBody>
          </p:sp>
        </p:grpSp>
        <p:grpSp>
          <p:nvGrpSpPr>
            <p:cNvPr id="227348" name="Group 33"/>
            <p:cNvGrpSpPr>
              <a:grpSpLocks/>
            </p:cNvGrpSpPr>
            <p:nvPr/>
          </p:nvGrpSpPr>
          <p:grpSpPr bwMode="auto">
            <a:xfrm>
              <a:off x="1001" y="2679"/>
              <a:ext cx="2896" cy="239"/>
              <a:chOff x="506" y="2538"/>
              <a:chExt cx="2896" cy="239"/>
            </a:xfrm>
          </p:grpSpPr>
          <p:sp>
            <p:nvSpPr>
              <p:cNvPr id="227378" name="Rectangle 34"/>
              <p:cNvSpPr>
                <a:spLocks noChangeArrowheads="1"/>
              </p:cNvSpPr>
              <p:nvPr/>
            </p:nvSpPr>
            <p:spPr bwMode="auto">
              <a:xfrm>
                <a:off x="516" y="2550"/>
                <a:ext cx="2886" cy="210"/>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227379" name="Text Box 35"/>
              <p:cNvSpPr txBox="1">
                <a:spLocks noChangeArrowheads="1"/>
              </p:cNvSpPr>
              <p:nvPr/>
            </p:nvSpPr>
            <p:spPr bwMode="auto">
              <a:xfrm>
                <a:off x="506" y="2546"/>
                <a:ext cx="33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110</a:t>
                </a:r>
              </a:p>
            </p:txBody>
          </p:sp>
          <p:sp>
            <p:nvSpPr>
              <p:cNvPr id="227380" name="Line 36"/>
              <p:cNvSpPr>
                <a:spLocks noChangeShapeType="1"/>
              </p:cNvSpPr>
              <p:nvPr/>
            </p:nvSpPr>
            <p:spPr bwMode="auto">
              <a:xfrm>
                <a:off x="2640" y="2550"/>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27381" name="Group 37"/>
              <p:cNvGrpSpPr>
                <a:grpSpLocks/>
              </p:cNvGrpSpPr>
              <p:nvPr/>
            </p:nvGrpSpPr>
            <p:grpSpPr bwMode="auto">
              <a:xfrm>
                <a:off x="1212" y="2550"/>
                <a:ext cx="60" cy="216"/>
                <a:chOff x="1842" y="924"/>
                <a:chExt cx="60" cy="216"/>
              </a:xfrm>
            </p:grpSpPr>
            <p:sp>
              <p:nvSpPr>
                <p:cNvPr id="227387" name="Line 38"/>
                <p:cNvSpPr>
                  <a:spLocks noChangeShapeType="1"/>
                </p:cNvSpPr>
                <p:nvPr/>
              </p:nvSpPr>
              <p:spPr bwMode="auto">
                <a:xfrm>
                  <a:off x="1872" y="924"/>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7388" name="Rectangle 39"/>
                <p:cNvSpPr>
                  <a:spLocks noChangeArrowheads="1"/>
                </p:cNvSpPr>
                <p:nvPr/>
              </p:nvSpPr>
              <p:spPr bwMode="auto">
                <a:xfrm>
                  <a:off x="1842" y="966"/>
                  <a:ext cx="60" cy="12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227382" name="Group 40"/>
              <p:cNvGrpSpPr>
                <a:grpSpLocks/>
              </p:cNvGrpSpPr>
              <p:nvPr/>
            </p:nvGrpSpPr>
            <p:grpSpPr bwMode="auto">
              <a:xfrm>
                <a:off x="1932" y="2538"/>
                <a:ext cx="60" cy="216"/>
                <a:chOff x="1842" y="924"/>
                <a:chExt cx="60" cy="216"/>
              </a:xfrm>
            </p:grpSpPr>
            <p:sp>
              <p:nvSpPr>
                <p:cNvPr id="227385" name="Line 41"/>
                <p:cNvSpPr>
                  <a:spLocks noChangeShapeType="1"/>
                </p:cNvSpPr>
                <p:nvPr/>
              </p:nvSpPr>
              <p:spPr bwMode="auto">
                <a:xfrm>
                  <a:off x="1872" y="924"/>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7386" name="Rectangle 42"/>
                <p:cNvSpPr>
                  <a:spLocks noChangeArrowheads="1"/>
                </p:cNvSpPr>
                <p:nvPr/>
              </p:nvSpPr>
              <p:spPr bwMode="auto">
                <a:xfrm>
                  <a:off x="1842" y="966"/>
                  <a:ext cx="60" cy="12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227383" name="Text Box 43"/>
              <p:cNvSpPr txBox="1">
                <a:spLocks noChangeArrowheads="1"/>
              </p:cNvSpPr>
              <p:nvPr/>
            </p:nvSpPr>
            <p:spPr bwMode="auto">
              <a:xfrm>
                <a:off x="1262" y="2540"/>
                <a:ext cx="66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network</a:t>
                </a:r>
              </a:p>
            </p:txBody>
          </p:sp>
          <p:sp>
            <p:nvSpPr>
              <p:cNvPr id="227384" name="Text Box 44"/>
              <p:cNvSpPr txBox="1">
                <a:spLocks noChangeArrowheads="1"/>
              </p:cNvSpPr>
              <p:nvPr/>
            </p:nvSpPr>
            <p:spPr bwMode="auto">
              <a:xfrm>
                <a:off x="2810" y="2540"/>
                <a:ext cx="41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host</a:t>
                </a:r>
              </a:p>
            </p:txBody>
          </p:sp>
        </p:grpSp>
        <p:grpSp>
          <p:nvGrpSpPr>
            <p:cNvPr id="227349" name="Group 45"/>
            <p:cNvGrpSpPr>
              <a:grpSpLocks/>
            </p:cNvGrpSpPr>
            <p:nvPr/>
          </p:nvGrpSpPr>
          <p:grpSpPr bwMode="auto">
            <a:xfrm>
              <a:off x="1001" y="3077"/>
              <a:ext cx="2896" cy="249"/>
              <a:chOff x="464" y="2372"/>
              <a:chExt cx="2896" cy="249"/>
            </a:xfrm>
          </p:grpSpPr>
          <p:sp>
            <p:nvSpPr>
              <p:cNvPr id="227366" name="Rectangle 46"/>
              <p:cNvSpPr>
                <a:spLocks noChangeArrowheads="1"/>
              </p:cNvSpPr>
              <p:nvPr/>
            </p:nvSpPr>
            <p:spPr bwMode="auto">
              <a:xfrm>
                <a:off x="474" y="2394"/>
                <a:ext cx="2886" cy="210"/>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227367" name="Text Box 47"/>
              <p:cNvSpPr txBox="1">
                <a:spLocks noChangeArrowheads="1"/>
              </p:cNvSpPr>
              <p:nvPr/>
            </p:nvSpPr>
            <p:spPr bwMode="auto">
              <a:xfrm>
                <a:off x="464" y="2390"/>
                <a:ext cx="39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1110</a:t>
                </a:r>
              </a:p>
            </p:txBody>
          </p:sp>
          <p:grpSp>
            <p:nvGrpSpPr>
              <p:cNvPr id="227368" name="Group 48"/>
              <p:cNvGrpSpPr>
                <a:grpSpLocks/>
              </p:cNvGrpSpPr>
              <p:nvPr/>
            </p:nvGrpSpPr>
            <p:grpSpPr bwMode="auto">
              <a:xfrm>
                <a:off x="1170" y="2394"/>
                <a:ext cx="60" cy="216"/>
                <a:chOff x="1842" y="924"/>
                <a:chExt cx="60" cy="216"/>
              </a:xfrm>
            </p:grpSpPr>
            <p:sp>
              <p:nvSpPr>
                <p:cNvPr id="227376" name="Line 49"/>
                <p:cNvSpPr>
                  <a:spLocks noChangeShapeType="1"/>
                </p:cNvSpPr>
                <p:nvPr/>
              </p:nvSpPr>
              <p:spPr bwMode="auto">
                <a:xfrm>
                  <a:off x="1872" y="924"/>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7377" name="Rectangle 50"/>
                <p:cNvSpPr>
                  <a:spLocks noChangeArrowheads="1"/>
                </p:cNvSpPr>
                <p:nvPr/>
              </p:nvSpPr>
              <p:spPr bwMode="auto">
                <a:xfrm>
                  <a:off x="1842" y="966"/>
                  <a:ext cx="60" cy="12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227369" name="Group 51"/>
              <p:cNvGrpSpPr>
                <a:grpSpLocks/>
              </p:cNvGrpSpPr>
              <p:nvPr/>
            </p:nvGrpSpPr>
            <p:grpSpPr bwMode="auto">
              <a:xfrm>
                <a:off x="1890" y="2394"/>
                <a:ext cx="60" cy="216"/>
                <a:chOff x="1842" y="924"/>
                <a:chExt cx="60" cy="216"/>
              </a:xfrm>
            </p:grpSpPr>
            <p:sp>
              <p:nvSpPr>
                <p:cNvPr id="227374" name="Line 52"/>
                <p:cNvSpPr>
                  <a:spLocks noChangeShapeType="1"/>
                </p:cNvSpPr>
                <p:nvPr/>
              </p:nvSpPr>
              <p:spPr bwMode="auto">
                <a:xfrm>
                  <a:off x="1872" y="924"/>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7375" name="Rectangle 53"/>
                <p:cNvSpPr>
                  <a:spLocks noChangeArrowheads="1"/>
                </p:cNvSpPr>
                <p:nvPr/>
              </p:nvSpPr>
              <p:spPr bwMode="auto">
                <a:xfrm>
                  <a:off x="1842" y="966"/>
                  <a:ext cx="60" cy="12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227370" name="Group 54"/>
              <p:cNvGrpSpPr>
                <a:grpSpLocks/>
              </p:cNvGrpSpPr>
              <p:nvPr/>
            </p:nvGrpSpPr>
            <p:grpSpPr bwMode="auto">
              <a:xfrm>
                <a:off x="2562" y="2394"/>
                <a:ext cx="60" cy="216"/>
                <a:chOff x="1842" y="924"/>
                <a:chExt cx="60" cy="216"/>
              </a:xfrm>
            </p:grpSpPr>
            <p:sp>
              <p:nvSpPr>
                <p:cNvPr id="227372" name="Line 55"/>
                <p:cNvSpPr>
                  <a:spLocks noChangeShapeType="1"/>
                </p:cNvSpPr>
                <p:nvPr/>
              </p:nvSpPr>
              <p:spPr bwMode="auto">
                <a:xfrm>
                  <a:off x="1872" y="924"/>
                  <a:ext cx="0" cy="2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7373" name="Rectangle 56"/>
                <p:cNvSpPr>
                  <a:spLocks noChangeArrowheads="1"/>
                </p:cNvSpPr>
                <p:nvPr/>
              </p:nvSpPr>
              <p:spPr bwMode="auto">
                <a:xfrm>
                  <a:off x="1842" y="966"/>
                  <a:ext cx="60" cy="12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227371" name="Text Box 57"/>
              <p:cNvSpPr txBox="1">
                <a:spLocks noChangeArrowheads="1"/>
              </p:cNvSpPr>
              <p:nvPr/>
            </p:nvSpPr>
            <p:spPr bwMode="auto">
              <a:xfrm>
                <a:off x="1346" y="2372"/>
                <a:ext cx="1311"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multicast address</a:t>
                </a:r>
              </a:p>
            </p:txBody>
          </p:sp>
        </p:grpSp>
        <p:sp>
          <p:nvSpPr>
            <p:cNvPr id="227350" name="Text Box 58"/>
            <p:cNvSpPr txBox="1">
              <a:spLocks noChangeArrowheads="1"/>
            </p:cNvSpPr>
            <p:nvPr/>
          </p:nvSpPr>
          <p:spPr bwMode="auto">
            <a:xfrm>
              <a:off x="695" y="1898"/>
              <a:ext cx="23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Comic Sans MS" charset="0"/>
                </a:rPr>
                <a:t>A</a:t>
              </a:r>
              <a:endParaRPr lang="en-US" sz="1800">
                <a:latin typeface="Comic Sans MS" charset="0"/>
              </a:endParaRPr>
            </a:p>
          </p:txBody>
        </p:sp>
        <p:sp>
          <p:nvSpPr>
            <p:cNvPr id="227351" name="Text Box 59"/>
            <p:cNvSpPr txBox="1">
              <a:spLocks noChangeArrowheads="1"/>
            </p:cNvSpPr>
            <p:nvPr/>
          </p:nvSpPr>
          <p:spPr bwMode="auto">
            <a:xfrm>
              <a:off x="707" y="2270"/>
              <a:ext cx="217"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Comic Sans MS" charset="0"/>
                </a:rPr>
                <a:t>B</a:t>
              </a:r>
              <a:endParaRPr lang="en-US" sz="1800">
                <a:latin typeface="Comic Sans MS" charset="0"/>
              </a:endParaRPr>
            </a:p>
          </p:txBody>
        </p:sp>
        <p:sp>
          <p:nvSpPr>
            <p:cNvPr id="227352" name="Text Box 60"/>
            <p:cNvSpPr txBox="1">
              <a:spLocks noChangeArrowheads="1"/>
            </p:cNvSpPr>
            <p:nvPr/>
          </p:nvSpPr>
          <p:spPr bwMode="auto">
            <a:xfrm>
              <a:off x="719" y="2660"/>
              <a:ext cx="21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Comic Sans MS" charset="0"/>
                </a:rPr>
                <a:t>C</a:t>
              </a:r>
              <a:endParaRPr lang="en-US" sz="1800">
                <a:latin typeface="Comic Sans MS" charset="0"/>
              </a:endParaRPr>
            </a:p>
          </p:txBody>
        </p:sp>
        <p:sp>
          <p:nvSpPr>
            <p:cNvPr id="227353" name="Text Box 61"/>
            <p:cNvSpPr txBox="1">
              <a:spLocks noChangeArrowheads="1"/>
            </p:cNvSpPr>
            <p:nvPr/>
          </p:nvSpPr>
          <p:spPr bwMode="auto">
            <a:xfrm>
              <a:off x="713" y="3074"/>
              <a:ext cx="231"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Comic Sans MS" charset="0"/>
                </a:rPr>
                <a:t>D</a:t>
              </a:r>
              <a:endParaRPr lang="en-US" sz="1800">
                <a:latin typeface="Comic Sans MS" charset="0"/>
              </a:endParaRPr>
            </a:p>
          </p:txBody>
        </p:sp>
        <p:sp>
          <p:nvSpPr>
            <p:cNvPr id="227354" name="Text Box 62"/>
            <p:cNvSpPr txBox="1">
              <a:spLocks noChangeArrowheads="1"/>
            </p:cNvSpPr>
            <p:nvPr/>
          </p:nvSpPr>
          <p:spPr bwMode="auto">
            <a:xfrm>
              <a:off x="605" y="1613"/>
              <a:ext cx="48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Comic Sans MS" charset="0"/>
                </a:rPr>
                <a:t>class</a:t>
              </a:r>
              <a:endParaRPr lang="en-US" sz="1800">
                <a:latin typeface="Comic Sans MS" charset="0"/>
              </a:endParaRPr>
            </a:p>
          </p:txBody>
        </p:sp>
        <p:sp>
          <p:nvSpPr>
            <p:cNvPr id="227355" name="Text Box 63"/>
            <p:cNvSpPr txBox="1">
              <a:spLocks noChangeArrowheads="1"/>
            </p:cNvSpPr>
            <p:nvPr/>
          </p:nvSpPr>
          <p:spPr bwMode="auto">
            <a:xfrm>
              <a:off x="4049" y="1862"/>
              <a:ext cx="1128"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Comic Sans MS" charset="0"/>
                </a:rPr>
                <a:t>1.0.0.0 to</a:t>
              </a:r>
            </a:p>
            <a:p>
              <a:r>
                <a:rPr lang="en-US" sz="1600">
                  <a:latin typeface="Comic Sans MS" charset="0"/>
                </a:rPr>
                <a:t>127.255.255.255</a:t>
              </a:r>
              <a:endParaRPr lang="en-US" sz="1800">
                <a:latin typeface="Comic Sans MS" charset="0"/>
              </a:endParaRPr>
            </a:p>
          </p:txBody>
        </p:sp>
        <p:sp>
          <p:nvSpPr>
            <p:cNvPr id="227356" name="Text Box 64"/>
            <p:cNvSpPr txBox="1">
              <a:spLocks noChangeArrowheads="1"/>
            </p:cNvSpPr>
            <p:nvPr/>
          </p:nvSpPr>
          <p:spPr bwMode="auto">
            <a:xfrm>
              <a:off x="4049" y="2240"/>
              <a:ext cx="1108"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Comic Sans MS" charset="0"/>
                </a:rPr>
                <a:t>128.0.0.0 to</a:t>
              </a:r>
            </a:p>
            <a:p>
              <a:r>
                <a:rPr lang="en-US" sz="1600">
                  <a:latin typeface="Comic Sans MS" charset="0"/>
                </a:rPr>
                <a:t>191.255.255.255</a:t>
              </a:r>
              <a:endParaRPr lang="en-US" sz="1800">
                <a:latin typeface="Comic Sans MS" charset="0"/>
              </a:endParaRPr>
            </a:p>
          </p:txBody>
        </p:sp>
        <p:sp>
          <p:nvSpPr>
            <p:cNvPr id="227357" name="Text Box 65"/>
            <p:cNvSpPr txBox="1">
              <a:spLocks noChangeArrowheads="1"/>
            </p:cNvSpPr>
            <p:nvPr/>
          </p:nvSpPr>
          <p:spPr bwMode="auto">
            <a:xfrm>
              <a:off x="4043" y="2618"/>
              <a:ext cx="1148"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Comic Sans MS" charset="0"/>
                </a:rPr>
                <a:t>192.0.0.0 to</a:t>
              </a:r>
            </a:p>
            <a:p>
              <a:r>
                <a:rPr lang="en-US" sz="1600">
                  <a:latin typeface="Comic Sans MS" charset="0"/>
                </a:rPr>
                <a:t>223.255.255.255</a:t>
              </a:r>
              <a:endParaRPr lang="en-US" sz="1800">
                <a:latin typeface="Comic Sans MS" charset="0"/>
              </a:endParaRPr>
            </a:p>
          </p:txBody>
        </p:sp>
        <p:sp>
          <p:nvSpPr>
            <p:cNvPr id="227358" name="Text Box 66"/>
            <p:cNvSpPr txBox="1">
              <a:spLocks noChangeArrowheads="1"/>
            </p:cNvSpPr>
            <p:nvPr/>
          </p:nvSpPr>
          <p:spPr bwMode="auto">
            <a:xfrm>
              <a:off x="4061" y="3020"/>
              <a:ext cx="1148"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Comic Sans MS" charset="0"/>
                </a:rPr>
                <a:t>224.0.0.0 to</a:t>
              </a:r>
            </a:p>
            <a:p>
              <a:r>
                <a:rPr lang="en-US" sz="1600">
                  <a:latin typeface="Comic Sans MS" charset="0"/>
                </a:rPr>
                <a:t>239.255.255.255</a:t>
              </a:r>
              <a:endParaRPr lang="en-US" sz="1800">
                <a:latin typeface="Comic Sans MS" charset="0"/>
              </a:endParaRPr>
            </a:p>
          </p:txBody>
        </p:sp>
        <p:sp>
          <p:nvSpPr>
            <p:cNvPr id="227359" name="Line 67"/>
            <p:cNvSpPr>
              <a:spLocks noChangeShapeType="1"/>
            </p:cNvSpPr>
            <p:nvPr/>
          </p:nvSpPr>
          <p:spPr bwMode="auto">
            <a:xfrm>
              <a:off x="2781" y="3585"/>
              <a:ext cx="1098" cy="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27360" name="Line 68"/>
            <p:cNvSpPr>
              <a:spLocks noChangeShapeType="1"/>
            </p:cNvSpPr>
            <p:nvPr/>
          </p:nvSpPr>
          <p:spPr bwMode="auto">
            <a:xfrm flipH="1">
              <a:off x="999" y="3579"/>
              <a:ext cx="1098" cy="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27361" name="Text Box 69"/>
            <p:cNvSpPr txBox="1">
              <a:spLocks noChangeArrowheads="1"/>
            </p:cNvSpPr>
            <p:nvPr/>
          </p:nvSpPr>
          <p:spPr bwMode="auto">
            <a:xfrm>
              <a:off x="1584" y="1584"/>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a:t>7</a:t>
              </a:r>
            </a:p>
          </p:txBody>
        </p:sp>
        <p:sp>
          <p:nvSpPr>
            <p:cNvPr id="227362" name="Text Box 70"/>
            <p:cNvSpPr txBox="1">
              <a:spLocks noChangeArrowheads="1"/>
            </p:cNvSpPr>
            <p:nvPr/>
          </p:nvSpPr>
          <p:spPr bwMode="auto">
            <a:xfrm>
              <a:off x="1536" y="1680"/>
              <a:ext cx="18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t>7</a:t>
              </a:r>
            </a:p>
          </p:txBody>
        </p:sp>
        <p:sp>
          <p:nvSpPr>
            <p:cNvPr id="227363" name="Text Box 71"/>
            <p:cNvSpPr txBox="1">
              <a:spLocks noChangeArrowheads="1"/>
            </p:cNvSpPr>
            <p:nvPr/>
          </p:nvSpPr>
          <p:spPr bwMode="auto">
            <a:xfrm>
              <a:off x="2256" y="1680"/>
              <a:ext cx="26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t>15</a:t>
              </a:r>
            </a:p>
          </p:txBody>
        </p:sp>
        <p:sp>
          <p:nvSpPr>
            <p:cNvPr id="227364" name="Text Box 72"/>
            <p:cNvSpPr txBox="1">
              <a:spLocks noChangeArrowheads="1"/>
            </p:cNvSpPr>
            <p:nvPr/>
          </p:nvSpPr>
          <p:spPr bwMode="auto">
            <a:xfrm>
              <a:off x="2928" y="1680"/>
              <a:ext cx="26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t>23</a:t>
              </a:r>
            </a:p>
          </p:txBody>
        </p:sp>
        <p:sp>
          <p:nvSpPr>
            <p:cNvPr id="227365" name="Text Box 73"/>
            <p:cNvSpPr txBox="1">
              <a:spLocks noChangeArrowheads="1"/>
            </p:cNvSpPr>
            <p:nvPr/>
          </p:nvSpPr>
          <p:spPr bwMode="auto">
            <a:xfrm>
              <a:off x="3696" y="1680"/>
              <a:ext cx="26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t>31</a:t>
              </a:r>
            </a:p>
          </p:txBody>
        </p:sp>
      </p:grpSp>
      <p:sp>
        <p:nvSpPr>
          <p:cNvPr id="227335" name="Rectangle 74"/>
          <p:cNvSpPr>
            <a:spLocks noChangeArrowheads="1"/>
          </p:cNvSpPr>
          <p:nvPr/>
        </p:nvSpPr>
        <p:spPr bwMode="auto">
          <a:xfrm>
            <a:off x="609600" y="4572000"/>
            <a:ext cx="775335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742950" lvl="1" indent="-285750">
              <a:lnSpc>
                <a:spcPct val="90000"/>
              </a:lnSpc>
              <a:spcBef>
                <a:spcPct val="20000"/>
              </a:spcBef>
              <a:buFontTx/>
              <a:buChar char="•"/>
            </a:pPr>
            <a:r>
              <a:rPr lang="en-US" sz="2000">
                <a:solidFill>
                  <a:srgbClr val="000099"/>
                </a:solidFill>
                <a:latin typeface="Comic Sans MS" charset="0"/>
              </a:rPr>
              <a:t>Disadvantage: inefficient use of address space, address space exhaustion </a:t>
            </a:r>
          </a:p>
          <a:p>
            <a:pPr marL="742950" lvl="1" indent="-285750">
              <a:lnSpc>
                <a:spcPct val="90000"/>
              </a:lnSpc>
              <a:spcBef>
                <a:spcPct val="20000"/>
              </a:spcBef>
              <a:buFontTx/>
              <a:buChar char="•"/>
            </a:pPr>
            <a:r>
              <a:rPr lang="en-US" sz="2000">
                <a:solidFill>
                  <a:srgbClr val="000099"/>
                </a:solidFill>
                <a:latin typeface="Comic Sans MS" charset="0"/>
              </a:rPr>
              <a:t>e.g., class B net allocated enough addresses for 65K hosts, even if only 2K hosts in that network</a:t>
            </a:r>
            <a:endParaRPr lang="en-US">
              <a:latin typeface="Comic Sans MS" charset="0"/>
            </a:endParaRPr>
          </a:p>
          <a:p>
            <a:pPr marL="742950" lvl="1" indent="-285750">
              <a:spcBef>
                <a:spcPct val="20000"/>
              </a:spcBef>
            </a:pPr>
            <a:endParaRPr lang="en-US">
              <a:solidFill>
                <a:srgbClr val="000099"/>
              </a:solidFill>
              <a:latin typeface="Comic Sans MS" charset="0"/>
            </a:endParaRPr>
          </a:p>
        </p:txBody>
      </p:sp>
    </p:spTree>
    <p:extLst>
      <p:ext uri="{BB962C8B-B14F-4D97-AF65-F5344CB8AC3E}">
        <p14:creationId xmlns:p14="http://schemas.microsoft.com/office/powerpoint/2010/main" val="108066612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4"/>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F00512F6-13F7-AD4A-9D19-1E8418A538DB}" type="slidenum">
              <a:rPr lang="en-US" altLang="en-US" sz="1200"/>
              <a:pPr>
                <a:spcBef>
                  <a:spcPct val="0"/>
                </a:spcBef>
                <a:buFontTx/>
                <a:buNone/>
              </a:pPr>
              <a:t>130</a:t>
            </a:fld>
            <a:endParaRPr lang="en-US" altLang="en-US" sz="1200"/>
          </a:p>
        </p:txBody>
      </p:sp>
      <p:sp>
        <p:nvSpPr>
          <p:cNvPr id="308226" name="Rectangle 2"/>
          <p:cNvSpPr>
            <a:spLocks noGrp="1" noChangeArrowheads="1"/>
          </p:cNvSpPr>
          <p:nvPr>
            <p:ph type="title"/>
          </p:nvPr>
        </p:nvSpPr>
        <p:spPr>
          <a:xfrm>
            <a:off x="762000" y="304800"/>
            <a:ext cx="7772400" cy="533400"/>
          </a:xfrm>
        </p:spPr>
        <p:txBody>
          <a:bodyPr/>
          <a:lstStyle/>
          <a:p>
            <a:pPr>
              <a:defRPr/>
            </a:pPr>
            <a:r>
              <a:rPr lang="en-US" smtClean="0">
                <a:cs typeface="+mj-cs"/>
              </a:rPr>
              <a:t>Peering Provides Shortcuts</a:t>
            </a:r>
          </a:p>
        </p:txBody>
      </p:sp>
      <p:pic>
        <p:nvPicPr>
          <p:cNvPr id="41987"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191000"/>
            <a:ext cx="144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 Box 4"/>
          <p:cNvSpPr txBox="1">
            <a:spLocks noChangeArrowheads="1"/>
          </p:cNvSpPr>
          <p:nvPr/>
        </p:nvSpPr>
        <p:spPr bwMode="auto">
          <a:xfrm>
            <a:off x="228600" y="5334000"/>
            <a:ext cx="5403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Black" charset="0"/>
              </a:rPr>
              <a:t>Peering also allows connectivity between</a:t>
            </a:r>
          </a:p>
          <a:p>
            <a:pPr eaLnBrk="1" hangingPunct="1">
              <a:spcBef>
                <a:spcPct val="0"/>
              </a:spcBef>
              <a:buFontTx/>
              <a:buNone/>
            </a:pPr>
            <a:r>
              <a:rPr lang="en-US" altLang="en-US" sz="1800">
                <a:latin typeface="Arial Black" charset="0"/>
              </a:rPr>
              <a:t>the customers of </a:t>
            </a:r>
            <a:r>
              <a:rPr lang="ja-JP" altLang="en-US" sz="1800">
                <a:latin typeface="Arial" charset="0"/>
              </a:rPr>
              <a:t>“</a:t>
            </a:r>
            <a:r>
              <a:rPr lang="en-US" altLang="ja-JP" sz="1800">
                <a:latin typeface="Arial Black" charset="0"/>
              </a:rPr>
              <a:t>Tier 1</a:t>
            </a:r>
            <a:r>
              <a:rPr lang="ja-JP" altLang="en-US" sz="1800">
                <a:latin typeface="Arial" charset="0"/>
              </a:rPr>
              <a:t>”</a:t>
            </a:r>
            <a:r>
              <a:rPr lang="en-US" altLang="ja-JP" sz="1800">
                <a:latin typeface="Arial Black" charset="0"/>
              </a:rPr>
              <a:t> providers.</a:t>
            </a:r>
            <a:endParaRPr lang="en-US" altLang="en-US" sz="1800">
              <a:latin typeface="Arial Black" charset="0"/>
            </a:endParaRPr>
          </a:p>
        </p:txBody>
      </p:sp>
      <p:grpSp>
        <p:nvGrpSpPr>
          <p:cNvPr id="41989" name="Group 5"/>
          <p:cNvGrpSpPr>
            <a:grpSpLocks/>
          </p:cNvGrpSpPr>
          <p:nvPr/>
        </p:nvGrpSpPr>
        <p:grpSpPr bwMode="auto">
          <a:xfrm>
            <a:off x="6172200" y="5257800"/>
            <a:ext cx="2667000" cy="762000"/>
            <a:chOff x="96" y="3744"/>
            <a:chExt cx="1680" cy="480"/>
          </a:xfrm>
        </p:grpSpPr>
        <p:sp>
          <p:nvSpPr>
            <p:cNvPr id="42013" name="Line 6"/>
            <p:cNvSpPr>
              <a:spLocks noChangeShapeType="1"/>
            </p:cNvSpPr>
            <p:nvPr/>
          </p:nvSpPr>
          <p:spPr bwMode="auto">
            <a:xfrm flipH="1">
              <a:off x="720" y="3888"/>
              <a:ext cx="384" cy="0"/>
            </a:xfrm>
            <a:prstGeom prst="line">
              <a:avLst/>
            </a:prstGeom>
            <a:noFill/>
            <a:ln w="57150" cmpd="thickThin">
              <a:solidFill>
                <a:srgbClr val="FF33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42014" name="Text Box 7"/>
            <p:cNvSpPr txBox="1">
              <a:spLocks noChangeArrowheads="1"/>
            </p:cNvSpPr>
            <p:nvPr/>
          </p:nvSpPr>
          <p:spPr bwMode="auto">
            <a:xfrm>
              <a:off x="288" y="3792"/>
              <a:ext cx="3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200">
                  <a:latin typeface="Arial Black" charset="0"/>
                </a:rPr>
                <a:t>peer</a:t>
              </a:r>
            </a:p>
          </p:txBody>
        </p:sp>
        <p:sp>
          <p:nvSpPr>
            <p:cNvPr id="42015" name="Text Box 8"/>
            <p:cNvSpPr txBox="1">
              <a:spLocks noChangeArrowheads="1"/>
            </p:cNvSpPr>
            <p:nvPr/>
          </p:nvSpPr>
          <p:spPr bwMode="auto">
            <a:xfrm>
              <a:off x="1200" y="3792"/>
              <a:ext cx="3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200">
                  <a:latin typeface="Arial Black" charset="0"/>
                </a:rPr>
                <a:t>peer</a:t>
              </a:r>
            </a:p>
          </p:txBody>
        </p:sp>
        <p:sp>
          <p:nvSpPr>
            <p:cNvPr id="42016" name="Line 9"/>
            <p:cNvSpPr>
              <a:spLocks noChangeShapeType="1"/>
            </p:cNvSpPr>
            <p:nvPr/>
          </p:nvSpPr>
          <p:spPr bwMode="auto">
            <a:xfrm>
              <a:off x="720" y="4080"/>
              <a:ext cx="432" cy="0"/>
            </a:xfrm>
            <a:prstGeom prst="line">
              <a:avLst/>
            </a:prstGeom>
            <a:noFill/>
            <a:ln w="57150" cmpd="thickThin">
              <a:solidFill>
                <a:srgbClr val="FF33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17" name="Text Box 10"/>
            <p:cNvSpPr txBox="1">
              <a:spLocks noChangeArrowheads="1"/>
            </p:cNvSpPr>
            <p:nvPr/>
          </p:nvSpPr>
          <p:spPr bwMode="auto">
            <a:xfrm>
              <a:off x="1152" y="3984"/>
              <a:ext cx="6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200">
                  <a:latin typeface="Arial Black" charset="0"/>
                </a:rPr>
                <a:t>customer</a:t>
              </a:r>
            </a:p>
          </p:txBody>
        </p:sp>
        <p:sp>
          <p:nvSpPr>
            <p:cNvPr id="42018" name="Text Box 11"/>
            <p:cNvSpPr txBox="1">
              <a:spLocks noChangeArrowheads="1"/>
            </p:cNvSpPr>
            <p:nvPr/>
          </p:nvSpPr>
          <p:spPr bwMode="auto">
            <a:xfrm>
              <a:off x="96" y="3984"/>
              <a:ext cx="5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200">
                  <a:latin typeface="Arial Black" charset="0"/>
                </a:rPr>
                <a:t>provider</a:t>
              </a:r>
            </a:p>
          </p:txBody>
        </p:sp>
        <p:sp>
          <p:nvSpPr>
            <p:cNvPr id="42019" name="Rectangle 12"/>
            <p:cNvSpPr>
              <a:spLocks noChangeArrowheads="1"/>
            </p:cNvSpPr>
            <p:nvPr/>
          </p:nvSpPr>
          <p:spPr bwMode="auto">
            <a:xfrm>
              <a:off x="96" y="3744"/>
              <a:ext cx="1680"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grpSp>
        <p:nvGrpSpPr>
          <p:cNvPr id="41990" name="Group 13"/>
          <p:cNvGrpSpPr>
            <a:grpSpLocks/>
          </p:cNvGrpSpPr>
          <p:nvPr/>
        </p:nvGrpSpPr>
        <p:grpSpPr bwMode="auto">
          <a:xfrm>
            <a:off x="533400" y="762000"/>
            <a:ext cx="7848600" cy="4267200"/>
            <a:chOff x="288" y="336"/>
            <a:chExt cx="5088" cy="3168"/>
          </a:xfrm>
        </p:grpSpPr>
        <p:pic>
          <p:nvPicPr>
            <p:cNvPr id="41992"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 y="2064"/>
              <a:ext cx="14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2976"/>
              <a:ext cx="912"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3071"/>
              <a:ext cx="912"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 y="2112"/>
              <a:ext cx="14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 y="3024"/>
              <a:ext cx="1104"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 y="1344"/>
              <a:ext cx="14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2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4" y="624"/>
              <a:ext cx="14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9" name="Line 21"/>
            <p:cNvSpPr>
              <a:spLocks noChangeShapeType="1"/>
            </p:cNvSpPr>
            <p:nvPr/>
          </p:nvSpPr>
          <p:spPr bwMode="auto">
            <a:xfrm>
              <a:off x="4656" y="2448"/>
              <a:ext cx="102" cy="576"/>
            </a:xfrm>
            <a:prstGeom prst="line">
              <a:avLst/>
            </a:prstGeom>
            <a:noFill/>
            <a:ln w="57150" cmpd="thickThin">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00" name="Line 22"/>
            <p:cNvSpPr>
              <a:spLocks noChangeShapeType="1"/>
            </p:cNvSpPr>
            <p:nvPr/>
          </p:nvSpPr>
          <p:spPr bwMode="auto">
            <a:xfrm flipH="1">
              <a:off x="2400" y="1680"/>
              <a:ext cx="0" cy="435"/>
            </a:xfrm>
            <a:prstGeom prst="line">
              <a:avLst/>
            </a:prstGeom>
            <a:noFill/>
            <a:ln w="57150" cmpd="thickThin">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01" name="Line 23"/>
            <p:cNvSpPr>
              <a:spLocks noChangeShapeType="1"/>
            </p:cNvSpPr>
            <p:nvPr/>
          </p:nvSpPr>
          <p:spPr bwMode="auto">
            <a:xfrm flipH="1">
              <a:off x="3264" y="959"/>
              <a:ext cx="480" cy="481"/>
            </a:xfrm>
            <a:prstGeom prst="line">
              <a:avLst/>
            </a:prstGeom>
            <a:noFill/>
            <a:ln w="57150" cmpd="thickThin">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02" name="Line 24"/>
            <p:cNvSpPr>
              <a:spLocks noChangeShapeType="1"/>
            </p:cNvSpPr>
            <p:nvPr/>
          </p:nvSpPr>
          <p:spPr bwMode="auto">
            <a:xfrm flipH="1">
              <a:off x="3504" y="2448"/>
              <a:ext cx="288" cy="672"/>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03" name="Line 25"/>
            <p:cNvSpPr>
              <a:spLocks noChangeShapeType="1"/>
            </p:cNvSpPr>
            <p:nvPr/>
          </p:nvSpPr>
          <p:spPr bwMode="auto">
            <a:xfrm flipH="1">
              <a:off x="1776" y="2400"/>
              <a:ext cx="190" cy="672"/>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04" name="Freeform 26"/>
            <p:cNvSpPr>
              <a:spLocks/>
            </p:cNvSpPr>
            <p:nvPr/>
          </p:nvSpPr>
          <p:spPr bwMode="auto">
            <a:xfrm>
              <a:off x="3552" y="2353"/>
              <a:ext cx="1177" cy="944"/>
            </a:xfrm>
            <a:custGeom>
              <a:avLst/>
              <a:gdLst>
                <a:gd name="T0" fmla="*/ 1090 w 1184"/>
                <a:gd name="T1" fmla="*/ 944 h 944"/>
                <a:gd name="T2" fmla="*/ 1090 w 1184"/>
                <a:gd name="T3" fmla="*/ 752 h 944"/>
                <a:gd name="T4" fmla="*/ 910 w 1184"/>
                <a:gd name="T5" fmla="*/ 176 h 944"/>
                <a:gd name="T6" fmla="*/ 410 w 1184"/>
                <a:gd name="T7" fmla="*/ 128 h 944"/>
                <a:gd name="T8" fmla="*/ 0 w 1184"/>
                <a:gd name="T9" fmla="*/ 944 h 9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4" h="944">
                  <a:moveTo>
                    <a:pt x="1152" y="944"/>
                  </a:moveTo>
                  <a:cubicBezTo>
                    <a:pt x="1168" y="912"/>
                    <a:pt x="1184" y="880"/>
                    <a:pt x="1152" y="752"/>
                  </a:cubicBezTo>
                  <a:cubicBezTo>
                    <a:pt x="1120" y="624"/>
                    <a:pt x="1080" y="280"/>
                    <a:pt x="960" y="176"/>
                  </a:cubicBezTo>
                  <a:cubicBezTo>
                    <a:pt x="840" y="72"/>
                    <a:pt x="592" y="0"/>
                    <a:pt x="432" y="128"/>
                  </a:cubicBezTo>
                  <a:cubicBezTo>
                    <a:pt x="272" y="256"/>
                    <a:pt x="136" y="600"/>
                    <a:pt x="0" y="944"/>
                  </a:cubicBezTo>
                </a:path>
              </a:pathLst>
            </a:custGeom>
            <a:noFill/>
            <a:ln w="76200" cmpd="sng">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2005" name="Picture 2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672"/>
              <a:ext cx="14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Freeform 28"/>
            <p:cNvSpPr>
              <a:spLocks/>
            </p:cNvSpPr>
            <p:nvPr/>
          </p:nvSpPr>
          <p:spPr bwMode="auto">
            <a:xfrm>
              <a:off x="1584" y="2104"/>
              <a:ext cx="3316" cy="1113"/>
            </a:xfrm>
            <a:custGeom>
              <a:avLst/>
              <a:gdLst>
                <a:gd name="T0" fmla="*/ 3348 w 3312"/>
                <a:gd name="T1" fmla="*/ 1121 h 1112"/>
                <a:gd name="T2" fmla="*/ 3156 w 3312"/>
                <a:gd name="T3" fmla="*/ 248 h 1112"/>
                <a:gd name="T4" fmla="*/ 2667 w 3312"/>
                <a:gd name="T5" fmla="*/ 104 h 1112"/>
                <a:gd name="T6" fmla="*/ 825 w 3312"/>
                <a:gd name="T7" fmla="*/ 104 h 1112"/>
                <a:gd name="T8" fmla="*/ 336 w 3312"/>
                <a:gd name="T9" fmla="*/ 152 h 1112"/>
                <a:gd name="T10" fmla="*/ 0 w 3312"/>
                <a:gd name="T11" fmla="*/ 1025 h 11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12" h="1112">
                  <a:moveTo>
                    <a:pt x="3312" y="1112"/>
                  </a:moveTo>
                  <a:cubicBezTo>
                    <a:pt x="3272" y="764"/>
                    <a:pt x="3232" y="416"/>
                    <a:pt x="3120" y="248"/>
                  </a:cubicBezTo>
                  <a:cubicBezTo>
                    <a:pt x="3008" y="80"/>
                    <a:pt x="3024" y="128"/>
                    <a:pt x="2640" y="104"/>
                  </a:cubicBezTo>
                  <a:cubicBezTo>
                    <a:pt x="2256" y="80"/>
                    <a:pt x="1200" y="96"/>
                    <a:pt x="816" y="104"/>
                  </a:cubicBezTo>
                  <a:cubicBezTo>
                    <a:pt x="432" y="112"/>
                    <a:pt x="472" y="0"/>
                    <a:pt x="336" y="152"/>
                  </a:cubicBezTo>
                  <a:cubicBezTo>
                    <a:pt x="200" y="304"/>
                    <a:pt x="100" y="660"/>
                    <a:pt x="0" y="1016"/>
                  </a:cubicBezTo>
                </a:path>
              </a:pathLst>
            </a:custGeom>
            <a:noFill/>
            <a:ln w="76200" cmpd="sng">
              <a:solidFill>
                <a:srgbClr val="3333CC"/>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07" name="Freeform 29"/>
            <p:cNvSpPr>
              <a:spLocks/>
            </p:cNvSpPr>
            <p:nvPr/>
          </p:nvSpPr>
          <p:spPr bwMode="auto">
            <a:xfrm>
              <a:off x="528" y="336"/>
              <a:ext cx="4704" cy="2840"/>
            </a:xfrm>
            <a:custGeom>
              <a:avLst/>
              <a:gdLst>
                <a:gd name="T0" fmla="*/ 4656 w 4704"/>
                <a:gd name="T1" fmla="*/ 2840 h 2840"/>
                <a:gd name="T2" fmla="*/ 4656 w 4704"/>
                <a:gd name="T3" fmla="*/ 2648 h 2840"/>
                <a:gd name="T4" fmla="*/ 4368 w 4704"/>
                <a:gd name="T5" fmla="*/ 1880 h 2840"/>
                <a:gd name="T6" fmla="*/ 3984 w 4704"/>
                <a:gd name="T7" fmla="*/ 1736 h 2840"/>
                <a:gd name="T8" fmla="*/ 3984 w 4704"/>
                <a:gd name="T9" fmla="*/ 488 h 2840"/>
                <a:gd name="T10" fmla="*/ 3408 w 4704"/>
                <a:gd name="T11" fmla="*/ 440 h 2840"/>
                <a:gd name="T12" fmla="*/ 720 w 4704"/>
                <a:gd name="T13" fmla="*/ 392 h 2840"/>
                <a:gd name="T14" fmla="*/ 0 w 4704"/>
                <a:gd name="T15" fmla="*/ 2792 h 28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04" h="2840">
                  <a:moveTo>
                    <a:pt x="4656" y="2840"/>
                  </a:moveTo>
                  <a:cubicBezTo>
                    <a:pt x="4680" y="2824"/>
                    <a:pt x="4704" y="2808"/>
                    <a:pt x="4656" y="2648"/>
                  </a:cubicBezTo>
                  <a:cubicBezTo>
                    <a:pt x="4608" y="2488"/>
                    <a:pt x="4480" y="2032"/>
                    <a:pt x="4368" y="1880"/>
                  </a:cubicBezTo>
                  <a:cubicBezTo>
                    <a:pt x="4256" y="1728"/>
                    <a:pt x="4048" y="1968"/>
                    <a:pt x="3984" y="1736"/>
                  </a:cubicBezTo>
                  <a:cubicBezTo>
                    <a:pt x="3920" y="1504"/>
                    <a:pt x="4080" y="704"/>
                    <a:pt x="3984" y="488"/>
                  </a:cubicBezTo>
                  <a:cubicBezTo>
                    <a:pt x="3888" y="272"/>
                    <a:pt x="3952" y="456"/>
                    <a:pt x="3408" y="440"/>
                  </a:cubicBezTo>
                  <a:cubicBezTo>
                    <a:pt x="2864" y="424"/>
                    <a:pt x="1288" y="0"/>
                    <a:pt x="720" y="392"/>
                  </a:cubicBezTo>
                  <a:cubicBezTo>
                    <a:pt x="152" y="784"/>
                    <a:pt x="76" y="1788"/>
                    <a:pt x="0" y="2792"/>
                  </a:cubicBezTo>
                </a:path>
              </a:pathLst>
            </a:custGeom>
            <a:noFill/>
            <a:ln w="76200" cmpd="sng">
              <a:solidFill>
                <a:srgbClr val="3333CC"/>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08" name="Line 30"/>
            <p:cNvSpPr>
              <a:spLocks noChangeShapeType="1"/>
            </p:cNvSpPr>
            <p:nvPr/>
          </p:nvSpPr>
          <p:spPr bwMode="auto">
            <a:xfrm>
              <a:off x="1632" y="864"/>
              <a:ext cx="1968" cy="0"/>
            </a:xfrm>
            <a:prstGeom prst="line">
              <a:avLst/>
            </a:prstGeom>
            <a:noFill/>
            <a:ln w="57150" cmpd="thickThin">
              <a:solidFill>
                <a:srgbClr val="FF0033"/>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09" name="Line 31"/>
            <p:cNvSpPr>
              <a:spLocks noChangeShapeType="1"/>
            </p:cNvSpPr>
            <p:nvPr/>
          </p:nvSpPr>
          <p:spPr bwMode="auto">
            <a:xfrm>
              <a:off x="4272" y="959"/>
              <a:ext cx="0" cy="1153"/>
            </a:xfrm>
            <a:prstGeom prst="line">
              <a:avLst/>
            </a:prstGeom>
            <a:noFill/>
            <a:ln w="57150" cmpd="thickThin">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0" name="Line 32"/>
            <p:cNvSpPr>
              <a:spLocks noChangeShapeType="1"/>
            </p:cNvSpPr>
            <p:nvPr/>
          </p:nvSpPr>
          <p:spPr bwMode="auto">
            <a:xfrm>
              <a:off x="2736" y="2304"/>
              <a:ext cx="1008" cy="0"/>
            </a:xfrm>
            <a:prstGeom prst="line">
              <a:avLst/>
            </a:prstGeom>
            <a:noFill/>
            <a:ln w="57150" cmpd="thickThin">
              <a:solidFill>
                <a:srgbClr val="FF0033"/>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1" name="Line 33"/>
            <p:cNvSpPr>
              <a:spLocks noChangeShapeType="1"/>
            </p:cNvSpPr>
            <p:nvPr/>
          </p:nvSpPr>
          <p:spPr bwMode="auto">
            <a:xfrm flipH="1">
              <a:off x="720" y="1056"/>
              <a:ext cx="288" cy="2064"/>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012" name="Line 34"/>
            <p:cNvSpPr>
              <a:spLocks noChangeShapeType="1"/>
            </p:cNvSpPr>
            <p:nvPr/>
          </p:nvSpPr>
          <p:spPr bwMode="auto">
            <a:xfrm>
              <a:off x="2640" y="2448"/>
              <a:ext cx="528" cy="672"/>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7"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Tree>
    <p:extLst>
      <p:ext uri="{BB962C8B-B14F-4D97-AF65-F5344CB8AC3E}">
        <p14:creationId xmlns:p14="http://schemas.microsoft.com/office/powerpoint/2010/main" val="123646634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44738"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411562B-A730-5B44-ACCB-1E9F4BA2097F}" type="slidenum">
              <a:rPr lang="en-US" sz="1200">
                <a:latin typeface="Comic Sans MS" charset="0"/>
              </a:rPr>
              <a:pPr/>
              <a:t>131</a:t>
            </a:fld>
            <a:endParaRPr lang="en-US" sz="1200" dirty="0">
              <a:latin typeface="Comic Sans MS" charset="0"/>
            </a:endParaRPr>
          </a:p>
        </p:txBody>
      </p:sp>
      <p:sp>
        <p:nvSpPr>
          <p:cNvPr id="244739" name="Rectangle 2"/>
          <p:cNvSpPr>
            <a:spLocks noGrp="1" noChangeArrowheads="1"/>
          </p:cNvSpPr>
          <p:nvPr>
            <p:ph type="ctrTitle"/>
          </p:nvPr>
        </p:nvSpPr>
        <p:spPr>
          <a:xfrm>
            <a:off x="457200" y="156985"/>
            <a:ext cx="8153400" cy="762000"/>
          </a:xfrm>
        </p:spPr>
        <p:txBody>
          <a:bodyPr/>
          <a:lstStyle/>
          <a:p>
            <a:r>
              <a:rPr lang="en-US" sz="3200" i="1" dirty="0">
                <a:latin typeface="Comic Sans MS" charset="0"/>
              </a:rPr>
              <a:t>Announcements &amp; Reminders </a:t>
            </a:r>
            <a:r>
              <a:rPr lang="en-US" sz="3200" i="1" dirty="0" smtClean="0">
                <a:latin typeface="Comic Sans MS" charset="0"/>
              </a:rPr>
              <a:t>(Dec 4)</a:t>
            </a:r>
            <a:endParaRPr lang="en-US" sz="3200" dirty="0">
              <a:latin typeface="Comic Sans MS" charset="0"/>
            </a:endParaRPr>
          </a:p>
        </p:txBody>
      </p:sp>
      <p:sp>
        <p:nvSpPr>
          <p:cNvPr id="83971" name="Rectangle 3"/>
          <p:cNvSpPr>
            <a:spLocks noChangeArrowheads="1"/>
          </p:cNvSpPr>
          <p:nvPr/>
        </p:nvSpPr>
        <p:spPr bwMode="auto">
          <a:xfrm>
            <a:off x="390525" y="918985"/>
            <a:ext cx="8763000" cy="4986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buFontTx/>
              <a:buChar char="•"/>
            </a:pPr>
            <a:endParaRPr lang="en-US" sz="800" b="1" dirty="0">
              <a:solidFill>
                <a:srgbClr val="000099"/>
              </a:solidFill>
              <a:latin typeface="Comic Sans MS" charset="0"/>
            </a:endParaRPr>
          </a:p>
          <a:p>
            <a:pPr>
              <a:buFontTx/>
              <a:buChar char="•"/>
            </a:pPr>
            <a:r>
              <a:rPr lang="en-US" sz="2800" dirty="0">
                <a:solidFill>
                  <a:srgbClr val="FF0000"/>
                </a:solidFill>
                <a:latin typeface="Comic Sans MS" charset="0"/>
              </a:rPr>
              <a:t> </a:t>
            </a:r>
            <a:r>
              <a:rPr lang="en-US" sz="800" dirty="0">
                <a:solidFill>
                  <a:srgbClr val="000090"/>
                </a:solidFill>
                <a:latin typeface="Comic Sans MS" charset="0"/>
              </a:rPr>
              <a:t> </a:t>
            </a:r>
            <a:r>
              <a:rPr lang="en-US" sz="800" dirty="0" smtClean="0">
                <a:solidFill>
                  <a:srgbClr val="000090"/>
                </a:solidFill>
                <a:latin typeface="Comic Sans MS" charset="0"/>
              </a:rPr>
              <a:t> </a:t>
            </a:r>
            <a:r>
              <a:rPr lang="en-US" dirty="0">
                <a:solidFill>
                  <a:srgbClr val="6600FF"/>
                </a:solidFill>
                <a:latin typeface="Comic Sans MS" charset="0"/>
              </a:rPr>
              <a:t>Take-Home Quiz 2</a:t>
            </a:r>
            <a:r>
              <a:rPr lang="en-US" dirty="0" smtClean="0">
                <a:solidFill>
                  <a:srgbClr val="6600FF"/>
                </a:solidFill>
                <a:latin typeface="Comic Sans MS" charset="0"/>
              </a:rPr>
              <a:t>: still being graded</a:t>
            </a:r>
            <a:endParaRPr lang="en-US" dirty="0" smtClean="0">
              <a:solidFill>
                <a:srgbClr val="000090"/>
              </a:solidFill>
              <a:latin typeface="Comic Sans MS" charset="0"/>
            </a:endParaRPr>
          </a:p>
          <a:p>
            <a:pPr>
              <a:buFontTx/>
              <a:buChar char="•"/>
            </a:pPr>
            <a:endParaRPr lang="en-US" sz="800" dirty="0">
              <a:solidFill>
                <a:srgbClr val="000090"/>
              </a:solidFill>
              <a:latin typeface="Comic Sans MS" charset="0"/>
            </a:endParaRPr>
          </a:p>
          <a:p>
            <a:pPr>
              <a:buFontTx/>
              <a:buChar char="•"/>
            </a:pPr>
            <a:r>
              <a:rPr lang="en-US" sz="2600" dirty="0" smtClean="0">
                <a:solidFill>
                  <a:srgbClr val="009900"/>
                </a:solidFill>
                <a:latin typeface="Comic Sans MS" charset="0"/>
              </a:rPr>
              <a:t> </a:t>
            </a:r>
            <a:r>
              <a:rPr lang="en-US" sz="2600" dirty="0" smtClean="0">
                <a:solidFill>
                  <a:srgbClr val="C00000"/>
                </a:solidFill>
                <a:latin typeface="Comic Sans MS" charset="0"/>
              </a:rPr>
              <a:t>Project #4:  due on Sunday </a:t>
            </a:r>
            <a:r>
              <a:rPr lang="en-US" sz="2600" b="1" dirty="0" smtClean="0">
                <a:solidFill>
                  <a:srgbClr val="C00000"/>
                </a:solidFill>
                <a:latin typeface="Comic Sans MS" charset="0"/>
              </a:rPr>
              <a:t>Dec 10 11:55pm </a:t>
            </a:r>
          </a:p>
          <a:p>
            <a:pPr>
              <a:buFontTx/>
              <a:buChar char="•"/>
            </a:pPr>
            <a:endParaRPr lang="en-US" sz="1200" b="1" dirty="0">
              <a:solidFill>
                <a:srgbClr val="00B050"/>
              </a:solidFill>
              <a:latin typeface="Comic Sans MS" charset="0"/>
            </a:endParaRPr>
          </a:p>
          <a:p>
            <a:pPr>
              <a:buFontTx/>
              <a:buChar char="•"/>
            </a:pPr>
            <a:r>
              <a:rPr lang="en-US" sz="2600" b="1" dirty="0" smtClean="0">
                <a:solidFill>
                  <a:srgbClr val="00B050"/>
                </a:solidFill>
                <a:latin typeface="Comic Sans MS" charset="0"/>
              </a:rPr>
              <a:t> </a:t>
            </a:r>
            <a:r>
              <a:rPr lang="en-US" sz="2600" b="1" dirty="0" smtClean="0">
                <a:solidFill>
                  <a:srgbClr val="FF0000"/>
                </a:solidFill>
                <a:latin typeface="Comic Sans MS" charset="0"/>
              </a:rPr>
              <a:t>Final Exam:  Mon Dec 18 6:30pm – 8:30pm, </a:t>
            </a:r>
          </a:p>
          <a:p>
            <a:r>
              <a:rPr lang="en-US" sz="2600" b="1" dirty="0">
                <a:solidFill>
                  <a:srgbClr val="FF0000"/>
                </a:solidFill>
                <a:latin typeface="Comic Sans MS" charset="0"/>
              </a:rPr>
              <a:t> </a:t>
            </a:r>
            <a:r>
              <a:rPr lang="en-US" sz="2600" b="1" dirty="0" smtClean="0">
                <a:solidFill>
                  <a:srgbClr val="FF0000"/>
                </a:solidFill>
                <a:latin typeface="Comic Sans MS" charset="0"/>
              </a:rPr>
              <a:t>                in-class  </a:t>
            </a:r>
            <a:r>
              <a:rPr lang="en-US" sz="2600" dirty="0" smtClean="0">
                <a:solidFill>
                  <a:srgbClr val="FF0000"/>
                </a:solidFill>
                <a:latin typeface="Comic Sans MS" charset="0"/>
              </a:rPr>
              <a:t>    </a:t>
            </a:r>
          </a:p>
          <a:p>
            <a:r>
              <a:rPr lang="en-US" sz="2600" dirty="0">
                <a:solidFill>
                  <a:srgbClr val="FF0000"/>
                </a:solidFill>
                <a:latin typeface="Comic Sans MS" charset="0"/>
              </a:rPr>
              <a:t> </a:t>
            </a:r>
            <a:r>
              <a:rPr lang="en-US" sz="2600" dirty="0" smtClean="0">
                <a:solidFill>
                  <a:srgbClr val="FF0000"/>
                </a:solidFill>
                <a:latin typeface="Comic Sans MS" charset="0"/>
              </a:rPr>
              <a:t>    </a:t>
            </a:r>
            <a:r>
              <a:rPr lang="en-US" dirty="0" smtClean="0">
                <a:solidFill>
                  <a:srgbClr val="000099"/>
                </a:solidFill>
                <a:latin typeface="Comic Sans MS" charset="0"/>
              </a:rPr>
              <a:t>open book, open nots, &amp; open “Internet”</a:t>
            </a:r>
          </a:p>
          <a:p>
            <a:r>
              <a:rPr lang="en-US" dirty="0" smtClean="0">
                <a:solidFill>
                  <a:srgbClr val="000099"/>
                </a:solidFill>
                <a:latin typeface="Comic Sans MS" charset="0"/>
              </a:rPr>
              <a:t> (but no communications w/ fellow students or anyone else!)</a:t>
            </a:r>
          </a:p>
          <a:p>
            <a:pPr marL="914400" lvl="1" indent="-457200">
              <a:buFont typeface="Wingdings" charset="2"/>
              <a:buChar char="Ø"/>
            </a:pPr>
            <a:r>
              <a:rPr lang="en-US" dirty="0" smtClean="0">
                <a:solidFill>
                  <a:srgbClr val="6600FF"/>
                </a:solidFill>
                <a:latin typeface="Comic Sans MS" charset="0"/>
              </a:rPr>
              <a:t>If you have final conflicts, or special needs, please let us know ASAP</a:t>
            </a:r>
          </a:p>
          <a:p>
            <a:pPr marL="914400" lvl="1" indent="-457200">
              <a:buFont typeface="Wingdings" charset="2"/>
              <a:buChar char="Ø"/>
            </a:pPr>
            <a:endParaRPr lang="en-US" sz="800" dirty="0" smtClean="0">
              <a:solidFill>
                <a:srgbClr val="6600FF"/>
              </a:solidFill>
              <a:latin typeface="Comic Sans MS" charset="0"/>
            </a:endParaRPr>
          </a:p>
          <a:p>
            <a:pPr marL="914400" lvl="1" indent="-457200">
              <a:buFont typeface="Wingdings" charset="2"/>
              <a:buChar char="Ø"/>
            </a:pPr>
            <a:endParaRPr lang="en-US" sz="800" dirty="0">
              <a:solidFill>
                <a:srgbClr val="6600FF"/>
              </a:solidFill>
              <a:latin typeface="Comic Sans MS" charset="0"/>
            </a:endParaRPr>
          </a:p>
          <a:p>
            <a:pPr>
              <a:buFontTx/>
              <a:buChar char="•"/>
            </a:pPr>
            <a:r>
              <a:rPr lang="en-US" sz="2600" dirty="0" smtClean="0">
                <a:solidFill>
                  <a:srgbClr val="FF0000"/>
                </a:solidFill>
                <a:latin typeface="Comic Sans MS" charset="0"/>
              </a:rPr>
              <a:t> </a:t>
            </a:r>
            <a:r>
              <a:rPr lang="en-US" dirty="0" smtClean="0">
                <a:solidFill>
                  <a:srgbClr val="000099"/>
                </a:solidFill>
                <a:latin typeface="Comic Sans MS" charset="0"/>
              </a:rPr>
              <a:t>Next Monday: wrap-up &amp; reviews</a:t>
            </a:r>
          </a:p>
          <a:p>
            <a:pPr marL="914400" lvl="1" indent="-457200">
              <a:buFont typeface="Wingdings" charset="2"/>
              <a:buChar char="Ø"/>
            </a:pPr>
            <a:r>
              <a:rPr lang="en-US" sz="2200" dirty="0" smtClean="0">
                <a:solidFill>
                  <a:srgbClr val="6600FF"/>
                </a:solidFill>
                <a:latin typeface="Comic Sans MS" charset="0"/>
              </a:rPr>
              <a:t>Will send you a sample final exam  for you to practice this week/weekend       </a:t>
            </a:r>
            <a:endParaRPr lang="en-US" sz="2200" dirty="0">
              <a:solidFill>
                <a:srgbClr val="6600FF"/>
              </a:solidFill>
              <a:latin typeface="Comic Sans MS" charset="0"/>
            </a:endParaRPr>
          </a:p>
        </p:txBody>
      </p:sp>
    </p:spTree>
    <p:extLst>
      <p:ext uri="{BB962C8B-B14F-4D97-AF65-F5344CB8AC3E}">
        <p14:creationId xmlns:p14="http://schemas.microsoft.com/office/powerpoint/2010/main" val="93927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971">
                                            <p:txEl>
                                              <p:pRg st="1" end="1"/>
                                            </p:txEl>
                                          </p:spTgt>
                                        </p:tgtEl>
                                        <p:attrNameLst>
                                          <p:attrName>style.visibility</p:attrName>
                                        </p:attrNameLst>
                                      </p:cBhvr>
                                      <p:to>
                                        <p:strVal val="visible"/>
                                      </p:to>
                                    </p:set>
                                    <p:animEffect transition="in" filter="dissolve">
                                      <p:cBhvr>
                                        <p:cTn id="7" dur="500"/>
                                        <p:tgtEl>
                                          <p:spTgt spid="839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3971">
                                            <p:txEl>
                                              <p:pRg st="3" end="3"/>
                                            </p:txEl>
                                          </p:spTgt>
                                        </p:tgtEl>
                                        <p:attrNameLst>
                                          <p:attrName>style.visibility</p:attrName>
                                        </p:attrNameLst>
                                      </p:cBhvr>
                                      <p:to>
                                        <p:strVal val="visible"/>
                                      </p:to>
                                    </p:set>
                                    <p:animEffect transition="in" filter="dissolve">
                                      <p:cBhvr>
                                        <p:cTn id="12" dur="500"/>
                                        <p:tgtEl>
                                          <p:spTgt spid="8397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3971">
                                            <p:txEl>
                                              <p:pRg st="5" end="5"/>
                                            </p:txEl>
                                          </p:spTgt>
                                        </p:tgtEl>
                                        <p:attrNameLst>
                                          <p:attrName>style.visibility</p:attrName>
                                        </p:attrNameLst>
                                      </p:cBhvr>
                                      <p:to>
                                        <p:strVal val="visible"/>
                                      </p:to>
                                    </p:set>
                                    <p:animEffect transition="in" filter="dissolve">
                                      <p:cBhvr>
                                        <p:cTn id="17" dur="500"/>
                                        <p:tgtEl>
                                          <p:spTgt spid="8397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3971">
                                            <p:txEl>
                                              <p:pRg st="6" end="6"/>
                                            </p:txEl>
                                          </p:spTgt>
                                        </p:tgtEl>
                                        <p:attrNameLst>
                                          <p:attrName>style.visibility</p:attrName>
                                        </p:attrNameLst>
                                      </p:cBhvr>
                                      <p:to>
                                        <p:strVal val="visible"/>
                                      </p:to>
                                    </p:set>
                                    <p:animEffect transition="in" filter="dissolve">
                                      <p:cBhvr>
                                        <p:cTn id="22" dur="500"/>
                                        <p:tgtEl>
                                          <p:spTgt spid="8397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3971">
                                            <p:txEl>
                                              <p:pRg st="7" end="7"/>
                                            </p:txEl>
                                          </p:spTgt>
                                        </p:tgtEl>
                                        <p:attrNameLst>
                                          <p:attrName>style.visibility</p:attrName>
                                        </p:attrNameLst>
                                      </p:cBhvr>
                                      <p:to>
                                        <p:strVal val="visible"/>
                                      </p:to>
                                    </p:set>
                                    <p:animEffect transition="in" filter="dissolve">
                                      <p:cBhvr>
                                        <p:cTn id="27" dur="500"/>
                                        <p:tgtEl>
                                          <p:spTgt spid="8397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3971">
                                            <p:txEl>
                                              <p:pRg st="8" end="8"/>
                                            </p:txEl>
                                          </p:spTgt>
                                        </p:tgtEl>
                                        <p:attrNameLst>
                                          <p:attrName>style.visibility</p:attrName>
                                        </p:attrNameLst>
                                      </p:cBhvr>
                                      <p:to>
                                        <p:strVal val="visible"/>
                                      </p:to>
                                    </p:set>
                                    <p:animEffect transition="in" filter="dissolve">
                                      <p:cBhvr>
                                        <p:cTn id="32" dur="500"/>
                                        <p:tgtEl>
                                          <p:spTgt spid="83971">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3971">
                                            <p:txEl>
                                              <p:pRg st="9" end="9"/>
                                            </p:txEl>
                                          </p:spTgt>
                                        </p:tgtEl>
                                        <p:attrNameLst>
                                          <p:attrName>style.visibility</p:attrName>
                                        </p:attrNameLst>
                                      </p:cBhvr>
                                      <p:to>
                                        <p:strVal val="visible"/>
                                      </p:to>
                                    </p:set>
                                    <p:animEffect transition="in" filter="dissolve">
                                      <p:cBhvr>
                                        <p:cTn id="37" dur="500"/>
                                        <p:tgtEl>
                                          <p:spTgt spid="83971">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3971">
                                            <p:txEl>
                                              <p:pRg st="12" end="12"/>
                                            </p:txEl>
                                          </p:spTgt>
                                        </p:tgtEl>
                                        <p:attrNameLst>
                                          <p:attrName>style.visibility</p:attrName>
                                        </p:attrNameLst>
                                      </p:cBhvr>
                                      <p:to>
                                        <p:strVal val="visible"/>
                                      </p:to>
                                    </p:set>
                                    <p:animEffect transition="in" filter="dissolve">
                                      <p:cBhvr>
                                        <p:cTn id="42" dur="500"/>
                                        <p:tgtEl>
                                          <p:spTgt spid="83971">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3971">
                                            <p:txEl>
                                              <p:pRg st="13" end="13"/>
                                            </p:txEl>
                                          </p:spTgt>
                                        </p:tgtEl>
                                        <p:attrNameLst>
                                          <p:attrName>style.visibility</p:attrName>
                                        </p:attrNameLst>
                                      </p:cBhvr>
                                      <p:to>
                                        <p:strVal val="visible"/>
                                      </p:to>
                                    </p:set>
                                    <p:animEffect transition="in" filter="dissolve">
                                      <p:cBhvr>
                                        <p:cTn id="47" dur="500"/>
                                        <p:tgtEl>
                                          <p:spTgt spid="8397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bldLvl="2"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ftr" idx="11"/>
          </p:nvPr>
        </p:nvSpPr>
        <p:spPr>
          <a:xfrm>
            <a:off x="3048000" y="6248400"/>
            <a:ext cx="2971800" cy="45720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SzPct val="25000"/>
              <a:buNone/>
            </a:pPr>
            <a:r>
              <a:rPr lang="en-US" sz="1200" dirty="0">
                <a:solidFill>
                  <a:schemeClr val="dk1"/>
                </a:solidFill>
                <a:latin typeface="Comic Sans MS"/>
                <a:ea typeface="Comic Sans MS"/>
                <a:cs typeface="Comic Sans MS"/>
                <a:sym typeface="Comic Sans MS"/>
              </a:rPr>
              <a:t>CSci4211:                  Weekly Summary </a:t>
            </a:r>
          </a:p>
        </p:txBody>
      </p:sp>
      <p:sp>
        <p:nvSpPr>
          <p:cNvPr id="279" name="Shape 279"/>
          <p:cNvSpPr txBox="1">
            <a:spLocks noGrp="1"/>
          </p:cNvSpPr>
          <p:nvPr>
            <p:ph type="sldNum" idx="4294967295"/>
          </p:nvPr>
        </p:nvSpPr>
        <p:spPr>
          <a:xfrm>
            <a:off x="6553200" y="6248400"/>
            <a:ext cx="1905000" cy="457200"/>
          </a:xfrm>
          <a:prstGeom prst="rect">
            <a:avLst/>
          </a:prstGeom>
          <a:noFill/>
          <a:ln>
            <a:noFill/>
          </a:ln>
        </p:spPr>
        <p:txBody>
          <a:bodyPr wrap="square"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omic Sans MS"/>
                <a:ea typeface="Comic Sans MS"/>
                <a:cs typeface="Comic Sans MS"/>
                <a:sym typeface="Comic Sans MS"/>
              </a:rPr>
              <a:t>132</a:t>
            </a:fld>
            <a:endParaRPr lang="en-US" sz="1200">
              <a:solidFill>
                <a:schemeClr val="dk1"/>
              </a:solidFill>
              <a:latin typeface="Comic Sans MS"/>
              <a:ea typeface="Comic Sans MS"/>
              <a:cs typeface="Comic Sans MS"/>
              <a:sym typeface="Comic Sans MS"/>
            </a:endParaRPr>
          </a:p>
        </p:txBody>
      </p:sp>
      <p:sp>
        <p:nvSpPr>
          <p:cNvPr id="280" name="Shape 280"/>
          <p:cNvSpPr txBox="1">
            <a:spLocks noGrp="1"/>
          </p:cNvSpPr>
          <p:nvPr>
            <p:ph type="ctrTitle"/>
          </p:nvPr>
        </p:nvSpPr>
        <p:spPr>
          <a:xfrm>
            <a:off x="609600" y="76200"/>
            <a:ext cx="8153400" cy="7620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SzPct val="25000"/>
              <a:buNone/>
            </a:pPr>
            <a:r>
              <a:rPr lang="en-US" sz="3200" b="0" i="1" u="none" strike="noStrike" cap="none" dirty="0">
                <a:solidFill>
                  <a:srgbClr val="FF0000"/>
                </a:solidFill>
                <a:latin typeface="Comic Sans MS"/>
                <a:ea typeface="Comic Sans MS"/>
                <a:cs typeface="Comic Sans MS"/>
                <a:sym typeface="Comic Sans MS"/>
              </a:rPr>
              <a:t> </a:t>
            </a:r>
            <a:r>
              <a:rPr lang="en-US" sz="3200" b="0" i="1" u="none" strike="noStrike" cap="none" dirty="0">
                <a:solidFill>
                  <a:srgbClr val="000099"/>
                </a:solidFill>
                <a:latin typeface="Comic Sans MS"/>
                <a:ea typeface="Comic Sans MS"/>
                <a:cs typeface="Comic Sans MS"/>
                <a:sym typeface="Comic Sans MS"/>
              </a:rPr>
              <a:t>Take Home Quiz </a:t>
            </a:r>
            <a:r>
              <a:rPr lang="en-US" sz="3200" b="0" i="1" u="none" strike="noStrike" cap="none" dirty="0" smtClean="0">
                <a:solidFill>
                  <a:srgbClr val="000099"/>
                </a:solidFill>
                <a:latin typeface="Comic Sans MS"/>
                <a:ea typeface="Comic Sans MS"/>
                <a:cs typeface="Comic Sans MS"/>
                <a:sym typeface="Comic Sans MS"/>
              </a:rPr>
              <a:t>2 </a:t>
            </a:r>
            <a:r>
              <a:rPr lang="en-US" sz="3200" b="0" i="1" u="none" strike="noStrike" cap="none" dirty="0">
                <a:solidFill>
                  <a:srgbClr val="000099"/>
                </a:solidFill>
                <a:latin typeface="Comic Sans MS"/>
                <a:ea typeface="Comic Sans MS"/>
                <a:cs typeface="Comic Sans MS"/>
                <a:sym typeface="Comic Sans MS"/>
              </a:rPr>
              <a:t>&amp; Other Tidbits</a:t>
            </a:r>
          </a:p>
        </p:txBody>
      </p:sp>
      <p:sp>
        <p:nvSpPr>
          <p:cNvPr id="281" name="Shape 281"/>
          <p:cNvSpPr/>
          <p:nvPr/>
        </p:nvSpPr>
        <p:spPr>
          <a:xfrm>
            <a:off x="304800" y="762000"/>
            <a:ext cx="8229600" cy="1304925"/>
          </a:xfrm>
          <a:prstGeom prst="rect">
            <a:avLst/>
          </a:prstGeom>
          <a:noFill/>
          <a:ln>
            <a:noFill/>
          </a:ln>
        </p:spPr>
        <p:txBody>
          <a:bodyPr wrap="square" lIns="92075" tIns="46025" rIns="92075" bIns="46025" anchor="t" anchorCtr="0">
            <a:noAutofit/>
          </a:bodyPr>
          <a:lstStyle/>
          <a:p>
            <a:pPr marL="0" marR="0" lvl="0" indent="0" algn="l" rtl="0">
              <a:lnSpc>
                <a:spcPct val="110000"/>
              </a:lnSpc>
              <a:spcBef>
                <a:spcPts val="0"/>
              </a:spcBef>
              <a:spcAft>
                <a:spcPts val="0"/>
              </a:spcAft>
              <a:buClr>
                <a:srgbClr val="000099"/>
              </a:buClr>
              <a:buSzPct val="100000"/>
              <a:buFont typeface="Comic Sans MS"/>
              <a:buChar char="•"/>
            </a:pPr>
            <a:r>
              <a:rPr lang="en-US" sz="2400" dirty="0">
                <a:solidFill>
                  <a:srgbClr val="000099"/>
                </a:solidFill>
                <a:latin typeface="Comic Sans MS"/>
                <a:ea typeface="Comic Sans MS"/>
                <a:cs typeface="Comic Sans MS"/>
                <a:sym typeface="Comic Sans MS"/>
              </a:rPr>
              <a:t> Take-Home Quiz </a:t>
            </a:r>
            <a:r>
              <a:rPr lang="en-US" sz="2400" dirty="0" smtClean="0">
                <a:solidFill>
                  <a:srgbClr val="000099"/>
                </a:solidFill>
                <a:latin typeface="Comic Sans MS"/>
                <a:ea typeface="Comic Sans MS"/>
                <a:cs typeface="Comic Sans MS"/>
                <a:sym typeface="Comic Sans MS"/>
              </a:rPr>
              <a:t>II:  </a:t>
            </a:r>
            <a:r>
              <a:rPr lang="en-US" sz="2400" dirty="0">
                <a:solidFill>
                  <a:srgbClr val="000099"/>
                </a:solidFill>
                <a:latin typeface="Comic Sans MS"/>
                <a:ea typeface="Comic Sans MS"/>
                <a:cs typeface="Comic Sans MS"/>
                <a:sym typeface="Comic Sans MS"/>
              </a:rPr>
              <a:t>graded (rather leniently)!</a:t>
            </a:r>
          </a:p>
          <a:p>
            <a:pPr marL="457200" marR="0" lvl="1" indent="0" algn="l" rtl="0">
              <a:lnSpc>
                <a:spcPct val="110000"/>
              </a:lnSpc>
              <a:spcBef>
                <a:spcPts val="0"/>
              </a:spcBef>
              <a:spcAft>
                <a:spcPts val="0"/>
              </a:spcAft>
              <a:buClr>
                <a:srgbClr val="000099"/>
              </a:buClr>
              <a:buSzPct val="100000"/>
              <a:buFont typeface="Comic Sans MS"/>
              <a:buChar char="•"/>
            </a:pPr>
            <a:r>
              <a:rPr lang="en-US" sz="2400" b="0" i="0" u="none" strike="noStrike" cap="none" dirty="0">
                <a:solidFill>
                  <a:srgbClr val="000099"/>
                </a:solidFill>
                <a:latin typeface="Comic Sans MS"/>
                <a:ea typeface="Comic Sans MS"/>
                <a:cs typeface="Comic Sans MS"/>
                <a:sym typeface="Comic Sans MS"/>
              </a:rPr>
              <a:t> </a:t>
            </a:r>
            <a:r>
              <a:rPr lang="en-US" sz="2200" b="0" i="0" u="none" strike="noStrike" cap="none" dirty="0">
                <a:solidFill>
                  <a:srgbClr val="FF0000"/>
                </a:solidFill>
                <a:latin typeface="Comic Sans MS"/>
                <a:ea typeface="Comic Sans MS"/>
                <a:cs typeface="Comic Sans MS"/>
                <a:sym typeface="Comic Sans MS"/>
              </a:rPr>
              <a:t>statistics: Max. </a:t>
            </a:r>
            <a:r>
              <a:rPr lang="en-US" sz="2200" b="0" i="0" u="none" strike="noStrike" cap="none" dirty="0" smtClean="0">
                <a:solidFill>
                  <a:srgbClr val="FF0000"/>
                </a:solidFill>
                <a:latin typeface="Comic Sans MS"/>
                <a:ea typeface="Comic Sans MS"/>
                <a:cs typeface="Comic Sans MS"/>
                <a:sym typeface="Comic Sans MS"/>
              </a:rPr>
              <a:t>123, </a:t>
            </a:r>
            <a:r>
              <a:rPr lang="en-US" sz="2200" b="0" i="0" u="none" strike="noStrike" cap="none" dirty="0">
                <a:solidFill>
                  <a:srgbClr val="FF0000"/>
                </a:solidFill>
                <a:latin typeface="Comic Sans MS"/>
                <a:ea typeface="Comic Sans MS"/>
                <a:cs typeface="Comic Sans MS"/>
                <a:sym typeface="Comic Sans MS"/>
              </a:rPr>
              <a:t>Median </a:t>
            </a:r>
            <a:r>
              <a:rPr lang="en-US" sz="2200" dirty="0" smtClean="0">
                <a:solidFill>
                  <a:srgbClr val="FF0000"/>
                </a:solidFill>
                <a:latin typeface="Comic Sans MS"/>
                <a:ea typeface="Comic Sans MS"/>
                <a:cs typeface="Comic Sans MS"/>
                <a:sym typeface="Comic Sans MS"/>
              </a:rPr>
              <a:t>105</a:t>
            </a:r>
            <a:r>
              <a:rPr lang="en-US" sz="2200" b="0" i="0" u="none" strike="noStrike" cap="none" dirty="0" smtClean="0">
                <a:solidFill>
                  <a:srgbClr val="FF0000"/>
                </a:solidFill>
                <a:latin typeface="Comic Sans MS"/>
                <a:ea typeface="Comic Sans MS"/>
                <a:cs typeface="Comic Sans MS"/>
                <a:sym typeface="Comic Sans MS"/>
              </a:rPr>
              <a:t>, </a:t>
            </a:r>
            <a:r>
              <a:rPr lang="en-US" sz="2200" b="0" i="0" u="none" strike="noStrike" cap="none" dirty="0">
                <a:solidFill>
                  <a:srgbClr val="FF0000"/>
                </a:solidFill>
                <a:latin typeface="Comic Sans MS"/>
                <a:ea typeface="Comic Sans MS"/>
                <a:cs typeface="Comic Sans MS"/>
                <a:sym typeface="Comic Sans MS"/>
              </a:rPr>
              <a:t>Mean </a:t>
            </a:r>
            <a:r>
              <a:rPr lang="en-US" sz="2200" b="0" i="0" u="none" strike="noStrike" cap="none" dirty="0" smtClean="0">
                <a:solidFill>
                  <a:srgbClr val="FF0000"/>
                </a:solidFill>
                <a:latin typeface="Comic Sans MS"/>
                <a:ea typeface="Comic Sans MS"/>
                <a:cs typeface="Comic Sans MS"/>
                <a:sym typeface="Comic Sans MS"/>
              </a:rPr>
              <a:t>100, </a:t>
            </a:r>
            <a:r>
              <a:rPr lang="en-US" sz="2200" b="0" i="0" u="none" strike="noStrike" cap="none" dirty="0">
                <a:solidFill>
                  <a:srgbClr val="FF0000"/>
                </a:solidFill>
                <a:latin typeface="Comic Sans MS"/>
                <a:ea typeface="Comic Sans MS"/>
                <a:cs typeface="Comic Sans MS"/>
                <a:sym typeface="Comic Sans MS"/>
              </a:rPr>
              <a:t>Min. </a:t>
            </a:r>
            <a:r>
              <a:rPr lang="en-US" sz="2200" b="0" i="0" u="none" strike="noStrike" cap="none" dirty="0" smtClean="0">
                <a:solidFill>
                  <a:srgbClr val="FF0000"/>
                </a:solidFill>
                <a:latin typeface="Comic Sans MS"/>
                <a:ea typeface="Comic Sans MS"/>
                <a:cs typeface="Comic Sans MS"/>
                <a:sym typeface="Comic Sans MS"/>
              </a:rPr>
              <a:t>38</a:t>
            </a:r>
            <a:endParaRPr lang="en-US" sz="2200" b="0" i="0" u="none" strike="noStrike" cap="none" dirty="0">
              <a:solidFill>
                <a:srgbClr val="FF0000"/>
              </a:solidFill>
              <a:latin typeface="Comic Sans MS"/>
              <a:ea typeface="Comic Sans MS"/>
              <a:cs typeface="Comic Sans MS"/>
              <a:sym typeface="Comic Sans MS"/>
            </a:endParaRPr>
          </a:p>
          <a:p>
            <a:pPr marL="914400" marR="0" lvl="2" indent="0" algn="l" rtl="0">
              <a:lnSpc>
                <a:spcPct val="110000"/>
              </a:lnSpc>
              <a:spcBef>
                <a:spcPts val="0"/>
              </a:spcBef>
              <a:spcAft>
                <a:spcPts val="0"/>
              </a:spcAft>
              <a:buNone/>
            </a:pPr>
            <a:endParaRPr sz="2400" b="0" i="0" u="none" strike="noStrike" cap="none" dirty="0">
              <a:solidFill>
                <a:srgbClr val="000099"/>
              </a:solidFill>
              <a:latin typeface="Comic Sans MS"/>
              <a:ea typeface="Comic Sans MS"/>
              <a:cs typeface="Comic Sans MS"/>
              <a:sym typeface="Comic Sans MS"/>
            </a:endParaRPr>
          </a:p>
        </p:txBody>
      </p:sp>
      <p:sp>
        <p:nvSpPr>
          <p:cNvPr id="282" name="Shape 282"/>
          <p:cNvSpPr/>
          <p:nvPr/>
        </p:nvSpPr>
        <p:spPr>
          <a:xfrm>
            <a:off x="533400" y="4201788"/>
            <a:ext cx="8153400" cy="1970412"/>
          </a:xfrm>
          <a:prstGeom prst="rect">
            <a:avLst/>
          </a:prstGeom>
          <a:noFill/>
          <a:ln>
            <a:noFill/>
          </a:ln>
        </p:spPr>
        <p:txBody>
          <a:bodyPr wrap="square" lIns="92075" tIns="46025" rIns="92075" bIns="46025" anchor="t" anchorCtr="0">
            <a:noAutofit/>
          </a:bodyPr>
          <a:lstStyle/>
          <a:p>
            <a:pPr marR="0" lvl="0" algn="l" rtl="0">
              <a:spcBef>
                <a:spcPts val="0"/>
              </a:spcBef>
              <a:spcAft>
                <a:spcPts val="0"/>
              </a:spcAft>
              <a:buNone/>
            </a:pPr>
            <a:r>
              <a:rPr lang="en-US" sz="2400" dirty="0">
                <a:solidFill>
                  <a:srgbClr val="000099"/>
                </a:solidFill>
                <a:latin typeface="Comic Sans MS"/>
                <a:ea typeface="Comic Sans MS"/>
                <a:cs typeface="Comic Sans MS"/>
                <a:sym typeface="Comic Sans MS"/>
              </a:rPr>
              <a:t> </a:t>
            </a:r>
            <a:endParaRPr lang="en-US" sz="2400" dirty="0" smtClean="0">
              <a:solidFill>
                <a:srgbClr val="000099"/>
              </a:solidFill>
              <a:latin typeface="Comic Sans MS"/>
              <a:ea typeface="Comic Sans MS"/>
              <a:cs typeface="Comic Sans MS"/>
              <a:sym typeface="Comic Sans MS"/>
            </a:endParaRPr>
          </a:p>
          <a:p>
            <a:pPr marL="342900" marR="0" lvl="0" indent="-342900" algn="l" rtl="0">
              <a:spcBef>
                <a:spcPts val="0"/>
              </a:spcBef>
              <a:spcAft>
                <a:spcPts val="0"/>
              </a:spcAft>
              <a:buFont typeface="Arial" charset="0"/>
              <a:buChar char="•"/>
            </a:pPr>
            <a:r>
              <a:rPr lang="en-US" sz="2400" dirty="0" smtClean="0">
                <a:solidFill>
                  <a:srgbClr val="000099"/>
                </a:solidFill>
                <a:latin typeface="Comic Sans MS"/>
                <a:ea typeface="Comic Sans MS"/>
                <a:cs typeface="Comic Sans MS"/>
                <a:sym typeface="Comic Sans MS"/>
              </a:rPr>
              <a:t>Not counting students who did not turn or cheated on the quiz.</a:t>
            </a:r>
          </a:p>
          <a:p>
            <a:pPr marL="342900" marR="0" lvl="0" indent="-342900" algn="l" rtl="0">
              <a:spcBef>
                <a:spcPts val="0"/>
              </a:spcBef>
              <a:spcAft>
                <a:spcPts val="0"/>
              </a:spcAft>
              <a:buFont typeface="Arial" charset="0"/>
              <a:buChar char="•"/>
            </a:pPr>
            <a:endParaRPr lang="en-US" sz="800" dirty="0">
              <a:solidFill>
                <a:srgbClr val="000099"/>
              </a:solidFill>
              <a:latin typeface="Comic Sans MS"/>
              <a:ea typeface="Comic Sans MS"/>
              <a:cs typeface="Comic Sans MS"/>
              <a:sym typeface="Comic Sans MS"/>
            </a:endParaRPr>
          </a:p>
          <a:p>
            <a:pPr marL="0" marR="0" lvl="0" indent="0" algn="l" rtl="0">
              <a:spcBef>
                <a:spcPts val="0"/>
              </a:spcBef>
              <a:spcAft>
                <a:spcPts val="0"/>
              </a:spcAft>
              <a:buClr>
                <a:srgbClr val="000090"/>
              </a:buClr>
              <a:buSzPct val="100000"/>
              <a:buFont typeface="Comic Sans MS"/>
              <a:buChar char="•"/>
            </a:pPr>
            <a:r>
              <a:rPr lang="en-US" sz="2200" dirty="0" smtClean="0">
                <a:solidFill>
                  <a:srgbClr val="000090"/>
                </a:solidFill>
                <a:latin typeface="Comic Sans MS"/>
                <a:ea typeface="Comic Sans MS"/>
                <a:cs typeface="Comic Sans MS"/>
                <a:sym typeface="Comic Sans MS"/>
              </a:rPr>
              <a:t> Please </a:t>
            </a:r>
            <a:r>
              <a:rPr lang="en-US" sz="2200" dirty="0">
                <a:solidFill>
                  <a:srgbClr val="000090"/>
                </a:solidFill>
                <a:latin typeface="Comic Sans MS"/>
                <a:ea typeface="Comic Sans MS"/>
                <a:cs typeface="Comic Sans MS"/>
                <a:sym typeface="Comic Sans MS"/>
              </a:rPr>
              <a:t>feel free to talk to us if you have questions, especially if you didn’t do well</a:t>
            </a:r>
          </a:p>
          <a:p>
            <a:pPr marL="0" marR="0" lvl="0" indent="0" algn="l" rtl="0">
              <a:spcBef>
                <a:spcPts val="0"/>
              </a:spcBef>
              <a:spcAft>
                <a:spcPts val="0"/>
              </a:spcAft>
              <a:buClr>
                <a:schemeClr val="dk1"/>
              </a:buClr>
              <a:buFont typeface="Times New Roman"/>
              <a:buNone/>
            </a:pPr>
            <a:endParaRPr sz="2000" dirty="0">
              <a:solidFill>
                <a:srgbClr val="0000FF"/>
              </a:solidFill>
              <a:latin typeface="Comic Sans MS"/>
              <a:ea typeface="Comic Sans MS"/>
              <a:cs typeface="Comic Sans MS"/>
              <a:sym typeface="Comic Sans MS"/>
            </a:endParaRPr>
          </a:p>
        </p:txBody>
      </p:sp>
      <p:sp>
        <p:nvSpPr>
          <p:cNvPr id="283" name="Shape 283"/>
          <p:cNvSpPr/>
          <p:nvPr/>
        </p:nvSpPr>
        <p:spPr>
          <a:xfrm>
            <a:off x="1219200" y="1676400"/>
            <a:ext cx="6553200" cy="2971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SzPct val="25000"/>
              <a:buNone/>
            </a:pPr>
            <a:r>
              <a:rPr lang="en-US" sz="2000" b="1" dirty="0">
                <a:solidFill>
                  <a:schemeClr val="dk1"/>
                </a:solidFill>
                <a:latin typeface="Times New Roman"/>
                <a:ea typeface="Times New Roman"/>
                <a:cs typeface="Times New Roman"/>
                <a:sym typeface="Times New Roman"/>
              </a:rPr>
              <a:t>Points  # people</a:t>
            </a:r>
          </a:p>
          <a:p>
            <a:pPr marL="0" marR="0" lvl="0" indent="0" algn="l" rtl="0">
              <a:spcBef>
                <a:spcPts val="0"/>
              </a:spcBef>
              <a:spcAft>
                <a:spcPts val="0"/>
              </a:spcAft>
              <a:buSzPct val="25000"/>
              <a:buNone/>
            </a:pPr>
            <a:r>
              <a:rPr lang="en-US" sz="2000" b="1" dirty="0" smtClean="0">
                <a:solidFill>
                  <a:schemeClr val="dk1"/>
                </a:solidFill>
                <a:latin typeface="Times New Roman"/>
                <a:ea typeface="Times New Roman"/>
                <a:cs typeface="Times New Roman"/>
                <a:sym typeface="Times New Roman"/>
              </a:rPr>
              <a:t>[110-125]  22</a:t>
            </a:r>
          </a:p>
          <a:p>
            <a:pPr marL="0" marR="0" lvl="0" indent="0" algn="l" rtl="0">
              <a:spcBef>
                <a:spcPts val="0"/>
              </a:spcBef>
              <a:spcAft>
                <a:spcPts val="0"/>
              </a:spcAft>
              <a:buSzPct val="25000"/>
              <a:buNone/>
            </a:pPr>
            <a:r>
              <a:rPr lang="en-US" sz="2000" b="1" dirty="0" smtClean="0">
                <a:solidFill>
                  <a:schemeClr val="dk1"/>
                </a:solidFill>
                <a:latin typeface="Times New Roman"/>
                <a:ea typeface="Times New Roman"/>
                <a:cs typeface="Times New Roman"/>
                <a:sym typeface="Times New Roman"/>
              </a:rPr>
              <a:t>[100-109]  22</a:t>
            </a:r>
            <a:endParaRPr lang="en-US" sz="20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SzPct val="25000"/>
              <a:buNone/>
            </a:pPr>
            <a:r>
              <a:rPr lang="en-US" sz="2000" b="1" dirty="0" smtClean="0">
                <a:solidFill>
                  <a:schemeClr val="dk1"/>
                </a:solidFill>
                <a:latin typeface="Times New Roman"/>
                <a:ea typeface="Times New Roman"/>
                <a:cs typeface="Times New Roman"/>
                <a:sym typeface="Times New Roman"/>
              </a:rPr>
              <a:t>[90-99]	    12</a:t>
            </a:r>
            <a:endParaRPr lang="en-US" sz="20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SzPct val="25000"/>
              <a:buNone/>
            </a:pPr>
            <a:r>
              <a:rPr lang="en-US" sz="2000" b="1" dirty="0" smtClean="0">
                <a:solidFill>
                  <a:schemeClr val="dk1"/>
                </a:solidFill>
                <a:latin typeface="Times New Roman"/>
                <a:ea typeface="Times New Roman"/>
                <a:cs typeface="Times New Roman"/>
                <a:sym typeface="Times New Roman"/>
              </a:rPr>
              <a:t>[80-89]</a:t>
            </a:r>
            <a:r>
              <a:rPr lang="en-US" sz="2000" b="1" dirty="0">
                <a:solidFill>
                  <a:schemeClr val="dk1"/>
                </a:solidFill>
                <a:latin typeface="Times New Roman"/>
                <a:ea typeface="Times New Roman"/>
                <a:cs typeface="Times New Roman"/>
                <a:sym typeface="Times New Roman"/>
              </a:rPr>
              <a:t>	    </a:t>
            </a:r>
            <a:r>
              <a:rPr lang="en-US" sz="2000" b="1" dirty="0" smtClean="0">
                <a:solidFill>
                  <a:schemeClr val="dk1"/>
                </a:solidFill>
                <a:latin typeface="Times New Roman"/>
                <a:ea typeface="Times New Roman"/>
                <a:cs typeface="Times New Roman"/>
                <a:sym typeface="Times New Roman"/>
              </a:rPr>
              <a:t>3</a:t>
            </a:r>
            <a:endParaRPr lang="en-US" sz="20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SzPct val="25000"/>
              <a:buNone/>
            </a:pPr>
            <a:r>
              <a:rPr lang="en-US" sz="2000" b="1" dirty="0" smtClean="0">
                <a:solidFill>
                  <a:schemeClr val="dk1"/>
                </a:solidFill>
                <a:latin typeface="Times New Roman"/>
                <a:ea typeface="Times New Roman"/>
                <a:cs typeface="Times New Roman"/>
                <a:sym typeface="Times New Roman"/>
              </a:rPr>
              <a:t>[70-79]</a:t>
            </a:r>
            <a:r>
              <a:rPr lang="en-US" sz="2000" b="1" dirty="0">
                <a:solidFill>
                  <a:schemeClr val="dk1"/>
                </a:solidFill>
                <a:latin typeface="Times New Roman"/>
                <a:ea typeface="Times New Roman"/>
                <a:cs typeface="Times New Roman"/>
                <a:sym typeface="Times New Roman"/>
              </a:rPr>
              <a:t>	    </a:t>
            </a:r>
            <a:r>
              <a:rPr lang="en-US" sz="2000" b="1" dirty="0" smtClean="0">
                <a:solidFill>
                  <a:schemeClr val="dk1"/>
                </a:solidFill>
                <a:latin typeface="Times New Roman"/>
                <a:ea typeface="Times New Roman"/>
                <a:cs typeface="Times New Roman"/>
                <a:sym typeface="Times New Roman"/>
              </a:rPr>
              <a:t>3</a:t>
            </a:r>
            <a:endParaRPr lang="en-US" sz="20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SzPct val="25000"/>
              <a:buNone/>
            </a:pPr>
            <a:r>
              <a:rPr lang="en-US" sz="2000" b="1" dirty="0" smtClean="0">
                <a:solidFill>
                  <a:schemeClr val="dk1"/>
                </a:solidFill>
                <a:latin typeface="Times New Roman"/>
                <a:ea typeface="Times New Roman"/>
                <a:cs typeface="Times New Roman"/>
                <a:sym typeface="Times New Roman"/>
              </a:rPr>
              <a:t>[60-69]      4</a:t>
            </a:r>
            <a:endParaRPr lang="en-US" sz="20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SzPct val="25000"/>
              <a:buNone/>
            </a:pPr>
            <a:r>
              <a:rPr lang="en-US" sz="2000" b="1" dirty="0" smtClean="0">
                <a:solidFill>
                  <a:schemeClr val="dk1"/>
                </a:solidFill>
                <a:latin typeface="Times New Roman"/>
                <a:ea typeface="Times New Roman"/>
                <a:cs typeface="Times New Roman"/>
                <a:sym typeface="Times New Roman"/>
              </a:rPr>
              <a:t>[0-59]	    1</a:t>
            </a:r>
          </a:p>
          <a:p>
            <a:pPr marL="0" marR="0" lvl="0" indent="0" algn="l" rtl="0">
              <a:spcBef>
                <a:spcPts val="0"/>
              </a:spcBef>
              <a:spcAft>
                <a:spcPts val="0"/>
              </a:spcAft>
              <a:buSzPct val="25000"/>
              <a:buNone/>
            </a:pPr>
            <a:r>
              <a:rPr lang="en-US" sz="2000" b="1" dirty="0" smtClean="0">
                <a:solidFill>
                  <a:schemeClr val="dk1"/>
                </a:solidFill>
                <a:latin typeface="Times New Roman"/>
                <a:ea typeface="Times New Roman"/>
                <a:cs typeface="Times New Roman"/>
                <a:sym typeface="Times New Roman"/>
              </a:rPr>
              <a:t>Total</a:t>
            </a:r>
            <a:r>
              <a:rPr lang="en-US" sz="2000" b="1" dirty="0">
                <a:solidFill>
                  <a:schemeClr val="dk1"/>
                </a:solidFill>
                <a:latin typeface="Times New Roman"/>
                <a:ea typeface="Times New Roman"/>
                <a:cs typeface="Times New Roman"/>
                <a:sym typeface="Times New Roman"/>
              </a:rPr>
              <a:t>	  </a:t>
            </a:r>
            <a:r>
              <a:rPr lang="en-US" sz="2000" b="1" dirty="0" smtClean="0">
                <a:solidFill>
                  <a:schemeClr val="dk1"/>
                </a:solidFill>
                <a:latin typeface="Times New Roman"/>
                <a:ea typeface="Times New Roman"/>
                <a:cs typeface="Times New Roman"/>
                <a:sym typeface="Times New Roman"/>
              </a:rPr>
              <a:t>67</a:t>
            </a:r>
            <a:endParaRPr lang="en-US" sz="2000" b="1" dirty="0">
              <a:solidFill>
                <a:schemeClr val="dk1"/>
              </a:solidFill>
              <a:latin typeface="Times New Roman"/>
              <a:ea typeface="Times New Roman"/>
              <a:cs typeface="Times New Roman"/>
              <a:sym typeface="Times New Roman"/>
            </a:endParaRPr>
          </a:p>
        </p:txBody>
      </p:sp>
      <p:sp>
        <p:nvSpPr>
          <p:cNvPr id="2" name="AutoShape 2" descr="data:image/png;base64,iVBORw0KGgoAAAANSUhEUgAABFQAAAKtCAYAAAAJsDq7AAAAAXNSR0IArs4c6QAAQABJREFUeAHs3QGQVPWdL/ofyzgTR0eXDCYyQccEFjeYgAuErMsSXKgUXgkxRtfnjezVrbXk7fJuNte9pcWtUEU9UkWFyrqWuaTuuFqB3STFTXgXiTEllcjVsC6JARNdIYkrWdHZARUkYXSSGZnLOz3dPT0zDEP3oWHoOZ+T0jnd/f//z/l9/sdU9bf+5/S448kWNgIECBAgQIAAAQIECBAgQIAAgbIFfqfslhoSIECAAAECBAgQIECAAAECBAj0CQhUXAgECBAgQIAAAQIECBAgQIAAgQoFBCoVgmlOgAABAgQIECBAgAABAgQIEBCouAYIECBAgAABAgQIECBAgAABAhUKCFQqBNOcAAECBAgQIECAAAECBAgQICBQcQ0QIECAAAECBAgQIECAAAECBCoUEKhUCKY5AQIECBAgQIAAAQIECBAgQECg4hogQIAAAQIECBAgQIAAAQIECFQoIFCpEExzAgQIECBAgAABAgQIECBAgIBAxTVAgAABAgQIECBAgAABAgQIEKhQQKBSIZjmBAgQIECAAAECBAgQIECAAAGBimuAAAECBAgQIECAAAECBAgQIFChgEClQjDNCRAgQIAAAQIECBAgQIAAAQICFdcAAQIECBAgQIAAAQIECBAgQKBCAYFKhWCaEyBAgAABAgQIECBAgAABAgQEKq4BAgQIECBAgAABAgQIECBAgECFAgKVCsE0J0CAAAECBAgQIECAAAECBAgIVFwDBAgQIECAAAECBAgQIECAAIEKBQQqFYJpToAAAQIECBAgQIAAAQIECBAQqLgGCBAgQIAAAQIECBAgQIAAAQIVCghUKgTTnAABAgQIECBAgAABAgQIECAgUHENECBAgAABAgQIECBAgAABAgQqFBCoVAimOQECBAgQIECAAAECBAgQIEBAoOIaIECAAAECBAgQIECAAAECBAhUKCBQqRBMcwIECBAgQIAAAQIECBAgQICAQMU1QIAAAQIECBAgQIAAAQIECBCoUECgUiGY5gQIECBAgAABAgQIECBAgAABgYprgAABAgQIECBAgAABAgQIECBQoYBApUIwzQkQIECAAAECBAgQIECAAAECAhXXAAECBAgQIECAAAECBAgQIECgQgGBSoVgmhMgQIAAAQIECBAgQIAAAQIEBCquAQIECBAgQIAAAQIECBAgQIBAhQIClQrBNCdAgAABAgQIECBAgAABAgQICFRcAwQIECBAgAABAgQIECBAgACBCgXqKmyf2ea9R/bFk/+0N95595Xx8XnTYnxNSXTFnqe2xZM/2R/vxHnR+kc3xI1zJ5/TFRx68enYuefNeO+MP465Uyac0+fq5AgQIECAAAECBAgQIEAgewIClTLnvPuN52Pbjp0RDcdiXhKoNJXZb/SbdcXj96+O7R2lM+n411+f84HKm3u2x46dndH0zgcEKqWps0eAAAECBAgQIECAAAEC54iAQKXciRhfoKqvq6nVKT37f9AfprTMXBzXf+TSiMbLy636pO0OPvNofPunB+LyP/x0XDdj4knbpf1gfF0usuqM+vPOSztEef162uPRb3w3Dpx3eXz61utiYm0tPSqvRq0IECBAgAABAgQIECBAoOoCApUUpL0p+oxWl2PH3skfuuma+IvbFlVtZc3br+2Nl146HK9d8uYZCVTOnldX7N37UiSVxGs3JoFK49k7siMRIECAAAECBAgQIECAQO0KnFOBSm9PV3R190ZjU1OM7+2M9pdfj+7Etu6Cd0frpYOfo9HblbRNko3GpsYhK0Z6o6uzK2J8YzQ25pcbDBq350jsf/XNOJaM23Dxe2LyxOLNO71x5OCBePPt3BEb4j2XTY6m+mEmtv685NOII+37483uY9EbdTHpitZoOunKhty47cm4fUeM91yRjDuobf58e5PzbWrsjvZ9B5KaG2LSlMkx8nf7gedbF++eNDkmFOotnnVPT08cffs3+ZeJ7a+7evqsGhuHK6zYK/e3Nw61t8evk/oS/cFj9+bd+4f99a+iKxm7Ljn/+r66TvQvjpyfh+HnrHS8hrgsqb1hhIUpvV1Hov2NZA6T0xs8h/kjDZrvEa6jruQaiq63iqcXbx/tjJ7Evn6QzwgW/T3tECBAgAABAgQIECBAgEDWBMYdT7Zzo+iueHTN6tjRGdE0fWY07X0uBjz2I6Jlftzzn5cWbskotb3mzlVx47RiKJJ8P963JVa35Z51ck2sXnNjEkqU2kZzEnwc3p/cSFLaGloXxvIbWuL7X/1a7B34QfLFeuHtd8d1V+WDnK59jybj7kg6NkRrS33s7xjYuCkWL/9cLJpSOo/cEbr2Px0PPrQ1OnIZTf/WlIz7l8m4+dtkSuMmdSfdO/uGbYjbV6+Jq06SqHTueyoe3vDYkHEjpi5cFndcNyP64pKuF2PN6ocG1Zo/haZk7FUjjP10MvbQc45ovebm+PMb50b7ljXxUPJsk6Fb0zV3xqobp5X8kxUxq1fl/ItbaR4GzVlyy803/+6B2HW42C7529ASzcnsH07cmpNx703GzW+d8fQ3H46tuwZdGdE0dWH85V8Ub9cpHWfE66j75D53Jj7TkhPv3DeyRam2AedulwABAgQIECBAgAABAgQyIXBO/WzyeX1JQPJFthCmNLe0RnNuOUhu69gRD3/3xfx+8u9i2/43+ncKi24uLC2+6W/bF6Y0xdTpU/tvfenevz0eeKAQpjS1RGtrc2Gk7ti+cWPs6+kfuP/9vjAlCWemTi227YxtbevimUOlm4F6Dz0Ta9cXg4mGaG5pKRyzMxl3XTy+P1kdMWTLhym5N5uT3+IZfus9+HSsaSuGKUm4M316tBRynJe2fy2++PVn8x3rGuIDzc3R3FQETAKb5ByaW66Mi0s0gw+ShDAPt5XOuXXq1GgpdN+/c3N8ecueaHzPB6IpGbc0bFJb8vrK9xXjhcLgybNmhm7989D/wZHY8sVSmNKQM835d+fDlP5mfTu98cyGdf1hSkNTc7Q05wvvfGl7rPvyE8nqkvxWPM6I11HRpzBGX89kzJxPY67mMiwKh/OHAAECBAgQIECAAAECBDIocOK33nMCoSVuveevYtbEXMLSE09v+GJsTZaPHP7pnuhcWuYv7BS/XQ+sp2F6rFh5R7T2fffvjCceXBfbXsovH5m6eHnctWhKX+ue9iS0eGBrcutNRzz/cmdMGbACJteg+Zpl8V9vnNF3+0xP+zPxdw9sTp7B0R3btu2JubfNSFp0xncf3tx3u1I0z4nP/pdbYnKulN5D8eiX18WOjojt3/lJfHzFvNxw/VvTzBvib26bN2BVR/9HhZ0j8e2/31rYnxp3rror8qfWE89u+Ups2tkRnc9tiqcWfCgWTG6N2+69N3r3Px4r129PTnp+3Pu5pfnVK0OHLbzuat9TWBXUGstXr4gpfU49SZCxJjbv7Y7DO/fExetui1XJae9//P5Yn/x0UPP8O+LepXm3QcMO5z+oQaK058koLnaZvmR53LEgP86RFx+P+x7anvcrntuL3+07h9zLOTd/Nm4p/OzzoecfjXVfS1YOdWyLnQevjQXJM3dL20jX0Y19PtG7L+5f2ZbU3Rx3Jl7TcvOUbOVYdN54VX8wl+/l3wQIECBAgAABAgQIECCQFYFzaoVKEX3mrbcXwpTcO/XxB3/0ofxHp/kLO9f82S2FMCU3XFPM+sMP58eNqXH9taVQoH7yjJhVWPVRaFD60zAn7iqEKbk36yfPjdsWt/Z93vnL/ckNRsnWcyD2Hu57KxbfdlM+TMm9HD8xrl86P//B/j3RXlrQktzmMjP+csQwJenW80a82JnvPn/5skKYkntdH7NuvD3mFFaT/ODHL+cbJf/uLj6UNgk4Bt151N9iuJ134tdHiyto6mPuTXfEksWLY8nNs/vDnuKwcWxgEcONdfL3Xv/li/kPmxfGLYUwJffGhGnXxZ9dU1z9k29y4Bd78zsti+OmQpiSe2PijMWxsND0hT3t+TaFf5d1HSXP7Clu7+QeGXPCdmqLE7p4gwABAgQIECBAgAABAgTGvMA5uULlogtLt6n0zUDxJ4vLWPUw8oyVvjzn2jVccH6+efOkePf4gT3Hx/mFlQoD3+3bv/D85Ckqg7f3XJELY/YnSy5eiQPJOV72+oFkxUp+29b2pfh5ct9S4bd2orszWZ7Stx2Jt5KE45LCq7jwov6wovjW0L89r/6yMG5LXHlZ8RabYqsJMXtuS+xKlr+c7NQHlVjsNuBv4yVTkphpZ7K+piM23bc6tjS3xO9P+3B8eNasWFBYvTOg+WnudsW/7ssrNU//wAm1j09uySltPdH+SuHhsclKlC+t/5doKIImMVFHAfuto4Mjo7KuowH/BQy8zersWpQqtUeAAAECBAgQIECAAAECtSEw4OvkuXPCud/OOatbJUHNMG2P9RZ+SSfeit8mqxyOdR0tnX734eQBtqWXpb0hAw15WWpX2jtWjGWSh7ZOOllqUmpe+d6EGXHv3cviG5u+FXuTJ+l2H+6I53bm/tmWpE9T4/a7/yKumnCqWKb8w75TyD8u7HtoyUj9jsXRXPpU2A4PDxpv9Ycs+YandR2dZYtibf4SIECAAAECBAgQIECAQG0InJOBSiV0dUN+NLmSvqnaDhNk1BVX0MSE6HsWbn/m0BA3rLg7pl/QOzgiyn3e25D8zHElt+EMONvkoa25lTBDf9a591gpdBjQuqLd+ktnxB2fmxE9nYfi1Vdeib0//UHseC5JhLpfio3//bvJL/csPWE1ybAHGMZpcLu66FtBkvyUz9CVJYPb5V8VV480TL8h7r5pevQOuFWn2L6hMfeLTKdvUByvahbFAf0lQIAAAQIECBAgQIAAgTEjcE4+Q6Uc3eJihMNvFZ/1ke/V+9viapFyRknR5vDhGLD+pG+Al58vPN+jaVJckgQJjZOuTB5xmtu64/W36mLCxIkxccA/FyUh0ISJTRVHQY2XFcftiJ/+vPAwlb7j5P7VHk/uzN/70nB+f6LT/2k5O89vWR9rVq2KDU+1R33TxJhy1axYetvnYuWt0/PdO/fGvw3mjjhZJPfW0fzzZPoP3Bu/GbQKpz4mX55XOvxC8rDh/nb5nV8fHfhOY3xgWr5t92uvR13ThEGeEyc2xviGCdHUmK7uIYfue5nKYriBvEeAAAECBAgQIECAAAECY1KgZgOV4oqFvT/YGQcLX9Q725+Nf9i46wxP1N5Yv/6JOFK4K+lg8iszDxWCjOark5/czR29cXLMacmfxs6NX4mn9h0pnFNvtD/7aHx+7dpY+eDT/T/zW/jw1H/qr4g/zD//NnZ97SvxdHsh3eg9kvxi0Vfjpb4RGuIjV19x6rGGa9H1ZnR2d8fe73839hwqph+98cbrbxdaN8S7hgQoPUffGrz6pjhu93Ox4/mD+Ve9ncmvEP1D/y/6FJtcNuPD+d3OnfHwN58tBDC9se+pDbHpuYGBSsTkGTPzbQ/vjPs3PNXv39vVHo/evzrWrlkZT7UXz7l4hDL+Jrdo5de09MRbXQNuNUthUcbRNCFAgAABAgQIECBAgACBMSIw5Ovx6FZVXHVy6rNojDkfnx7bNyUrQzp2xH2f3zFsl+LX43LGLbYtDjRSn+7922Ltym3FpoW/LXHjommF/ca4dtnN8c/rNicrLw7HY21r47EhrZt/N79CZdgflhnStvSyPhZ8Zln8cO3XklEPx9YHVsfWhuThrUkIUtxaFt4R8y4dfqXG0BqLfYp/f3/Rwmh4Lvm56NztPes+X3y7/2/DnIUxpXArT10h0cr9TPPK5J/WhctjxXVTonHKNTEzdsRzSa+dX7svecTtybf61vlxw9QnY2vy09UduzbF6uSfk22NUz4et878cV/Q0rn3scT/BNGYcEGu7v4nzZxsqMHv140vPGS4MzatWxlJJbH8CyuiEovBA3pFgAABAgQIECBAgAABAlkQOKdWqBSfTVo3fnAgUFf89l5fXJeS/FzurM/E7QunDp6j5GGt06c25d9L2hZHOem4URhvQNvigEP79J9DQ2tcM6ewTKTYuGl63L7yP8e0vuUp+TfHT5wb/23l8pjTWjifYtvk6/vMJcvj3ltm9J1f/7gDautvOtxO7mGpq5bHNcVxi2FKQ3Ncc/OK+FwSagy7NSW3xQz7QenN+kvnxcrP3hrTk18lGrw1xPT5t8Y9yTkXt9aFN8bMAaW9+ZtiXDMxbr1nWRSnodi+eer0wm1QyV1C/fNbH/PuuidumFlYzlNo3NA6M2a25s+hdPvS+Jh123+L5TfMSX6JaMjWPDPuXPVfY0bhgblD567Yeljr+ilx8w2F1S99DfMPFq7Eoji+vwQIECBAgAABAgQIECCQHYFxx5Otpsvt6Ywjb+fXeVwwYcJJfzK42jX2dnXG0e7ccZNnpEw44Sv+oMP1JG27e8fHsST8aEjOsVqP+siN+3buHJKfGL6ojMBk0Emd4sXA+i64qCnqh01jeqPzSPJEmeT4jSccP/9Z38zUXRAThj5Bd8jxS8dLHtabe1rviFtPctzuGF93LLqONcTEU7YfcbC+D/PHz/2UdmM0Dim2dG51cXKLUx9DCwIECBAgQIAAAQIECBAYOwK1H6iMnblQCQECBAgQIECAAAECBAgQIFAjAufULT81YuY0CRAgQIAAAQIECBAgQIAAgYwLCFQyfgEonwABAgQIECBAgAABAgQIEKhcQKBSuZkeBAgQIECAAAECBAgQIECAQMYFBCoZvwCUT4AAAQIECBAgQIAAAQIECFQuIFCp3EwPAgQIECBAgAABAgQIECBAIOMCApWMXwDKJ0CAAAECBAgQIECAAAECBCoXEKhUbqYHAQIECBAgQIAAAQIECBAgkHEBgUrGLwDlEyBAgAABAgQIECBAgAABApULCFQqN9ODAAECBAgQIECAAAECBAgQyLiAQCXjF4DyCRAgQIAAAQIECBAgQIAAgcoFBCqVm+lBgAABAgQIECBAgAABAgQIZFxAoJLxC0D5BAgQIECAAAECBAgQIECAQOUCApXKzfQgQIAAAQIECBAgQIAAAQIEMi4gUMn4BaB8AgQIECBAgAABAgQIECBAoHIBgUrlZnoQIECAAAECBAgQIECAAAECGRcQqGT8AlA+AQIECBAgQIAAAQIECBAgULmAQKVyMz0IECBAgAABAgQIECBAgACBjAsIVDJ+ASifAAECBAgQIECAAAECBAgQqFxAoFK5mR4ECBAgQIAAAQIECBAgQIBAxgUEKhm/AJRPgAABAgQIECBAgAABAgQIVC4gUKncTA8CBAgQIECAAAECBAgQIEAg4wIClYxfAMonQIAAAQIECBAgQIAAAQIEKhcQqFRupgcBAgQIECBAgAABAgQIECCQcQGBSsYvAOUTIECAAAECBAgQIECAAAEClQvUVd5FDwIECBAgQIAAAQIECBAgULsCP9x7NNb8w/7oOfZ/TlnEH/xeU/y/f35FvKt+NNcjdMX+fW/EJVe0RuP4U55ydRsceT7u/+//Ereuui0ure7IZY3W/sSDsbXr2lixdFpZ7c9mo9oIVHoOxhPf2BTb9nb02bTMXBzLbl0UE/supK546sG/je+/2pN36+6OaF0cK1csisazKelYBAgQIECAAAECBAgQIFATAhsePxivHSl8hzzFGW9/9kj86YJL4iO/33SSll3x+P2rY3vu62pDQzRdeGHEW29FZ+67abTG8i+siCn1J+kaPXHk0NtxwcQJcdImua5d/xbr2zbGstXrYsYJX3R74uCLL8QT3/1eXHT9X8XSaYXzHOl7dNeL8eDaf4xXC6fVnZzr/DtXJ32HDn4wNqz9WnTPvzMuKbQ9G396Oo9EohITmupj0qw/jDfXPhRff989cdusiWfj8GUfoyYClee/tT4JUy6Nm5ffHZf3/iL+/qHH4uHmqXHvda1Jod3x2qud0TxrSXys9fw4dix5q+69UROFlT1NGhIgQIAAAQIECBAgQIDAaAmMGzfSkRvi6qW3x2W/PS/O6/5l/OOm7XHp/JvjM1deEL9958KYNFJS0r491j7wdNy5dk1MG2nlSd150ZT874QmPfvi/s+3RS7LyW3X5P/0/Xuk79Fd7XvipSTvmX/D0njfeRHH3olovqRhQO/87v4nNsXemBOrktUhJxz7hNbVe+PA9++L9c/Oi7VrrovxE2bE/3Pr9Fi76X/Foll3jcoqmZNVVgO5Q7K06Zfd0brkppg7JbfA6NL49Mzvx6ajb+Vr6uqIXyQXwsJrF8SsCScr0/sECBAgQIAAAQIECBAgQOBMCIyPS6dclf+i3zs+LkwClZbpV8eUActSDu55Kr79vR/Ga50N8aGFS+OT86ZE78Fn4isPbO87oS1f3hD/YdmfxYyL3ognHvl27PrFa9Hw3ivj45/8RFx16dBVIwNqGH9xLLz1zpg6a1I8sWpN/Kb/o5G/R9fl0pGGeXH9vLkjBCWH4n9v64jpy25Popz81nNwTzzy7e/FL17rjvd+6I/jTz85Lyb0JS2d8ezj347v/fiXEU2XxcdvvClmtSa9etpjy4bvR+snPxOzLk2SpcLr911/S1xd9/P41uP7Y/JlET/55xei+91Xxif+r+vj7R3fiP/9QnK87u3xpW++O/7LLXNjwsw/iZZN6+OJ54/EbTPOnS/+o3kTWGFKTvWnMZauWhcrFhTv1joYP36uOy68KFlGlduSpC4X+G29b1Xcc8898cUHH4328lZu9XX3LwIECBAgQIAAAQIECBAgUBWB3t7kJp5k683d7pPfjuzZEvdtfCzeaf3jWPKxlti5tS2+9Pi+GN/QHB+ek7vrIuK9U94f74pfxTc/f19s+5f6+JNPL4nWd3bFxvu+GYfywwz/7/ETY8asacnjLsZH7maN0jby9+jX29/oCyxWJt+h77lnVWx4Yk/0ljrn9zo7Yl80xIz3FwKM5Dahv7tvY+x6pzWWLJkTXTu3xtr/8VTSryeefnBNbNr+y5i5eEnM+d1XY9P6NfFU7ov5sa544aW98dLRgkfh9ctdvXHs6L/Hc3t3xmNPvhEfWfyxuHB/Uu/D/xSXXXV1vLc+ad/QEjOvaM6fy/jW+Nj0iJ//PDnvc2irgUBloFZvPLNhfbLkaGrc9vH8hdf75q+SBk0x89qlcfutCyNe2hEPfOWp/EU8sKt9AgQIECBAgAABAgQIECBwVgW64p/+186ImctixY3zYtaCW+Kem6fH4e3JQoALpsS1H708OZvmmH/9gpg2sSk+euft8dm7k9Ubvzczrv34/OSzV+O1rtM94RO/R0duWULT1FiSrD65Yf5lsXfbxvjHZwZHN10H9iUP2KiPCwv3+hz88fficMxMnld6Y8yatSj+asXCaHjrzTja83Jsfym5fWj5vXHd3Fmx6I57Y2GSg3z/n19OFkDkzz25qyi/DXzdN25T3L7yrpg3d0H8p2UzIw7/Ji6cNjf+ZGYuSJkSC+dO6X+2zMXNTdH9xhsnBj/FsUfhbw3c8lNSefHRL8fmvRE33H1HTC5M6vhL58a96+b2N7q8IXla88YfxstdyQU5zMqojo6OOHDgQH97OwQIECBAgAABAgQIECBwZgQmTZoULS0tZ2bwWhk1Wagx9fdKBhc158KCV+OtZElJd9+ykp78gpbG+hj/qz3xwEMbB1RWWKEx4J1Kd4f7Hj15wR2xbkFhpBlXRbxyTzz+8msRc0sPfa1rOH/QoY6++WayauTyZM1KfqtvvS7W3Js8L3ffo9GZLHK4sv9hMfXxwSQQ2f70nuj8VDL2KbZi2DL+gvwX+NxX/WPvJGi5v8k/uTtS+rc3O5OQJ86ZH6CpmUCl/ekN8dCOjli8YnXMy917VdiOvPh0PPnq78YnF13Vd+9Xw4W5Se+J5Jk6w265/5gz/x/0sDLeJECAAAECBAgQIECAAIEzIfDaa79Ohi2GFfmYoC9I6O1LVPIrOXpejK9u3hUzb707+TWb5JEXvS/GqpX/87ROZ/jv0T3x/OOPxW8/tDjmTs6HGL87zANpj+WeVDtgG19ID/pDhJ5Dse/VY3HZe1qTkGVHvJGspCkuajh88HCywGRKErOMzwci44srIgqvB4xb9m6O6rL3nDNhSu68f6fskx/Fhoee3xIPbN0bLQtvj7nv7o5Dhw4l/xzpu62nIf49dibLk57cdyh6ug7Gti07kqVLV8f7h1mdMoolODQBAgQIECBAgAABAgQIZE6gMabPbY7OHZvjmfbO6DmyL76xIbkFKHmeypTkO2vDRe9ORHrijQNH+mXePnI0jhxpjyce/se+W27O608w+puUtXPy79H18dtXdsbmtu/E/s6e6Gx/Jr6zqzuamwvPKS2M3jjpA0lQ0pkEJfmnq1z2B3+ULKnZEY88sz96eo7E099YF21tT8TbyUNoP5z02fo/H4+DXT1xaM8TsSm5s2Tq770nWV4yKaYlS1qe/eEL0dXbFc9/9/HktqHB2+DYJv9ZX87UfbT/2Dmjf32xMxouHnyOg0c6+69STs3ZPNGu5KE9yQWXbB3bN8aa/EOQk1fJvVarV8VV0z4RN1/TkVwM62JbrlFDayz768XnVGqVOy0bAQIECBAgQIAAAQIECIx9gdz9FHXFFRnJ/pSlfxVLjn4lNj+wJjbnym+eEyv+fF7+13UuuTJmNjwWW9evjdfvXBWfnt8aG7c9FGuTL7dNfbdKHY4Dr/fEtCSbONWW+3JfCidG/h49+z/eGf/6lYdi/ZpdfcM2TV0cdy3KP6e0/ziNl8esJAz58XMHYt6iyVE/eVGsuOFgrN+8Pnb1FdISt979pzEhWYNy08rb41fJA2vvW53/wt56zbL4i3n5H5b5yNI5sXPz5lj9XF+nvuEvakgG7lucUx/FW376Pkjezm1XzPpYxM7HYv3qxli17sZo6n099iVJzNwZk/MNzpF/jzuebOfIuZzeafT0RFcyIY3JfWc2AgQIECBAgAABAgQIECBwMoH/+74Xk58m7jzZxye8/z/unhZzrmw64f1K3ujt6UpWnNRFY/3Q76y90dXTW3o/9902iVsa6wu3yVRykArb9nR1xbG6hpMe68izG2Ltprfjs+tWRH+U0ZucX/Igk+G+e+fGi4bGOOHUR+hz0lNOHHpytwwlg+1//Iuxfvv7k3DllmRpxbmz1cQtP2VxJRflcBNaVl+NCBAgQIAAAQIECBAgQCAzAtd/NHerTXnbBya9K37/8tN/psT4+sZSaDLo0LnwZEDIkvtue0IiMahD1V7UN+bO6eTBzYRZt8Tilv3xwPqnkpCnsI0/+Xfv3HjDDjdCn+KwJ/xNHHJhSte+x5Mw5XAs+eynzqkwJXe+Y2eFygn63iBAgAABAgQIECBAgAABAsMLHH37WPT+n+E/G/juBe/6nag/b+ysRRhYW1n7vQfj8f9vT3z0lkXJ7T1nfzv0/OPx3PiPxqKrRuPoI9crUBnZx6cECBAgQIAAAQIECBAgQIAAgRMEMhyznWDhDQIECBAgQIAAAQIECBAgQIBAWQIClbKYNCJAgAABAgQIECBAgAABAgQIlAQEKiULewQIECBAgAABAgQIECBAgACBsgQEKmUxaUSAAAECBAgQIECAAAECBAgQKAkIVEoW9ggQIECAAAECBAgQIECAAAECZQkIVMpi0ogAAQIECBAgQIAAAQIECBAgUBIQqJQs7BEgQIAAAQIECBAgQIAAAQIEyhIQqJTFpBEBAgQIECBAgAABAgQIECBAoCQgUClZ2CNAgAABAgQIECBAgAABAgQIlCUgUCmLSSMCBAgQIECAAAECBAgQIECAQElAoFKysEeAAAECBAgQIECAAAECBAgQKEtAoFIWk0YECBAgQIAAAQIECBAgQIAAgZKAQKVkYY8AAQIECBAgQIAAAQIECBAgUJaAQKUsJo0IECBAgAABAgQIECBAgAABAiUBgUrJwh4BAgQIECBAgAABAgQIECBAoCwBgUpZTBoRIECAAAECBAgQIECAAAECBEoCApWShT0CBAgQIECAAAECBAgQIECAQFkCApWymDQiQIAAAQIECBAgQIAAAQIECJQEBColC3sECBAgQIAAAQIECBAgQIAAgbIEBCplMWlEgAABAgQIECBAgAABAgQIECgJCFRKFvYIECBAgAABAgQIECBAgAABAmUJCFTKYtKIAAECBAgQIECAAAECBAgQIFASEKiULOwRIECAAAECBAgQIECAAAECBMoSEKiUxaQRAQIECBAgQIAAAQIECBAgQKAkIFApWdgjQIAAAQIECBAgQIAAAQIECJQlIFApi0kjAgQIECBAgAABAgQIECBAgEBJQKBSsrBHgAABAgQIECBAgAABAgQIEChLQKBSFpNGBAgQIECAAAECBAgQIECAAIGSgEClZGGPAAECBAgQIECAAAECBAgQIFCWgEClLCaNCBAgQIAAAQIECBAgQIAAAQIlAYFKycIeAQIECBAgQIAAAQIECBAgQKAsAYFKWUwaESBAgAABAgQIECBAgAABAgRKAgKVkoU9AgQIECBAgAABAgQIECBAgEBZAgKVspg0IkCAAAECBAgQIECAAAECBAiUBAQqJQt7BAgQIECAAAECBAgQIECAAIGyBAQqZTFpRIAAAQIECBAgQIAAAQIECBAoCQhUShb2CBAgQIAAAQIECBAgQIAAAQJlCQhUymLSiAABAgQIECBAgAABAgQIECBQEhColCzsESBAgAABAgQIECBAgAABAgTKEhColMWkEQECBAgQIECAAAECBAgQIECgJCBQKVnYI0CAAAECBAgQIECAAAECBAiUJSBQKYtJIwIECBAgQIAAAQIECBAgQIBASUCgUrKwR4AAAQIECBAgQIAAAQIECBAoS0CgUhaTRgQIECBAgAABAgQIECBAgACBkoBApWRhjwABAgQIECBAgAABAgQIECBQloBApSwmjQgQIECAAAECBAgQIECAAAECJQGBSsnCHgECBAgQIECAAAECBAgQIECgLAGBSllMGhEgQIAAAQIECBAgQIAAAQIESgIClZKFPQIECBAgQIAAAQIECBAgQIBAWQIClbKYNCJAgAABAgQIECBAgAABAgQIlAQEKiULewQIECBAgAABAgQIECBAgACBsgQEKmUxaUSAAAECBAgQIECAAAECBAgQKAkIVEoW9ggQIECAAAECBAgQIECAAAECZQkIVMpi0ogAAQIECBAgQIAAAQIECBAgUBKoK+3aI0CAAAECBAgQIFAdgR/97Gisf6Qj9r78dnUGzPAo06+4IFZ8qiU++sGLMqygdAIECJx7AuOOJ9u5d1rOiAABAgQIECBAoJYFPvX5F6L9je5aLuGcOvfJlzTEI1/40Dl1Tk6GAAECWRdwy0/WrwD1EyBAgAABAgTOgIAwpbqoPKvraTQ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h3PNkyVbFiCRAgQIAAAQIECBAgQIAAAQKnKVB3mv11J0CAAAECBAgQIHCCwJzlu094zxunJ7CrbfbpDaA3AQIECFRVwC0/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gbqaKLLnYDzxjU2xbW9H3+m2zFwcy25dFBPH5172xPOPboiv7Xgp/9mcm+OuW+ZGY98r/yJAgAABAgQIECBAgAABAgQIVF+gJlaoPP+t9UmYcl7cvPzuuPvOJdH53LZ4+Hv7+zSOPPutvjBl4e2fjbuXJ5/t2hxffaq9+lJGJECAAAECBAgQIECAAAECBAgUBGogUOmK/b/sjtYlN8XcKZfGpdMWxKdnNsRbR9/qK+HVnz0XMX1ZXHfV5Lh0yoL4zPym2P+Dn0SXKSZAgAABAgQIECBAgAABAgQInCGBGrjlpzGWrlo3oPyD8ePnuuPChRcm7yVhy88jmma9a8DnyW7P4JdeESBAgAABAgQIECBAgAABAgSqKVADgcrAcnvjmQ3rY29Mjc9+vDX5IFmHUj/wc/sECBAgQIAAAQLngsCuttnnwmk4BwIECBAgcMYEaipQefHRL8fmvRE33H1HTO57IG3iUuFqlI6Ojjhw4MAZAzUwAQIECBAgQIBAxPIHKVRboO2uiJ8ljwp85McRL79R7dGzN94Vl0R86iMRH5ycvdrPZsWTJk2KlpaWs3lIxyJw1gRqJlBpf3pDPLSjIxavWB3zLi0uS2mM902J2NH1Tj9Y3SmWrOT+Y/YfdD+XHQIECBAgQIDAGRLYfYbGze6ws2fPjjVbXoj2N7qzi1DFynOh1OYfN8QjN3yoiqMaigCBLAnUwENpIw49vyUe2Lo3WhbeHnPf3R2HDh1K/jnStzjl8unTI57bFE/v74yeQ8/Hlh2Ho3neDD+bnKWrWK0ECBAgQIAAgYwICFOqO9E8q+tpNAJZE6iBFSpdsXPrzr556di+MdZsL05RU9y+elVcNfemuGHv/bF1/ZrYmvuodWHcc13u+So2AgQIECBAgAABAgQIECBAgMCZEaiBQCX/Kz9LT1p/U8y7Y1V8pKsrjkVdNDYWbwc6aQcfECBAgAABAgQIECBAgAABAgROS6AGApXy6qtvbDzF01PKG0crAgQIECBAgAABAgQIECBAgMCpBGriGSqnKsLnBAgQIECAAAECBAgQIECAAIGzKSBQOZvajkWAAAECBAgQIECAAAECBAiMCQGBypiYRkUQIECAAAECBAgQIECAAAECZ1NAoHI2tR2LAAECBAgQIECAAAECBAgQGBMCApUxMY2KIECAAAECBAgQIECAAAECBM6mgEDlbGo7FgECBAgQIECAAAECBAgQIDAmBAQqY2IaFUGAAAECBAgQIECAAAECBAicTQGBytnUdiwCBAgQIECAAAECBAgQIEBgTAgIVMbENCqCAAECBAgQIECAAAECBAgQOJsCApWzqe1YBAgQIECAAAECBAgQIECAwJgQEKiMiWlUBAECBAgQIECAAAECBAgQIHA2BQQqZ1PbsQgQIECAAAECBAgQIECAAIExISBQGRPTqAgCBAgQIECAAAECBAgQIEDgbAoIVM6mtmMRIECAAAECBAgQIECAAAECY0Jg3PFkGxOVKIIAAQIECBAgQIAAAQIECBAgcJYE6s7ScRyGAAECBAgQIEAgQwJzlu/OULVnp9RdbbODa/Wtc642AgQIpBFwy08aNX0IECBAgAABAgQIECBAgACBTAsIVDI9/YonQIAAAQIECBAgQIAAAQIE0ggIVNKo6UOAAAECBAgQIECAAAECBAhkWkCgkunpVzwBAgQIECBAgAABAgQIECCQRkCgkkZNHwIECBAgQIAAAQIECBAgQCDTAgKVTE+/4gkQIECAAAECBAgQIECAAIE0AgKVNGr6ECBAgAABAgQIECBAgAABApkWEKhkevoVT4AAAQIECBAgQIAAAQIECKQREKikUdOHAAECBAgQIECAAAECBAgQyLSAQCXT0694AgQIECBAgAABAgQIECBAII2AQCWNmj4ECBAgQIAAAQIECBAgQIBApgUEKpmefsUTIECAAAECBAgQIECAAAECaQQEKmnU9CFAgAABAgQIECBAgAABAgQyLSBQyfT0K54AAQIECBAgQIAAAQIECBBIIyBQSaOmDwECBAgQIECAAAECBAgQIJBpAYFKpqdf8QQIECBAgAABAgQIECBAgEAaAYFKGjV9CBAgQIAAAQIECBAgQIAAgUwLCFQyPf2KJ0CAAAECBAgQIECAAAECBNIICFTSqOlDgAABAgQIECBAgAABAgQIZFpg3PFky7SA4gkQIECAAAECBAgQIECAAAECFQrUVdhecwIECBAgQIAAAQKnFJizfPcp22hQmcCuttnBtTKzclrnXG0ECBBII+CWnzRq+hAgQIAAAQIECBAgQIAAAQKZFhCoZHr6FU+AAAECBAgQIECAAAECBAikERCopFHThwABAgQIECBAgAABAgQIEMi0gEAl09OveAIECBAgQIAAAQIECBAgQCCNgEAljZo+BAgQIECAAAECBAgQIECAQKYFBCqZnn7FEyBAgAABAgQIECBAgAABAmkEBCpp1PQhQIAAAQIECBAgQIAAAQIEMi0gUMn09CueAAECBAgQIECAAAECBAgQSCMgUEmjpg8BAgQIECBAgAABAgQIECCQaQGBSqanX/EECBAgQIAAAQIECBAgQIBAGgGBSho1fQgQIECAAAECBAgQIECAAIFMCwhUMj39iidAgAABAgQIECBAgAABAgTSCAhU0qjpQ4AAAQIECBAgQIAAAQIECGRaQKCS6elXPAECBAgQIECAAAECBAgQIJBGQKCSRk0fAgQIECBAgAABAgQIECBAINMCApVMT7/iCRAgQIAAAQIECBAgQIAAgTQCApU0avoQIECAAAECBAgQIECAAAECmRYQqGR6+hVPgAABAgQIECBAgAABAgQIpBEYdzzZ0nTUhwABAgQIECBAgAABAgQIECCQVYG6rBaubgIECBAgQIAAgTMnMGf57jM3eEZH3tU2O7hWf/JzrjYCBAikEXDLTxo1fQgQIECAAAECBAgQIECAAIFMCwhUMj39iidAgAABAgQIECBAgAABAgTSCAhU0qjpQ4AAAQIECBAgQIAAAQIECGRaQKCS6elXPAECBAgQIECAAAECBAgQIJBGQKCSRk0fAgQIECBAgAABAgQIECBAINMCApVMT7/iCRAgQIAAAQIECBAgQIAAgTQCApU0avoQIECAAAECBAgQIECAAAECmRYQqGR6+hVPgAABAgQIECBAgAABAgQIpBEQqKRR04cAAQIECBAgQIAAAQIECBDItIBAJdPTr3gCBAgQIECAAAECBAgQIEAgjYBAJY2aPgQIECBAgAABAgQIECBAgECmBQQqmZ5+xRMgQIAAAQIECBAgQIAAAQJpBAQqadT0IUCAAAECBAgQIECAAAECBDItIFDJ9PQrngABAgQIECBAgAABAgQIEEgjIFBJo6YPAQIECBAgQIAAAQIECBAgkGkBgUqmp1/xBAgQIECAAAECBAgQIECAQBoBgUoaNX0IECBAgAABAgQIECBAgACBTAsIVDI9/YonQIAAAQIECBAgQIAAAQIE0ggIVNKo6UOAAAECBAgQIECAAAECBAhkWmDc8WTLtIDiCRAgQIAAAQIECBAgQIAAAQIVCtRV2F5zAgQIECBAgAABAqcUmLN89ynbaFCZwK622cG1MrNyWudcbQQIEEgj4JafNGr6ECBAgAABAgQIECBAgAABApkWEKhkevoVT4AAAQIECBAgQIAAAQIECKQREKikUdOHAAECBAgQIECAAAECBAgQyLSAQCXT0694AgQIECBAgAABAgQIECBAII2AQCWNmj4ECBAgQIAAAQIECBAgQIBApgUEKpmefsUTIECAAAECBAgQIECAAAECaQQEKmnU9CFAgAABAgQIECBAgAABAgQyLSBQyfT0K54AAQIECBAgQIAAAQIECBBIIyBQSaOmDwECBAgQIECAAAECBAgQIJBpAYFKpqdf8QQIECBAgAABAgQIECBAgEAaAYFKGjV9CBAgQIAAAQIECBAgQIAAgUwLCFQyPf2KJ0CAAAECBAgQIECAAAECBNIICFTSqOlDgAABAgQIECBAgAABAgQIZFpAoJLp6Vc8AQIECBAgQIAAAQIECBAgkEZAoJJGTR8CBAgQIECAAAECBAgQIEAg0wJ1tVJ9b9eR+PkLP4rvbXslrv+bu2JaY/HMu+KpB/82vv9qT/6N7u6I1sWxcsWi6G9SbOovAQIECBAgQIAAAQIECBAgQKAKAjURqPTsezQ+37ajUG7zkLK747VXO6N51pL4WOv5cexY8nHde6MmChtSiZcECBAgQIAAAQIECBAgQIBAbQjURu5w8ZWxbPkfx/t7/ynWPPTTwbJdHfGLZFHKwmsXxKwJgz/yigABAgQIECBAgAABAgQIECBwJgRqIlCpnzgtZkyM6No3DEHdeVGfvL31vlWxNbndp3nq/LjtjqUxOfemjQABAgQIECBAgAABAgQIECBwBgRqIlAZqe7eN3+VfNwUM69dHFdPeDO+s2l7PPCVi+ILn1vQF7QM7dvR0REHDhwY+rbXBAgQIECAAAECVRRou6uKgxmqT2D37t3BtfoXQ87VduYEJk2aFC0tLWfuAEYmMIoCNR+ojL90bty7bm4/4eUNR2PNxh/Gy10LBjy4tv/jvv+Y/Qdd8rBHgAABAgQIEDgTAnOW+5JabdddbbODa7VVI3KuNgIECKQRqPmfTT7y4tOx5Yk90VuovuHC85O9nngnjYY+BAgQIECAAAECBAgQIECAAIEyBGo+UGmIf4+d2zbGk/sORU/Xwdi2Jfk1oKar4/1+M7mM6deEAAECBAgQIECAAAECBAgQSCNQU7f81NXlUpLBT5ttnPaJuPmajtjcti625QQaWmPZXy8OeUqay0EfAgQIECBAgAABAgQIECBAoByBmgpU6lsXxbp1i4bU1Rhzb/xczF3SE13HIhobBwcuQxp7SYAAAQIECBAgQIAAAQIECBA4bYGaClRGrLa+PmQpIwr5kAABAgQIECBAgAABAgQIEKiSQM0/Q6VKDoYhQIAAAQIECBAgQIAAAQIECJQtIFApm0pDAgQIECBAgAABAgQIECBAgEBeQKDiSiBAgAABAgQIECBAgAABAgQIVCggUKkQTHMCBAgQIECAAAECBAgQIECAgEDFNUCAAAECBAgQIECAAAECBAgQqFBAoFIhmOYECBAgQIAAAQIECBAgQIAAAYGKa4AAAQIECBAgQIAAAQIECBAgUKGAQKVCMM0JECBAgAABAgQIECBAgAABAgIV1wABAgQIECBAgAABAgQIECBAoEIBgUqFYJoTIECAAAECBAgQIECAAAECBAQqrgECBAgQIECAAAECBAgQIECAQIUCApUKwTQnQIAAAQIECBAgQIAAAQIECAhUXAMECBAgQIAAAQIECBAgQIAAgQoFBCoVgmlOgAABAgQIECBAgAABAgQIEBh3PNkwECBAgAABAgQIECBAgAABAgQIlC9QV35TLQkQIECAAAECBAiUJzBn+e7yGmpVtsCuttnBtWyushvmXG0ECBBII+CWnzRq+hAgQIAAAQIECBAgQIAAAQKZFhCoZHr6FU+AAAECBAgQIECAAAECBAikERCopFHThwABAgQIECBAgAABAgQIEMi0gEAl09OveAIECBAgQIAAAQIECBAgQCCNgEAljZo+BAgQIECAAAECBAgQIECAQKYFBCqZnn7FEyBAgAABAgQIECBAgAABAmkEBCpp1PQhQIAAAQIECBAgQIAAAQIEMi0gUMn09CueAAECBAgQIECAAAECBAgQSCMgUEmjpg8BAgQIECBAgAABAgQIECCQaQGBSqanX/EECBAgQIAAAQIECBAgQIBAGgGBSho1fQgQIECAAAECBAgQIECAAIFMCwhUMj39iidAgAABAgQIECBAgAABAgTSCAhU0qjpQ4AAAQIECBAgQIAAAQIECGRaQKCS6elXPAECBAgQIECAAAECBAgQIJBGQKCSRk0fAgQIECBAgAABAgQIECBAINMCApVMT7/iCRAgQIAAAQIECBAgQIAAgTQCApU0avoQIECAAAECBAgQIECAAAECmRYQqGR6+hVPgAABAgQIECBAgAABAgQIpBEQqKRR04cAAQIECBAgQIAAAQIECBDItMC448mWaQHFEyBAgAABAgQIECBAgAABAgQqFKirsL3mBAgQIECAAAECBE4pMGf57lO20aAygV1ts4NrZWbltM652ggQIJBGwC0/adT0IUCAAAECBAgQIECAAAECBDItIFDJ9PQrngABAgQIECBAgAABAgQIEEgjIFBJo6YPAQIECBAgQIAAAQIECBAgkGkBgUqmp1/xBAgQIECAAAECBAgQIECAQBoBgUoaNX0IECBAgAABAgQIECBAgACBTAsIVDI9/YonQIAAAQIECBAgQIAAAQIE0ggIVNKo6UOAAAECBAgQIECAAAECBAhkWkCgkunpVzwBAgQIECBAgAABAgQIECCQRkCgkkZNHwIECBAgQIAAAQIECBAgQCDTAgKVTE+/4gkQIECAAAECBAgQIECAAIE0AgKVNGr6ECBAgAABAgQIECBAgAABApkWEKhkevoVT4AAAQIECBAgQIAAAQIECKQREKikUdOHAAECBAgQIECAAAECBAgQyLSAQCXT0694AgQIECBAgAABAgQIECBAII2AQCWNmj4ECBAgQIAAAQIECBAgQIBApgUEKpmefsUTIECAAAECBAgQIECAAAECaQQEKmnU9CFAgAABAgQIECBAgAABAgQyLSBQyfT0K54AAQIECBAgQIAAAQIECBBIIzDueLKl6agPAQIECBAgQIAAAQIECBAgQCCrAnVZLVzdBAgQIECAAIGcwI9+djTWP9IRe19+G8hpCky/4oJY8amW+OgHL4o5y3ef5mi6DxXY1Tab61CUKrzOudoIECCQRsAtP2nU9CFAgAABAgTGjMDar78iTKnSbOZCqZynjQABAgQIZEFAoJKFWVYjAQIECBAgcFKB9je6T/qZDyoX4Fm5mR4ECBAgUJsCApXanDdnTYAAAQIECBAgQIAAAQIECIyigEBlFPEdmgABAgQIECBAgAABAgQIEKhNAYFKbc6bsyZAgAABAgQIECBAgAABAgRGUUCgMor4Dk2AAAECBAgQIECAAAECBAjUpoBApTbnzVkTIECAAAECBAgQIECAAAECoyggUBlFfIcmQIAAAQIECBAgQIAAAQIEalNAoFKb8+asCRAgQIAAAQIECBAgQIAAgVEUEKiMIr5DEyBAgAABAgQIECBAgAABArUpIFCpzXlz1gQIECBAgAABAgQIECBAgMAoCghURhHfoQkQIECAAAECBAgQIECAAIHaFBCo1Oa8OWsCBAgQIECAAAECBAgQIEBgFAUEKpSjc9oAADdMSURBVKOI79AECBAgQIAAAQIECBAgQIBAbQoIVGpz3pw1AQIECBAgQIAAAQIECBAgMIoCApVRxHdoAgQIECBAgAABAgQIECBAoDYFBCq1OW/OmgABAgQIECBAgAABAgQIEBhFAYHKKOI7NAECBAgQIECAAAECBAgQIFCbAgKV2pw3Z02AAAECBAgQIECAAAECBAiMosC448k2isd3aAIECBAgQIAAAQIECBAgQIBAzQnU1dwZO2ECBAgQIECAQBUF5izfXcXRDJUT2NU2O7hW/1rgWn3T4vV6ZkY2KgECY13ALT9jfYbVR4AAAQIECBAgQIAAAQIECFRdQKBSdVIDEiBAgAABAgQIECBAgAABAmNdQKAy1mdYfQQIECBAgAABAgQIECBAgEDVBQQqVSc1IAECBAgQIECAAAECBAgQIDDWBQQqY32G1UeAAAECBAgQIECAAAECBAhUXUCgUnVSAxIgQIAAAQIECBAgQIAAAQJjXUCgMtZnWH0ECBAgQIAAAQIECBAgQIBA1QUEKlUnNSABAgQIECBAgAABAgQIECAw1gUEKmN9htVHgAABAgQIECBAgAABAgQIVF1AoFJ1UgMSIECAAAECBAgQIECAAAECY11AoDLWZ1h9BAgQIECAAAECBAgQIECAQNUFBCpVJzUgAQIECBAgQIAAAQIECBAgMNYFBCpjfYbVR4AAAQIECBAgQIAAAQIECFRdQKBSdVIDEiBAgAABAgQIECBAgAABAmNdQKAy1mdYfQQIECBAgAABAgQIECBAgEDVBeqqPuIZGrC360j8/IUfxfe2vRLX/81dMa2xeKCeeP7RDfG1HS/1vdEy5+a465a50f9xsZm/BAgQIECAAAECBAgQIECAAIEqCdREoNKz79H4fNuOQsnNg0o/8uy3+sKUhbd/Nq5+1774+7bN8dX3tsSKBZMHtfOCAAECBAgQIECAAAECBAgQIFAtgdq45efiK2PZ8pWx6s75Sd09g2p/9WfPRUxfFtddNTkunbIgPjO/Kfb/4CfRNaiVFwQIECBAgAABAgQIECBAgACB6gnURKBSP3FazJgyIcaPH1p4V+z/eUTTxe8a/MHgzGXwZ14RIECAAAECBAgQIECAAAECBE5ToCZu+RmxxvoRPz3hw46Ojjhw4MAJ73uDAAECBAgQyKZA213ZrPtMVr179+7gWn1hrtU3zY2Yc7WdOYFJkyZFS0vLmTuAkQmMokDtByoVrkbJ/cfsP+hRvOIcmgABAgQInGMCc5b7MlXtKdnVNju4Vls1gmv1TXMj5lxtBAgQSCNQE7f8nLywxnjflIjOrnf6m9RFhUtW+nvaIUCAAAECBAgQIECAAAECBAiUJ1DjgUrE5dOnRzy3KZ7e3xk9h56PLTsOR/O8GX42ubz514oAAQIECBAgQIAAAQIECBBIIVBTt/zU1TUmJQ5egTJx7k1xw977Y+v6NbE1B9C6MO65rjUFhS4ECBAgQIAAAQIECBAgQIAAgfIEaipQqW9dFOvWLRpSWVPMu2NVfKSrK45FXTQ2Dg5chjT2kgABAgQIECBAgAABAgQIECBw2gI1FaiMVG19Y+OQtSsjtfYZAQIECBAgQIAAAQIECBAgQCC9QM0/QyV96XoSIECAAAECBAgQIECAAAECBNIJCFTSuelFgAABAgQIECBAgAABAgQIZFhAoJLhyVc6AQIECBAgQIAAAQIECBAgkE5AoJLOTS8CBAgQIECAAAECBAgQIEAgwwIClQxPvtIJECBAgAABAgQIECBAgACBdAIClXRuehEgQIAAAQIECBAgQIAAAQIZFhCoZHjylU6AAAECBAgQIECAAAECBAikExCopHPTiwABAgQIECBAgAABAgQIEMiwgEAlw5OvdAIECBAgQIAAAQIECBAgQCCdgEAlnZteBAgQIECAAAECBAgQIECAQIYFBCoZnnylEyBAgAABAgQIECBAgAABAukEBCrp3PQiQIAAAQIECBAgQIAAAQIEMiwgUMnw5CudAAECBAgQIECAAAECBAgQSCcgUEnnphcBAgQIECBAgAABAgQIECCQYYFxx5Mtw/UrnQABAgQIECBAgAABAgQIECBQsUBdxT10IECAAAECBAiMIYE5y3ePoWrOjVJ2tc0OrtWfC67VN82NmHO1ESBAII2AW37SqOlDgAABAgQIECBAgAABAgQIZFpAoJLp6Vc8AQIECBAgQIAAAQIECBAgkEZAoJJGTR8CBAgQIECAAAECBAgQIEAg0wIClUxPv+IJECBAgAABAgQIECBAgACBNAIClTRq+hAgQIAAAQIECBAgQIAAAQKZFhCoZHr6FU+AAAECBAgQIECAAAECBAikERCopFHThwABAgQIECBAgAABAgQIEMi0gEAl09OveAIECBAgQIAAAQIECBAgQCCNgEAljZo+BAgQIECAAAECBAgQIECAQKYFBCqZnn7FEyBAgAABAgQIECBAgAABAmkEBCpp1PQhQIAAAQIECBAgQIAAAQIEMi0gUMn09CueAAECBAgQIECAAAECBAgQSCMgUEmjpg8BAgQIECBAgAABAgQIECCQaQGBSqanX/EECBAgQIAAAQIECBAgQIBAGgGBSho1fQgQIECAAAECBAgQIECAAIFMCwhUMj39iidAgAABAgQIECBAgAABAgTSCAhU0qjpQ4AAAQIECBAgQIAAAQIECGRaQKCS6elXPAECBAgQIECAAAECBAgQIJBGYNzxZEvTUR8CBAgQIECAAAECBAgQIECAQFYF6rJauLoJECBAgAABAjmBOct3g6iywK622VyrbJobjusZQC24npmRjUqAwFgXcMvPWJ9h9REgQIAAAQIECBAgQIAAAQJVFxCoVJ3UgAQIECBAgAABAgQIECBAgMBYFxCojPUZVh8BAgQIECBAgAABAgQIECBQdQGBStVJDUiAAAECBAgQIECAAAECBAiMdQGBylifYfURIECAAAECBAgQIECAAAECVRcQqFSd1IAECBAgQIAAAQIECBAgQIDAWBcQqIz1GVYfAQIECBAgQIAAAQIECBAgUHUBgUrVSQ1IgAABAgQIECBAgAABAgQIjHUBgcpYn2H1ESBAgAABAgQIECBAgAABAlUXEKhUndSABAgQIECAAAECBAgQIECAwFgXEKiM9RlWHwECBAgQIECAAAECBAgQIFB1AYFK1UkNSIAAAQIECBAgQIAAAQIECIx1AYHKWJ9h9REgQIAAAQIECBAgQIAAAQJVFxCoVJ3UgAQIECBAgAABAgQIECBAgMBYFxCojPUZVh8BAgQIECBAgAABAgQIECBQdQGBStVJDUiAAAECBAgQIECAAAECBAiMdQGBylifYfURIECAAAECBAgQIECAAAECVRcQqFSd1IAECBAgQIAAAQIECBAgQIDAWBcQqIz1GVYfAQIECBAgQIAAAQIECBAgUHWBcceTreqjGpAAAQIECBAgQIAAAQIECBAgMIYF6sZwbUojQIAAAQIECJxSYM7y3adso0FlArvaZgfXyszKac21HKXK2+RcbQQIEEgj4JafNGr6ECBAgAABAgQIECBAgAABApkWEKhkevoVT4AAAQIECBAgQIAAAQIECKQREKikUdOHAAECBAgQIECAAAECBAgQyLSAQCXT0694AgQIECBAgAABAgQIECBAII2AQCWNmj4ECBAgQIAAAQIECBAgQIBApgUEKpmefsUTIECAAAECBAgQIECAAAECaQQEKmnU9CFAgAABAgQIECBAgAABAgQyLSBQyfT0K54AAQIECBAgQIAAAQIECBBIIyBQSaOmDwECBAgQIECAAAECBAgQIJBpAYFKpqdf8QQIECBAgAABAgQIECBAgEAaAYFKGjV9CBAgQIAAAQIECBAgQIAAgUwLCFQyPf2KJ0CAAAECBAgQIECAAAECBNIICFTSqOlDgAABAgQIECBAgAABAgQIZFpAoJLp6Vc8AQIECBAgQIAAAQIECBAgkEZAoJJGTR8CBAgQIECAAAECBAgQIEAg0wIClUxPv+IJECBAgAABAgQIECBAgACBNAIClTRq+hAgQIAAAQIECBAgQIAAAQKZFhCoZHr6FU+AAAECBAgQIECAAAECBAikERCopFHThwABAgQIECBAgAABAgQIEMi0wLjjyZZpAcUTIECAAAECBAgQIECAAAECBCoUqKuwveYECBAgQIAAgTElMGf57jFVz7lQzK622cG1+jPBtfqmuRFzrjYCBAikEXDLTxo1fQgQIECAAAECBAgQIECAAIFMCwhUMj39iidAgAABAgQIECBAgAABAgTSCAhU0qjpQ4AAAQIECBAgQIAAAQIECGRaQKCS6elXPAECBAgQIECAAAECBAgQIJBGQKCSRk0fAgQIECBAgAABAgQIECBAINMCApVMT7/iCRAgQIAAAQIECBAgQIAAgTQCApU0avoQIECAAAECBAgQIECAAAECmRYQqGR6+hVPgAABAgQIECBAgAABAgQIpBEQqKRR04cAAQIECBAgQIAAAQIECBDItIBAJdPTr3gCBAgQIECAAAECBAgQIEAgjYBAJY2aPgQIECBAgAABAgQIECBAgECmBQQqmZ5+xRMgQIAAAQIECBAgQIAAAQJpBAQqadT0IUCAAAECBAgQIECAAAECBDItIFDJ9PQrngABAgQIECBAgAABAgQIEEgjIFBJo6YPAQIECBAgQIAAAQIECBAgkGmButqvviueevBv4/uv9uRL6e6OaF0cK1csisbaL04FBAgQIECAAAECBAgQIECAwDkoMAYCle547dXOaJ61JD7Wen4cO5Yo1703xkBh5+Dl4pQIECBAgAABAgQIECBAgACBnEDt5w5dHfGLZFHKwmsXxKwJJpUAAQIECBAgQIAAAQIECBAgcOYFaj9QqTsv6hOnrfetiq3J7T7NU+fHbXcsjcm5N20ECBAgQIAAAQIECBAgQIAAgTMgMO54sp2Bcc/akL0Hn4kv3bctJi9eHFdPeDO+s2l7HG5ZEl/43IK+oGXoiXR0dMSBAweGvu01AQIECBAgQIAAAQIECFRZYNKkSdHS0lLlUQ1H4NwQqPlAZShj555vxpqN/xZ3rr43pnkq7VAerwkQIECAAIEhAnOW7x7yjpenK7CrbXZwPV3FE/tzPdGkGu/kXG0ECBBII1DzP5t85MWnY8sTe6K3UH3Dhecnez3xThoNfQgQIECAAAECBAgQIECAAAECZQjUfKDSEP8eO7dtjCf3HYqeroOxbcuOiKar4/1Wp5Qx/ZoQIECAAAECBAgQIECAAAECaQRq/qG0jdM+ETdf0xGb29bFtpxAQ2ss++vFIU9JcznoQ4AAAQIECBAgQIAAAQIECJQjUPOBSiTRydwbPxdzl/RE17HkVaOf9yln4rUhQIAAAQIECBAgQIAAAQIE0guMgUClUHx9fchS0l8IehIgQIAAAQIECBAgQIAAAQLlC9T8M1TKL1VLAgQIECBAgAABAgQIECBAgEB1BAQq1XE0CgECBAgQIECAAAECBAgQIJAhAYFKhiZbqQQIECBAgAABAgQIECBAgEB1BAQq1XE0CgECBAgQIECAAAECBAgQIJAhAYFKhiZbqQQIECBAgAABAgQIECBAgEB1BAQq1XE0CgECBAgQIECAAAECBAgQIJAhAYFKhiZbqQQIECBAgAABAgQIECBAgEB1BAQq1XE0CgECBAgQIECAAAECBAgQIJAhAYFKhiZbqQQIECBAgAABAgQIECBAgEB1BAQq1XE0CgECBAgQIECAAAECBAgQIJAhAYFKhiZbqQQIECBAgAABAgQIECBAgEB1BAQq1XE0CgECBAgQIECAAAECBAgQIJAhAYFKhiZbqQQIECBAgAABAgQIECBAgEB1BAQq1XE0CgECBAgQIECAAAECBAgQIJAhgXHHky1D9SqVAAECBAgQIECAAAECBAgQIHDaAnWnPYIBCBAgUKMCP/rZ0Vj/SEfsffntGq3g3Dnt6VdcECs+1RIf/eBF585JORMCZQrMWb67zJaalSuwq212cC1Xq/x2XMu3qqRlztVGgACBNAJu+Umjpg8BAmNCYO3XXxGmVGkmc6FUztNGgAABAgQIECBAICsCApWszLQ6CRA4QaD9je4T3vNGegGe6e30JECAAAECBAgQqD0BgUrtzZkzJkCAAAECBAgQIECAAAECBEZZQKAyyhPg8AQIECBAgAABAgQIECBAgEDtCQhUam/OnDEBAgQIECBAgAABAgQIECAwygIClVGeAIcnQIAAAQIECBAgQIAAAQIEak9AoFJ7c+aMCRAgQIAAAQIECBAgQIAAgVEWEKiM8gQ4PAECBAgQIECAAAECBAgQIFB7AgKV2pszZ0yAAAECBAgQIECAAAECBAiMsoBAZZQnwOEJECBAgAABAgQIECBAgACB2hMQqNTenDljAgQIECBAgAABAgQIECBAYJQFBCqjPAEOT4AAAQIECBAgQIAAAQIECNSegECl9ubMGRMgQIAAAQIECBAgQIAAAQKjLCBQGeUJcHgCBAgQIECAAAECBAgQIECg9gQEKrU3Z86YAAECBAgQIECAAAECBAgQGGUBgcooT4DDEyBAgAABAgQIECBAgAABArUnIFCpvTlzxgQIECBAgAABAgQIECBAgMAoCwhURnkCHJ4AAQIECBAgQIAAAQIECBCoPYFxx5Ot9k7bGRMgQIAAAQIECBAgQIAAAQIERk+gbvQO7cgECBAYXYE5y3eP7gmMwaPvapsdP/rZ0Vj/SEfsffntMVjh2S1p+hUXxIpPtcRHP3gR1yrSD3TNDev/C6qIWxgq9/8FXLlWX+DMjJi7Xm0ECBBII+CWnzRq+hAgQIDASQXWfv0VYcpJdSr7IBdK5TxzG9fK7EZqPdB1pHY+I0CAAAECBAiMJCBQGUnHZwQIECBQsUD7G90V99Hh5AJFz+Lfk7f0SSUCPCvR0pYAAQIECBAYTkCgMpyK9wgQIECAAAECBAgQIECAAAECIwgIVEbA8REBAgQIECBAgAABAgQIECBAYDgBgcpwKt4jQIAAAQIECBAgQIAAAQIECIwgIFAZAcdHBAgQIECAAAECBAgQIECAAIHhBAQqw6l4jwABAgQIECBAgAABAgQIECAwgoBAZQQcHxEgQIAAAQIECBAgQIAAAQIEhhMQqAyn4j0CBAgQIECAAAECBAgQIECAwAgCApURcHxEgAABAgQIECBAgAABAgQIEBhOQKAynIr3CBAgQIAAAQIECBAgQIAAAQIjCAhURsDxEQECBAgQIECAAAECBAgQIEBgOAGBynAq3iNAgAABAgQIECBAgAABAgQIjCAgUBkBx0cECBAgQIAAAQIECBAgQIAAgeEEBCrDqXiPAAECBAgQIECAAAECBAgQIDCCgEBlBBwfESBAgAABAgQIECBAgAABAgSGExCoDKfiPQIECBAgQIAAAQIECBAgQIDACAIClRFwfESAAAECBAgQIECAAAECBAgQGE5AoDKcivcIECBAgAABAgQIECBAgAABAiMIjDuebP9/e/cDHUV57nH8501IMBBEwy0YwaiBVAMNXghUxJSe0B65IiKCXuq/cE4DWFO9VWs8HuXenCNerniuUtv0FAunYLGXVgWRikkVKkaK8seWHIgWCDSSYrwEsQbWJJBy39kkyyZk3mwgdGc23zlKZnfeeed5P++7s7PPzsxalrMIAQQQQAABBBBAAAEEEEAAAQQQQKCdQHy7xzxEAAEEeoxA9tztPaat/6iGbls8Wrh2vzau3W/q1Oi4OhNjNsjQrf8wZruVM1QZriGKbp1p3Re8/+EXKn71oCr+cqxb6++JlWVe1kcFN6fq61f164nNp809SIBLfnpQZ9NUBBBAAAEEEEAAAQQQ6FhgwYsfk0zpmKbLzzpJKceTCYFYFyChEus9TPsQQAABBBBAAAEEEECgU4HqQw2dlqFA5AJ4Rm5FSf8KkFDxb98ROQIIIIAAAggggAACCCCAAAIIREmAhEqU4NksAggggAACCCCAAAIIIIAAAgj4V4CEin/7jsgRQAABBBBAAAEEEEAAAQQQQCBKAiRUogTPZhFAAAEEEEAAAQQQQAABBBBAwL8CJFT823dEjgACCCCAAAIIIIAAAggggAACURIgoRIleDaLAAIIIIAAAggggAACCCCAAAL+FSCh4t++I3IEEEAAAQQQQAABBBBAAAEEEIiSAAmVKMGzWQQQQAABBBBAAAEEEEAAAQQQ8K8ACRX/9h2RI4AAAggggAACCCCAAAIIIIBAlARIqEQJns0igAACCCCAAAIIIIAAAggggIB/BUio+LfviBwBBBBAAAEEEEAAAQQQQAABBKIkQEIlSvBsFgEEEEAAAQQQQAABBBBAAAEE/CtAQsW/fUfkCCCAAAIIIIAAAggggAACCCAQJQESKlGCZ7MIIIAAAggggAACCCCAAAIIIOBfARIq/u07IkcAAQQQQAABBBBAAAEEEEAAgSgJkFCJEjybRQABBBBAAAEEEEAAAQQQQAAB/wqQUPFv3xE5AggggAACCCCAAAIIIIAAAghESeC8k2aK0rbZLAIIIIAAAggggAACCCCAAAIIIOBLgXhfRn2WQb//4RcqfvWgKv5y7CxrYvXMy/qo4OZUff2qfmAg4DuB7LnbfRez1wPetni0cO3+XsK1+02dGh1XZ2LMBhm69R/GbLdyhirDNUTRrTPsC7qVs01lrbZtnuQBAjEk0CMv+Vnw4sckU7ppEDtJKceTCQEEEEAAAQQQQAABBBBAAIGeJNAjEyrVhxp6Uh+f87biec6J2QACCCCAAAIIIIAAAggggIDHBHpkQsVjfUA4CCCAAAIIIIAAAggggAACCCDgMwESKj7rMMJFAAEEEEAAAQQQQAABBBBAAIHoC5BQiX4fEAECCCCAAAIIIIAAAggggAACCPhMgISKzzqMcBFAAAEEEEAAAQQQQAABBBBAIPoCJFSi3wdEgAACCCCAAAIIIIAAAggggAACPhMgoeKzDiNcBBBAAAEEEEAAAQQQQAABBBCIvgAJlej3AREggAACCCCAAAIIIIAAAggggIDPBEio+KzDCBcBBBBAAAEEEEAAAQQQQAABBKIvQEIl+n1ABAgggAACCCCAAAIIIIAAAggg4DMBEio+6zDCRQABBBBAAAEEEEAAAQQQQACB6AuQUIl+HxABAggggAACCCCAAAIIIIAAAgj4TICEis86jHARQAABBBBAAAEEEEAAAQQQQCD6AiRUot8HRIAAAggggAACCCCAAAIIIIAAAj4TiPdZvB2E26jytcu0omxvcFlq9gzNuW2skjooyVMIIIAAAggggAACCCCAAAIIIIBAdwj4/gyVIx+8FEym5ObdrwfnTlbdtpf1i43V3WFDHQgggAACCCCAAAIIIIAAAggggECHAr5PqBz4cIeUeacmDR+sQekTdHtOsqre+aMCHTaXJxFAAAEEEEAAAQQQQAABBBBAAIGzF/B5QiWgqo+k5At6t5VobPuQRwgggAACCCCAAAIIIIAAAggggEB3Cvj/HioJXeNYvHixWSG7aytRulOB7GxMO0WigPcERjv7A6buFAjuC3DtTtJgXbh2O+kpV2eOMdvtwIzZbicNVojrOXR1qmZf0O3AzpidPXu25s6d2+11UyECXhDwf0Kli2ejOC9mXs7nYuhtOxeVUicCCPhOgH3BuekyXHE9NwLnrlbG7LmxxRXXcyNw7mplzJ47W2r2goDPL/lJ0iXpUl3geMgyXl08ZSW0JjMIIIAAAggggAACCCCAAAIIIIBAZAI+T6hIl2ZmSjtWalNVnRpry7W67LBSxmfxs8mR9T+lEEAAAQQQQAABBBBAAAEEEEDgDATOO2mmM1jPQ6vUadOyRVpTUdccU1quCgsmaYCHIiQUBBBAAAEEEEAAAQQQQAABBBCILYEYSKg0d0hjIKATildSEpf8xNYQpTUIIIAAAggggAACCCCAAAIIeE8gZhIq3qMlIgQQQAABBBBAAAEEEEAAAQQQiFUB399DJVY7hnYhgAACCCCAAAIIIIAAAggggIB3BXz7s8mB6g+04hcrtTd465Rk5d45W5OyBgWlj+xer58sKVXzokzlf/8uZVwYd1ovuJdrVPnaZVpRtje4Tmr2DM25bWyPu9Ft1cZlKn69UXPnz1G6cyVVoEq/eX6Jth1sMA8SlXNngaa0mLfBtZRzN29TQ0w+qFr/vJa8faClbQ1qaEhVftEPlJEU6XizlLOYxyRm+0Y11mjjq6/o9W1VGpc/T9MykoMlIh1v7uUs5u1jiKXHTdVaVvScKpyXesuUmOyYDtSsR8z+4AT7glaXM/lbU16i5Ss26LCzckqm8ubcpeHB96hIx5ulXA/eFzQd2aVf/mS5grdUS0zTzILZGjWo+TJg99d42x50L2cxb1tFzDwK1FZqa9l6vXMwXQ8VTAwdA7kbSbZlp2Aslj1g/DYFjuijne/rzdKPdcNDc8wxwCkZN/NIj7/c/S3mpzbv87lG1ezeqfXr3lS/G+7VlJbjAJnjg/W/WqnSioPB9qWOvF53zpyoAcGPBRG62MalbZnPRVvD73hcNqly0ytatmabgocKKSOVP2dm6POW+1hsrdX5a/O3LQuvg3kEoi8QV2Sm6IfR1Qhq9Iv5P9feS6/X/fnTNSxxn9as2aSB10zQwKbdeu6Zl5Q0bqa+d/sE/dOf1+nVdxs1fsJX1St8MwH3ckc/WKmfrvtQuXn3a9o1A7R57Rr9OeEqjb2sX3gNsT1fu0X/tWyjaeN5GvGN6/SVXk3a+PwCbTw0QvkP5elriVV6bU2JUrJzdfH54Sc6Wcqd3BtZ38So7OFdb+n9+hG6ddI1GjbsSg3LHKbLhgxU/Z8iG29HXMdlnwj7JkZhA5Uq/o+faOvB/rp+xhSNGnqJ+vYyY9LyGmdf0MlYOHmeLhySoZGjRmmU+X/cuFGK//A97Wsarhtyh+o99gWdAFoWN+5W8aJXpHEz9L3bcnR8R4ne2HxSEyYM1Reur/G27z3sCzryrdX//udPtXNAjgq+d7MuOrhRa17fratyx6pfvfv7PfuCjiwDWr/oMS0t2a491Z+p8e+pyjHHUIlOUdt+1bYsbDM9efw2Vq7VY//zonZU7Fdd43ka9c3rlBIchBZzWY6rwo+/LP4xf1zbWKlFjz6t332wU5/WfalLRk3QVSnBEavylU9p9c4LNGPudzXpXy7S5jfeUPnJDF03tL/cx2L4PtfmfzLGj7/cx2Vj1e/09C83acTUfOVNHaO///F1vbbdvJddN1RxlrEYvs+1+duWhe1OmEXAEwLhn4Q9EVBEQTQ2qH+ayYR+Z6IGDxigrEk3KsWcj/LRx3UKVO8y3/qlaMpNozRgQJpumJYj1f1J+wNta7aVO/DhDinzTk0aPliD0ifo9pxkVb3zR7Wrom2FMfWoTmuXvhxqUXDnZ96s3qsynwFmTVOGMR8+6XaNNCU+PNhOxVLOZh7aWMzONOnwJ4eVnN78AXXs2LEaPzZLzpfSkY4313IW85jlDGvY7tJfqSolV/MWFmiiMR2UFPzaiX1BmFGXZ+OSlZaRoYyW/9MGJ6rSnE6Rfcs3lRzpeLOU68n7gsCBP5v3qGTNuGmsBg1K1/SZznvUx/rMdJLra7xdB7qWs5i3qyL2HgY+1T7Tqhl5U5Q2YLAmzrrLKFdpa2WAfUGXeztRQ3Nn6v6i+Zqbk+J8iazmvarJp1iOsWzLwkPo0eP3gq/qzrmPal6+ed07sKHJ3VwRvq5t/q7moe37fCbuAuXOzFfRwnnKMXmU46HmBFS1r0Fpk6drbPogDcqYoFtGJuroF0eDJSJysfnbloVi8POM+7hsaOiloSOn6tbxGebzVromT8uWDn8ZPFvFNhbDNWz+tmXhdTCPgBcE/JlQSUjTbQV3KCO5UQFz6uSuktJgEuXqy80p6c67fmKGLm5594/75yvMQVUHk2s5s/P9SEq+oHfblcLf99ouiblHNZteUNlhcxp6Xq5p26mGO3P9EluvEktUioHdt/uT09rvWs7V/LQqYvCJBn36qfncVFaswsJCFT5RrE2VzkVpkY43ezlX8xiUbNukgPbtNI6HN2nRPONaOE8vbqxsLhLpeHMtZzdvG0dsP6p+e7UOmhRq7vDmvWmk4821nKt5bDs6rUsakqlU8wVAyZvlqqur1pu/LTOX/VyqfuwLzrLzndR/ouJb36ISLtYV5pnj5tt9jgu6ShuntKxRGhz81UTnVRw22V67tmWhKuz7Vdd9Rmh9f88kDMhQVvqFinOs2kwWc1MuIhdXf7t5mzD8+iDOfLk6KsNclhZnfvEzfErSlHkLVTCh+ZYAUo227mhQ3359TaHIXWz+tmXhkfhz3n1cJmdM1Jw7xiuuMaC6I1UqXbdNSu3XfCab61gMV7D525aF18E8At4QaD308EY0XYyicu2zWlx2uHktc0aJcx1q8HyJsOv+FR9+clm7DbiV68m/vFxXruI1zn0o5mt40oZmsNAoSdaQr5zCOfUNQDtXk8JyLedm3r6KmHscr34Dk5Uy5Gr965hL9NGbK7Vm8SL1n/eQdIrU3mprOYu5vVZ/L236TObENDOl6Bszp+jC2ve04vXFShlcpG84T0c63tzKWc2dDfSEqUbrSg8qbepMDQg1N9LxZinnZh7aRozOJKQr13xDumLDCj3RsovNzhvffH+KSMebtZzFPEZJg81KTDTvPA16/bUtGnbrCH2y+RWZc001rrXNkY43t3JW89aN9JC/bkZO823LWnmslj10/LbauP6N0MXN32ruutEYW9CkLcuKVaGhuv/baaZt5hNDxC42f9uyGCM8rTkBvfZEkTa3jLtxc8cFSYNJLbexGF6Hzd+2LLwO5hHwgIA/z1BpgUuf8kPNn1+k+51TpitWqKSq5fKT5ssmO+d1K+ekm3vkZK6VXLpCDYnZGjdYqqqqMQqNOvTJkRaNOh34pC1O20etaJZybuatq8bs3wRNmDNPj8yaoqzho3TbvXPNwX+ddn1sTjvtGPF0CWs5i/npNcXOMw1/kznxR9n5czRheLqyJtyqXHMSxabt1c1tjHS8uZWzmscOo60ltR+UaK85p+LGa1q/4XNKRzreLOXczG3BxMCyxqoSrTDfkObkFWrhwiLl5aZq2/KlqnTGWqTjzVrOYh4Dfq5NiEsLnlVZt+NlPfF4kZa8XtG2aKTjza2c1bztpmL+kZuR03DbslYYq2UPHb+tNq5/I3Rx87eau240phbsXvtjvWx2C1MfnKXBrWcIRexi87ctiynCDhqTpJvMpYHziwo1dWSyNi/+jWpbS7mNxdblzl+bv21ZeB3MI+ABAX8mVBqrVbJ6vWqa4pSQkKTBo8aZfLP0xVFzaq/5Tw1VOuT8NVPT/+0zh/4dTK7lknRJuvm4EDh1/kV85CnsDjbko6cC1eYXfEy8Ddv0TNHj5kwV54C0QWuKF2j1nvpgQ74InUvZpC8N7JUZF3fYwA7LuZp3WEVsPdlk7jIfHLMtzYprGVW9zo9wvHU+Ljs0jy3F01uTlBo8rf/zoy3JVFOiV/BbDfP6jXS8uZbr3Pz0gGLtmSPasLJCyTk3KK31ALSliZGOtw7LuZrHmt/p7TnR8KV5MlsThzvn+yRpeO63zWfQw6o/Eel467xch+anhxJzz1w4fJJJUi3Q/AULVVRwvWlfotIvNhnWSMeba7nOzWMO061BrkZmBduyUH2dW/bU8Rsicpnp1MXVv3Nzl03GzNPVm5ZpSdlBXV/wqMa3/PKXs//tyvG+zd+2LGYQ2zXkyO6NWr1+l7mkMkEJSQPMj3+MMSUqzU2BzR/XsRheic3ftiy8DuYR8IaAPxMq5jS9TZtLtXJduQKN5mfSyjebb1DNSf8XJCppcIb55v+gSt/ercbGI3r3rU3mmGqELnUuB6r6QCUbzfOmrK3cpZmZ0o6V2lRVp8bacq02lxWljM9qPiXbG/12bqJIytAjCxeaA9Lm/+fljzPbSVaeuf502vArdW2KzC8elarGmFdveU3makldNtDANtVq49qNqnY+0yZc5lrOZn5uGuSlWhu0zYzZ5c6YbQqo8t3fm49Q0iUXJcl9vDk/SVeiLZXNZwi5lrOYe0ng3MRyob5mLp/Yu3KVdtUGdKRys942sOlDB1pf4+wLIuuNut1vm9d5oqZ+M+PUCrbxxr7glJPLXHzi+WbJNq0vrzHvUXUqL33TpK37qre5tNL1NW6OTtkXuIC2e7ruyCHteW+1FhSXKjH7VmWZfIr1vSdszNrKufdNuwBi8uGJ4Ocjp2k2I9uy8H2uq6Vt3xKTrrZGnTK3HVeFH3/Z/F3NbSHEyLLa8tV6znxBmJqbp7EXNai2ttb8fyT4WcDdJWyfaxuXtmUx4te2GafGZcOhndpculzv7q4Nft7asnGrKXqlUjvZ50a0LzA1ufdN24h4hIAXBM47aSYvBNLVGGrL1+pHK8pCl+tmmh3lXZOGB+89V/PBaj2zcnNLlama8eC9Gmsy0lUlT6h4wxAVLpwVvBeAWznndPZNyxZpTUXLuS1puSosmBR2/4CuRuvP8gHz835FiyuUX/RI8P40TUd2aemC5cHkldOizMlzNWuCOZ3H/MRy4cKXlVswX5PSEuRazqzjbu5Po65EXVteYsbshtCYzZ5aoNvGO9fxuo23gNYWFqlsXL4WTnM+0LqVMzktt77pSoB+LWs+EK398UKZL5+CU6r5yfR7p40KnlfmNt7YF0TS2Y3mp1MfV2n/mVo4a1SbFVzHG/uCNk4dP2gyN1JfquUbnK8BnClZOXfO1pQs55Iqt9c4+4IgVWf/mJ+kfurxJSZZnaiRk+/SrRMyQueXuu0L2r9/uZZz7ZvOgvL38sq1T2lxxUgVPTIp9KWSu5H7e3zbfa7bOO8572WNVev1ePG20PFV+CjpyDzSfa5737ibh2/b//NmXzmvSF/eNU+3ZZhP9uYL2LVPmOOolsP5U+0zXxYWzTP3CnRzabvPdfU3FdqWndqe/+dOH5cBbfnN83o5eGq7075UTTU/TT0+3XE/+32B+/thsHr+QcBTAr5NqDQrNplf+WlQfGKSEtqdjq4m8wtADSeUmOTc89syWco1BgLmbuHxSgre6d5SR49a1Gyu+CTZWSzlLOaxT+k+ZiMdb+7lLOaxD6ugS7w5S639ziDS8WYp527eA2BdmxjpeLOUs5i7bjZWFljaHul4cy9nMY8VvzNph8W8TXWWcu7mbWqI/QcWo0iPv9wtGb8dD6AIXSx9427e8RZ7yrORudj8bctiXNGctR444fJ5yzIWw1Vs/rZl4XUwj0A0BXyeUIkmHdtGAAEEEEAAAQQQQAABBBBAAIGeKuDTe6j01O6i3QgggAACCCCAAAIIIIAAAggg4AUBEipe6AViQAABBBBAAAEEEEAAAQQQQAABXwmQUPFVdxEsAggggAACCCCAAAIIIIAAAgh4QYCEihd6gRgQQAABBBBAAAEEEEAAAQQQQMBXAiRUfNVdBIsAAggggAACCCCAAAIIIIAAAl4QIKHihV4gBgQQQAABBBBAAAEEEEAAAQQQ8JUACRVfdRfBIoAAAggggAACCCCAAAIIIICAFwRIqHihF4gBAQQQQAABBBBAAAEEEEAAAQR8JUBCxVfdRbAIIIAAAggggAACCCCAAAIIIOAFARIqXugFYkAAAQQQQAABBBBAAAEEEEAAAV8JkFDxVXcRLAIIIIAAAggggAACCCCAAAIIeEGAhIoXeoEYEEAAAQQQQAABBBBAAAEEEEDAVwIkVHzVXQSLAAIIIIAAAggggAACCCCAAAJeECCh4oVeIAYEEEAAAQQQQAABBBBAAAEEEPCVAAkVX3UXwSKAAAIIIIAAAggggAACCCCAgBcESKh4oReIAQEEEEAAAQQQQAABBBBAAAEEfCVAQsVX3UWwCCCAAAIIIIAAAggggAACCCDgBQESKl7oBWJAAAEEEEAAAQQQQAABBBBAAAFfCZBQ8VV3ESwCCCCAAAJGoL5WFRX7VQ8GAggggAACCCCAQNQESKhEjZ4NI4AAAgggcGYCx3b/Wvfdl69dx85sfdZCAAEEEEAAAQQQOHsBEipnb0gNCCCAAAII/EMFEs9PMdsbpF7/0K2yMQQQQAABBBBAAIFwgfjwB8wjgAACCCCAQPcLHNtfpucWvaCdtSmaMnOsDu89qqn33S2984Jequ6rhIpXdGjsYyq6oZ9WLV2iN/6wR0nDrtXd+bM0enCfYEChOgKX6Nor/mqeSwoFWrN9rX72wkrtCQzR9O9+X7dcMzi4rKbcPL/0Ne2pTdK10+/WrFtGq7m20KrMIIAAAggggAACCJyhAGeonCEcqyGAAAIIIBCRwLHtmpNfpLd0tb57z1itX1SsVb8t1acN0hfVZfrt8mL9oXe2RqdKxZPzVPxmor7z4D0aUb9KhXnPqcbZSHgdd2fpT2/tC2368+0/1x2Fi6TRMzUzp7eKH8vTCxWf60RNie54wHl+uu6ZmaFVxYX6wao9ofWYQQABBBBAAAEEEDg7Ac5QOTs/1kYAAQQQQMAqsH/DSyYp8i0t/1GBnPNGrn32sCY/8Hbz5ToNAWnMw1peNEnx5haze55dqBtSr9TFfROV1StPK7eW6q/mPilfttTxoqljUFgdJtOikmdWSjmP6fG7c00duTq+vUwv/L5S03MOBOO6ZlyOcoZN0q/TrlK5kq2xshABBBBAAAEEEEAgcgESKpFbURIBBBBAAIEuC5w49qVZZ4j6tqzZFJ8YquOEmUsekmoSIc7UW/G17yn/gcLgo+Z/rgj++fKIkxwZaEo0T+F1BK/8KXtS1098smWpubtKRi/1ybpVD9+4RU/fc5OeNkvG3PKwfjjXSccwIYAAAggggAACCHSHAAmV7lCkDgQQQAABBFwFzFkoSgjdQDbO7U6y9eV6/MlVurFouR7IMeeynCjXzdc/1VKruV9Kct8O6jiuxkNm0S1P6uWCq9VgzmaJizOrxPdW/ec1GvGdRSq9TzpQ8b4WP/Ck8hNS9ersLNdIWYAAAggggAACCCAQuQD3UIncipIIIIAAAgh0WeDy624y66zUc2srVF9fo3UvlprHp24o277Cvx36TLW1+7Vq/n+ozpTrZRIkGbmmjrrwOlYF6ziu/rp68iDVrVqqt/YcVWLc51pXNFP//cZ+fbJhgfLuuEPvHDiuIRmZyjQnu9Q1Hm+/OR4jgAACCCCAAAIInKEAZ6icIRyrIYAAAgggEIlA/OAp+tnDe3XP0/fpLXOP2ObpCjmpjfNbHzp/e2fqwbwxKix+QGXF5rKdESPMk1Wq+qReWZdP0Y8Ltuu+ReF1pAXPWMma/SP9oPZRc2nPvwUv7dGgb+nZnCG6vP88FZT/u57Mn67gxUDJY/Tk9OHhW2QeAQQQQAABBBBA4CwEzjtpprNYn1URQAABBBBAwCZw4nNt3/yx0sdlqn98vPaXLFD+0w1aUlqkyzv6WqO+3txqNl59ep++8ET9MTU0JapPn46W1ZtlMsta77TSHNQJU19Hz9tCZhkCCCCAAAIIIIBA5wKnH5F1vg4lEEAAAQQQQCBSgaMf6Zmix8wv/VyhMVcc0tZ9dRpT8LOOkylOnb17q49L3fG9+7TcwPb0AvFmvY7e1N2eP70GnkEAAQQQQAABBBDoigBnqHRFi7IIIIAAAgiciUB9rcq3lqvq80aljsjW6MsHnEktrIMAAggggAACCCDgIQESKh7qDEJBAAEEEEAAAQQQQAABBBBAAAF/CPArP/7oJ6JEAAEEEEAAAQQQQAABBBBAAAEPCZBQ8VBnEAoCCCCAAAIIIIAAAggggAACCPhDgISKP/qJKBFAAAEEEEAAAQQQQAABBBBAwEMCJFQ81BmEggACCCCAAAIIIIAAAggggAAC/hAgoeKPfiJKBBBAAAEEEEAAAQQQQAABBBDwkAAJFQ91BqEggAACCCCAAAIIIIAAAggggIA/BEio+KOfiBIBBBBAAAEEEEAAAQQQQAABBDwkQELFQ51BKAgggAACCCCAAAIIIIAAAggg4A8BEir+6CeiRAABBBBAAAEEEEAAAQQQQAABDwmQUPFQZxAKAggggAACCCCAAAIIIIAAAgj4Q4CEij/6iSgRQAABBBBAAAEEEEAAAQQQQMBDAiRUPNQZhIIAAggggAACCCCAAAIIIIAAAv4QIKHij34iSgQQQAABBBBAAAEEEEAAAQQQ8JAACRUPdQahIIAAAggggAACCCCAAAIIIICAPwRIqPijn4gSAQQQQAABBBBAAAEEEEAAAQQ8JEBCxUOdQSgIIIAAAggggAACCCCAAAIIIOAPARIq/ugnokQAAQQQQAABBBBAAAEEEEAAAQ8JkFDxUGcQCgIIIIAAAggggAACCCCAAAII+EOAhIo/+okoEUAAAQQQQAABBBBAAAEEEEDAQwIkVDzUGYSCAAIIIIAAAggggAACCCCAAAL+ECCh4o9+IkoEEEAAAQQQQAABBBBAAAEEEPCQAAkVD3UGoSCAAAIIIIAAAggggAACCCCAgD8ESKj4o5+IEgEEEEAAAQQQQAABBBBAAAEEPCRAQsVDnUEoCCCAAAIIIIAAAggggAACCCDgDwESKv7oJ6JEAAEEEEAAAQQQQAABBBBAAAEPCZBQ8VBnEAoCCCCAAAIIIIAAAggggAACCPhDgISKP/qJKBFAAAEEEEAAAQQQQAABBBBAwEMCJFQ81BmEggACCCCAAAIIIIAAAggggAAC/hAgoeKPfiJKBBBAAAEEEEAAAQQQQAABBBDwkAAJFQ91BqEggAACCCCAAAIIIIAAAggggIA/BEio+KOfiBIBBBBAAAEEEEAAAQQQQAABBDwkQELFQ51BKAgggAACCCCAAAIIIIAAAggg4A+B/wcbVoknl8OHLAAAAABJRU5ErkJgg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png;base64,iVBORw0KGgoAAAANSUhEUgAABFQAAAKtCAYAAAAJsDq7AAAAAXNSR0IArs4c6QAAQABJREFUeAHs3QGQVPWdL/ofyzgTR0eXDCYyQccEFjeYgAuErMsSXKgUXgkxRtfnjezVrbXk7fJuNte9pcWtUEU9UkWFyrqWuaTuuFqB3STFTXgXiTEllcjVsC6JARNdIYkrWdHZARUkYXSSGZnLOz3dPT0zDEP3oWHoOZ+T0jnd/f//z/l9/sdU9bf+5/S448kWNgIECBAgQIAAAQIECBAgQIAAgbIFfqfslhoSIECAAAECBAgQIECAAAECBAj0CQhUXAgECBAgQIAAAQIECBAgQIAAgQoFBCoVgmlOgAABAgQIECBAgAABAgQIEBCouAYIECBAgAABAgQIECBAgAABAhUKCFQqBNOcAAECBAgQIECAAAECBAgQICBQcQ0QIECAAAECBAgQIECAAAECBCoUEKhUCKY5AQIECBAgQIAAAQIECBAgQECg4hogQIAAAQIECBAgQIAAAQIECFQoIFCpEExzAgQIECBAgAABAgQIECBAgIBAxTVAgAABAgQIECBAgAABAgQIEKhQQKBSIZjmBAgQIECAAAECBAgQIECAAAGBimuAAAECBAgQIECAAAECBAgQIFChgEClQjDNCRAgQIAAAQIECBAgQIAAAQICFdcAAQIECBAgQIAAAQIECBAgQKBCAYFKhWCaEyBAgAABAgQIECBAgAABAgQEKq4BAgQIECBAgAABAgQIECBAgECFAgKVCsE0J0CAAAECBAgQIECAAAECBAgIVFwDBAgQIECAAAECBAgQIECAAIEKBQQqFYJpToAAAQIECBAgQIAAAQIECBAQqLgGCBAgQIAAAQIECBAgQIAAAQIVCghUKgTTnAABAgQIECBAgAABAgQIECAgUHENECBAgAABAgQIECBAgAABAgQqFBCoVAimOQECBAgQIECAAAECBAgQIEBAoOIaIECAAAECBAgQIECAAAECBAhUKCBQqRBMcwIECBAgQIAAAQIECBAgQICAQMU1QIAAAQIECBAgQIAAAQIECBCoUECgUiGY5gQIECBAgAABAgQIECBAgAABgYprgAABAgQIECBAgAABAgQIECBQoYBApUIwzQkQIECAAAECBAgQIECAAAECAhXXAAECBAgQIECAAAECBAgQIECgQgGBSoVgmhMgQIAAAQIECBAgQIAAAQIEBCquAQIECBAgQIAAAQIECBAgQIBAhQIClQrBNCdAgAABAgQIECBAgAABAgQICFRcAwQIECBAgAABAgQIECBAgACBCgXqKmyf2ea9R/bFk/+0N95595Xx8XnTYnxNSXTFnqe2xZM/2R/vxHnR+kc3xI1zJ5/TFRx68enYuefNeO+MP465Uyac0+fq5AgQIECAAAECBAgQIEAgewIClTLnvPuN52Pbjp0RDcdiXhKoNJXZb/SbdcXj96+O7R2lM+n411+f84HKm3u2x46dndH0zgcEKqWps0eAAAECBAgQIECAAAEC54iAQKXciRhfoKqvq6nVKT37f9AfprTMXBzXf+TSiMbLy636pO0OPvNofPunB+LyP/x0XDdj4knbpf1gfF0usuqM+vPOSztEef162uPRb3w3Dpx3eXz61utiYm0tPSqvRq0IECBAgAABAgQIECBAoOoCApUUpL0p+oxWl2PH3skfuuma+IvbFlVtZc3br+2Nl146HK9d8uYZCVTOnldX7N37UiSVxGs3JoFK49k7siMRIECAAAECBAgQIECAQO0KnFOBSm9PV3R190ZjU1OM7+2M9pdfj+7Etu6Cd0frpYOfo9HblbRNko3GpsYhK0Z6o6uzK2J8YzQ25pcbDBq350jsf/XNOJaM23Dxe2LyxOLNO71x5OCBePPt3BEb4j2XTY6m+mEmtv685NOII+37483uY9EbdTHpitZoOunKhty47cm4fUeM91yRjDuobf58e5PzbWrsjvZ9B5KaG2LSlMkx8nf7gedbF++eNDkmFOotnnVPT08cffs3+ZeJ7a+7evqsGhuHK6zYK/e3Nw61t8evk/oS/cFj9+bd+4f99a+iKxm7Ljn/+r66TvQvjpyfh+HnrHS8hrgsqb1hhIUpvV1Hov2NZA6T0xs8h/kjDZrvEa6jruQaiq63iqcXbx/tjJ7Evn6QzwgW/T3tECBAgAABAgQIECBAgEDWBMYdT7Zzo+iueHTN6tjRGdE0fWY07X0uBjz2I6Jlftzzn5cWbskotb3mzlVx47RiKJJ8P963JVa35Z51ck2sXnNjEkqU2kZzEnwc3p/cSFLaGloXxvIbWuL7X/1a7B34QfLFeuHtd8d1V+WDnK59jybj7kg6NkRrS33s7xjYuCkWL/9cLJpSOo/cEbr2Px0PPrQ1OnIZTf/WlIz7l8m4+dtkSuMmdSfdO/uGbYjbV6+Jq06SqHTueyoe3vDYkHEjpi5cFndcNyP64pKuF2PN6ocG1Zo/haZk7FUjjP10MvbQc45ovebm+PMb50b7ljXxUPJsk6Fb0zV3xqobp5X8kxUxq1fl/ItbaR4GzVlyy803/+6B2HW42C7529ASzcnsH07cmpNx703GzW+d8fQ3H46tuwZdGdE0dWH85V8Ub9cpHWfE66j75D53Jj7TkhPv3DeyRam2AedulwABAgQIECBAgAABAgQyIXBO/WzyeX1JQPJFthCmNLe0RnNuOUhu69gRD3/3xfx+8u9i2/43+ncKi24uLC2+6W/bF6Y0xdTpU/tvfenevz0eeKAQpjS1RGtrc2Gk7ti+cWPs6+kfuP/9vjAlCWemTi227YxtbevimUOlm4F6Dz0Ta9cXg4mGaG5pKRyzMxl3XTy+P1kdMWTLhym5N5uT3+IZfus9+HSsaSuGKUm4M316tBRynJe2fy2++PVn8x3rGuIDzc3R3FQETAKb5ByaW66Mi0s0gw+ShDAPt5XOuXXq1GgpdN+/c3N8ecueaHzPB6IpGbc0bFJb8vrK9xXjhcLgybNmhm7989D/wZHY8sVSmNKQM835d+fDlP5mfTu98cyGdf1hSkNTc7Q05wvvfGl7rPvyE8nqkvxWPM6I11HRpzBGX89kzJxPY67mMiwKh/OHAAECBAgQIECAAAECBDIocOK33nMCoSVuveevYtbEXMLSE09v+GJsTZaPHP7pnuhcWuYv7BS/XQ+sp2F6rFh5R7T2fffvjCceXBfbXsovH5m6eHnctWhKX+ue9iS0eGBrcutNRzz/cmdMGbACJteg+Zpl8V9vnNF3+0xP+zPxdw9sTp7B0R3btu2JubfNSFp0xncf3tx3u1I0z4nP/pdbYnKulN5D8eiX18WOjojt3/lJfHzFvNxw/VvTzBvib26bN2BVR/9HhZ0j8e2/31rYnxp3rror8qfWE89u+Ups2tkRnc9tiqcWfCgWTG6N2+69N3r3Px4r129PTnp+3Pu5pfnVK0OHLbzuat9TWBXUGstXr4gpfU49SZCxJjbv7Y7DO/fExetui1XJae9//P5Yn/x0UPP8O+LepXm3QcMO5z+oQaK058koLnaZvmR53LEgP86RFx+P+x7anvcrntuL3+07h9zLOTd/Nm4p/OzzoecfjXVfS1YOdWyLnQevjQXJM3dL20jX0Y19PtG7L+5f2ZbU3Rx3Jl7TcvOUbOVYdN54VX8wl+/l3wQIECBAgAABAgQIECCQFYFzaoVKEX3mrbcXwpTcO/XxB3/0ofxHp/kLO9f82S2FMCU3XFPM+sMP58eNqXH9taVQoH7yjJhVWPVRaFD60zAn7iqEKbk36yfPjdsWt/Z93vnL/ckNRsnWcyD2Hu57KxbfdlM+TMm9HD8xrl86P//B/j3RXlrQktzmMjP+csQwJenW80a82JnvPn/5skKYkntdH7NuvD3mFFaT/ODHL+cbJf/uLj6UNgk4Bt151N9iuJ134tdHiyto6mPuTXfEksWLY8nNs/vDnuKwcWxgEcONdfL3Xv/li/kPmxfGLYUwJffGhGnXxZ9dU1z9k29y4Bd78zsti+OmQpiSe2PijMWxsND0hT3t+TaFf5d1HSXP7Clu7+QeGXPCdmqLE7p4gwABAgQIECBAgAABAgTGvMA5uULlogtLt6n0zUDxJ4vLWPUw8oyVvjzn2jVccH6+efOkePf4gT3Hx/mFlQoD3+3bv/D85Ckqg7f3XJELY/YnSy5eiQPJOV72+oFkxUp+29b2pfh5ct9S4bd2orszWZ7Stx2Jt5KE45LCq7jwov6wovjW0L89r/6yMG5LXHlZ8RabYqsJMXtuS+xKlr+c7NQHlVjsNuBv4yVTkphpZ7K+piM23bc6tjS3xO9P+3B8eNasWFBYvTOg+WnudsW/7ssrNU//wAm1j09uySltPdH+SuHhsclKlC+t/5doKIImMVFHAfuto4Mjo7KuowH/BQy8zersWpQqtUeAAAECBAgQIECAAAECtSEw4OvkuXPCud/OOatbJUHNMG2P9RZ+SSfeit8mqxyOdR0tnX734eQBtqWXpb0hAw15WWpX2jtWjGWSh7ZOOllqUmpe+d6EGXHv3cviG5u+FXuTJ+l2H+6I53bm/tmWpE9T4/a7/yKumnCqWKb8w75TyD8u7HtoyUj9jsXRXPpU2A4PDxpv9Ycs+YandR2dZYtibf4SIECAAAECBAgQIECAQG0InJOBSiV0dUN+NLmSvqnaDhNk1BVX0MSE6HsWbn/m0BA3rLg7pl/QOzgiyn3e25D8zHElt+EMONvkoa25lTBDf9a591gpdBjQuqLd+ktnxB2fmxE9nYfi1Vdeib0//UHseC5JhLpfio3//bvJL/csPWE1ybAHGMZpcLu66FtBkvyUz9CVJYPb5V8VV480TL8h7r5pevQOuFWn2L6hMfeLTKdvUByvahbFAf0lQIAAAQIECBAgQIAAgTEjcE4+Q6Uc3eJihMNvFZ/1ke/V+9viapFyRknR5vDhGLD+pG+Al58vPN+jaVJckgQJjZOuTB5xmtu64/W36mLCxIkxccA/FyUh0ISJTRVHQY2XFcftiJ/+vPAwlb7j5P7VHk/uzN/70nB+f6LT/2k5O89vWR9rVq2KDU+1R33TxJhy1axYetvnYuWt0/PdO/fGvw3mjjhZJPfW0fzzZPoP3Bu/GbQKpz4mX55XOvxC8rDh/nb5nV8fHfhOY3xgWr5t92uvR13ThEGeEyc2xviGCdHUmK7uIYfue5nKYriBvEeAAAECBAgQIECAAAECY1KgZgOV4oqFvT/YGQcLX9Q725+Nf9i46wxP1N5Yv/6JOFK4K+lg8iszDxWCjOark5/czR29cXLMacmfxs6NX4mn9h0pnFNvtD/7aHx+7dpY+eDT/T/zW/jw1H/qr4g/zD//NnZ97SvxdHsh3eg9kvxi0Vfjpb4RGuIjV19x6rGGa9H1ZnR2d8fe73839hwqph+98cbrbxdaN8S7hgQoPUffGrz6pjhu93Ox4/mD+Ve9ncmvEP1D/y/6FJtcNuPD+d3OnfHwN58tBDC9se+pDbHpuYGBSsTkGTPzbQ/vjPs3PNXv39vVHo/evzrWrlkZT7UXz7l4hDL+Jrdo5de09MRbXQNuNUthUcbRNCFAgAABAgQIECBAgACBMSIw5Ovx6FZVXHVy6rNojDkfnx7bNyUrQzp2xH2f3zFsl+LX43LGLbYtDjRSn+7922Ltym3FpoW/LXHjommF/ca4dtnN8c/rNicrLw7HY21r47EhrZt/N79CZdgflhnStvSyPhZ8Zln8cO3XklEPx9YHVsfWhuThrUkIUtxaFt4R8y4dfqXG0BqLfYp/f3/Rwmh4Lvm56NztPes+X3y7/2/DnIUxpXArT10h0cr9TPPK5J/WhctjxXVTonHKNTEzdsRzSa+dX7svecTtybf61vlxw9QnY2vy09UduzbF6uSfk22NUz4et878cV/Q0rn3scT/BNGYcEGu7v4nzZxsqMHv140vPGS4MzatWxlJJbH8CyuiEovBA3pFgAABAgQIECBAgAABAlkQOKdWqBSfTVo3fnAgUFf89l5fXJeS/FzurM/E7QunDp6j5GGt06c25d9L2hZHOem4URhvQNvigEP79J9DQ2tcM6ewTKTYuGl63L7yP8e0vuUp+TfHT5wb/23l8pjTWjifYtvk6/vMJcvj3ltm9J1f/7gDautvOtxO7mGpq5bHNcVxi2FKQ3Ncc/OK+FwSagy7NSW3xQz7QenN+kvnxcrP3hrTk18lGrw1xPT5t8Y9yTkXt9aFN8bMAaW9+ZtiXDMxbr1nWRSnodi+eer0wm1QyV1C/fNbH/PuuidumFlYzlNo3NA6M2a25s+hdPvS+Jh123+L5TfMSX6JaMjWPDPuXPVfY0bhgblD567Yeljr+ilx8w2F1S99DfMPFq7Eoji+vwQIECBAgAABAgQIECCQHYFxx5Otpsvt6Ywjb+fXeVwwYcJJfzK42jX2dnXG0e7ccZNnpEw44Sv+oMP1JG27e8fHsST8aEjOsVqP+siN+3buHJKfGL6ojMBk0Emd4sXA+i64qCnqh01jeqPzSPJEmeT4jSccP/9Z38zUXRAThj5Bd8jxS8dLHtabe1rviFtPctzuGF93LLqONcTEU7YfcbC+D/PHz/2UdmM0Dim2dG51cXKLUx9DCwIECBAgQIAAAQIECBAYOwK1H6iMnblQCQECBAgQIECAAAECBAgQIFAjAufULT81YuY0CRAgQIAAAQIECBAgQIAAgYwLCFQyfgEonwABAgQIECBAgAABAgQIEKhcQKBSuZkeBAgQIECAAAECBAgQIECAQMYFBCoZvwCUT4AAAQIECBAgQIAAAQIECFQuIFCp3EwPAgQIECBAgAABAgQIECBAIOMCApWMXwDKJ0CAAAECBAgQIECAAAECBCoXEKhUbqYHAQIECBAgQIAAAQIECBAgkHEBgUrGLwDlEyBAgAABAgQIECBAgAABApULCFQqN9ODAAECBAgQIECAAAECBAgQyLiAQCXjF4DyCRAgQIAAAQIECBAgQIAAgcoFBCqVm+lBgAABAgQIECBAgAABAgQIZFxAoJLxC0D5BAgQIECAAAECBAgQIECAQOUCApXKzfQgQIAAAQIECBAgQIAAAQIEMi4gUMn4BaB8AgQIECBAgAABAgQIECBAoHIBgUrlZnoQIECAAAECBAgQIECAAAECGRcQqGT8AlA+AQIECBAgQIAAAQIECBAgULmAQKVyMz0IECBAgAABAgQIECBAgACBjAsIVDJ+ASifAAECBAgQIECAAAECBAgQqFxAoFK5mR4ECBAgQIAAAQIECBAgQIBAxgUEKhm/AJRPgAABAgQIECBAgAABAgQIVC4gUKncTA8CBAgQIECAAAECBAgQIEAg4wIClYxfAMonQIAAAQIECBAgQIAAAQIEKhcQqFRupgcBAgQIECBAgAABAgQIECCQcQGBSsYvAOUTIECAAAECBAgQIECAAAEClQvUVd5FDwIECBAgQIAAAQIECBAgULsCP9x7NNb8w/7oOfZ/TlnEH/xeU/y/f35FvKt+NNcjdMX+fW/EJVe0RuP4U55ydRsceT7u/+//Ereuui0ure7IZY3W/sSDsbXr2lixdFpZ7c9mo9oIVHoOxhPf2BTb9nb02bTMXBzLbl0UE/supK546sG/je+/2pN36+6OaF0cK1csisazKelYBAgQIECAAAECBAgQIFATAhsePxivHSl8hzzFGW9/9kj86YJL4iO/33SSll3x+P2rY3vu62pDQzRdeGHEW29FZ+67abTG8i+siCn1J+kaPXHk0NtxwcQJcdImua5d/xbr2zbGstXrYsYJX3R74uCLL8QT3/1eXHT9X8XSaYXzHOl7dNeL8eDaf4xXC6fVnZzr/DtXJ32HDn4wNqz9WnTPvzMuKbQ9G396Oo9EohITmupj0qw/jDfXPhRff989cdusiWfj8GUfoyYClee/tT4JUy6Nm5ffHZf3/iL+/qHH4uHmqXHvda1Jod3x2qud0TxrSXys9fw4dix5q+69UROFlT1NGhIgQIAAAQIECBAgQIDAaAmMGzfSkRvi6qW3x2W/PS/O6/5l/OOm7XHp/JvjM1deEL9958KYNFJS0r491j7wdNy5dk1MG2nlSd150ZT874QmPfvi/s+3RS7LyW3X5P/0/Xuk79Fd7XvipSTvmX/D0njfeRHH3olovqRhQO/87v4nNsXemBOrktUhJxz7hNbVe+PA9++L9c/Oi7VrrovxE2bE/3Pr9Fi76X/Foll3jcoqmZNVVgO5Q7K06Zfd0brkppg7JbfA6NL49Mzvx6ajb+Vr6uqIXyQXwsJrF8SsCScr0/sECBAgQIAAAQIECBAgQOBMCIyPS6dclf+i3zs+LkwClZbpV8eUActSDu55Kr79vR/Ga50N8aGFS+OT86ZE78Fn4isPbO87oS1f3hD/YdmfxYyL3ognHvl27PrFa9Hw3ivj45/8RFx16dBVIwNqGH9xLLz1zpg6a1I8sWpN/Kb/o5G/R9fl0pGGeXH9vLkjBCWH4n9v64jpy25Popz81nNwTzzy7e/FL17rjvd+6I/jTz85Lyb0JS2d8ezj347v/fiXEU2XxcdvvClmtSa9etpjy4bvR+snPxOzLk2SpcLr911/S1xd9/P41uP7Y/JlET/55xei+91Xxif+r+vj7R3fiP/9QnK87u3xpW++O/7LLXNjwsw/iZZN6+OJ54/EbTPOnS/+o3kTWGFKTvWnMZauWhcrFhTv1joYP36uOy68KFlGlduSpC4X+G29b1Xcc8898cUHH4328lZu9XX3LwIECBAgQIAAAQIECBAgUBWB3t7kJp5k683d7pPfjuzZEvdtfCzeaf3jWPKxlti5tS2+9Pi+GN/QHB+ek7vrIuK9U94f74pfxTc/f19s+5f6+JNPL4nWd3bFxvu+GYfywwz/7/ETY8asacnjLsZH7maN0jby9+jX29/oCyxWJt+h77lnVWx4Yk/0ljrn9zo7Yl80xIz3FwKM5Dahv7tvY+x6pzWWLJkTXTu3xtr/8VTSryeefnBNbNr+y5i5eEnM+d1XY9P6NfFU7ov5sa544aW98dLRgkfh9ctdvXHs6L/Hc3t3xmNPvhEfWfyxuHB/Uu/D/xSXXXV1vLc+ad/QEjOvaM6fy/jW+Nj0iJ//PDnvc2irgUBloFZvPLNhfbLkaGrc9vH8hdf75q+SBk0x89qlcfutCyNe2hEPfOWp/EU8sKt9AgQIECBAgAABAgQIECBwVgW64p/+186ImctixY3zYtaCW+Kem6fH4e3JQoALpsS1H708OZvmmH/9gpg2sSk+euft8dm7k9Ubvzczrv34/OSzV+O1rtM94RO/R0duWULT1FiSrD65Yf5lsXfbxvjHZwZHN10H9iUP2KiPCwv3+hz88fficMxMnld6Y8yatSj+asXCaHjrzTja83Jsfym5fWj5vXHd3Fmx6I57Y2GSg3z/n19OFkDkzz25qyi/DXzdN25T3L7yrpg3d0H8p2UzIw7/Ji6cNjf+ZGYuSJkSC+dO6X+2zMXNTdH9xhsnBj/FsUfhbw3c8lNSefHRL8fmvRE33H1HTC5M6vhL58a96+b2N7q8IXla88YfxstdyQU5zMqojo6OOHDgQH97OwQIECBAgAABAgQIECBwZgQmTZoULS0tZ2bwWhk1Wagx9fdKBhc158KCV+OtZElJd9+ykp78gpbG+hj/qz3xwEMbB1RWWKEx4J1Kd4f7Hj15wR2xbkFhpBlXRbxyTzz+8msRc0sPfa1rOH/QoY6++WayauTyZM1KfqtvvS7W3Js8L3ffo9GZLHK4sv9hMfXxwSQQ2f70nuj8VDL2KbZi2DL+gvwX+NxX/WPvJGi5v8k/uTtS+rc3O5OQJ86ZH6CpmUCl/ekN8dCOjli8YnXMy917VdiOvPh0PPnq78YnF13Vd+9Xw4W5Se+J5Jk6w265/5gz/x/0sDLeJECAAAECBAgQIECAAIEzIfDaa79Ohi2GFfmYoC9I6O1LVPIrOXpejK9u3hUzb707+TWb5JEXvS/GqpX/87ROZ/jv0T3x/OOPxW8/tDjmTs6HGL87zANpj+WeVDtgG19ID/pDhJ5Dse/VY3HZe1qTkGVHvJGspCkuajh88HCywGRKErOMzwci44srIgqvB4xb9m6O6rL3nDNhSu68f6fskx/Fhoee3xIPbN0bLQtvj7nv7o5Dhw4l/xzpu62nIf49dibLk57cdyh6ug7Gti07kqVLV8f7h1mdMoolODQBAgQIECBAgAABAgQIZE6gMabPbY7OHZvjmfbO6DmyL76xIbkFKHmeypTkO2vDRe9ORHrijQNH+mXePnI0jhxpjyce/se+W27O608w+puUtXPy79H18dtXdsbmtu/E/s6e6Gx/Jr6zqzuamwvPKS2M3jjpA0lQ0pkEJfmnq1z2B3+ULKnZEY88sz96eo7E099YF21tT8TbyUNoP5z02fo/H4+DXT1xaM8TsSm5s2Tq770nWV4yKaYlS1qe/eEL0dXbFc9/9/HktqHB2+DYJv9ZX87UfbT/2Dmjf32xMxouHnyOg0c6+69STs3ZPNGu5KE9yQWXbB3bN8aa/EOQk1fJvVarV8VV0z4RN1/TkVwM62JbrlFDayz768XnVGqVOy0bAQIECBAgQIAAAQIECIx9gdz9FHXFFRnJ/pSlfxVLjn4lNj+wJjbnym+eEyv+fF7+13UuuTJmNjwWW9evjdfvXBWfnt8aG7c9FGuTL7dNfbdKHY4Dr/fEtCSbONWW+3JfCidG/h49+z/eGf/6lYdi/ZpdfcM2TV0cdy3KP6e0/ziNl8esJAz58XMHYt6iyVE/eVGsuOFgrN+8Pnb1FdISt979pzEhWYNy08rb41fJA2vvW53/wt56zbL4i3n5H5b5yNI5sXPz5lj9XF+nvuEvakgG7lucUx/FW376Pkjezm1XzPpYxM7HYv3qxli17sZo6n099iVJzNwZk/MNzpF/jzuebOfIuZzeafT0RFcyIY3JfWc2AgQIECBAgAABAgQIECBwMoH/+74Xk58m7jzZxye8/z/unhZzrmw64f1K3ujt6UpWnNRFY/3Q76y90dXTW3o/9902iVsa6wu3yVRykArb9nR1xbG6hpMe68izG2Ltprfjs+tWRH+U0ZucX/Igk+G+e+fGi4bGOOHUR+hz0lNOHHpytwwlg+1//Iuxfvv7k3DllmRpxbmz1cQtP2VxJRflcBNaVl+NCBAgQIAAAQIECBAgQCAzAtd/NHerTXnbBya9K37/8tN/psT4+sZSaDLo0LnwZEDIkvtue0IiMahD1V7UN+bO6eTBzYRZt8Tilv3xwPqnkpCnsI0/+Xfv3HjDDjdCn+KwJ/xNHHJhSte+x5Mw5XAs+eynzqkwJXe+Y2eFygn63iBAgAABAgQIECBAgAABAsMLHH37WPT+n+E/G/juBe/6nag/b+ysRRhYW1n7vQfj8f9vT3z0lkXJ7T1nfzv0/OPx3PiPxqKrRuPoI9crUBnZx6cECBAgQIAAAQIECBAgQIAAgRMEMhyznWDhDQIECBAgQIAAAQIECBAgQIBAWQIClbKYNCJAgAABAgQIECBAgAABAgQIlAQEKiULewQIECBAgAABAgQIECBAgACBsgQEKmUxaUSAAAECBAgQIECAAAECBAgQKAkIVEoW9ggQIECAAAECBAgQIECAAAECZQkIVMpi0ogAAQIECBAgQIAAAQIECBAgUBIQqJQs7BEgQIAAAQIECBAgQIAAAQIEyhIQqJTFpBEBAgQIECBAgAABAgQIECBAoCQgUClZ2CNAgAABAgQIECBAgAABAgQIlCUgUCmLSSMCBAgQIECAAAECBAgQIECAQElAoFKysEeAAAECBAgQIECAAAECBAgQKEtAoFIWk0YECBAgQIAAAQIECBAgQIAAgZKAQKVkYY8AAQIECBAgQIAAAQIECBAgUJaAQKUsJo0IECBAgAABAgQIECBAgAABAiUBgUrJwh4BAgQIECBAgAABAgQIECBAoCwBgUpZTBoRIECAAAECBAgQIECAAAECBEoCApWShT0CBAgQIECAAAECBAgQIECAQFkCApWymDQiQIAAAQIECBAgQIAAAQIECJQEBColC3sECBAgQIAAAQIECBAgQIAAgbIEBCplMWlEgAABAgQIECBAgAABAgQIECgJCFRKFvYIECBAgAABAgQIECBAgAABAmUJCFTKYtKIAAECBAgQIECAAAECBAgQIFASEKiULOwRIECAAAECBAgQIECAAAECBMoSEKiUxaQRAQIECBAgQIAAAQIECBAgQKAkIFApWdgjQIAAAQIECBAgQIAAAQIECJQlIFApi0kjAgQIECBAgAABAgQIECBAgEBJQKBSsrBHgAABAgQIECBAgAABAgQIEChLQKBSFpNGBAgQIECAAAECBAgQIECAAIGSgEClZGGPAAECBAgQIECAAAECBAgQIFCWgEClLCaNCBAgQIAAAQIECBAgQIAAAQIlAYFKycIeAQIECBAgQIAAAQIECBAgQKAsAYFKWUwaESBAgAABAgQIECBAgAABAgRKAgKVkoU9AgQIECBAgAABAgQIECBAgEBZAgKVspg0IkCAAAECBAgQIECAAAECBAiUBAQqJQt7BAgQIECAAAECBAgQIECAAIGyBAQqZTFpRIAAAQIECBAgQIAAAQIECBAoCQhUShb2CBAgQIAAAQIECBAgQIAAAQJlCQhUymLSiAABAgQIECBAgAABAgQIECBQEhColCzsESBAgAABAgQIECBAgAABAgTKEhColMWkEQECBAgQIECAAAECBAgQIECgJCBQKVnYI0CAAAECBAgQIECAAAECBAiUJSBQKYtJIwIECBAgQIAAAQIECBAgQIBASUCgUrKwR4AAAQIECBAgQIAAAQIECBAoS0CgUhaTRgQIECBAgAABAgQIECBAgACBkoBApWRhjwABAgQIECBAgAABAgQIECBQloBApSwmjQgQIECAAAECBAgQIECAAAECJQGBSsnCHgECBAgQIECAAAECBAgQIECgLAGBSllMGhEgQIAAAQIECBAgQIAAAQIESgIClZKFPQIECBAgQIAAAQIECBAgQIBAWQIClbKYNCJAgAABAgQIECBAgAABAgQIlAQEKiULewQIECBAgAABAgQIECBAgACBsgQEKmUxaUSAAAECBAgQIECAAAECBAgQKAkIVEoW9ggQIECAAAECBAgQIECAAAECZQkIVMpi0ogAAQIECBAgQIAAAQIECBAgUBKoK+3aI0CAAAECBAgQIFAdgR/97Gisf6Qj9r78dnUGzPAo06+4IFZ8qiU++sGLMqygdAIECJx7AuOOJ9u5d1rOiAABAgQIECBAoJYFPvX5F6L9je5aLuGcOvfJlzTEI1/40Dl1Tk6GAAECWRdwy0/WrwD1EyBAgAABAgTOgIAwpbqoPKvraTQ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h3PNkyVbFiCRAgQIAAAQIECBAgQIAAAQKnKVB3mv11J0CAAAECBAgQIHCCwJzlu094zxunJ7CrbfbpDaA3AQIECFRVwC0/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gbqaKLLnYDzxjU2xbW9H3+m2zFwcy25dFBPH5172xPOPboiv7Xgp/9mcm+OuW+ZGY98r/yJAgAABAgQIECBAgAABAgQIVF+gJlaoPP+t9UmYcl7cvPzuuPvOJdH53LZ4+Hv7+zSOPPutvjBl4e2fjbuXJ5/t2hxffaq9+lJGJECAAAECBAgQIECAAAECBAgUBGogUOmK/b/sjtYlN8XcKZfGpdMWxKdnNsRbR9/qK+HVnz0XMX1ZXHfV5Lh0yoL4zPym2P+Dn0SXKSZAgAABAgQIECBAgAABAgQInCGBGrjlpzGWrlo3oPyD8ePnuuPChRcm7yVhy88jmma9a8DnyW7P4JdeESBAgAABAgQIECBAgAABAgSqKVADgcrAcnvjmQ3rY29Mjc9+vDX5IFmHUj/wc/sECBAgQIAAAQLngsCuttnnwmk4BwIECBAgcMYEaipQefHRL8fmvRE33H1HTO57IG3iUuFqlI6Ojjhw4MAZAzUwAQIECBAgQIBAxPIHKVRboO2uiJ8ljwp85McRL79R7dGzN94Vl0R86iMRH5ycvdrPZsWTJk2KlpaWs3lIxyJw1gRqJlBpf3pDPLSjIxavWB3zLi0uS2mM902J2NH1Tj9Y3SmWrOT+Y/YfdD+XHQIECBAgQIDAGRLYfYbGze6ws2fPjjVbXoj2N7qzi1DFynOh1OYfN8QjN3yoiqMaigCBLAnUwENpIw49vyUe2Lo3WhbeHnPf3R2HDh1K/jnStzjl8unTI57bFE/v74yeQ8/Hlh2Ho3neDD+bnKWrWK0ECBAgQIAAgYwICFOqO9E8q+tpNAJZE6iBFSpdsXPrzr556di+MdZsL05RU9y+elVcNfemuGHv/bF1/ZrYmvuodWHcc13u+So2AgQIECBAgAABAgQIECBAgMCZEaiBQCX/Kz9LT1p/U8y7Y1V8pKsrjkVdNDYWbwc6aQcfECBAgAABAgQIECBAgAABAgROS6AGApXy6qtvbDzF01PKG0crAgQIECBAgAABAgQIECBAgMCpBGriGSqnKsLnBAgQIECAAAECBAgQIECAAIGzKSBQOZvajkWAAAECBAgQIECAAAECBAiMCQGBypiYRkUQIECAAAECBAgQIECAAAECZ1NAoHI2tR2LAAECBAgQIECAAAECBAgQGBMCApUxMY2KIECAAAECBAgQIECAAAECBM6mgEDlbGo7FgECBAgQIECAAAECBAgQIDAmBAQqY2IaFUGAAAECBAgQIECAAAECBAicTQGBytnUdiwCBAgQIECAAAECBAgQIEBgTAgIVMbENCqCAAECBAgQIECAAAECBAgQOJsCApWzqe1YBAgQIECAAAECBAgQIECAwJgQEKiMiWlUBAECBAgQIECAAAECBAgQIHA2BQQqZ1PbsQgQIECAAAECBAgQIECAAIExISBQGRPTqAgCBAgQIECAAAECBAgQIEDgbAoIVM6mtmMRIECAAAECBAgQIECAAAECY0Jg3PFkGxOVKIIAAQIECBAgQIAAAQIECBAgcJYE6s7ScRyGAAECBAgQIEAgQwJzlu/OULVnp9RdbbODa/Wtc642AgQIpBFwy08aNX0IECBAgAABAgQIECBAgACBTAsIVDI9/YonQIAAAQIECBAgQIAAAQIE0ggIVNKo6UOAAAECBAgQIECAAAECBAhkWkCgkunpVzwBAgQIECBAgAABAgQIECCQRkCgkkZNHwIECBAgQIAAAQIECBAgQCDTAgKVTE+/4gkQIECAAAECBAgQIECAAIE0AgKVNGr6ECBAgAABAgQIECBAgAABApkWEKhkevoVT4AAAQIECBAgQIAAAQIECKQREKikUdOHAAECBAgQIECAAAECBAgQyLSAQCXT0694AgQIECBAgAABAgQIECBAII2AQCWNmj4ECBAgQIAAAQIECBAgQIBApgUEKpmefsUTIECAAAECBAgQIECAAAECaQQEKmnU9CFAgAABAgQIECBAgAABAgQyLSBQyfT0K54AAQIECBAgQIAAAQIECBBIIyBQSaOmDwECBAgQIECAAAECBAgQIJBpAYFKpqdf8QQIECBAgAABAgQIECBAgEAaAYFKGjV9CBAgQIAAAQIECBAgQIAAgUwLCFQyPf2KJ0CAAAECBAgQIECAAAECBNIICFTSqOlDgAABAgQIECBAgAABAgQIZFpg3PFky7SA4gkQIECAAAECBAgQIECAAAECFQrUVdhecwIECBAgQIAAAQKnFJizfPcp22hQmcCuttnBtTKzclrnXG0ECBBII+CWnzRq+hAgQIAAAQIECBAgQIAAAQKZFhCoZHr6FU+AAAECBAgQIECAAAECBAikERCopFHThwABAgQIECBAgAABAgQIEMi0gEAl09OveAIECBAgQIAAAQIECBAgQCCNgEAljZo+BAgQIECAAAECBAgQIECAQKYFBCqZnn7FEyBAgAABAgQIECBAgAABAmkEBCpp1PQhQIAAAQIECBAgQIAAAQIEMi0gUMn09CueAAECBAgQIECAAAECBAgQSCMgUEmjpg8BAgQIECBAgAABAgQIECCQaQGBSqanX/EECBAgQIAAAQIECBAgQIBAGgGBSho1fQgQIECAAAECBAgQIECAAIFMCwhUMj39iidAgAABAgQIECBAgAABAgTSCAhU0qjpQ4AAAQIECBAgQIAAAQIECGRaQKCS6elXPAECBAgQIECAAAECBAgQIJBGQKCSRk0fAgQIECBAgAABAgQIECBAINMCApVMT7/iCRAgQIAAAQIECBAgQIAAgTQCApU0avoQIECAAAECBAgQIECAAAECmRYQqGR6+hVPgAABAgQIECBAgAABAgQIpBEYdzzZ0nTUhwABAgQIECBAgAABAgQIECCQVYG6rBaubgIECBAgQIAAgTMnMGf57jM3eEZH3tU2O7hWf/JzrjYCBAikEXDLTxo1fQgQIECAAAECBAgQIECAAIFMCwhUMj39iidAgAABAgQIECBAgAABAgTSCAhU0qjpQ4AAAQIECBAgQIAAAQIECGRaQKCS6elXPAECBAgQIECAAAECBAgQIJBGQKCSRk0fAgQIECBAgAABAgQIECBAINMCApVMT7/iCRAgQIAAAQIECBAgQIAAgTQCApU0avoQIECAAAECBAgQIECAAAECmRYQqGR6+hVPgAABAgQIECBAgAABAgQIpBEQqKRR04cAAQIECBAgQIAAAQIECBDItIBAJdPTr3gCBAgQIECAAAECBAgQIEAgjYBAJY2aPgQIECBAgAABAgQIECBAgECmBQQqmZ5+xRMgQIAAAQIECBAgQIAAAQJpBAQqadT0IUCAAAECBAgQIECAAAECBDItIFDJ9PQrngABAgQIECBAgAABAgQIEEgjIFBJo6YPAQIECBAgQIAAAQIECBAgkGkBgUqmp1/xBAgQIECAAAECBAgQIECAQBoBgUoaNX0IECBAgAABAgQIECBAgACBTAsIVDI9/YonQIAAAQIECBAgQIAAAQIE0ggIVNKo6UOAAAECBAgQIECAAAECBAhkWmDc8WTLtIDiCRAgQIAAAQIECBAgQIAAAQIVCtRV2F5zAgQIECBAgAABAqcUmLN89ynbaFCZwK622cG1MrNyWudcbQQIEEgj4JafNGr6ECBAgAABAgQIECBAgAABApkWEKhkevoVT4AAAQIECBAgQIAAAQIECKQREKikUdOHAAECBAgQIECAAAECBAgQyLSAQCXT0694AgQIECBAgAABAgQIECBAII2AQCWNmj4ECBAgQIAAAQIECBAgQIBApgUEKpmefsUTIECAAAECBAgQIECAAAECaQQEKmnU9CFAgAABAgQIECBAgAABAgQyLSBQyfT0K54AAQIECBAgQIAAAQIECBBIIyBQSaOmDwECBAgQIECAAAECBAgQIJBpAYFKpqdf8QQIECBAgAABAgQIECBAgEAaAYFKGjV9CBAgQIAAAQIECBAgQIAAgUwLCFQyPf2KJ0CAAAECBAgQIECAAAECBNIICFTSqOlDgAABAgQIECBAgAABAgQIZFpAoJLp6Vc8AQIECBAgQIAAAQIECBAgkEZAoJJGTR8CBAgQIECAAAECBAgQIEAg0wJ1tVJ9b9eR+PkLP4rvbXslrv+bu2JaY/HMu+KpB/82vv9qT/6N7u6I1sWxcsWi6G9SbOovAQIECBAgQIAAAQIECBAgQKAKAjURqPTsezQ+37ajUG7zkLK747VXO6N51pL4WOv5cexY8nHde6MmChtSiZcECBAgQIAAAQIECBAgQIBAbQjURu5w8ZWxbPkfx/t7/ynWPPTTwbJdHfGLZFHKwmsXxKwJgz/yigABAgQIECBAgAABAgQIECBwJgRqIlCpnzgtZkyM6No3DEHdeVGfvL31vlWxNbndp3nq/LjtjqUxOfemjQABAgQIECBAgAABAgQIECBwBgRqIlAZqe7eN3+VfNwUM69dHFdPeDO+s2l7PPCVi+ILn1vQF7QM7dvR0REHDhwY+rbXBAgQIECAAAECVRRou6uKgxmqT2D37t3BtfoXQ87VduYEJk2aFC0tLWfuAEYmMIoCNR+ojL90bty7bm4/4eUNR2PNxh/Gy10LBjy4tv/jvv+Y/Qdd8rBHgAABAgQIEDgTAnOW+5JabdddbbODa7VVI3KuNgIECKQRqPmfTT7y4tOx5Yk90VuovuHC85O9nngnjYY+BAgQIECAAAECBAgQIECAAIEyBGo+UGmIf4+d2zbGk/sORU/Xwdi2Jfk1oKar4/1+M7mM6deEAAECBAgQIECAAAECBAgQSCNQU7f81NXlUpLBT5ttnPaJuPmajtjcti625QQaWmPZXy8OeUqay0EfAgQIECBAgAABAgQIECBAoByBmgpU6lsXxbp1i4bU1Rhzb/xczF3SE13HIhobBwcuQxp7SYAAAQIECBAgQIAAAQIECBA4bYGaClRGrLa+PmQpIwr5kAABAgQIECBAgAABAgQIEKiSQM0/Q6VKDoYhQIAAAQIECBAgQIAAAQIECJQtIFApm0pDAgQIECBAgAABAgQIECBAgEBeQKDiSiBAgAABAgQIECBAgAABAgQIVCggUKkQTHMCBAgQIECAAAECBAgQIECAgEDFNUCAAAECBAgQIECAAAECBAgQqFBAoFIhmOYECBAgQIAAAQIECBAgQIAAAYGKa4AAAQIECBAgQIAAAQIECBAgUKGAQKVCMM0JECBAgAABAgQIECBAgAABAgIV1wABAgQIECBAgAABAgQIECBAoEIBgUqFYJoTIECAAAECBAgQIECAAAECBAQqrgECBAgQIECAAAECBAgQIECAQIUCApUKwTQnQIAAAQIECBAgQIAAAQIECAhUXAMECBAgQIAAAQIECBAgQIAAgQoFBCoVgmlOgAABAgQIECBAgAABAgQIEBh3PNkwECBAgAABAgQIECBAgAABAgQIlC9QV35TLQkQIECAAAECBAiUJzBn+e7yGmpVtsCuttnBtWyushvmXG0ECBBII+CWnzRq+hAgQIAAAQIECBAgQIAAAQKZFhCoZHr6FU+AAAECBAgQIECAAAECBAikERCopFHThwABAgQIECBAgAABAgQIEMi0gEAl09OveAIECBAgQIAAAQIECBAgQCCNgEAljZo+BAgQIECAAAECBAgQIECAQKYFBCqZnn7FEyBAgAABAgQIECBAgAABAmkEBCpp1PQhQIAAAQIECBAgQIAAAQIEMi0gUMn09CueAAECBAgQIECAAAECBAgQSCMgUEmjpg8BAgQIECBAgAABAgQIECCQaQGBSqanX/EECBAgQIAAAQIECBAgQIBAGgGBSho1fQgQIECAAAECBAgQIECAAIFMCwhUMj39iidAgAABAgQIECBAgAABAgTSCAhU0qjpQ4AAAQIECBAgQIAAAQIECGRaQKCS6elXPAECBAgQIECAAAECBAgQIJBGQKCSRk0fAgQIECBAgAABAgQIECBAINMCApVMT7/iCRAgQIAAAQIECBAgQIAAgTQCApU0avoQIECAAAECBAgQIECAAAECmRYQqGR6+hVPgAABAgQIECBAgAABAgQIpBEQqKRR04cAAQIECBAgQIAAAQIECBDItMC448mWaQHFEyBAgAABAgQIECBAgAABAgQqFKirsL3mBAgQIECAAAECBE4pMGf57lO20aAygV1ts4NrZWbltM652ggQIJBGwC0/adT0IUCAAAECBAgQIECAAAECBDItIFDJ9PQrngABAgQIECBAgAABAgQIEEgjIFBJo6YPAQIECBAgQIAAAQIECBAgkGkBgUqmp1/xBAgQIECAAAECBAgQIECAQBoBgUoaNX0IECBAgAABAgQIECBAgACBTAsIVDI9/YonQIAAAQIECBAgQIAAAQIE0ggIVNKo6UOAAAECBAgQIECAAAECBAhkWkCgkunpVzwBAgQIECBAgAABAgQIECCQRkCgkkZNHwIECBAgQIAAAQIECBAgQCDTAgKVTE+/4gkQIECAAAECBAgQIECAAIE0AgKVNGr6ECBAgAABAgQIECBAgAABApkWEKhkevoVT4AAAQIECBAgQIAAAQIECKQREKikUdOHAAECBAgQIECAAAECBAgQyLSAQCXT0694AgQIECBAgAABAgQIECBAII2AQCWNmj4ECBAgQIAAAQIECBAgQIBApgUEKpmefsUTIECAAAECBAgQIECAAAECaQQEKmnU9CFAgAABAgQIECBAgAABAgQyLSBQyfT0K54AAQIECBAgQIAAAQIECBBIIzDueLKl6agPAQIECBAgQIAAAQIECBAgQCCrAnVZLVzdBAgQIECAAIGcwI9+djTWP9IRe19+G8hpCky/4oJY8amW+OgHL4o5y3ef5mi6DxXY1Tab61CUKrzOudoIECCQRsAtP2nU9CFAgAABAgTGjMDar78iTKnSbOZCqZynjQABAgQIZEFAoJKFWVYjAQIECBAgcFKB9je6T/qZDyoX4Fm5mR4ECBAgUJsCApXanDdnTYAAAQIECBAgQIAAAQIECIyigEBlFPEdmgABAgQIECBAgAABAgQIEKhNAYFKbc6bsyZAgAABAgQIECBAgAABAgRGUUCgMor4Dk2AAAECBAgQIECAAAECBAjUpoBApTbnzVkTIECAAAECBAgQIECAAAECoyggUBlFfIcmQIAAAQIECBAgQIAAAQIEalNAoFKb8+asCRAgQIAAAQIECBAgQIAAgVEUEKiMIr5DEyBAgAABAgQIECBAgAABArUpIFCpzXlz1gQIECBAgAABAgQIECBAgMAoCghURhHfoQkQIECAAAECBAgQIECAAIHaFBCo1Oa8OWsCBAgQIECAAAECBAgQIEBgFAUEKpSjc9oAADdMSURBVKOI79AECBAgQIAAAQIECBAgQIBAbQoIVGpz3pw1AQIECBAgQIAAAQIECBAgMIoCApVRxHdoAgQIECBAgAABAgQIECBAoDYFBCq1OW/OmgABAgQIECBAgAABAgQIEBhFAYHKKOI7NAECBAgQIECAAAECBAgQIFCbAgKV2pw3Z02AAAECBAgQIECAAAECBAiMosC448k2isd3aAIECBAgQIAAAQIECBAgQIBAzQnU1dwZO2ECBAgQIECAQBUF5izfXcXRDJUT2NU2O7hW/1rgWn3T4vV6ZkY2KgECY13ALT9jfYbVR4AAAQIECBAgQIAAAQIECFRdQKBSdVIDEiBAgAABAgQIECBAgAABAmNdQKAy1mdYfQQIECBAgAABAgQIECBAgEDVBQQqVSc1IAECBAgQIECAAAECBAgQIDDWBQQqY32G1UeAAAECBAgQIECAAAECBAhUXUCgUnVSAxIgQIAAAQIECBAgQIAAAQJjXUCgMtZnWH0ECBAgQIAAAQIECBAgQIBA1QUEKlUnNSABAgQIECBAgAABAgQIECAw1gUEKmN9htVHgAABAgQIECBAgAABAgQIVF1AoFJ1UgMSIECAAAECBAgQIECAAAECY11AoDLWZ1h9BAgQIECAAAECBAgQIECAQNUFBCpVJzUgAQIECBAgQIAAAQIECBAgMNYFBCpjfYbVR4AAAQIECBAgQIAAAQIECFRdQKBSdVIDEiBAgAABAgQIECBAgAABAmNdQKAy1mdYfQQIECBAgAABAgQIECBAgEDVBeqqPuIZGrC360j8/IUfxfe2vRLX/81dMa2xeKCeeP7RDfG1HS/1vdEy5+a465a50f9xsZm/BAgQIECAAAECBAgQIECAAIEqCdREoNKz79H4fNuOQsnNg0o/8uy3+sKUhbd/Nq5+1774+7bN8dX3tsSKBZMHtfOCAAECBAgQIECAAAECBAgQIFAtgdq45efiK2PZ8pWx6s75Sd09g2p/9WfPRUxfFtddNTkunbIgPjO/Kfb/4CfRNaiVFwQIECBAgAABAgQIECBAgACB6gnURKBSP3FazJgyIcaPH1p4V+z/eUTTxe8a/MHgzGXwZ14RIECAAAECBAgQIECAAAECBE5ToCZu+RmxxvoRPz3hw46Ojjhw4MAJ73uDAAECBAgQyKZA213ZrPtMVr179+7gWn1hrtU3zY2Yc7WdOYFJkyZFS0vLmTuAkQmMokDtByoVrkbJ/cfsP+hRvOIcmgABAgQInGMCc5b7MlXtKdnVNju4Vls1gmv1TXMj5lxtBAgQSCNQE7f8nLywxnjflIjOrnf6m9RFhUtW+nvaIUCAAAECBAgQIECAAAECBAiUJ1DjgUrE5dOnRzy3KZ7e3xk9h56PLTsOR/O8GX42ubz514oAAQIECBAgQIAAAQIECBBIIVBTt/zU1TUmJQ5egTJx7k1xw977Y+v6NbE1B9C6MO65rjUFhS4ECBAgQIAAAQIECBAgQIAAgfIEaipQqW9dFOvWLRpSWVPMu2NVfKSrK45FXTQ2Dg5chjT2kgABAgQIECBAgAABAgQIECBw2gI1FaiMVG19Y+OQtSsjtfYZAQIECBAgQIAAAQIECBAgQCC9QM0/QyV96XoSIECAAAECBAgQIECAAAECBNIJCFTSuelFgAABAgQIECBAgAABAgQIZFhAoJLhyVc6AQIECBAgQIAAAQIECBAgkE5AoJLOTS8CBAgQIECAAAECBAgQIEAgwwIClQxPvtIJECBAgAABAgQIECBAgACBdAIClXRuehEgQIAAAQIECBAgQIAAAQIZFhCoZHjylU6AAAECBAgQIECAAAECBAikExCopHPTiwABAgQIECBAgAABAgQIEMiwgEAlw5OvdAIECBAgQIAAAQIECBAgQCCdgEAlnZteBAgQIECAAAECBAgQIECAQIYFBCoZnnylEyBAgAABAgQIECBAgAABAukEBCrp3PQiQIAAAQIECBAgQIAAAQIEMiwgUMnw5CudAAECBAgQIECAAAECBAgQSCcgUEnnphcBAgQIECBAgAABAgQIECCQYYFxx5Mtw/UrnQABAgQIECBAgAABAgQIECBQsUBdxT10IECAAAECBAiMIYE5y3ePoWrOjVJ2tc0OrtWfC67VN82NmHO1ESBAII2AW37SqOlDgAABAgQIECBAgAABAgQIZFpAoJLp6Vc8AQIECBAgQIAAAQIECBAgkEZAoJJGTR8CBAgQIECAAAECBAgQIEAg0wIClUxPv+IJECBAgAABAgQIECBAgACBNAIClTRq+hAgQIAAAQIECBAgQIAAAQKZFhCoZHr6FU+AAAECBAgQIECAAAECBAikERCopFHThwABAgQIECBAgAABAgQIEMi0gEAl09OveAIECBAgQIAAAQIECBAgQCCNgEAljZo+BAgQIECAAAECBAgQIECAQKYFBCqZnn7FEyBAgAABAgQIECBAgAABAmkEBCpp1PQhQIAAAQIECBAgQIAAAQIEMi0gUMn09CueAAECBAgQIECAAAECBAgQSCMgUEmjpg8BAgQIECBAgAABAgQIECCQaQGBSqanX/EECBAgQIAAAQIECBAgQIBAGgGBSho1fQgQIECAAAECBAgQIECAAIFMCwhUMj39iidAgAABAgQIECBAgAABAgTSCAhU0qjpQ4AAAQIECBAgQIAAAQIECGRaQKCS6elXPAECBAgQIECAAAECBAgQIJBGYNzxZEvTUR8CBAgQIECAAAECBAgQIECAQFYF6rJauLoJECBAgAABAjmBOct3g6iywK622VyrbJobjusZQC24npmRjUqAwFgXcMvPWJ9h9REgQIAAAQIECBAgQIAAAQJVFxCoVJ3UgAQIECBAgAABAgQIECBAgMBYFxCojPUZVh8BAgQIECBAgAABAgQIECBQdQGBStVJDUiAAAECBAgQIECAAAECBAiMdQGBylifYfURIECAAAECBAgQIECAAAECVRcQqFSd1IAECBAgQIAAAQIECBAgQIDAWBcQqIz1GVYfAQIECBAgQIAAAQIECBAgUHUBgUrVSQ1IgAABAgQIECBAgAABAgQIjHUBgcpYn2H1ESBAgAABAgQIECBAgAABAlUXEKhUndSABAgQIECAAAECBAgQIECAwFgXEKiM9RlWHwECBAgQIECAAAECBAgQIFB1AYFK1UkNSIAAAQIECBAgQIAAAQIECIx1AYHKWJ9h9REgQIAAAQIECBAgQIAAAQJVFxCoVJ3UgAQIECBAgAABAgQIECBAgMBYFxCojPUZVh8BAgQIECBAgAABAgQIECBQdQGBStVJDUiAAAECBAgQIECAAAECBAiMdQGBylifYfURIECAAAECBAgQIECAAAECVRcQqFSd1IAECBAgQIAAAQIECBAgQIDAWBcQqIz1GVYfAQIECBAgQIAAAQIECBAgUHWBcceTreqjGpAAAQIECBAgQIAAAQIECBAgMIYF6sZwbUojQIAAAQIECJxSYM7y3adso0FlArvaZgfXyszKac21HKXK2+RcbQQIEEgj4JafNGr6ECBAgAABAgQIECBAgAABApkWEKhkevoVT4AAAQIECBAgQIAAAQIECKQREKikUdOHAAECBAgQIECAAAECBAgQyLSAQCXT0694AgQIECBAgAABAgQIECBAII2AQCWNmj4ECBAgQIAAAQIECBAgQIBApgUEKpmefsUTIECAAAECBAgQIECAAAECaQQEKmnU9CFAgAABAgQIECBAgAABAgQyLSBQyfT0K54AAQIECBAgQIAAAQIECBBIIyBQSaOmDwECBAgQIECAAAECBAgQIJBpAYFKpqdf8QQIECBAgAABAgQIECBAgEAaAYFKGjV9CBAgQIAAAQIECBAgQIAAgUwLCFQyPf2KJ0CAAAECBAgQIECAAAECBNIICFTSqOlDgAABAgQIECBAgAABAgQIZFpAoJLp6Vc8AQIECBAgQIAAAQIECBAgkEZAoJJGTR8CBAgQIECAAAECBAgQIEAg0wIClUxPv+IJECBAgAABAgQIECBAgACBNAIClTRq+hAgQIAAAQIECBAgQIAAAQKZFhCoZHr6FU+AAAECBAgQIECAAAECBAikERCopFHThwABAgQIECBAgAABAgQIEMi0wLjjyZZpAcUTIECAAAECBAgQIECAAAECBCoUqKuwveYECBAgQIAAgTElMGf57jFVz7lQzK622cG1+jPBtfqmuRFzrjYCBAikEXDLTxo1fQgQIECAAAECBAgQIECAAIFMCwhUMj39iidAgAABAgQIECBAgAABAgTSCAhU0qjpQ4AAAQIECBAgQIAAAQIECGRaQKCS6elXPAECBAgQIECAAAECBAgQIJBGQKCSRk0fAgQIECBAgAABAgQIECBAINMCApVMT7/iCRAgQIAAAQIECBAgQIAAgTQCApU0avoQIECAAAECBAgQIECAAAECmRYQqGR6+hVPgAABAgQIECBAgAABAgQIpBEQqKRR04cAAQIECBAgQIAAAQIECBDItIBAJdPTr3gCBAgQIECAAAECBAgQIEAgjYBAJY2aPgQIECBAgAABAgQIECBAgECmBQQqmZ5+xRMgQIAAAQIECBAgQIAAAQJpBAQqadT0IUCAAAECBAgQIECAAAECBDItIFDJ9PQrngABAgQIECBAgAABAgQIEEgjIFBJo6YPAQIECBAgQIAAAQIECBAgkGmButqvviueevBv4/uv9uRL6e6OaF0cK1csisbaL04FBAgQIECAAAECBAgQIECAwDkoMAYCle547dXOaJ61JD7Wen4cO5Yo1703xkBh5+Dl4pQIECBAgAABAgQIECBAgACBnEDt5w5dHfGLZFHKwmsXxKwJJpUAAQIECBAgQIAAAQIECBAgcOYFaj9QqTsv6hOnrfetiq3J7T7NU+fHbXcsjcm5N20ECBAgQIAAAQIECBAgQIAAgTMgMO54sp2Bcc/akL0Hn4kv3bctJi9eHFdPeDO+s2l7HG5ZEl/43IK+oGXoiXR0dMSBAweGvu01AQIECBAgQIAAAQIECFRZYNKkSdHS0lLlUQ1H4NwQqPlAZShj555vxpqN/xZ3rr43pnkq7VAerwkQIECAAIEhAnOW7x7yjpenK7CrbXZwPV3FE/tzPdGkGu/kXG0ECBBII1DzP5t85MWnY8sTe6K3UH3Dhecnez3xThoNfQgQIECAAAECBAgQIECAAAECZQjUfKDSEP8eO7dtjCf3HYqeroOxbcuOiKar4/1Wp5Qx/ZoQIECAAAECBAgQIECAAAECaQRq/qG0jdM+ETdf0xGb29bFtpxAQ2ss++vFIU9JcznoQ4AAAQIECBAgQIAAAQIECJQjUPOBSiTRydwbPxdzl/RE17HkVaOf9yln4rUhQIAAAQIECBAgQIAAAQIE0guMgUClUHx9fchS0l8IehIgQIAAAQIECBAgQIAAAQLlC9T8M1TKL1VLAgQIECBAgAABAgQIECBAgEB1BAQq1XE0CgECBAgQIECAAAECBAgQIJAhAYFKhiZbqQQIECBAgAABAgQIECBAgEB1BAQq1XE0CgECBAgQIECAAAECBAgQIJAhAYFKhiZbqQQIECBAgAABAgQIECBAgEB1BAQq1XE0CgECBAgQIECAAAECBAgQIJAhAYFKhiZbqQQIECBAgAABAgQIECBAgEB1BAQq1XE0CgECBAgQIECAAAECBAgQIJAhAYFKhiZbqQQIECBAgAABAgQIECBAgEB1BAQq1XE0CgECBAgQIECAAAECBAgQIJAhAYFKhiZbqQQIECBAgAABAgQIECBAgEB1BAQq1XE0CgECBAgQIECAAAECBAgQIJAhAYFKhiZbqQQIECBAgAABAgQIECBAgEB1BAQq1XE0CgECBAgQIECAAAECBAgQIJAhgXHHky1D9SqVAAECBAgQIECAAAECBAgQIHDaAnWnPYIBCBAgUKMCP/rZ0Vj/SEfsffntGq3g3Dnt6VdcECs+1RIf/eBF585JORMCZQrMWb67zJaalSuwq212cC1Xq/x2XMu3qqRlztVGgACBNAJu+Umjpg8BAmNCYO3XXxGmVGkmc6FUztNGgAABAgQIECBAICsCApWszLQ6CRA4QaD9je4T3vNGegGe6e30JECAAAECBAgQqD0BgUrtzZkzJkCAAAECBAgQIECAAAECBEZZQKAyyhPg8AQIECBAgAABAgQIECBAgEDtCQhUam/OnDEBAgQIECBAgAABAgQIECAwygIClVGeAIcnQIAAAQIECBAgQIAAAQIEak9AoFJ7c+aMCRAgQIAAAQIECBAgQIAAgVEWEKiM8gQ4PAECBAgQIECAAAECBAgQIFB7AgKV2pszZ0yAAAECBAgQIECAAAECBAiMsoBAZZQnwOEJECBAgAABAgQIECBAgACB2hMQqNTenDljAgQIECBAgAABAgQIECBAYJQFBCqjPAEOT4AAAQIECBAgQIAAAQIECNSegECl9ubMGRMgQIAAAQIECBAgQIAAAQKjLCBQGeUJcHgCBAgQIECAAAECBAgQIECg9gQEKrU3Z86YAAECBAgQIECAAAECBAgQGGUBgcooT4DDEyBAgAABAgQIECBAgAABArUnIFCpvTlzxgQIECBAgAABAgQIECBAgMAoCwhURnkCHJ4AAQIECBAgQIAAAQIECBCoPYFxx5Ot9k7bGRMgQIAAAQIECBAgQIAAAQIERk+gbvQO7cgECBAYXYE5y3eP7gmMwaPvapsdP/rZ0Vj/SEfsffntMVjh2S1p+hUXxIpPtcRHP3gR1yrSD3TNDev/C6qIWxgq9/8FXLlWX+DMjJi7Xm0ECBBII+CWnzRq+hAgQIDASQXWfv0VYcpJdSr7IBdK5TxzG9fK7EZqPdB1pHY+I0CAAAECBAiMJCBQGUnHZwQIECBQsUD7G90V99Hh5AJFz+Lfk7f0SSUCPCvR0pYAAQIECBAYTkCgMpyK9wgQIECAAAECBAgQIECAAAECIwgIVEbA8REBAgQIECBAgAABAgQIECBAYDgBgcpwKt4jQIAAAQIECBAgQIAAAQIECIwgIFAZAcdHBAgQIECAAAECBAgQIECAAIHhBAQqw6l4jwABAgQIECBAgAABAgQIECAwgoBAZQQcHxEgQIAAAQIECBAgQIAAAQIEhhMQqAyn4j0CBAgQIECAAAECBAgQIECAwAgCApURcHxEgAABAgQIECBAgAABAgQIEBhOQKAynIr3CBAgQIAAAQIECBAgQIAAAQIjCAhURsDxEQECBAgQIECAAAECBAgQIEBgOAGBynAq3iNAgAABAgQIECBAgAABAgQIjCAgUBkBx0cECBAgQIAAAQIECBAgQIAAgeEEBCrDqXiPAAECBAgQIECAAAECBAgQIDCCgEBlBBwfESBAgAABAgQIECBAgAABAgSGExCoDKfiPQIECBAgQIAAAQIECBAgQIDACAIClRFwfESAAAECBAgQIECAAAECBAgQGE5AoDKcivcIECBAgAABAgQIECBAgAABAiMIjDuebP9/e/cDHUV57nH8501IMBBEwy0YwaiBVAMNXghUxJSe0B65IiKCXuq/cE4DWFO9VWs8HuXenCNerniuUtv0FAunYLGXVgWRikkVKkaK8seWHIgWCDSSYrwEsQbWJJBy39kkyyZk3mwgdGc23zlKZnfeeed5P++7s7PPzsxalrMIAQQQQAABBBBAAAEEEEAAAQQQQKCdQHy7xzxEAAEEeoxA9tztPaat/6iGbls8Wrh2vzau3W/q1Oi4OhNjNsjQrf8wZruVM1QZriGKbp1p3Re8/+EXKn71oCr+cqxb6++JlWVe1kcFN6fq61f164nNp809SIBLfnpQZ9NUBBBAAAEEEEAAAQQQ6FhgwYsfk0zpmKbLzzpJKceTCYFYFyChEus9TPsQQAABBBBAAAEEEECgU4HqQw2dlqFA5AJ4Rm5FSf8KkFDxb98ROQIIIIAAAggggAACCCCAAAIIREmAhEqU4NksAggggAACCCCAAAIIIIAAAgj4V4CEin/7jsgRQAABBBBAAAEEEEAAAQQQQCBKAiRUogTPZhFAAAEEEEAAAQQQQAABBBBAwL8CJFT823dEjgACCCCAAAIIIIAAAggggAACURIgoRIleDaLAAIIIIAAAggggAACCCCAAAL+FSCh4t++I3IEEEAAAQQQQAABBBBAAAEEEIiSAAmVKMGzWQQQQAABBBBAAAEEEEAAAQQQ8K8ACRX/9h2RI4AAAggggAACCCCAAAIIIIBAlARIqEQJns0igAACCCCAAAIIIIAAAggggIB/BUio+LfviBwBBBBAAAEEEEAAAQQQQAABBKIkQEIlSvBsFgEEEEAAAQQQQAABBBBAAAEE/CtAQsW/fUfkCCCAAAIIIIAAAggggAACCCAQJQESKlGCZ7MIIIAAAggggAACCCCAAAIIIOBfARIq/u07IkcAAQQQQAABBBBAAAEEEEAAgSgJkFCJEjybRQABBBBAAAEEEEAAAQQQQAAB/wqQUPFv3xE5AggggAACCCCAAAIIIIAAAghESeC8k2aK0rbZLAIIIIAAAggggAACCCCAAAIIIOBLgXhfRn2WQb//4RcqfvWgKv5y7CxrYvXMy/qo4OZUff2qfmAg4DuB7LnbfRez1wPetni0cO3+XsK1+02dGh1XZ2LMBhm69R/GbLdyhirDNUTRrTPsC7qVs01lrbZtnuQBAjEk0CMv+Vnw4sckU7ppEDtJKceTCQEEEEAAAQQQQAABBBBAAIGeJNAjEyrVhxp6Uh+f87biec6J2QACCCCAAAIIIIAAAggggIDHBHpkQsVjfUA4CCCAAAIIIIAAAggggAACCCDgMwESKj7rMMJFAAEEEEAAAQQQQAABBBBAAIHoC5BQiX4fEAECCCCAAAIIIIAAAggggAACCPhMgISKzzqMcBFAAAEEEEAAAQQQQAABBBBAIPoCJFSi3wdEgAACCCCAAAIIIIAAAggggAACPhMgoeKzDiNcBBBAAAEEEEAAAQQQQAABBBCIvgAJlej3AREggAACCCCAAAIIIIAAAggggIDPBEio+KzDCBcBBBBAAAEEEEAAAQQQQAABBKIvQEIl+n1ABAgggAACCCCAAAIIIIAAAggg4DMBEio+6zDCRQABBBBAAAEEEEAAAQQQQACB6AuQUIl+HxABAggggAACCCCAAAIIIIAAAgj4TICEis86jHARQAABBBBAAAEEEEAAAQQQQCD6AiRUot8HRIAAAggggAACCCCAAAIIIIAAAj4TiPdZvB2E26jytcu0omxvcFlq9gzNuW2skjooyVMIIIAAAggggAACCCCAAAIIIIBAdwj4/gyVIx+8FEym5ObdrwfnTlbdtpf1i43V3WFDHQgggAACCCCAAAIIIIAAAggggECHAr5PqBz4cIeUeacmDR+sQekTdHtOsqre+aMCHTaXJxFAAAEEEEAAAQQQQAABBBBAAIGzF/B5QiWgqo+k5At6t5VobPuQRwgggAACCCCAAAIIIIAAAggggEB3Cvj/HioJXeNYvHixWSG7aytRulOB7GxMO0WigPcERjv7A6buFAjuC3DtTtJgXbh2O+kpV2eOMdvtwIzZbicNVojrOXR1qmZf0O3AzpidPXu25s6d2+11UyECXhDwf0Kli2ejOC9mXs7nYuhtOxeVUicCCPhOgH3BuekyXHE9NwLnrlbG7LmxxRXXcyNw7mplzJ47W2r2goDPL/lJ0iXpUl3geMgyXl08ZSW0JjMIIIAAAggggAACCCCAAAIIIIBAZAI+T6hIl2ZmSjtWalNVnRpry7W67LBSxmfxs8mR9T+lEEAAAQQQQAABBBBAAAEEEEDgDATOO2mmM1jPQ6vUadOyRVpTUdccU1quCgsmaYCHIiQUBBBAAAEEEEAAAQQQQAABBBCILYEYSKg0d0hjIKATildSEpf8xNYQpTUIIIAAAggggAACCCCAAAIIeE8gZhIq3qMlIgQQQAABBBBAAAEEEEAAAQQQiFUB399DJVY7hnYhgAACCCCAAAIIIIAAAggggIB3BXz7s8mB6g+04hcrtTd465Rk5d45W5OyBgWlj+xer58sKVXzokzlf/8uZVwYd1ovuJdrVPnaZVpRtje4Tmr2DM25bWyPu9Ft1cZlKn69UXPnz1G6cyVVoEq/eX6Jth1sMA8SlXNngaa0mLfBtZRzN29TQ0w+qFr/vJa8faClbQ1qaEhVftEPlJEU6XizlLOYxyRm+0Y11mjjq6/o9W1VGpc/T9MykoMlIh1v7uUs5u1jiKXHTdVaVvScKpyXesuUmOyYDtSsR8z+4AT7glaXM/lbU16i5Ss26LCzckqm8ubcpeHB96hIx5ulXA/eFzQd2aVf/mS5grdUS0zTzILZGjWo+TJg99d42x50L2cxb1tFzDwK1FZqa9l6vXMwXQ8VTAwdA7kbSbZlp2Aslj1g/DYFjuijne/rzdKPdcNDc8wxwCkZN/NIj7/c/S3mpzbv87lG1ezeqfXr3lS/G+7VlJbjAJnjg/W/WqnSioPB9qWOvF53zpyoAcGPBRG62MalbZnPRVvD73hcNqly0ytatmabgocKKSOVP2dm6POW+1hsrdX5a/O3LQuvg3kEoi8QV2Sm6IfR1Qhq9Iv5P9feS6/X/fnTNSxxn9as2aSB10zQwKbdeu6Zl5Q0bqa+d/sE/dOf1+nVdxs1fsJX1St8MwH3ckc/WKmfrvtQuXn3a9o1A7R57Rr9OeEqjb2sX3gNsT1fu0X/tWyjaeN5GvGN6/SVXk3a+PwCbTw0QvkP5elriVV6bU2JUrJzdfH54Sc6Wcqd3BtZ38So7OFdb+n9+hG6ddI1GjbsSg3LHKbLhgxU/Z8iG29HXMdlnwj7JkZhA5Uq/o+faOvB/rp+xhSNGnqJ+vYyY9LyGmdf0MlYOHmeLhySoZGjRmmU+X/cuFGK//A97Wsarhtyh+o99gWdAFoWN+5W8aJXpHEz9L3bcnR8R4ne2HxSEyYM1Reur/G27z3sCzryrdX//udPtXNAjgq+d7MuOrhRa17fratyx6pfvfv7PfuCjiwDWr/oMS0t2a491Z+p8e+pyjHHUIlOUdt+1bYsbDM9efw2Vq7VY//zonZU7Fdd43ka9c3rlBIchBZzWY6rwo+/LP4xf1zbWKlFjz6t332wU5/WfalLRk3QVSnBEavylU9p9c4LNGPudzXpXy7S5jfeUPnJDF03tL/cx2L4PtfmfzLGj7/cx2Vj1e/09C83acTUfOVNHaO///F1vbbdvJddN1RxlrEYvs+1+duWhe1OmEXAEwLhn4Q9EVBEQTQ2qH+ayYR+Z6IGDxigrEk3KsWcj/LRx3UKVO8y3/qlaMpNozRgQJpumJYj1f1J+wNta7aVO/DhDinzTk0aPliD0ifo9pxkVb3zR7Wrom2FMfWoTmuXvhxqUXDnZ96s3qsynwFmTVOGMR8+6XaNNCU+PNhOxVLOZh7aWMzONOnwJ4eVnN78AXXs2LEaPzZLzpfSkY4313IW85jlDGvY7tJfqSolV/MWFmiiMR2UFPzaiX1BmFGXZ+OSlZaRoYyW/9MGJ6rSnE6Rfcs3lRzpeLOU68n7gsCBP5v3qGTNuGmsBg1K1/SZznvUx/rMdJLra7xdB7qWs5i3qyL2HgY+1T7Tqhl5U5Q2YLAmzrrLKFdpa2WAfUGXeztRQ3Nn6v6i+Zqbk+J8iazmvarJp1iOsWzLwkPo0eP3gq/qzrmPal6+ed07sKHJ3VwRvq5t/q7moe37fCbuAuXOzFfRwnnKMXmU46HmBFS1r0Fpk6drbPogDcqYoFtGJuroF0eDJSJysfnbloVi8POM+7hsaOiloSOn6tbxGebzVromT8uWDn8ZPFvFNhbDNWz+tmXhdTCPgBcE/JlQSUjTbQV3KCO5UQFz6uSuktJgEuXqy80p6c67fmKGLm5594/75yvMQVUHk2s5s/P9SEq+oHfblcLf99ouiblHNZteUNlhcxp6Xq5p26mGO3P9EluvEktUioHdt/uT09rvWs7V/LQqYvCJBn36qfncVFaswsJCFT5RrE2VzkVpkY43ezlX8xiUbNukgPbtNI6HN2nRPONaOE8vbqxsLhLpeHMtZzdvG0dsP6p+e7UOmhRq7vDmvWmk4821nKt5bDs6rUsakqlU8wVAyZvlqqur1pu/LTOX/VyqfuwLzrLzndR/ouJb36ISLtYV5pnj5tt9jgu6ShuntKxRGhz81UTnVRw22V67tmWhKuz7Vdd9Rmh9f88kDMhQVvqFinOs2kwWc1MuIhdXf7t5mzD8+iDOfLk6KsNclhZnfvEzfErSlHkLVTCh+ZYAUo227mhQ3359TaHIXWz+tmXhkfhz3n1cJmdM1Jw7xiuuMaC6I1UqXbdNSu3XfCab61gMV7D525aF18E8At4QaD308EY0XYyicu2zWlx2uHktc0aJcx1q8HyJsOv+FR9+clm7DbiV68m/vFxXruI1zn0o5mt40oZmsNAoSdaQr5zCOfUNQDtXk8JyLedm3r6KmHscr34Dk5Uy5Gr965hL9NGbK7Vm8SL1n/eQdIrU3mprOYu5vVZ/L236TObENDOl6Bszp+jC2ve04vXFShlcpG84T0c63tzKWc2dDfSEqUbrSg8qbepMDQg1N9LxZinnZh7aRozOJKQr13xDumLDCj3RsovNzhvffH+KSMebtZzFPEZJg81KTDTvPA16/bUtGnbrCH2y+RWZc001rrXNkY43t3JW89aN9JC/bkZO823LWnmslj10/LbauP6N0MXN32ruutEYW9CkLcuKVaGhuv/baaZt5hNDxC42f9uyGCM8rTkBvfZEkTa3jLtxc8cFSYNJLbexGF6Hzd+2LLwO5hHwgIA/z1BpgUuf8kPNn1+k+51TpitWqKSq5fKT5ssmO+d1K+ekm3vkZK6VXLpCDYnZGjdYqqqqMQqNOvTJkRaNOh34pC1O20etaJZybuatq8bs3wRNmDNPj8yaoqzho3TbvXPNwX+ddn1sTjvtGPF0CWs5i/npNcXOMw1/kznxR9n5czRheLqyJtyqXHMSxabt1c1tjHS8uZWzmscOo60ltR+UaK85p+LGa1q/4XNKRzreLOXczG3BxMCyxqoSrTDfkObkFWrhwiLl5aZq2/KlqnTGWqTjzVrOYh4Dfq5NiEsLnlVZt+NlPfF4kZa8XtG2aKTjza2c1bztpmL+kZuR03DbslYYq2UPHb+tNq5/I3Rx87eau240phbsXvtjvWx2C1MfnKXBrWcIRexi87ctiynCDhqTpJvMpYHziwo1dWSyNi/+jWpbS7mNxdblzl+bv21ZeB3MI+ABAX8mVBqrVbJ6vWqa4pSQkKTBo8aZfLP0xVFzaq/5Tw1VOuT8NVPT/+0zh/4dTK7lknRJuvm4EDh1/kV85CnsDjbko6cC1eYXfEy8Ddv0TNHj5kwV54C0QWuKF2j1nvpgQ74InUvZpC8N7JUZF3fYwA7LuZp3WEVsPdlk7jIfHLMtzYprGVW9zo9wvHU+Ljs0jy3F01uTlBo8rf/zoy3JVFOiV/BbDfP6jXS8uZbr3Pz0gGLtmSPasLJCyTk3KK31ALSliZGOtw7LuZrHmt/p7TnR8KV5MlsThzvn+yRpeO63zWfQw6o/Eel467xch+anhxJzz1w4fJJJUi3Q/AULVVRwvWlfotIvNhnWSMeba7nOzWMO061BrkZmBduyUH2dW/bU8Rsicpnp1MXVv3Nzl03GzNPVm5ZpSdlBXV/wqMa3/PKXs//tyvG+zd+2LGYQ2zXkyO6NWr1+l7mkMkEJSQPMj3+MMSUqzU2BzR/XsRheic3ftiy8DuYR8IaAPxMq5jS9TZtLtXJduQKN5mfSyjebb1DNSf8XJCppcIb55v+gSt/ercbGI3r3rU3mmGqELnUuB6r6QCUbzfOmrK3cpZmZ0o6V2lRVp8bacq02lxWljM9qPiXbG/12bqJIytAjCxeaA9Lm/+fljzPbSVaeuf502vArdW2KzC8elarGmFdveU3makldNtDANtVq49qNqnY+0yZc5lrOZn5uGuSlWhu0zYzZ5c6YbQqo8t3fm49Q0iUXJcl9vDk/SVeiLZXNZwi5lrOYe0ng3MRyob5mLp/Yu3KVdtUGdKRys942sOlDB1pf4+wLIuuNut1vm9d5oqZ+M+PUCrbxxr7glJPLXHzi+WbJNq0vrzHvUXUqL33TpK37qre5tNL1NW6OTtkXuIC2e7ruyCHteW+1FhSXKjH7VmWZfIr1vSdszNrKufdNuwBi8uGJ4Ocjp2k2I9uy8H2uq6Vt3xKTrrZGnTK3HVeFH3/Z/F3NbSHEyLLa8tV6znxBmJqbp7EXNai2ttb8fyT4WcDdJWyfaxuXtmUx4te2GafGZcOhndpculzv7q4Nft7asnGrKXqlUjvZ50a0LzA1ufdN24h4hIAXBM47aSYvBNLVGGrL1+pHK8pCl+tmmh3lXZOGB+89V/PBaj2zcnNLlama8eC9Gmsy0lUlT6h4wxAVLpwVvBeAWznndPZNyxZpTUXLuS1puSosmBR2/4CuRuvP8gHz835FiyuUX/RI8P40TUd2aemC5cHkldOizMlzNWuCOZ3H/MRy4cKXlVswX5PSEuRazqzjbu5Po65EXVteYsbshtCYzZ5aoNvGO9fxuo23gNYWFqlsXL4WTnM+0LqVMzktt77pSoB+LWs+EK398UKZL5+CU6r5yfR7p40KnlfmNt7YF0TS2Y3mp1MfV2n/mVo4a1SbFVzHG/uCNk4dP2gyN1JfquUbnK8BnClZOXfO1pQs55Iqt9c4+4IgVWf/mJ+kfurxJSZZnaiRk+/SrRMyQueXuu0L2r9/uZZz7ZvOgvL38sq1T2lxxUgVPTIp9KWSu5H7e3zbfa7bOO8572WNVev1ePG20PFV+CjpyDzSfa5737ibh2/b//NmXzmvSF/eNU+3ZZhP9uYL2LVPmOOolsP5U+0zXxYWzTP3CnRzabvPdfU3FdqWndqe/+dOH5cBbfnN83o5eGq7075UTTU/TT0+3XE/+32B+/thsHr+QcBTAr5NqDQrNplf+WlQfGKSEtqdjq4m8wtADSeUmOTc89syWco1BgLmbuHxSgre6d5SR49a1Gyu+CTZWSzlLOaxT+k+ZiMdb+7lLOaxD6ugS7w5S639ziDS8WYp527eA2BdmxjpeLOUs5i7bjZWFljaHul4cy9nMY8VvzNph8W8TXWWcu7mbWqI/QcWo0iPv9wtGb8dD6AIXSx9427e8RZ7yrORudj8bctiXNGctR444fJ5yzIWw1Vs/rZl4XUwj0A0BXyeUIkmHdtGAAEEEEAAAQQQQAABBBBAAIGeKuDTe6j01O6i3QgggAACCCCAAAIIIIAAAggg4AUBEipe6AViQAABBBBAAAEEEEAAAQQQQAABXwmQUPFVdxEsAggggAACCCCAAAIIIIAAAgh4QYCEihd6gRgQQAABBBBAAAEEEEAAAQQQQMBXAiRUfNVdBIsAAggggAACCCCAAAIIIIAAAl4QIKHihV4gBgQQQAABBBBAAAEEEEAAAQQQ8JUACRVfdRfBIoAAAggggAACCCCAAAIIIICAFwRIqHihF4gBAQQQQAABBBBAAAEEEEAAAQR8JUBCxVfdRbAIIIAAAggggAACCCCAAAIIIOAFARIqXugFYkAAAQQQQAABBBBAAAEEEEAAAV8JkFDxVXcRLAIIIIAAAggggAACCCCAAAIIeEGAhIoXeoEYEEAAAQQQQAABBBBAAAEEEEDAVwIkVHzVXQSLAAIIIIAAAggggAACCCCAAAJeECCh4oVeIAYEEEAAAQQQQAABBBBAAAEEEPCVAAkVX3UXwSKAAAIIIIAAAggggAACCCCAgBcESKh4oReIAQEEEEAAAQQQQAABBBBAAAEEfCVAQsVX3UWwCCCAAAIIIIAAAggggAACCCDgBQESKl7oBWJAAAEEEEAAAQQQQAABBBBAAAFfCZBQ8VV3ESwCCCCAAAJGoL5WFRX7VQ8GAggggAACCCCAQNQESKhEjZ4NI4AAAgggcGYCx3b/Wvfdl69dx85sfdZCAAEEEEAAAQQQOHsBEipnb0gNCCCAAAII/EMFEs9PMdsbpF7/0K2yMQQQQAABBBBAAIFwgfjwB8wjgAACCCCAQPcLHNtfpucWvaCdtSmaMnOsDu89qqn33S2984Jequ6rhIpXdGjsYyq6oZ9WLV2iN/6wR0nDrtXd+bM0enCfYEChOgKX6Nor/mqeSwoFWrN9rX72wkrtCQzR9O9+X7dcMzi4rKbcPL/0Ne2pTdK10+/WrFtGq7m20KrMIIAAAggggAACCJyhAGeonCEcqyGAAAIIIBCRwLHtmpNfpLd0tb57z1itX1SsVb8t1acN0hfVZfrt8mL9oXe2RqdKxZPzVPxmor7z4D0aUb9KhXnPqcbZSHgdd2fpT2/tC2368+0/1x2Fi6TRMzUzp7eKH8vTCxWf60RNie54wHl+uu6ZmaFVxYX6wao9ofWYQQABBBBAAAEEEDg7Ac5QOTs/1kYAAQQQQMAqsH/DSyYp8i0t/1GBnPNGrn32sCY/8Hbz5ToNAWnMw1peNEnx5haze55dqBtSr9TFfROV1StPK7eW6q/mPilfttTxoqljUFgdJtOikmdWSjmP6fG7c00duTq+vUwv/L5S03MOBOO6ZlyOcoZN0q/TrlK5kq2xshABBBBAAAEEEEAgcgESKpFbURIBBBBAAIEuC5w49qVZZ4j6tqzZFJ8YquOEmUsekmoSIc7UW/G17yn/gcLgo+Z/rgj++fKIkxwZaEo0T+F1BK/8KXtS1098smWpubtKRi/1ybpVD9+4RU/fc5OeNkvG3PKwfjjXSccwIYAAAggggAACCHSHAAmV7lCkDgQQQAABBFwFzFkoSgjdQDbO7U6y9eV6/MlVurFouR7IMeeynCjXzdc/1VKruV9Kct8O6jiuxkNm0S1P6uWCq9VgzmaJizOrxPdW/ec1GvGdRSq9TzpQ8b4WP/Ck8hNS9ersLNdIWYAAAggggAACCCAQuQD3UIncipIIIIAAAgh0WeDy624y66zUc2srVF9fo3UvlprHp24o277Cvx36TLW1+7Vq/n+ozpTrZRIkGbmmjrrwOlYF6ziu/rp68iDVrVqqt/YcVWLc51pXNFP//cZ+fbJhgfLuuEPvHDiuIRmZyjQnu9Q1Hm+/OR4jgAACCCCAAAIInKEAZ6icIRyrIYAAAgggEIlA/OAp+tnDe3XP0/fpLXOP2ObpCjmpjfNbHzp/e2fqwbwxKix+QGXF5rKdESPMk1Wq+qReWZdP0Y8Ltuu+ReF1pAXPWMma/SP9oPZRc2nPvwUv7dGgb+nZnCG6vP88FZT/u57Mn67gxUDJY/Tk9OHhW2QeAQQQQAABBBBA4CwEzjtpprNYn1URQAABBBBAwCZw4nNt3/yx0sdlqn98vPaXLFD+0w1aUlqkyzv6WqO+3txqNl59ep++8ET9MTU0JapPn46W1ZtlMsta77TSHNQJU19Hz9tCZhkCCCCAAAIIIIBA5wKnH5F1vg4lEEAAAQQQQCBSgaMf6Zmix8wv/VyhMVcc0tZ9dRpT8LOOkylOnb17q49L3fG9+7TcwPb0AvFmvY7e1N2eP70GnkEAAQQQQAABBBDoigBnqHRFi7IIIIAAAgiciUB9rcq3lqvq80aljsjW6MsHnEktrIMAAggggAACCCDgIQESKh7qDEJBAAEEEEAAAQQQQAABBBBAAAF/CPArP/7oJ6JEAAEEEEAAAQQQQAABBBBAAAEPCZBQ8VBnEAoCCCCAAAIIIIAAAggggAACCPhDgISKP/qJKBFAAAEEEEAAAQQQQAABBBBAwEMCJFQ81BmEggACCCCAAAIIIIAAAggggAAC/hAgoeKPfiJKBBBAAAEEEEAAAQQQQAABBBDwkAAJFQ91BqEggAACCCCAAAIIIIAAAggggIA/BEio+KOfiBIBBBBAAAEEEEAAAQQQQAABBDwkQELFQ51BKAgggAACCCCAAAIIIIAAAggg4A8BEir+6CeiRAABBBBAAAEEEEAAAQQQQAABDwmQUPFQZxAKAggggAACCCCAAAIIIIAAAgj4Q4CEij/6iSgRQAABBBBAAAEEEEAAAQQQQMBDAiRUPNQZhIIAAggggAACCCCAAAIIIIAAAv4QIKHij34iSgQQQAABBBBAAAEEEEAAAQQQ8JAACRUPdQahIIAAAggggAACCCCAAAIIIICAPwRIqPijn4gSAQQQQAABBBBAAAEEEEAAAQQ8JEBCxUOdQSgIIIAAAggggAACCCCAAAIIIOAPARIq/ugnokQAAQQQQAABBBBAAAEEEEAAAQ8JkFDxUGcQCgIIIIAAAggggAACCCCAAAII+EOAhIo/+okoEUAAAQQQQAABBBBAAAEEEEDAQwIkVDzUGYSCAAIIIIAAAggggAACCCCAAAL+ECCh4o9+IkoEEEAAAQQQQAABBBBAAAEEEPCQAAkVD3UGoSCAAAIIIIAAAggggAACCCCAgD8ESKj4o5+IEgEEEEAAAQQQQAABBBBAAAEEPCRAQsVDnUEoCCCAAAIIIIAAAggggAACCCDgDwESKv7oJ6JEAAEEEEAAAQQQQAABBBBAAAEPCZBQ8VBnEAoCCCCAAAIIIIAAAggggAACCPhDgISKP/qJKBFAAAEEEEAAAQQQQAABBBBAwEMCJFQ81BmEggACCCCAAAIIIIAAAggggAAC/hAgoeKPfiJKBBBAAAEEEEAAAQQQQAABBBDwkAAJFQ91BqEggAACCCCAAAIIIIAAAggggIA/BEio+KOfiBIBBBBAAAEEEEAAAQQQQAABBDwkQELFQ51BKAgggAACCCCAAAIIIIAAAggg4A+B/wcbVoknl8OHL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png;base64,iVBORw0KGgoAAAANSUhEUgAABFQAAAKtCAYAAAAJsDq7AAAAAXNSR0IArs4c6QAAQABJREFUeAHs3QGQVPWdL/ofyzgTR0eXDCYyQccEFjeYgAuErMsSXKgUXgkxRtfnjezVrbXk7fJuNte9pcWtUEU9UkWFyrqWuaTuuFqB3STFTXgXiTEllcjVsC6JARNdIYkrWdHZARUkYXSSGZnLOz3dPT0zDEP3oWHoOZ+T0jnd/f//z/l9/sdU9bf+5/S448kWNgIECBAgQIAAAQIECBAgQIAAgbIFfqfslhoSIECAAAECBAgQIECAAAECBAj0CQhUXAgECBAgQIAAAQIECBAgQIAAgQoFBCoVgmlOgAABAgQIECBAgAABAgQIEBCouAYIECBAgAABAgQIECBAgAABAhUKCFQqBNOcAAECBAgQIECAAAECBAgQICBQcQ0QIECAAAECBAgQIECAAAECBCoUEKhUCKY5AQIECBAgQIAAAQIECBAgQECg4hogQIAAAQIECBAgQIAAAQIECFQoIFCpEExzAgQIECBAgAABAgQIECBAgIBAxTVAgAABAgQIECBAgAABAgQIEKhQQKBSIZjmBAgQIECAAAECBAgQIECAAAGBimuAAAECBAgQIECAAAECBAgQIFChgEClQjDNCRAgQIAAAQIECBAgQIAAAQICFdcAAQIECBAgQIAAAQIECBAgQKBCAYFKhWCaEyBAgAABAgQIECBAgAABAgQEKq4BAgQIECBAgAABAgQIECBAgECFAgKVCsE0J0CAAAECBAgQIECAAAECBAgIVFwDBAgQIECAAAECBAgQIECAAIEKBQQqFYJpToAAAQIECBAgQIAAAQIECBAQqLgGCBAgQIAAAQIECBAgQIAAAQIVCghUKgTTnAABAgQIECBAgAABAgQIECAgUHENECBAgAABAgQIECBAgAABAgQqFBCoVAimOQECBAgQIECAAAECBAgQIEBAoOIaIECAAAECBAgQIECAAAECBAhUKCBQqRBMcwIECBAgQIAAAQIECBAgQICAQMU1QIAAAQIECBAgQIAAAQIECBCoUECgUiGY5gQIECBAgAABAgQIECBAgAABgYprgAABAgQIECBAgAABAgQIECBQoYBApUIwzQkQIECAAAECBAgQIECAAAECAhXXAAECBAgQIECAAAECBAgQIECgQgGBSoVgmhMgQIAAAQIECBAgQIAAAQIEBCquAQIECBAgQIAAAQIECBAgQIBAhQIClQrBNCdAgAABAgQIECBAgAABAgQICFRcAwQIECBAgAABAgQIECBAgACBCgXqKmyf2ea9R/bFk/+0N95595Xx8XnTYnxNSXTFnqe2xZM/2R/vxHnR+kc3xI1zJ5/TFRx68enYuefNeO+MP465Uyac0+fq5AgQIECAAAECBAgQIEAgewIClTLnvPuN52Pbjp0RDcdiXhKoNJXZb/SbdcXj96+O7R2lM+n411+f84HKm3u2x46dndH0zgcEKqWps0eAAAECBAgQIECAAAEC54iAQKXciRhfoKqvq6nVKT37f9AfprTMXBzXf+TSiMbLy636pO0OPvNofPunB+LyP/x0XDdj4knbpf1gfF0usuqM+vPOSztEef162uPRb3w3Dpx3eXz61utiYm0tPSqvRq0IECBAgAABAgQIECBAoOoCApUUpL0p+oxWl2PH3skfuuma+IvbFlVtZc3br+2Nl146HK9d8uYZCVTOnldX7N37UiSVxGs3JoFK49k7siMRIECAAAECBAgQIECAQO0KnFOBSm9PV3R190ZjU1OM7+2M9pdfj+7Etu6Cd0frpYOfo9HblbRNko3GpsYhK0Z6o6uzK2J8YzQ25pcbDBq350jsf/XNOJaM23Dxe2LyxOLNO71x5OCBePPt3BEb4j2XTY6m+mEmtv685NOII+37483uY9EbdTHpitZoOunKhty47cm4fUeM91yRjDuobf58e5PzbWrsjvZ9B5KaG2LSlMkx8nf7gedbF++eNDkmFOotnnVPT08cffs3+ZeJ7a+7evqsGhuHK6zYK/e3Nw61t8evk/oS/cFj9+bd+4f99a+iKxm7Ljn/+r66TvQvjpyfh+HnrHS8hrgsqb1hhIUpvV1Hov2NZA6T0xs8h/kjDZrvEa6jruQaiq63iqcXbx/tjJ7Evn6QzwgW/T3tECBAgAABAgQIECBAgEDWBMYdT7Zzo+iueHTN6tjRGdE0fWY07X0uBjz2I6Jlftzzn5cWbskotb3mzlVx47RiKJJ8P963JVa35Z51ck2sXnNjEkqU2kZzEnwc3p/cSFLaGloXxvIbWuL7X/1a7B34QfLFeuHtd8d1V+WDnK59jybj7kg6NkRrS33s7xjYuCkWL/9cLJpSOo/cEbr2Px0PPrQ1OnIZTf/WlIz7l8m4+dtkSuMmdSfdO/uGbYjbV6+Jq06SqHTueyoe3vDYkHEjpi5cFndcNyP64pKuF2PN6ocG1Zo/haZk7FUjjP10MvbQc45ovebm+PMb50b7ljXxUPJsk6Fb0zV3xqobp5X8kxUxq1fl/ItbaR4GzVlyy803/+6B2HW42C7529ASzcnsH07cmpNx703GzW+d8fQ3H46tuwZdGdE0dWH85V8Ub9cpHWfE66j75D53Jj7TkhPv3DeyRam2AedulwABAgQIECBAgAABAgQyIXBO/WzyeX1JQPJFthCmNLe0RnNuOUhu69gRD3/3xfx+8u9i2/43+ncKi24uLC2+6W/bF6Y0xdTpU/tvfenevz0eeKAQpjS1RGtrc2Gk7ti+cWPs6+kfuP/9vjAlCWemTi227YxtbevimUOlm4F6Dz0Ta9cXg4mGaG5pKRyzMxl3XTy+P1kdMWTLhym5N5uT3+IZfus9+HSsaSuGKUm4M316tBRynJe2fy2++PVn8x3rGuIDzc3R3FQETAKb5ByaW66Mi0s0gw+ShDAPt5XOuXXq1GgpdN+/c3N8ecueaHzPB6IpGbc0bFJb8vrK9xXjhcLgybNmhm7989D/wZHY8sVSmNKQM835d+fDlP5mfTu98cyGdf1hSkNTc7Q05wvvfGl7rPvyE8nqkvxWPM6I11HRpzBGX89kzJxPY67mMiwKh/OHAAECBAgQIECAAAECBDIocOK33nMCoSVuveevYtbEXMLSE09v+GJsTZaPHP7pnuhcWuYv7BS/XQ+sp2F6rFh5R7T2fffvjCceXBfbXsovH5m6eHnctWhKX+ue9iS0eGBrcutNRzz/cmdMGbACJteg+Zpl8V9vnNF3+0xP+zPxdw9sTp7B0R3btu2JubfNSFp0xncf3tx3u1I0z4nP/pdbYnKulN5D8eiX18WOjojt3/lJfHzFvNxw/VvTzBvib26bN2BVR/9HhZ0j8e2/31rYnxp3rror8qfWE89u+Ups2tkRnc9tiqcWfCgWTG6N2+69N3r3Px4r129PTnp+3Pu5pfnVK0OHLbzuat9TWBXUGstXr4gpfU49SZCxJjbv7Y7DO/fExetui1XJae9//P5Yn/x0UPP8O+LepXm3QcMO5z+oQaK058koLnaZvmR53LEgP86RFx+P+x7anvcrntuL3+07h9zLOTd/Nm4p/OzzoecfjXVfS1YOdWyLnQevjQXJM3dL20jX0Y19PtG7L+5f2ZbU3Rx3Jl7TcvOUbOVYdN54VX8wl+/l3wQIECBAgAABAgQIECCQFYFzaoVKEX3mrbcXwpTcO/XxB3/0ofxHp/kLO9f82S2FMCU3XFPM+sMP58eNqXH9taVQoH7yjJhVWPVRaFD60zAn7iqEKbk36yfPjdsWt/Z93vnL/ckNRsnWcyD2Hu57KxbfdlM+TMm9HD8xrl86P//B/j3RXlrQktzmMjP+csQwJenW80a82JnvPn/5skKYkntdH7NuvD3mFFaT/ODHL+cbJf/uLj6UNgk4Bt151N9iuJ134tdHiyto6mPuTXfEksWLY8nNs/vDnuKwcWxgEcONdfL3Xv/li/kPmxfGLYUwJffGhGnXxZ9dU1z9k29y4Bd78zsti+OmQpiSe2PijMWxsND0hT3t+TaFf5d1HSXP7Clu7+QeGXPCdmqLE7p4gwABAgQIECBAgAABAgTGvMA5uULlogtLt6n0zUDxJ4vLWPUw8oyVvjzn2jVccH6+efOkePf4gT3Hx/mFlQoD3+3bv/D85Ckqg7f3XJELY/YnSy5eiQPJOV72+oFkxUp+29b2pfh5ct9S4bd2orszWZ7Stx2Jt5KE45LCq7jwov6wovjW0L89r/6yMG5LXHlZ8RabYqsJMXtuS+xKlr+c7NQHlVjsNuBv4yVTkphpZ7K+piM23bc6tjS3xO9P+3B8eNasWFBYvTOg+WnudsW/7ssrNU//wAm1j09uySltPdH+SuHhsclKlC+t/5doKIImMVFHAfuto4Mjo7KuowH/BQy8zersWpQqtUeAAAECBAgQIECAAAECtSEw4OvkuXPCud/OOatbJUHNMG2P9RZ+SSfeit8mqxyOdR0tnX734eQBtqWXpb0hAw15WWpX2jtWjGWSh7ZOOllqUmpe+d6EGXHv3cviG5u+FXuTJ+l2H+6I53bm/tmWpE9T4/a7/yKumnCqWKb8w75TyD8u7HtoyUj9jsXRXPpU2A4PDxpv9Ycs+YandR2dZYtibf4SIECAAAECBAgQIECAQG0InJOBSiV0dUN+NLmSvqnaDhNk1BVX0MSE6HsWbn/m0BA3rLg7pl/QOzgiyn3e25D8zHElt+EMONvkoa25lTBDf9a591gpdBjQuqLd+ktnxB2fmxE9nYfi1Vdeib0//UHseC5JhLpfio3//bvJL/csPWE1ybAHGMZpcLu66FtBkvyUz9CVJYPb5V8VV480TL8h7r5pevQOuFWn2L6hMfeLTKdvUByvahbFAf0lQIAAAQIECBAgQIAAgTEjcE4+Q6Uc3eJihMNvFZ/1ke/V+9viapFyRknR5vDhGLD+pG+Al58vPN+jaVJckgQJjZOuTB5xmtu64/W36mLCxIkxccA/FyUh0ISJTRVHQY2XFcftiJ/+vPAwlb7j5P7VHk/uzN/70nB+f6LT/2k5O89vWR9rVq2KDU+1R33TxJhy1axYetvnYuWt0/PdO/fGvw3mjjhZJPfW0fzzZPoP3Bu/GbQKpz4mX55XOvxC8rDh/nb5nV8fHfhOY3xgWr5t92uvR13ThEGeEyc2xviGCdHUmK7uIYfue5nKYriBvEeAAAECBAgQIECAAAECY1KgZgOV4oqFvT/YGQcLX9Q725+Nf9i46wxP1N5Yv/6JOFK4K+lg8iszDxWCjOark5/czR29cXLMacmfxs6NX4mn9h0pnFNvtD/7aHx+7dpY+eDT/T/zW/jw1H/qr4g/zD//NnZ97SvxdHsh3eg9kvxi0Vfjpb4RGuIjV19x6rGGa9H1ZnR2d8fe73839hwqph+98cbrbxdaN8S7hgQoPUffGrz6pjhu93Ox4/mD+Ve9ncmvEP1D/y/6FJtcNuPD+d3OnfHwN58tBDC9se+pDbHpuYGBSsTkGTPzbQ/vjPs3PNXv39vVHo/evzrWrlkZT7UXz7l4hDL+Jrdo5de09MRbXQNuNUthUcbRNCFAgAABAgQIECBAgACBMSIw5Ovx6FZVXHVy6rNojDkfnx7bNyUrQzp2xH2f3zFsl+LX43LGLbYtDjRSn+7922Ltym3FpoW/LXHjommF/ca4dtnN8c/rNicrLw7HY21r47EhrZt/N79CZdgflhnStvSyPhZ8Zln8cO3XklEPx9YHVsfWhuThrUkIUtxaFt4R8y4dfqXG0BqLfYp/f3/Rwmh4Lvm56NztPes+X3y7/2/DnIUxpXArT10h0cr9TPPK5J/WhctjxXVTonHKNTEzdsRzSa+dX7svecTtybf61vlxw9QnY2vy09UduzbF6uSfk22NUz4et878cV/Q0rn3scT/BNGYcEGu7v4nzZxsqMHv140vPGS4MzatWxlJJbH8CyuiEovBA3pFgAABAgQIECBAgAABAlkQOKdWqBSfTVo3fnAgUFf89l5fXJeS/FzurM/E7QunDp6j5GGt06c25d9L2hZHOem4URhvQNvigEP79J9DQ2tcM6ewTKTYuGl63L7yP8e0vuUp+TfHT5wb/23l8pjTWjifYtvk6/vMJcvj3ltm9J1f/7gDautvOtxO7mGpq5bHNcVxi2FKQ3Ncc/OK+FwSagy7NSW3xQz7QenN+kvnxcrP3hrTk18lGrw1xPT5t8Y9yTkXt9aFN8bMAaW9+ZtiXDMxbr1nWRSnodi+eer0wm1QyV1C/fNbH/PuuidumFlYzlNo3NA6M2a25s+hdPvS+Jh123+L5TfMSX6JaMjWPDPuXPVfY0bhgblD567Yeljr+ilx8w2F1S99DfMPFq7Eoji+vwQIECBAgAABAgQIECCQHYFxx5Otpsvt6Ywjb+fXeVwwYcJJfzK42jX2dnXG0e7ccZNnpEw44Sv+oMP1JG27e8fHsST8aEjOsVqP+siN+3buHJKfGL6ojMBk0Emd4sXA+i64qCnqh01jeqPzSPJEmeT4jSccP/9Z38zUXRAThj5Bd8jxS8dLHtabe1rviFtPctzuGF93LLqONcTEU7YfcbC+D/PHz/2UdmM0Dim2dG51cXKLUx9DCwIECBAgQIAAAQIECBAYOwK1H6iMnblQCQECBAgQIECAAAECBAgQIFAjAufULT81YuY0CRAgQIAAAQIECBAgQIAAgYwLCFQyfgEonwABAgQIECBAgAABAgQIEKhcQKBSuZkeBAgQIECAAAECBAgQIECAQMYFBCoZvwCUT4AAAQIECBAgQIAAAQIECFQuIFCp3EwPAgQIECBAgAABAgQIECBAIOMCApWMXwDKJ0CAAAECBAgQIECAAAECBCoXEKhUbqYHAQIECBAgQIAAAQIECBAgkHEBgUrGLwDlEyBAgAABAgQIECBAgAABApULCFQqN9ODAAECBAgQIECAAAECBAgQyLiAQCXjF4DyCRAgQIAAAQIECBAgQIAAgcoFBCqVm+lBgAABAgQIECBAgAABAgQIZFxAoJLxC0D5BAgQIECAAAECBAgQIECAQOUCApXKzfQgQIAAAQIECBAgQIAAAQIEMi4gUMn4BaB8AgQIECBAgAABAgQIECBAoHIBgUrlZnoQIECAAAECBAgQIECAAAECGRcQqGT8AlA+AQIECBAgQIAAAQIECBAgULmAQKVyMz0IECBAgAABAgQIECBAgACBjAsIVDJ+ASifAAECBAgQIECAAAECBAgQqFxAoFK5mR4ECBAgQIAAAQIECBAgQIBAxgUEKhm/AJRPgAABAgQIECBAgAABAgQIVC4gUKncTA8CBAgQIECAAAECBAgQIEAg4wIClYxfAMonQIAAAQIECBAgQIAAAQIEKhcQqFRupgcBAgQIECBAgAABAgQIECCQcQGBSsYvAOUTIECAAAECBAgQIECAAAEClQvUVd5FDwIECBAgQIAAAQIECBAgULsCP9x7NNb8w/7oOfZ/TlnEH/xeU/y/f35FvKt+NNcjdMX+fW/EJVe0RuP4U55ydRsceT7u/+//Ereuui0ure7IZY3W/sSDsbXr2lixdFpZ7c9mo9oIVHoOxhPf2BTb9nb02bTMXBzLbl0UE/supK546sG/je+/2pN36+6OaF0cK1csisazKelYBAgQIECAAAECBAgQIFATAhsePxivHSl8hzzFGW9/9kj86YJL4iO/33SSll3x+P2rY3vu62pDQzRdeGHEW29FZ+67abTG8i+siCn1J+kaPXHk0NtxwcQJcdImua5d/xbr2zbGstXrYsYJX3R74uCLL8QT3/1eXHT9X8XSaYXzHOl7dNeL8eDaf4xXC6fVnZzr/DtXJ32HDn4wNqz9WnTPvzMuKbQ9G396Oo9EohITmupj0qw/jDfXPhRff989cdusiWfj8GUfoyYClee/tT4JUy6Nm5ffHZf3/iL+/qHH4uHmqXHvda1Jod3x2qud0TxrSXys9fw4dix5q+69UROFlT1NGhIgQIAAAQIECBAgQIDAaAmMGzfSkRvi6qW3x2W/PS/O6/5l/OOm7XHp/JvjM1deEL9958KYNFJS0r491j7wdNy5dk1MG2nlSd150ZT874QmPfvi/s+3RS7LyW3X5P/0/Xuk79Fd7XvipSTvmX/D0njfeRHH3olovqRhQO/87v4nNsXemBOrktUhJxz7hNbVe+PA9++L9c/Oi7VrrovxE2bE/3Pr9Fi76X/Foll3jcoqmZNVVgO5Q7K06Zfd0brkppg7JbfA6NL49Mzvx6ajb+Vr6uqIXyQXwsJrF8SsCScr0/sECBAgQIAAAQIECBAgQOBMCIyPS6dclf+i3zs+LkwClZbpV8eUActSDu55Kr79vR/Ga50N8aGFS+OT86ZE78Fn4isPbO87oS1f3hD/YdmfxYyL3ognHvl27PrFa9Hw3ivj45/8RFx16dBVIwNqGH9xLLz1zpg6a1I8sWpN/Kb/o5G/R9fl0pGGeXH9vLkjBCWH4n9v64jpy25Popz81nNwTzzy7e/FL17rjvd+6I/jTz85Lyb0JS2d8ezj347v/fiXEU2XxcdvvClmtSa9etpjy4bvR+snPxOzLk2SpcLr911/S1xd9/P41uP7Y/JlET/55xei+91Xxif+r+vj7R3fiP/9QnK87u3xpW++O/7LLXNjwsw/iZZN6+OJ54/EbTPOnS/+o3kTWGFKTvWnMZauWhcrFhTv1joYP36uOy68KFlGlduSpC4X+G29b1Xcc8898cUHH4328lZu9XX3LwIECBAgQIAAAQIECBAgUBWB3t7kJp5k683d7pPfjuzZEvdtfCzeaf3jWPKxlti5tS2+9Pi+GN/QHB+ek7vrIuK9U94f74pfxTc/f19s+5f6+JNPL4nWd3bFxvu+GYfywwz/7/ETY8asacnjLsZH7maN0jby9+jX29/oCyxWJt+h77lnVWx4Yk/0ljrn9zo7Yl80xIz3FwKM5Dahv7tvY+x6pzWWLJkTXTu3xtr/8VTSryeefnBNbNr+y5i5eEnM+d1XY9P6NfFU7ov5sa544aW98dLRgkfh9ctdvXHs6L/Hc3t3xmNPvhEfWfyxuHB/Uu/D/xSXXXV1vLc+ad/QEjOvaM6fy/jW+Nj0iJ//PDnvc2irgUBloFZvPLNhfbLkaGrc9vH8hdf75q+SBk0x89qlcfutCyNe2hEPfOWp/EU8sKt9AgQIECBAgAABAgQIECBwVgW64p/+186ImctixY3zYtaCW+Kem6fH4e3JQoALpsS1H708OZvmmH/9gpg2sSk+euft8dm7k9Ubvzczrv34/OSzV+O1rtM94RO/R0duWULT1FiSrD65Yf5lsXfbxvjHZwZHN10H9iUP2KiPCwv3+hz88fficMxMnld6Y8yatSj+asXCaHjrzTja83Jsfym5fWj5vXHd3Fmx6I57Y2GSg3z/n19OFkDkzz25qyi/DXzdN25T3L7yrpg3d0H8p2UzIw7/Ji6cNjf+ZGYuSJkSC+dO6X+2zMXNTdH9xhsnBj/FsUfhbw3c8lNSefHRL8fmvRE33H1HTC5M6vhL58a96+b2N7q8IXla88YfxstdyQU5zMqojo6OOHDgQH97OwQIECBAgAABAgQIECBwZgQmTZoULS0tZ2bwWhk1Wagx9fdKBhc158KCV+OtZElJd9+ykp78gpbG+hj/qz3xwEMbB1RWWKEx4J1Kd4f7Hj15wR2xbkFhpBlXRbxyTzz+8msRc0sPfa1rOH/QoY6++WayauTyZM1KfqtvvS7W3Js8L3ffo9GZLHK4sv9hMfXxwSQQ2f70nuj8VDL2KbZi2DL+gvwX+NxX/WPvJGi5v8k/uTtS+rc3O5OQJ86ZH6CpmUCl/ekN8dCOjli8YnXMy917VdiOvPh0PPnq78YnF13Vd+9Xw4W5Se+J5Jk6w265/5gz/x/0sDLeJECAAAECBAgQIECAAIEzIfDaa79Ohi2GFfmYoC9I6O1LVPIrOXpejK9u3hUzb707+TWb5JEXvS/GqpX/87ROZ/jv0T3x/OOPxW8/tDjmTs6HGL87zANpj+WeVDtgG19ID/pDhJ5Dse/VY3HZe1qTkGVHvJGspCkuajh88HCywGRKErOMzwci44srIgqvB4xb9m6O6rL3nDNhSu68f6fskx/Fhoee3xIPbN0bLQtvj7nv7o5Dhw4l/xzpu62nIf49dibLk57cdyh6ug7Gti07kqVLV8f7h1mdMoolODQBAgQIECBAgAABAgQIZE6gMabPbY7OHZvjmfbO6DmyL76xIbkFKHmeypTkO2vDRe9ORHrijQNH+mXePnI0jhxpjyce/se+W27O608w+puUtXPy79H18dtXdsbmtu/E/s6e6Gx/Jr6zqzuamwvPKS2M3jjpA0lQ0pkEJfmnq1z2B3+ULKnZEY88sz96eo7E099YF21tT8TbyUNoP5z02fo/H4+DXT1xaM8TsSm5s2Tq770nWV4yKaYlS1qe/eEL0dXbFc9/9/HktqHB2+DYJv9ZX87UfbT/2Dmjf32xMxouHnyOg0c6+69STs3ZPNGu5KE9yQWXbB3bN8aa/EOQk1fJvVarV8VV0z4RN1/TkVwM62JbrlFDayz768XnVGqVOy0bAQIECBAgQIAAAQIECIx9gdz9FHXFFRnJ/pSlfxVLjn4lNj+wJjbnym+eEyv+fF7+13UuuTJmNjwWW9evjdfvXBWfnt8aG7c9FGuTL7dNfbdKHY4Dr/fEtCSbONWW+3JfCidG/h49+z/eGf/6lYdi/ZpdfcM2TV0cdy3KP6e0/ziNl8esJAz58XMHYt6iyVE/eVGsuOFgrN+8Pnb1FdISt979pzEhWYNy08rb41fJA2vvW53/wt56zbL4i3n5H5b5yNI5sXPz5lj9XF+nvuEvakgG7lucUx/FW376Pkjezm1XzPpYxM7HYv3qxli17sZo6n099iVJzNwZk/MNzpF/jzuebOfIuZzeafT0RFcyIY3JfWc2AgQIECBAgAABAgQIECBwMoH/+74Xk58m7jzZxye8/z/unhZzrmw64f1K3ujt6UpWnNRFY/3Q76y90dXTW3o/9902iVsa6wu3yVRykArb9nR1xbG6hpMe68izG2Ltprfjs+tWRH+U0ZucX/Igk+G+e+fGi4bGOOHUR+hz0lNOHHpytwwlg+1//Iuxfvv7k3DllmRpxbmz1cQtP2VxJRflcBNaVl+NCBAgQIAAAQIECBAgQCAzAtd/NHerTXnbBya9K37/8tN/psT4+sZSaDLo0LnwZEDIkvtue0IiMahD1V7UN+bO6eTBzYRZt8Tilv3xwPqnkpCnsI0/+Xfv3HjDDjdCn+KwJ/xNHHJhSte+x5Mw5XAs+eynzqkwJXe+Y2eFygn63iBAgAABAgQIECBAgAABAsMLHH37WPT+n+E/G/juBe/6nag/b+ysRRhYW1n7vQfj8f9vT3z0lkXJ7T1nfzv0/OPx3PiPxqKrRuPoI9crUBnZx6cECBAgQIAAAQIECBAgQIAAgRMEMhyznWDhDQIECBAgQIAAAQIECBAgQIBAWQIClbKYNCJAgAABAgQIECBAgAABAgQIlAQEKiULewQIECBAgAABAgQIECBAgACBsgQEKmUxaUSAAAECBAgQIECAAAECBAgQKAkIVEoW9ggQIECAAAECBAgQIECAAAECZQkIVMpi0ogAAQIECBAgQIAAAQIECBAgUBIQqJQs7BEgQIAAAQIECBAgQIAAAQIEyhIQqJTFpBEBAgQIECBAgAABAgQIECBAoCQgUClZ2CNAgAABAgQIECBAgAABAgQIlCUgUCmLSSMCBAgQIECAAAECBAgQIECAQElAoFKysEeAAAECBAgQIECAAAECBAgQKEtAoFIWk0YECBAgQIAAAQIECBAgQIAAgZKAQKVkYY8AAQIECBAgQIAAAQIECBAgUJaAQKUsJo0IECBAgAABAgQIECBAgAABAiUBgUrJwh4BAgQIECBAgAABAgQIECBAoCwBgUpZTBoRIECAAAECBAgQIECAAAECBEoCApWShT0CBAgQIECAAAECBAgQIECAQFkCApWymDQiQIAAAQIECBAgQIAAAQIECJQEBColC3sECBAgQIAAAQIECBAgQIAAgbIEBCplMWlEgAABAgQIECBAgAABAgQIECgJCFRKFvYIECBAgAABAgQIECBAgAABAmUJCFTKYtKIAAECBAgQIECAAAECBAgQIFASEKiULOwRIECAAAECBAgQIECAAAECBMoSEKiUxaQRAQIECBAgQIAAAQIECBAgQKAkIFApWdgjQIAAAQIECBAgQIAAAQIECJQlIFApi0kjAgQIECBAgAABAgQIECBAgEBJQKBSsrBHgAABAgQIECBAgAABAgQIEChLQKBSFpNGBAgQIECAAAECBAgQIECAAIGSgEClZGGPAAECBAgQIECAAAECBAgQIFCWgEClLCaNCBAgQIAAAQIECBAgQIAAAQIlAYFKycIeAQIECBAgQIAAAQIECBAgQKAsAYFKWUwaESBAgAABAgQIECBAgAABAgRKAgKVkoU9AgQIECBAgAABAgQIECBAgEBZAgKVspg0IkCAAAECBAgQIECAAAECBAiUBAQqJQt7BAgQIECAAAECBAgQIECAAIGyBAQqZTFpRIAAAQIECBAgQIAAAQIECBAoCQhUShb2CBAgQIAAAQIECBAgQIAAAQJlCQhUymLSiAABAgQIECBAgAABAgQIECBQEhColCzsESBAgAABAgQIECBAgAABAgTKEhColMWkEQECBAgQIECAAAECBAgQIECgJCBQKVnYI0CAAAECBAgQIECAAAECBAiUJSBQKYtJIwIECBAgQIAAAQIECBAgQIBASUCgUrKwR4AAAQIECBAgQIAAAQIECBAoS0CgUhaTRgQIECBAgAABAgQIECBAgACBkoBApWRhjwABAgQIECBAgAABAgQIECBQloBApSwmjQgQIECAAAECBAgQIECAAAECJQGBSsnCHgECBAgQIECAAAECBAgQIECgLAGBSllMGhEgQIAAAQIECBAgQIAAAQIESgIClZKFPQIECBAgQIAAAQIECBAgQIBAWQIClbKYNCJAgAABAgQIECBAgAABAgQIlAQEKiULewQIECBAgAABAgQIECBAgACBsgQEKmUxaUSAAAECBAgQIECAAAECBAgQKAkIVEoW9ggQIECAAAECBAgQIECAAAECZQkIVMpi0ogAAQIECBAgQIAAAQIECBAgUBKoK+3aI0CAAAECBAgQIFAdgR/97Gisf6Qj9r78dnUGzPAo06+4IFZ8qiU++sGLMqygdAIECJx7AuOOJ9u5d1rOiAABAgQIECBAoJYFPvX5F6L9je5aLuGcOvfJlzTEI1/40Dl1Tk6GAAECWRdwy0/WrwD1EyBAgAABAgTOgIAwpbqoPKvraTQ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CoZGq6FUuAAAECBAgQIECAAAECBAhUQ0CgUg1FYxAgQIAAAQIECBAgQIAAAQKZEhh3PNkyVbFiCRAgQIAAAQIECBAgQIAAAQKnKVB3mv11J0CAAAECBAgQIHCCwJzlu094zxunJ7CrbfbpDaA3AQIECFRVwC0/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AYFKFmZZjQQIECBAgAABAgQIECBAgEBVBQQqVeU0GAECBAgQIECAAAECBAgQIJAFgbqaKLLnYDzxjU2xbW9H3+m2zFwcy25dFBPH5172xPOPboiv7Xgp/9mcm+OuW+ZGY98r/yJAgAABAgQIECBAgAABAgQIVF+gJlaoPP+t9UmYcl7cvPzuuPvOJdH53LZ4+Hv7+zSOPPutvjBl4e2fjbuXJ5/t2hxffaq9+lJGJECAAAECBAgQIECAAAECBAgUBGogUOmK/b/sjtYlN8XcKZfGpdMWxKdnNsRbR9/qK+HVnz0XMX1ZXHfV5Lh0yoL4zPym2P+Dn0SXKSZAgAABAgQIECBAgAABAgQInCGBGrjlpzGWrlo3oPyD8ePnuuPChRcm7yVhy88jmma9a8DnyW7P4JdeESBAgAABAgQIECBAgAABAgSqKVADgcrAcnvjmQ3rY29Mjc9+vDX5IFmHUj/wc/sECBAgQIAAAQLngsCuttnnwmk4BwIECBAgcMYEaipQefHRL8fmvRE33H1HTO57IG3iUuFqlI6Ojjhw4MAZAzUwAQIECBAgQIBAxPIHKVRboO2uiJ8ljwp85McRL79R7dGzN94Vl0R86iMRH5ycvdrPZsWTJk2KlpaWs3lIxyJw1gRqJlBpf3pDPLSjIxavWB3zLi0uS2mM902J2NH1Tj9Y3SmWrOT+Y/YfdD+XHQIECBAgQIDAGRLYfYbGze6ws2fPjjVbXoj2N7qzi1DFynOh1OYfN8QjN3yoiqMaigCBLAnUwENpIw49vyUe2Lo3WhbeHnPf3R2HDh1K/jnStzjl8unTI57bFE/v74yeQ8/Hlh2Ho3neDD+bnKWrWK0ECBAgQIAAgYwICFOqO9E8q+tpNAJZE6iBFSpdsXPrzr556di+MdZsL05RU9y+elVcNfemuGHv/bF1/ZrYmvuodWHcc13u+So2AgQIECBAgAABAgQIECBAgMCZEaiBQCX/Kz9LT1p/U8y7Y1V8pKsrjkVdNDYWbwc6aQcfECBAgAABAgQIECBAgAABAgROS6AGApXy6qtvbDzF01PKG0crAgQIECBAgAABAgQIECBAgMCpBGriGSqnKsLnBAgQIECAAAECBAgQIECAAIGzKSBQOZvajkWAAAECBAgQIECAAAECBAiMCQGBypiYRkUQIECAAAECBAgQIECAAAECZ1NAoHI2tR2LAAECBAgQIECAAAECBAgQGBMCApUxMY2KIECAAAECBAgQIECAAAECBM6mgEDlbGo7FgECBAgQIECAAAECBAgQIDAmBAQqY2IaFUGAAAECBAgQIECAAAECBAicTQGBytnUdiwCBAgQIECAAAECBAgQIEBgTAgIVMbENCqCAAECBAgQIECAAAECBAgQOJsCApWzqe1YBAgQIECAAAECBAgQIECAwJgQEKiMiWlUBAECBAgQIECAAAECBAgQIHA2BQQqZ1PbsQgQIECAAAECBAgQIECAAIExISBQGRPTqAgCBAgQIECAAAECBAgQIEDgbAoIVM6mtmMRIECAAAECBAgQIECAAAECY0Jg3PFkGxOVKIIAAQIECBAgQIAAAQIECBAgcJYE6s7ScRyGAAECBAgQIEAgQwJzlu/OULVnp9RdbbODa/Wtc642AgQIpBFwy08aNX0IECBAgAABAgQIECBAgACBTAsIVDI9/YonQIAAAQIECBAgQIAAAQIE0ggIVNKo6UOAAAECBAgQIECAAAECBAhkWkCgkunpVzwBAgQIECBAgAABAgQIECCQRkCgkkZNHwIECBAgQIAAAQIECBAgQCDTAgKVTE+/4gkQIECAAAECBAgQIECAAIE0AgKVNGr6ECBAgAABAgQIECBAgAABApkWEKhkevoVT4AAAQIECBAgQIAAAQIECKQREKikUdOHAAECBAgQIECAAAECBAgQyLSAQCXT0694AgQIECBAgAABAgQIECBAII2AQCWNmj4ECBAgQIAAAQIECBAgQIBApgUEKpmefsUTIECAAAECBAgQIECAAAECaQQEKmnU9CFAgAABAgQIECBAgAABAgQyLSBQyfT0K54AAQIECBAgQIAAAQIECBBIIyBQSaOmDwECBAgQIECAAAECBAgQIJBpAYFKpqdf8QQIECBAgAABAgQIECBAgEAaAYFKGjV9CBAgQIAAAQIECBAgQIAAgUwLCFQyPf2KJ0CAAAECBAgQIECAAAECBNIICFTSqOlDgAABAgQIECBAgAABAgQIZFpg3PFky7SA4gkQIECAAAECBAgQIECAAAECFQrUVdhecwIECBAgQIAAAQKnFJizfPcp22hQmcCuttnBtTKzclrnXG0ECBBII+CWnzRq+hAgQIAAAQIECBAgQIAAAQKZFhCoZHr6FU+AAAECBAgQIECAAAECBAikERCopFHThwABAgQIECBAgAABAgQIEMi0gEAl09OveAIECBAgQIAAAQIECBAgQCCNgEAljZo+BAgQIECAAAECBAgQIECAQKYFBCqZnn7FEyBAgAABAgQIECBAgAABAmkEBCpp1PQhQIAAAQIECBAgQIAAAQIEMi0gUMn09CueAAECBAgQIECAAAECBAgQSCMgUEmjpg8BAgQIECBAgAABAgQIECCQaQGBSqanX/EECBAgQIAAAQIECBAgQIBAGgGBSho1fQgQIECAAAECBAgQIECAAIFMCwhUMj39iidAgAABAgQIECBAgAABAgTSCAhU0qjpQ4AAAQIECBAgQIAAAQIECGRaQKCS6elXPAECBAgQIECAAAECBAgQIJBGQKCSRk0fAgQIECBAgAABAgQIECBAINMCApVMT7/iCRAgQIAAAQIECBAgQIAAgTQCApU0avoQIECAAAECBAgQIECAAAECmRYQqGR6+hVPgAABAgQIECBAgAABAgQIpBEYdzzZ0nTUhwABAgQIECBAgAABAgQIECCQVYG6rBaubgIECBAgQIAAgTMnMGf57jM3eEZH3tU2O7hWf/JzrjYCBAikEXDLTxo1fQgQIECAAAECBAgQIECAAIFMCwhUMj39iidAgAABAgQIECBAgAABAgTSCAhU0qjpQ4AAAQIECBAgQIAAAQIECGRaQKCS6elXPAECBAgQIECAAAECBAgQIJBGQKCSRk0fAgQIECBAgAABAgQIECBAINMCApVMT7/iCRAgQIAAAQIECBAgQIAAgTQCApU0avoQIECAAAECBAgQIECAAAECmRYQqGR6+hVPgAABAgQIECBAgAABAgQIpBEQqKRR04cAAQIECBAgQIAAAQIECBDItIBAJdPTr3gCBAgQIECAAAECBAgQIEAgjYBAJY2aPgQIECBAgAABAgQIECBAgECmBQQqmZ5+xRMgQIAAAQIECBAgQIAAAQJpBAQqadT0IUCAAAECBAgQIECAAAECBDItIFDJ9PQrngABAgQIECBAgAABAgQIEEgjIFBJo6YPAQIECBAgQIAAAQIECBAgkGkBgUqmp1/xBAgQIECAAAECBAgQIECAQBoBgUoaNX0IECBAgAABAgQIECBAgACBTAsIVDI9/YonQIAAAQIECBAgQIAAAQIE0ggIVNKo6UOAAAECBAgQIECAAAECBAhkWmDc8WTLtIDiCRAgQIAAAQIECBAgQIAAAQIVCtRV2F5zAgQIECBAgAABAqcUmLN89ynbaFCZwK622cG1MrNyWudcbQQIEEgj4JafNGr6ECBAgAABAgQIECBAgAABApkWEKhkevoVT4AAAQIECBAgQIAAAQIECKQREKikUdOHAAECBAgQIECAAAECBAgQyLSAQCXT0694AgQIECBAgAABAgQIECBAII2AQCWNmj4ECBAgQIAAAQIECBAgQIBApgUEKpmefsUTIECAAAECBAgQIECAAAECaQQEKmnU9CFAgAABAgQIECBAgAABAgQyLSBQyfT0K54AAQIECBAgQIAAAQIECBBIIyBQSaOmDwECBAgQIECAAAECBAgQIJBpAYFKpqdf8QQIECBAgAABAgQIECBAgEAaAYFKGjV9CBAgQIAAAQIECBAgQIAAgUwLCFQyPf2KJ0CAAAECBAgQIECAAAECBNIICFTSqOlDgAABAgQIECBAgAABAgQIZFpAoJLp6Vc8AQIECBAgQIAAAQIECBAgkEZAoJJGTR8CBAgQIECAAAECBAgQIEAg0wJ1tVJ9b9eR+PkLP4rvbXslrv+bu2JaY/HMu+KpB/82vv9qT/6N7u6I1sWxcsWi6G9SbOovAQIECBAgQIAAAQIECBAgQKAKAjURqPTsezQ+37ajUG7zkLK747VXO6N51pL4WOv5cexY8nHde6MmChtSiZcECBAgQIAAAQIECBAgQIBAbQjURu5w8ZWxbPkfx/t7/ynWPPTTwbJdHfGLZFHKwmsXxKwJgz/yigABAgQIECBAgAABAgQIECBwJgRqIlCpnzgtZkyM6No3DEHdeVGfvL31vlWxNbndp3nq/LjtjqUxOfemjQABAgQIECBAgAABAgQIECBwBgRqIlAZqe7eN3+VfNwUM69dHFdPeDO+s2l7PPCVi+ILn1vQF7QM7dvR0REHDhwY+rbXBAgQIECAAAECVRRou6uKgxmqT2D37t3BtfoXQ87VduYEJk2aFC0tLWfuAEYmMIoCNR+ojL90bty7bm4/4eUNR2PNxh/Gy10LBjy4tv/jvv+Y/Qdd8rBHgAABAgQIEDgTAnOW+5JabdddbbODa7VVI3KuNgIECKQRqPmfTT7y4tOx5Yk90VuovuHC85O9nngnjYY+BAgQIECAAAECBAgQIECAAIEyBGo+UGmIf4+d2zbGk/sORU/Xwdi2Jfk1oKar4/1+M7mM6deEAAECBAgQIECAAAECBAgQSCNQU7f81NXlUpLBT5ttnPaJuPmajtjcti625QQaWmPZXy8OeUqay0EfAgQIECBAgAABAgQIECBAoByBmgpU6lsXxbp1i4bU1Rhzb/xczF3SE13HIhobBwcuQxp7SYAAAQIECBAgQIAAAQIECBA4bYGaClRGrLa+PmQpIwr5kAABAgQIECBAgAABAgQIEKiSQM0/Q6VKDoYhQIAAAQIECBAgQIAAAQIECJQtIFApm0pDAgQIECBAgAABAgQIECBAgEBeQKDiSiBAgAABAgQIECBAgAABAgQIVCggUKkQTHMCBAgQIECAAAECBAgQIECAgEDFNUCAAAECBAgQIECAAAECBAgQqFBAoFIhmOYECBAgQIAAAQIECBAgQIAAAYGKa4AAAQIECBAgQIAAAQIECBAgUKGAQKVCMM0JECBAgAABAgQIECBAgAABAgIV1wABAgQIECBAgAABAgQIECBAoEIBgUqFYJoTIECAAAECBAgQIECAAAECBAQqrgECBAgQIECAAAECBAgQIECAQIUCApUKwTQnQIAAAQIECBAgQIAAAQIECAhUXAMECBAgQIAAAQIECBAgQIAAgQoFBCoVgmlOgAABAgQIECBAgAABAgQIEBh3PNkwECBAgAABAgQIECBAgAABAgQIlC9QV35TLQkQIECAAAECBAiUJzBn+e7yGmpVtsCuttnBtWyushvmXG0ECBBII+CWnzRq+hAgQIAAAQIECBAgQIAAAQKZFhCoZHr6FU+AAAECBAgQIECAAAECBAikERCopFHThwABAgQIECBAgAABAgQIEMi0gEAl09OveAIECBAgQIAAAQIECBAgQCCNgEAljZo+BAgQIECAAAECBAgQIECAQKYFBCqZnn7FEyBAgAABAgQIECBAgAABAmkEBCpp1PQhQIAAAQIECBAgQIAAAQIEMi0gUMn09CueAAECBAgQIECAAAECBAgQSCMgUEmjpg8BAgQIECBAgAABAgQIECCQaQGBSqanX/EECBAgQIAAAQIECBAgQIBAGgGBSho1fQgQIECAAAECBAgQIECAAIFMCwhUMj39iidAgAABAgQIECBAgAABAgTSCAhU0qjpQ4AAAQIECBAgQIAAAQIECGRaQKCS6elXPAECBAgQIECAAAECBAgQIJBGQKCSRk0fAgQIECBAgAABAgQIECBAINMCApVMT7/iCRAgQIAAAQIECBAgQIAAgTQCApU0avoQIECAAAECBAgQIECAAAECmRYQqGR6+hVPgAABAgQIECBAgAABAgQIpBEQqKRR04cAAQIECBAgQIAAAQIECBDItMC448mWaQHFEyBAgAABAgQIECBAgAABAgQqFKirsL3mBAgQIECAAAECBE4pMGf57lO20aAygV1ts4NrZWbltM652ggQIJBGwC0/adT0IUCAAAECBAgQIECAAAECBDItIFDJ9PQrngABAgQIECBAgAABAgQIEEgjIFBJo6YPAQIECBAgQIAAAQIECBAgkGkBgUqmp1/xBAgQIECAAAECBAgQIECAQBoBgUoaNX0IECBAgAABAgQIECBAgACBTAsIVDI9/YonQIAAAQIECBAgQIAAAQIE0ggIVNKo6UOAAAECBAgQIECAAAECBAhkWkCgkunpVzwBAgQIECBAgAABAgQIECCQRkCgkkZNHwIECBAgQIAAAQIECBAgQCDTAgKVTE+/4gkQIECAAAECBAgQIECAAIE0AgKVNGr6ECBAgAABAgQIECBAgAABApkWEKhkevoVT4AAAQIECBAgQIAAAQIECKQREKikUdOHAAECBAgQIECAAAECBAgQyLSAQCXT0694AgQIECBAgAABAgQIECBAII2AQCWNmj4ECBAgQIAAAQIECBAgQIBApgUEKpmefsUTIECAAAECBAgQIECAAAECaQQEKmnU9CFAgAABAgQIECBAgAABAgQyLSBQyfT0K54AAQIECBAgQIAAAQIECBBIIzDueLKl6agPAQIECBAgQIAAAQIECBAgQCCrAnVZLVzdBAgQIECAAIGcwI9+djTWP9IRe19+G8hpCky/4oJY8amW+OgHL4o5y3ef5mi6DxXY1Tab61CUKrzOudoIECCQRsAtP2nU9CFAgAABAgTGjMDar78iTKnSbOZCqZynjQABAgQIZEFAoJKFWVYjAQIECBAgcFKB9je6T/qZDyoX4Fm5mR4ECBAgUJsCApXanDdnTYAAAQIECBAgQIAAAQIECIyigEBlFPEdmgABAgQIECBAgAABAgQIEKhNAYFKbc6bsyZAgAABAgQIECBAgAABAgRGUUCgMor4Dk2AAAECBAgQIECAAAECBAjUpoBApTbnzVkTIECAAAECBAgQIECAAAECoyggUBlFfIcmQIAAAQIECBAgQIAAAQIEalNAoFKb8+asCRAgQIAAAQIECBAgQIAAgVEUEKiMIr5DEyBAgAABAgQIECBAgAABArUpIFCpzXlz1gQIECBAgAABAgQIECBAgMAoCghURhHfoQkQIECAAAECBAgQIECAAIHaFBCo1Oa8OWsCBAgQIECAAAECBAgQIEBgFAUEKpSjc9oAADdMSURBVKOI79AECBAgQIAAAQIECBAgQIBAbQoIVGpz3pw1AQIECBAgQIAAAQIECBAgMIoCApVRxHdoAgQIECBAgAABAgQIECBAoDYFBCq1OW/OmgABAgQIECBAgAABAgQIEBhFAYHKKOI7NAECBAgQIECAAAECBAgQIFCbAgKV2pw3Z02AAAECBAgQIECAAAECBAiMosC448k2isd3aAIECBAgQIAAAQIECBAgQIBAzQnU1dwZO2ECBAgQIECAQBUF5izfXcXRDJUT2NU2O7hW/1rgWn3T4vV6ZkY2KgECY13ALT9jfYbVR4AAAQIECBAgQIAAAQIECFRdQKBSdVIDEiBAgAABAgQIECBAgAABAmNdQKAy1mdYfQQIECBAgAABAgQIECBAgEDVBQQqVSc1IAECBAgQIECAAAECBAgQIDDWBQQqY32G1UeAAAECBAgQIECAAAECBAhUXUCgUnVSAxIgQIAAAQIECBAgQIAAAQJjXUCgMtZnWH0ECBAgQIAAAQIECBAgQIBA1QUEKlUnNSABAgQIECBAgAABAgQIECAw1gUEKmN9htVHgAABAgQIECBAgAABAgQIVF1AoFJ1UgMSIECAAAECBAgQIECAAAECY11AoDLWZ1h9BAgQIECAAAECBAgQIECAQNUFBCpVJzUgAQIECBAgQIAAAQIECBAgMNYFBCpjfYbVR4AAAQIECBAgQIAAAQIECFRdQKBSdVIDEiBAgAABAgQIECBAgAABAmNdQKAy1mdYfQQIECBAgAABAgQIECBAgEDVBeqqPuIZGrC360j8/IUfxfe2vRLX/81dMa2xeKCeeP7RDfG1HS/1vdEy5+a465a50f9xsZm/BAgQIECAAAECBAgQIECAAIEqCdREoNKz79H4fNuOQsnNg0o/8uy3+sKUhbd/Nq5+1774+7bN8dX3tsSKBZMHtfOCAAECBAgQIECAAAECBAgQIFAtgdq45efiK2PZ8pWx6s75Sd09g2p/9WfPRUxfFtddNTkunbIgPjO/Kfb/4CfRNaiVFwQIECBAgAABAgQIECBAgACB6gnURKBSP3FazJgyIcaPH1p4V+z/eUTTxe8a/MHgzGXwZ14RIECAAAECBAgQIECAAAECBE5ToCZu+RmxxvoRPz3hw46Ojjhw4MAJ73uDAAECBAgQyKZA213ZrPtMVr179+7gWn1hrtU3zY2Yc7WdOYFJkyZFS0vLmTuAkQmMokDtByoVrkbJ/cfsP+hRvOIcmgABAgQInGMCc5b7MlXtKdnVNju4Vls1gmv1TXMj5lxtBAgQSCNQE7f8nLywxnjflIjOrnf6m9RFhUtW+nvaIUCAAAECBAgQIECAAAECBAiUJ1DjgUrE5dOnRzy3KZ7e3xk9h56PLTsOR/O8GX42ubz514oAAQIECBAgQIAAAQIECBBIIVBTt/zU1TUmJQ5egTJx7k1xw977Y+v6NbE1B9C6MO65rjUFhS4ECBAgQIAAAQIECBAgQIAAgfIEaipQqW9dFOvWLRpSWVPMu2NVfKSrK45FXTQ2Dg5chjT2kgABAgQIECBAgAABAgQIECBw2gI1FaiMVG19Y+OQtSsjtfYZAQIECBAgQIAAAQIECBAgQCC9QM0/QyV96XoSIECAAAECBAgQIECAAAECBNIJCFTSuelFgAABAgQIECBAgAABAgQIZFhAoJLhyVc6AQIECBAgQIAAAQIECBAgkE5AoJLOTS8CBAgQIECAAAECBAgQIEAgwwIClQxPvtIJECBAgAABAgQIECBAgACBdAIClXRuehEgQIAAAQIECBAgQIAAAQIZFhCoZHjylU6AAAECBAgQIECAAAECBAikExCopHPTiwABAgQIECBAgAABAgQIEMiwgEAlw5OvdAIECBAgQIAAAQIECBAgQCCdgEAlnZteBAgQIECAAAECBAgQIECAQIYFBCoZnnylEyBAgAABAgQIECBAgAABAukEBCrp3PQiQIAAAQIECBAgQIAAAQIEMiwgUMnw5CudAAECBAgQIECAAAECBAgQSCcgUEnnphcBAgQIECBAgAABAgQIECCQYYFxx5Mtw/UrnQABAgQIECBAgAABAgQIECBQsUBdxT10IECAAAECBAiMIYE5y3ePoWrOjVJ2tc0OrtWfC67VN82NmHO1ESBAII2AW37SqOlDgAABAgQIECBAgAABAgQIZFpAoJLp6Vc8AQIECBAgQIAAAQIECBAgkEZAoJJGTR8CBAgQIECAAAECBAgQIEAg0wIClUxPv+IJECBAgAABAgQIECBAgACBNAIClTRq+hAgQIAAAQIECBAgQIAAAQKZFhCoZHr6FU+AAAECBAgQIECAAAECBAikERCopFHThwABAgQIECBAgAABAgQIEMi0gEAl09OveAIECBAgQIAAAQIECBAgQCCNgEAljZo+BAgQIECAAAECBAgQIECAQKYFBCqZnn7FEyBAgAABAgQIECBAgAABAmkEBCpp1PQhQIAAAQIECBAgQIAAAQIEMi0gUMn09CueAAECBAgQIECAAAECBAgQSCMgUEmjpg8BAgQIECBAgAABAgQIECCQaQGBSqanX/EECBAgQIAAAQIECBAgQIBAGgGBSho1fQgQIECAAAECBAgQIECAAIFMCwhUMj39iidAgAABAgQIECBAgAABAgTSCAhU0qjpQ4AAAQIECBAgQIAAAQIECGRaQKCS6elXPAECBAgQIECAAAECBAgQIJBGYNzxZEvTUR8CBAgQIECAAAECBAgQIECAQFYF6rJauLoJECBAgAABAjmBOct3g6iywK622VyrbJobjusZQC24npmRjUqAwFgXcMvPWJ9h9REgQIAAAQIECBAgQIAAAQJVFxCoVJ3UgAQIECBAgAABAgQIECBAgMBYFxCojPUZVh8BAgQIECBAgAABAgQIECBQdQGBStVJDUiAAAECBAgQIECAAAECBAiMdQGBylifYfURIECAAAECBAgQIECAAAECVRcQqFSd1IAECBAgQIAAAQIECBAgQIDAWBcQqIz1GVYfAQIECBAgQIAAAQIECBAgUHUBgUrVSQ1IgAABAgQIECBAgAABAgQIjHUBgcpYn2H1ESBAgAABAgQIECBAgAABAlUXEKhUndSABAgQIECAAAECBAgQIECAwFgXEKiM9RlWHwECBAgQIECAAAECBAgQIFB1AYFK1UkNSIAAAQIECBAgQIAAAQIECIx1AYHKWJ9h9REgQIAAAQIECBAgQIAAAQJVFxCoVJ3UgAQIECBAgAABAgQIECBAgMBYFxCojPUZVh8BAgQIECBAgAABAgQIECBQdQGBStVJDUiAAAECBAgQIECAAAECBAiMdQGBylifYfURIECAAAECBAgQIECAAAECVRcQqFSd1IAECBAgQIAAAQIECBAgQIDAWBcQqIz1GVYfAQIECBAgQIAAAQIECBAgUHWBcceTreqjGpAAAQIECBAgQIAAAQIECBAgMIYF6sZwbUojQIAAAQIECJxSYM7y3adso0FlArvaZgfXyszKac21HKXK2+RcbQQIEEgj4JafNGr6ECBAgAABAgQIECBAgAABApkWEKhkevoVT4AAAQIECBAgQIAAAQIECKQREKikUdOHAAECBAgQIECAAAECBAgQyLSAQCXT0694AgQIECBAgAABAgQIECBAII2AQCWNmj4ECBAgQIAAAQIECBAgQIBApgUEKpmefsUTIECAAAECBAgQIECAAAECaQQEKmnU9CFAgAABAgQIECBAgAABAgQyLSBQyfT0K54AAQIECBAgQIAAAQIECBBIIyBQSaOmDwECBAgQIECAAAECBAgQIJBpAYFKpqdf8QQIECBAgAABAgQIECBAgEAaAYFKGjV9CBAgQIAAAQIECBAgQIAAgUwLCFQyPf2KJ0CAAAECBAgQIECAAAECBNIICFTSqOlDgAABAgQIECBAgAABAgQIZFpAoJLp6Vc8AQIECBAgQIAAAQIECBAgkEZAoJJGTR8CBAgQIECAAAECBAgQIEAg0wIClUxPv+IJECBAgAABAgQIECBAgACBNAIClTRq+hAgQIAAAQIECBAgQIAAAQKZFhCoZHr6FU+AAAECBAgQIECAAAECBAikERCopFHThwABAgQIECBAgAABAgQIEMi0wLjjyZZpAcUTIECAAAECBAgQIECAAAECBCoUqKuwveYECBAgQIAAgTElMGf57jFVz7lQzK622cG1+jPBtfqmuRFzrjYCBAikEXDLTxo1fQgQIECAAAECBAgQIECAAIFMCwhUMj39iidAgAABAgQIECBAgAABAgTSCAhU0qjpQ4AAAQIECBAgQIAAAQIECGRaQKCS6elXPAECBAgQIECAAAECBAgQIJBGQKCSRk0fAgQIECBAgAABAgQIECBAINMCApVMT7/iCRAgQIAAAQIECBAgQIAAgTQCApU0avoQIECAAAECBAgQIECAAAECmRYQqGR6+hVPgAABAgQIECBAgAABAgQIpBEQqKRR04cAAQIECBAgQIAAAQIECBDItIBAJdPTr3gCBAgQIECAAAECBAgQIEAgjYBAJY2aPgQIECBAgAABAgQIECBAgECmBQQqmZ5+xRMgQIAAAQIECBAgQIAAAQJpBAQqadT0IUCAAAECBAgQIECAAAECBDItIFDJ9PQrngABAgQIECBAgAABAgQIEEgjIFBJo6YPAQIECBAgQIAAAQIECBAgkGmButqvviueevBv4/uv9uRL6e6OaF0cK1csisbaL04FBAgQIECAAAECBAgQIECAwDkoMAYCle547dXOaJ61JD7Wen4cO5Yo1703xkBh5+Dl4pQIECBAgAABAgQIECBAgACBnEDt5w5dHfGLZFHKwmsXxKwJJpUAAQIECBAgQIAAAQIECBAgcOYFaj9QqTsv6hOnrfetiq3J7T7NU+fHbXcsjcm5N20ECBAgQIAAAQIECBAgQIAAgTMgMO54sp2Bcc/akL0Hn4kv3bctJi9eHFdPeDO+s2l7HG5ZEl/43IK+oGXoiXR0dMSBAweGvu01AQIECBAgQIAAAQIECFRZYNKkSdHS0lLlUQ1H4NwQqPlAZShj555vxpqN/xZ3rr43pnkq7VAerwkQIECAAIEhAnOW7x7yjpenK7CrbXZwPV3FE/tzPdGkGu/kXG0ECBBII1DzP5t85MWnY8sTe6K3UH3Dhecnez3xThoNfQgQIECAAAECBAgQIECAAAECZQjUfKDSEP8eO7dtjCf3HYqeroOxbcuOiKar4/1Wp5Qx/ZoQIECAAAECBAgQIECAAAECaQRq/qG0jdM+ETdf0xGb29bFtpxAQ2ss++vFIU9JcznoQ4AAAQIECBAgQIAAAQIECJQjUPOBSiTRydwbPxdzl/RE17HkVaOf9yln4rUhQIAAAQIECBAgQIAAAQIE0guMgUClUHx9fchS0l8IehIgQIAAAQIECBAgQIAAAQLlC9T8M1TKL1VLAgQIECBAgAABAgQIECBAgEB1BAQq1XE0CgECBAgQIECAAAECBAgQIJAhAYFKhiZbqQQIECBAgAABAgQIECBAgEB1BAQq1XE0CgECBAgQIECAAAECBAgQIJAhAYFKhiZbqQQIECBAgAABAgQIECBAgEB1BAQq1XE0CgECBAgQIECAAAECBAgQIJAhAYFKhiZbqQQIECBAgAABAgQIECBAgEB1BAQq1XE0CgECBAgQIECAAAECBAgQIJAhAYFKhiZbqQQIECBAgAABAgQIECBAgEB1BAQq1XE0CgECBAgQIECAAAECBAgQIJAhAYFKhiZbqQQIECBAgAABAgQIECBAgEB1BAQq1XE0CgECBAgQIECAAAECBAgQIJAhAYFKhiZbqQQIECBAgAABAgQIECBAgEB1BAQq1XE0CgECBAgQIECAAAECBAgQIJAhgXHHky1D9SqVAAECBAgQIECAAAECBAgQIHDaAnWnPYIBCBAgUKMCP/rZ0Vj/SEfsffntGq3g3Dnt6VdcECs+1RIf/eBF585JORMCZQrMWb67zJaalSuwq212cC1Xq/x2XMu3qqRlztVGgACBNAJu+Umjpg8BAmNCYO3XXxGmVGkmc6FUztNGgAABAgQIECBAICsCApWszLQ6CRA4QaD9je4T3vNGegGe6e30JECAAAECBAgQqD0BgUrtzZkzJkCAAAECBAgQIECAAAECBEZZQKAyyhPg8AQIECBAgAABAgQIECBAgEDtCQhUam/OnDEBAgQIECBAgAABAgQIECAwygIClVGeAIcnQIAAAQIECBAgQIAAAQIEak9AoFJ7c+aMCRAgQIAAAQIECBAgQIAAgVEWEKiM8gQ4PAECBAgQIECAAAECBAgQIFB7AgKV2pszZ0yAAAECBAgQIECAAAECBAiMsoBAZZQnwOEJECBAgAABAgQIECBAgACB2hMQqNTenDljAgQIECBAgAABAgQIECBAYJQFBCqjPAEOT4AAAQIECBAgQIAAAQIECNSegECl9ubMGRMgQIAAAQIECBAgQIAAAQKjLCBQGeUJcHgCBAgQIECAAAECBAgQIECg9gQEKrU3Z86YAAECBAgQIECAAAECBAgQGGUBgcooT4DDEyBAgAABAgQIECBAgAABArUnIFCpvTlzxgQIECBAgAABAgQIECBAgMAoCwhURnkCHJ4AAQIECBAgQIAAAQIECBCoPYFxx5Ot9k7bGRMgQIAAAQIECBAgQIAAAQIERk+gbvQO7cgECBAYXYE5y3eP7gmMwaPvapsdP/rZ0Vj/SEfsffntMVjh2S1p+hUXxIpPtcRHP3gR1yrSD3TNDev/C6qIWxgq9/8FXLlWX+DMjJi7Xm0ECBBII+CWnzRq+hAgQIDASQXWfv0VYcpJdSr7IBdK5TxzG9fK7EZqPdB1pHY+I0CAAAECBAiMJCBQGUnHZwQIECBQsUD7G90V99Hh5AJFz+Lfk7f0SSUCPCvR0pYAAQIECBAYTkCgMpyK9wgQIECAAAECBAgQIECAAAECIwgIVEbA8REBAgQIECBAgAABAgQIECBAYDgBgcpwKt4jQIAAAQIECBAgQIAAAQIECIwgIFAZAcdHBAgQIECAAAECBAgQIECAAIHhBAQqw6l4jwABAgQIECBAgAABAgQIECAwgoBAZQQcHxEgQIAAAQIECBAgQIAAAQIEhhMQqAyn4j0CBAgQIECAAAECBAgQIECAwAgCApURcHxEgAABAgQIECBAgAABAgQIEBhOQKAynIr3CBAgQIAAAQIECBAgQIAAAQIjCAhURsDxEQECBAgQIECAAAECBAgQIEBgOAGBynAq3iNAgAABAgQIECBAgAABAgQIjCAgUBkBx0cECBAgQIAAAQIECBAgQIAAgeEEBCrDqXiPAAECBAgQIECAAAECBAgQIDCCgEBlBBwfESBAgAABAgQIECBAgAABAgSGExCoDKfiPQIECBAgQIAAAQIECBAgQIDACAIClRFwfESAAAECBAgQIECAAAECBAgQGE5AoDKcivcIECBAgAABAgQIECBAgAABAiMIjDuebP9/e/cDHUV57nH8501IMBBEwy0YwaiBVAMNXghUxJSe0B65IiKCXuq/cE4DWFO9VWs8HuXenCNerniuUtv0FAunYLGXVgWRikkVKkaK8seWHIgWCDSSYrwEsQbWJJBy39kkyyZk3mwgdGc23zlKZnfeeed5P++7s7PPzsxalrMIAQQQQAABBBBAAAEEEEAAAQQQQKCdQHy7xzxEAAEEeoxA9tztPaat/6iGbls8Wrh2vzau3W/q1Oi4OhNjNsjQrf8wZruVM1QZriGKbp1p3Re8/+EXKn71oCr+cqxb6++JlWVe1kcFN6fq61f164nNp809SIBLfnpQZ9NUBBBAAAEEEEAAAQQQ6FhgwYsfk0zpmKbLzzpJKceTCYFYFyChEus9TPsQQAABBBBAAAEEEECgU4HqQw2dlqFA5AJ4Rm5FSf8KkFDxb98ROQIIIIAAAggggAACCCCAAAIIREmAhEqU4NksAggggAACCCCAAAIIIIAAAgj4V4CEin/7jsgRQAABBBBAAAEEEEAAAQQQQCBKAiRUogTPZhFAAAEEEEAAAQQQQAABBBBAwL8CJFT823dEjgACCCCAAAIIIIAAAggggAACURIgoRIleDaLAAIIIIAAAggggAACCCCAAAL+FSCh4t++I3IEEEAAAQQQQAABBBBAAAEEEIiSAAmVKMGzWQQQQAABBBBAAAEEEEAAAQQQ8K8ACRX/9h2RI4AAAggggAACCCCAAAIIIIBAlARIqEQJns0igAACCCCAAAIIIIAAAggggIB/BUio+LfviBwBBBBAAAEEEEAAAQQQQAABBKIkQEIlSvBsFgEEEEAAAQQQQAABBBBAAAEE/CtAQsW/fUfkCCCAAAIIIIAAAggggAACCCAQJQESKlGCZ7MIIIAAAggggAACCCCAAAIIIOBfARIq/u07IkcAAQQQQAABBBBAAAEEEEAAgSgJkFCJEjybRQABBBBAAAEEEEAAAQQQQAAB/wqQUPFv3xE5AggggAACCCCAAAIIIIAAAghESeC8k2aK0rbZLAIIIIAAAggggAACCCCAAAIIIOBLgXhfRn2WQb//4RcqfvWgKv5y7CxrYvXMy/qo4OZUff2qfmAg4DuB7LnbfRez1wPetni0cO3+XsK1+02dGh1XZ2LMBhm69R/GbLdyhirDNUTRrTPsC7qVs01lrbZtnuQBAjEk0CMv+Vnw4sckU7ppEDtJKceTCQEEEEAAAQQQQAABBBBAAIGeJNAjEyrVhxp6Uh+f87biec6J2QACCCCAAAIIIIAAAggggIDHBHpkQsVjfUA4CCCAAAIIIIAAAggggAACCCDgMwESKj7rMMJFAAEEEEAAAQQQQAABBBBAAIHoC5BQiX4fEAECCCCAAAIIIIAAAggggAACCPhMgISKzzqMcBFAAAEEEEAAAQQQQAABBBBAIPoCJFSi3wdEgAACCCCAAAIIIIAAAggggAACPhMgoeKzDiNcBBBAAAEEEEAAAQQQQAABBBCIvgAJlej3AREggAACCCCAAAIIIIAAAggggIDPBEio+KzDCBcBBBBAAAEEEEAAAQQQQAABBKIvQEIl+n1ABAgggAACCCCAAAIIIIAAAggg4DMBEio+6zDCRQABBBBAAAEEEEAAAQQQQACB6AuQUIl+HxABAggggAACCCCAAAIIIIAAAgj4TICEis86jHARQAABBBBAAAEEEEAAAQQQQCD6AiRUot8HRIAAAggggAACCCCAAAIIIIAAAj4TiPdZvB2E26jytcu0omxvcFlq9gzNuW2skjooyVMIIIAAAggggAACCCCAAAIIIIBAdwj4/gyVIx+8FEym5ObdrwfnTlbdtpf1i43V3WFDHQgggAACCCCAAAIIIIAAAggggECHAr5PqBz4cIeUeacmDR+sQekTdHtOsqre+aMCHTaXJxFAAAEEEEAAAQQQQAABBBBAAIGzF/B5QiWgqo+k5At6t5VobPuQRwgggAACCCCAAAIIIIAAAggggEB3Cvj/HioJXeNYvHixWSG7aytRulOB7GxMO0WigPcERjv7A6buFAjuC3DtTtJgXbh2O+kpV2eOMdvtwIzZbicNVojrOXR1qmZf0O3AzpidPXu25s6d2+11UyECXhDwf0Kli2ejOC9mXs7nYuhtOxeVUicCCPhOgH3BuekyXHE9NwLnrlbG7LmxxRXXcyNw7mplzJ47W2r2goDPL/lJ0iXpUl3geMgyXl08ZSW0JjMIIIAAAggggAACCCCAAAIIIIBAZAI+T6hIl2ZmSjtWalNVnRpry7W67LBSxmfxs8mR9T+lEEAAAQQQQAABBBBAAAEEEEDgDATOO2mmM1jPQ6vUadOyRVpTUdccU1quCgsmaYCHIiQUBBBAAAEEEEAAAQQQQAABBBCILYEYSKg0d0hjIKATildSEpf8xNYQpTUIIIAAAggggAACCCCAAAIIeE8gZhIq3qMlIgQQQAABBBBAAAEEEEAAAQQQiFUB399DJVY7hnYhgAACCCCAAAIIIIAAAggggIB3BXz7s8mB6g+04hcrtTd465Rk5d45W5OyBgWlj+xer58sKVXzokzlf/8uZVwYd1ovuJdrVPnaZVpRtje4Tmr2DM25bWyPu9Ft1cZlKn69UXPnz1G6cyVVoEq/eX6Jth1sMA8SlXNngaa0mLfBtZRzN29TQ0w+qFr/vJa8faClbQ1qaEhVftEPlJEU6XizlLOYxyRm+0Y11mjjq6/o9W1VGpc/T9MykoMlIh1v7uUs5u1jiKXHTdVaVvScKpyXesuUmOyYDtSsR8z+4AT7glaXM/lbU16i5Ss26LCzckqm8ubcpeHB96hIx5ulXA/eFzQd2aVf/mS5grdUS0zTzILZGjWo+TJg99d42x50L2cxb1tFzDwK1FZqa9l6vXMwXQ8VTAwdA7kbSbZlp2Aslj1g/DYFjuijne/rzdKPdcNDc8wxwCkZN/NIj7/c/S3mpzbv87lG1ezeqfXr3lS/G+7VlJbjAJnjg/W/WqnSioPB9qWOvF53zpyoAcGPBRG62MalbZnPRVvD73hcNqly0ytatmabgocKKSOVP2dm6POW+1hsrdX5a/O3LQuvg3kEoi8QV2Sm6IfR1Qhq9Iv5P9feS6/X/fnTNSxxn9as2aSB10zQwKbdeu6Zl5Q0bqa+d/sE/dOf1+nVdxs1fsJX1St8MwH3ckc/WKmfrvtQuXn3a9o1A7R57Rr9OeEqjb2sX3gNsT1fu0X/tWyjaeN5GvGN6/SVXk3a+PwCbTw0QvkP5elriVV6bU2JUrJzdfH54Sc6Wcqd3BtZ38So7OFdb+n9+hG6ddI1GjbsSg3LHKbLhgxU/Z8iG29HXMdlnwj7JkZhA5Uq/o+faOvB/rp+xhSNGnqJ+vYyY9LyGmdf0MlYOHmeLhySoZGjRmmU+X/cuFGK//A97Wsarhtyh+o99gWdAFoWN+5W8aJXpHEz9L3bcnR8R4ne2HxSEyYM1Reur/G27z3sCzryrdX//udPtXNAjgq+d7MuOrhRa17fratyx6pfvfv7PfuCjiwDWr/oMS0t2a491Z+p8e+pyjHHUIlOUdt+1bYsbDM9efw2Vq7VY//zonZU7Fdd43ka9c3rlBIchBZzWY6rwo+/LP4xf1zbWKlFjz6t332wU5/WfalLRk3QVSnBEavylU9p9c4LNGPudzXpXy7S5jfeUPnJDF03tL/cx2L4PtfmfzLGj7/cx2Vj1e/09C83acTUfOVNHaO///F1vbbdvJddN1RxlrEYvs+1+duWhe1OmEXAEwLhn4Q9EVBEQTQ2qH+ayYR+Z6IGDxigrEk3KsWcj/LRx3UKVO8y3/qlaMpNozRgQJpumJYj1f1J+wNta7aVO/DhDinzTk0aPliD0ifo9pxkVb3zR7Wrom2FMfWoTmuXvhxqUXDnZ96s3qsynwFmTVOGMR8+6XaNNCU+PNhOxVLOZh7aWMzONOnwJ4eVnN78AXXs2LEaPzZLzpfSkY4313IW85jlDGvY7tJfqSolV/MWFmiiMR2UFPzaiX1BmFGXZ+OSlZaRoYyW/9MGJ6rSnE6Rfcs3lRzpeLOU68n7gsCBP5v3qGTNuGmsBg1K1/SZznvUx/rMdJLra7xdB7qWs5i3qyL2HgY+1T7Tqhl5U5Q2YLAmzrrLKFdpa2WAfUGXeztRQ3Nn6v6i+Zqbk+J8iazmvarJp1iOsWzLwkPo0eP3gq/qzrmPal6+ed07sKHJ3VwRvq5t/q7moe37fCbuAuXOzFfRwnnKMXmU46HmBFS1r0Fpk6drbPogDcqYoFtGJuroF0eDJSJysfnbloVi8POM+7hsaOiloSOn6tbxGebzVromT8uWDn8ZPFvFNhbDNWz+tmXhdTCPgBcE/JlQSUjTbQV3KCO5UQFz6uSuktJgEuXqy80p6c67fmKGLm5594/75yvMQVUHk2s5s/P9SEq+oHfblcLf99ouiblHNZteUNlhcxp6Xq5p26mGO3P9EluvEktUioHdt/uT09rvWs7V/LQqYvCJBn36qfncVFaswsJCFT5RrE2VzkVpkY43ezlX8xiUbNukgPbtNI6HN2nRPONaOE8vbqxsLhLpeHMtZzdvG0dsP6p+e7UOmhRq7vDmvWmk4821nKt5bDs6rUsakqlU8wVAyZvlqqur1pu/LTOX/VyqfuwLzrLzndR/ouJb36ISLtYV5pnj5tt9jgu6ShuntKxRGhz81UTnVRw22V67tmWhKuz7Vdd9Rmh9f88kDMhQVvqFinOs2kwWc1MuIhdXf7t5mzD8+iDOfLk6KsNclhZnfvEzfErSlHkLVTCh+ZYAUo227mhQ3359TaHIXWz+tmXhkfhz3n1cJmdM1Jw7xiuuMaC6I1UqXbdNSu3XfCab61gMV7D525aF18E8At4QaD308EY0XYyicu2zWlx2uHktc0aJcx1q8HyJsOv+FR9+clm7DbiV68m/vFxXruI1zn0o5mt40oZmsNAoSdaQr5zCOfUNQDtXk8JyLedm3r6KmHscr34Dk5Uy5Gr965hL9NGbK7Vm8SL1n/eQdIrU3mprOYu5vVZ/L236TObENDOl6Bszp+jC2ve04vXFShlcpG84T0c63tzKWc2dDfSEqUbrSg8qbepMDQg1N9LxZinnZh7aRozOJKQr13xDumLDCj3RsovNzhvffH+KSMebtZzFPEZJg81KTDTvPA16/bUtGnbrCH2y+RWZc001rrXNkY43t3JW89aN9JC/bkZO823LWnmslj10/LbauP6N0MXN32ruutEYW9CkLcuKVaGhuv/baaZt5hNDxC42f9uyGCM8rTkBvfZEkTa3jLtxc8cFSYNJLbexGF6Hzd+2LLwO5hHwgIA/z1BpgUuf8kPNn1+k+51TpitWqKSq5fKT5ssmO+d1K+ekm3vkZK6VXLpCDYnZGjdYqqqqMQqNOvTJkRaNOh34pC1O20etaJZybuatq8bs3wRNmDNPj8yaoqzho3TbvXPNwX+ddn1sTjvtGPF0CWs5i/npNcXOMw1/kznxR9n5czRheLqyJtyqXHMSxabt1c1tjHS8uZWzmscOo60ltR+UaK85p+LGa1q/4XNKRzreLOXczG3BxMCyxqoSrTDfkObkFWrhwiLl5aZq2/KlqnTGWqTjzVrOYh4Dfq5NiEsLnlVZt+NlPfF4kZa8XtG2aKTjza2c1bztpmL+kZuR03DbslYYq2UPHb+tNq5/I3Rx87eau240phbsXvtjvWx2C1MfnKXBrWcIRexi87ctiynCDhqTpJvMpYHziwo1dWSyNi/+jWpbS7mNxdblzl+bv21ZeB3MI+ABAX8mVBqrVbJ6vWqa4pSQkKTBo8aZfLP0xVFzaq/5Tw1VOuT8NVPT/+0zh/4dTK7lknRJuvm4EDh1/kV85CnsDjbko6cC1eYXfEy8Ddv0TNHj5kwV54C0QWuKF2j1nvpgQ74InUvZpC8N7JUZF3fYwA7LuZp3WEVsPdlk7jIfHLMtzYprGVW9zo9wvHU+Ljs0jy3F01uTlBo8rf/zoy3JVFOiV/BbDfP6jXS8uZbr3Pz0gGLtmSPasLJCyTk3KK31ALSliZGOtw7LuZrHmt/p7TnR8KV5MlsThzvn+yRpeO63zWfQw6o/Eel467xch+anhxJzz1w4fJJJUi3Q/AULVVRwvWlfotIvNhnWSMeba7nOzWMO061BrkZmBduyUH2dW/bU8Rsicpnp1MXVv3Nzl03GzNPVm5ZpSdlBXV/wqMa3/PKXs//tyvG+zd+2LGYQ2zXkyO6NWr1+l7mkMkEJSQPMj3+MMSUqzU2BzR/XsRheic3ftiy8DuYR8IaAPxMq5jS9TZtLtXJduQKN5mfSyjebb1DNSf8XJCppcIb55v+gSt/ercbGI3r3rU3mmGqELnUuB6r6QCUbzfOmrK3cpZmZ0o6V2lRVp8bacq02lxWljM9qPiXbG/12bqJIytAjCxeaA9Lm/+fljzPbSVaeuf502vArdW2KzC8elarGmFdveU3makldNtDANtVq49qNqnY+0yZc5lrOZn5uGuSlWhu0zYzZ5c6YbQqo8t3fm49Q0iUXJcl9vDk/SVeiLZXNZwi5lrOYe0ng3MRyob5mLp/Yu3KVdtUGdKRys942sOlDB1pf4+wLIuuNut1vm9d5oqZ+M+PUCrbxxr7glJPLXHzi+WbJNq0vrzHvUXUqL33TpK37qre5tNL1NW6OTtkXuIC2e7ruyCHteW+1FhSXKjH7VmWZfIr1vSdszNrKufdNuwBi8uGJ4Ocjp2k2I9uy8H2uq6Vt3xKTrrZGnTK3HVeFH3/Z/F3NbSHEyLLa8tV6znxBmJqbp7EXNai2ttb8fyT4WcDdJWyfaxuXtmUx4te2GafGZcOhndpculzv7q4Nft7asnGrKXqlUjvZ50a0LzA1ufdN24h4hIAXBM47aSYvBNLVGGrL1+pHK8pCl+tmmh3lXZOGB+89V/PBaj2zcnNLlama8eC9Gmsy0lUlT6h4wxAVLpwVvBeAWznndPZNyxZpTUXLuS1puSosmBR2/4CuRuvP8gHz835FiyuUX/RI8P40TUd2aemC5cHkldOizMlzNWuCOZ3H/MRy4cKXlVswX5PSEuRazqzjbu5Po65EXVteYsbshtCYzZ5aoNvGO9fxuo23gNYWFqlsXL4WTnM+0LqVMzktt77pSoB+LWs+EK398UKZL5+CU6r5yfR7p40KnlfmNt7YF0TS2Y3mp1MfV2n/mVo4a1SbFVzHG/uCNk4dP2gyN1JfquUbnK8BnClZOXfO1pQs55Iqt9c4+4IgVWf/mJ+kfurxJSZZnaiRk+/SrRMyQueXuu0L2r9/uZZz7ZvOgvL38sq1T2lxxUgVPTIp9KWSu5H7e3zbfa7bOO8572WNVev1ePG20PFV+CjpyDzSfa5737ibh2/b//NmXzmvSF/eNU+3ZZhP9uYL2LVPmOOolsP5U+0zXxYWzTP3CnRzabvPdfU3FdqWndqe/+dOH5cBbfnN83o5eGq7075UTTU/TT0+3XE/+32B+/thsHr+QcBTAr5NqDQrNplf+WlQfGKSEtqdjq4m8wtADSeUmOTc89syWco1BgLmbuHxSgre6d5SR49a1Gyu+CTZWSzlLOaxT+k+ZiMdb+7lLOaxD6ugS7w5S639ziDS8WYp527eA2BdmxjpeLOUs5i7bjZWFljaHul4cy9nMY8VvzNph8W8TXWWcu7mbWqI/QcWo0iPv9wtGb8dD6AIXSx9427e8RZ7yrORudj8bctiXNGctR444fJ5yzIWw1Vs/rZl4XUwj0A0BXyeUIkmHdtGAAEEEEAAAQQQQAABBBBAAIGeKuDTe6j01O6i3QgggAACCCCAAAIIIIAAAggg4AUBEipe6AViQAABBBBAAAEEEEAAAQQQQAABXwmQUPFVdxEsAggggAACCCCAAAIIIIAAAgh4QYCEihd6gRgQQAABBBBAAAEEEEAAAQQQQMBXAiRUfNVdBIsAAggggAACCCCAAAIIIIAAAl4QIKHihV4gBgQQQAABBBBAAAEEEEAAAQQQ8JUACRVfdRfBIoAAAggggAACCCCAAAIIIICAFwRIqHihF4gBAQQQQAABBBBAAAEEEEAAAQR8JUBCxVfdRbAIIIAAAggggAACCCCAAAIIIOAFARIqXugFYkAAAQQQQAABBBBAAAEEEEAAAV8JkFDxVXcRLAIIIIAAAggggAACCCCAAAIIeEGAhIoXeoEYEEAAAQQQQAABBBBAAAEEEEDAVwIkVHzVXQSLAAIIIIAAAggggAACCCCAAAJeECCh4oVeIAYEEEAAAQQQQAABBBBAAAEEEPCVAAkVX3UXwSKAAAIIIIAAAggggAACCCCAgBcESKh4oReIAQEEEEAAAQQQQAABBBBAAAEEfCVAQsVX3UWwCCCAAAIIIIAAAggggAACCCDgBQESKl7oBWJAAAEEEEAAAQQQQAABBBBAAAFfCZBQ8VV3ESwCCCCAAAJGoL5WFRX7VQ8GAggggAACCCCAQNQESKhEjZ4NI4AAAgggcGYCx3b/Wvfdl69dx85sfdZCAAEEEEAAAQQQOHsBEipnb0gNCCCAAAII/EMFEs9PMdsbpF7/0K2yMQQQQAABBBBAAIFwgfjwB8wjgAACCCCAQPcLHNtfpucWvaCdtSmaMnOsDu89qqn33S2984Jequ6rhIpXdGjsYyq6oZ9WLV2iN/6wR0nDrtXd+bM0enCfYEChOgKX6Nor/mqeSwoFWrN9rX72wkrtCQzR9O9+X7dcMzi4rKbcPL/0Ne2pTdK10+/WrFtGq7m20KrMIIAAAggggAACCJyhAGeonCEcqyGAAAIIIBCRwLHtmpNfpLd0tb57z1itX1SsVb8t1acN0hfVZfrt8mL9oXe2RqdKxZPzVPxmor7z4D0aUb9KhXnPqcbZSHgdd2fpT2/tC2368+0/1x2Fi6TRMzUzp7eKH8vTCxWf60RNie54wHl+uu6ZmaFVxYX6wao9ofWYQQABBBBAAAEEEDg7Ac5QOTs/1kYAAQQQQMAqsH/DSyYp8i0t/1GBnPNGrn32sCY/8Hbz5ToNAWnMw1peNEnx5haze55dqBtSr9TFfROV1StPK7eW6q/mPilfttTxoqljUFgdJtOikmdWSjmP6fG7c00duTq+vUwv/L5S03MOBOO6ZlyOcoZN0q/TrlK5kq2xshABBBBAAAEEEEAgcgESKpFbURIBBBBAAIEuC5w49qVZZ4j6tqzZFJ8YquOEmUsekmoSIc7UW/G17yn/gcLgo+Z/rgj++fKIkxwZaEo0T+F1BK/8KXtS1098smWpubtKRi/1ybpVD9+4RU/fc5OeNkvG3PKwfjjXSccwIYAAAggggAACCHSHAAmV7lCkDgQQQAABBFwFzFkoSgjdQDbO7U6y9eV6/MlVurFouR7IMeeynCjXzdc/1VKruV9Kct8O6jiuxkNm0S1P6uWCq9VgzmaJizOrxPdW/ec1GvGdRSq9TzpQ8b4WP/Ck8hNS9ersLNdIWYAAAggggAACCCAQuQD3UIncipIIIIAAAgh0WeDy624y66zUc2srVF9fo3UvlprHp24o277Cvx36TLW1+7Vq/n+ozpTrZRIkGbmmjrrwOlYF6ziu/rp68iDVrVqqt/YcVWLc51pXNFP//cZ+fbJhgfLuuEPvHDiuIRmZyjQnu9Q1Hm+/OR4jgAACCCCAAAIInKEAZ6icIRyrIYAAAgggEIlA/OAp+tnDe3XP0/fpLXOP2ObpCjmpjfNbHzp/e2fqwbwxKix+QGXF5rKdESPMk1Wq+qReWZdP0Y8Ltuu+ReF1pAXPWMma/SP9oPZRc2nPvwUv7dGgb+nZnCG6vP88FZT/u57Mn67gxUDJY/Tk9OHhW2QeAQQQQAABBBBA4CwEzjtpprNYn1URQAABBBBAwCZw4nNt3/yx0sdlqn98vPaXLFD+0w1aUlqkyzv6WqO+3txqNl59ep++8ET9MTU0JapPn46W1ZtlMsta77TSHNQJU19Hz9tCZhkCCCCAAAIIIIBA5wKnH5F1vg4lEEAAAQQQQCBSgaMf6Zmix8wv/VyhMVcc0tZ9dRpT8LOOkylOnb17q49L3fG9+7TcwPb0AvFmvY7e1N2eP70GnkEAAQQQQAABBBDoigBnqHRFi7IIIIAAAgiciUB9rcq3lqvq80aljsjW6MsHnEktrIMAAggggAACCCDgIQESKh7qDEJBAAEEEEAAAQQQQAABBBBAAAF/CPArP/7oJ6JEAAEEEEAAAQQQQAABBBBAAAEPCZBQ8VBnEAoCCCCAAAIIIIAAAggggAACCPhDgISKP/qJKBFAAAEEEEAAAQQQQAABBBBAwEMCJFQ81BmEggACCCCAAAIIIIAAAggggAAC/hAgoeKPfiJKBBBAAAEEEEAAAQQQQAABBBDwkAAJFQ91BqEggAACCCCAAAIIIIAAAggggIA/BEio+KOfiBIBBBBAAAEEEEAAAQQQQAABBDwkQELFQ51BKAgggAACCCCAAAIIIIAAAggg4A8BEir+6CeiRAABBBBAAAEEEEAAAQQQQAABDwmQUPFQZxAKAggggAACCCCAAAIIIIAAAgj4Q4CEij/6iSgRQAABBBBAAAEEEEAAAQQQQMBDAiRUPNQZhIIAAggggAACCCCAAAIIIIAAAv4QIKHij34iSgQQQAABBBBAAAEEEEAAAQQQ8JAACRUPdQahIIAAAggggAACCCCAAAIIIICAPwRIqPijn4gSAQQQQAABBBBAAAEEEEAAAQQ8JEBCxUOdQSgIIIAAAggggAACCCCAAAIIIOAPARIq/ugnokQAAQQQQAABBBBAAAEEEEAAAQ8JkFDxUGcQCgIIIIAAAggggAACCCCAAAII+EOAhIo/+okoEUAAAQQQQAABBBBAAAEEEEDAQwIkVDzUGYSCAAIIIIAAAggggAACCCCAAAL+ECCh4o9+IkoEEEAAAQQQQAABBBBAAAEEEPCQAAkVD3UGoSCAAAIIIIAAAggggAACCCCAgD8ESKj4o5+IEgEEEEAAAQQQQAABBBBAAAEEPCRAQsVDnUEoCCCAAAIIIIAAAggggAACCCDgDwESKv7oJ6JEAAEEEEAAAQQQQAABBBBAAAEPCZBQ8VBnEAoCCCCAAAIIIIAAAggggAACCPhDgISKP/qJKBFAAAEEEEAAAQQQQAABBBBAwEMCJFQ81BmEggACCCCAAAIIIIAAAggggAAC/hAgoeKPfiJKBBBAAAEEEEAAAQQQQAABBBDwkAAJFQ91BqEggAACCCCAAAIIIIAAAggggIA/BEio+KOfiBIBBBBAAAEEEEAAAQQQQAABBDwkQELFQ51BKAgggAACCCCAAAIIIIAAAggg4A+B/wcbVoknl8OHLAAAAABJRU5ErkJgg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207" y="1600200"/>
            <a:ext cx="4974993" cy="3076185"/>
          </a:xfrm>
          <a:prstGeom prst="rect">
            <a:avLst/>
          </a:prstGeom>
        </p:spPr>
      </p:pic>
    </p:spTree>
    <p:extLst>
      <p:ext uri="{BB962C8B-B14F-4D97-AF65-F5344CB8AC3E}">
        <p14:creationId xmlns:p14="http://schemas.microsoft.com/office/powerpoint/2010/main" val="4216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animEffect transition="in" filter="fade">
                                      <p:cBhvr>
                                        <p:cTn id="7" dur="500"/>
                                        <p:tgtEl>
                                          <p:spTgt spid="2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
                                            <p:txEl>
                                              <p:pRg st="1" end="1"/>
                                            </p:txEl>
                                          </p:spTgt>
                                        </p:tgtEl>
                                        <p:attrNameLst>
                                          <p:attrName>style.visibility</p:attrName>
                                        </p:attrNameLst>
                                      </p:cBhvr>
                                      <p:to>
                                        <p:strVal val="visible"/>
                                      </p:to>
                                    </p:set>
                                    <p:animEffect transition="in" filter="fade">
                                      <p:cBhvr>
                                        <p:cTn id="12" dur="500"/>
                                        <p:tgtEl>
                                          <p:spTgt spid="2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2">
                                            <p:txEl>
                                              <p:pRg st="0" end="0"/>
                                            </p:txEl>
                                          </p:spTgt>
                                        </p:tgtEl>
                                        <p:attrNameLst>
                                          <p:attrName>style.visibility</p:attrName>
                                        </p:attrNameLst>
                                      </p:cBhvr>
                                      <p:to>
                                        <p:strVal val="visible"/>
                                      </p:to>
                                    </p:set>
                                    <p:animEffect transition="in" filter="fade">
                                      <p:cBhvr>
                                        <p:cTn id="17" dur="500"/>
                                        <p:tgtEl>
                                          <p:spTgt spid="28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2">
                                            <p:txEl>
                                              <p:pRg st="1" end="1"/>
                                            </p:txEl>
                                          </p:spTgt>
                                        </p:tgtEl>
                                        <p:attrNameLst>
                                          <p:attrName>style.visibility</p:attrName>
                                        </p:attrNameLst>
                                      </p:cBhvr>
                                      <p:to>
                                        <p:strVal val="visible"/>
                                      </p:to>
                                    </p:set>
                                    <p:animEffect transition="in" filter="fade">
                                      <p:cBhvr>
                                        <p:cTn id="22" dur="500"/>
                                        <p:tgtEl>
                                          <p:spTgt spid="28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2">
                                            <p:txEl>
                                              <p:pRg st="3" end="3"/>
                                            </p:txEl>
                                          </p:spTgt>
                                        </p:tgtEl>
                                        <p:attrNameLst>
                                          <p:attrName>style.visibility</p:attrName>
                                        </p:attrNameLst>
                                      </p:cBhvr>
                                      <p:to>
                                        <p:strVal val="visible"/>
                                      </p:to>
                                    </p:set>
                                    <p:animEffect transition="in" filter="fade">
                                      <p:cBhvr>
                                        <p:cTn id="27" dur="500"/>
                                        <p:tgtEl>
                                          <p:spTgt spid="2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63170"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D4DE621-1177-424B-9C84-FB18A9315FC3}" type="slidenum">
              <a:rPr lang="en-US" sz="1200">
                <a:latin typeface="Comic Sans MS" charset="0"/>
              </a:rPr>
              <a:pPr/>
              <a:t>133</a:t>
            </a:fld>
            <a:endParaRPr lang="en-US" sz="1200">
              <a:latin typeface="Comic Sans MS" charset="0"/>
            </a:endParaRPr>
          </a:p>
        </p:txBody>
      </p:sp>
      <p:sp>
        <p:nvSpPr>
          <p:cNvPr id="263171" name="Rectangle 2"/>
          <p:cNvSpPr>
            <a:spLocks noGrp="1" noChangeArrowheads="1"/>
          </p:cNvSpPr>
          <p:nvPr>
            <p:ph type="ctrTitle"/>
          </p:nvPr>
        </p:nvSpPr>
        <p:spPr>
          <a:xfrm>
            <a:off x="533400" y="152400"/>
            <a:ext cx="8153400" cy="762000"/>
          </a:xfrm>
        </p:spPr>
        <p:txBody>
          <a:bodyPr/>
          <a:lstStyle/>
          <a:p>
            <a:r>
              <a:rPr lang="en-US" sz="3200" i="1" dirty="0">
                <a:latin typeface="Comic Sans MS" charset="0"/>
              </a:rPr>
              <a:t>What We Learned Last Time </a:t>
            </a:r>
            <a:r>
              <a:rPr lang="en-US" sz="3200" i="1" dirty="0" smtClean="0">
                <a:latin typeface="Comic Sans MS" charset="0"/>
              </a:rPr>
              <a:t>(Nov 27)</a:t>
            </a:r>
            <a:endParaRPr lang="en-US" sz="3200" dirty="0">
              <a:latin typeface="Comic Sans MS" charset="0"/>
            </a:endParaRPr>
          </a:p>
        </p:txBody>
      </p:sp>
      <p:sp>
        <p:nvSpPr>
          <p:cNvPr id="39939" name="Rectangle 3"/>
          <p:cNvSpPr>
            <a:spLocks noChangeArrowheads="1"/>
          </p:cNvSpPr>
          <p:nvPr/>
        </p:nvSpPr>
        <p:spPr bwMode="auto">
          <a:xfrm>
            <a:off x="533400" y="1014412"/>
            <a:ext cx="8610600" cy="59530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75" tIns="46038" rIns="92075" bIns="46038">
            <a:spAutoFit/>
          </a:bodyPr>
          <a:lstStyle/>
          <a:p>
            <a:pPr marL="342900" indent="-342900">
              <a:buFont typeface="Wingdings" charset="2"/>
              <a:buChar char="§"/>
            </a:pPr>
            <a:r>
              <a:rPr lang="en-US" sz="2000" dirty="0" smtClean="0">
                <a:solidFill>
                  <a:srgbClr val="000099"/>
                </a:solidFill>
                <a:latin typeface="Comic Sans MS" charset="0"/>
              </a:rPr>
              <a:t> </a:t>
            </a:r>
            <a:r>
              <a:rPr lang="en-US" sz="2200" dirty="0">
                <a:solidFill>
                  <a:srgbClr val="000099"/>
                </a:solidFill>
                <a:latin typeface="Comic Sans MS" charset="0"/>
              </a:rPr>
              <a:t>Routing in Internet: two-level</a:t>
            </a:r>
          </a:p>
          <a:p>
            <a:r>
              <a:rPr lang="en-US" sz="2200" dirty="0">
                <a:solidFill>
                  <a:srgbClr val="000099"/>
                </a:solidFill>
                <a:latin typeface="Comic Sans MS" charset="0"/>
              </a:rPr>
              <a:t>   </a:t>
            </a:r>
            <a:r>
              <a:rPr lang="en-US" sz="2000" dirty="0">
                <a:solidFill>
                  <a:srgbClr val="FF0000"/>
                </a:solidFill>
                <a:latin typeface="Comic Sans MS" charset="0"/>
              </a:rPr>
              <a:t> Intra-domain routing </a:t>
            </a:r>
            <a:r>
              <a:rPr lang="en-US" sz="2000" dirty="0">
                <a:solidFill>
                  <a:srgbClr val="0000FF"/>
                </a:solidFill>
                <a:latin typeface="Comic Sans MS" charset="0"/>
              </a:rPr>
              <a:t>(RIP, OSPF, IS-IS) – performance-based  </a:t>
            </a:r>
          </a:p>
          <a:p>
            <a:r>
              <a:rPr lang="en-US" sz="2000" dirty="0">
                <a:solidFill>
                  <a:srgbClr val="FF0000"/>
                </a:solidFill>
                <a:latin typeface="Comic Sans MS" charset="0"/>
              </a:rPr>
              <a:t>   vs.  Inter domain routing: </a:t>
            </a:r>
            <a:r>
              <a:rPr lang="en-US" sz="2000" dirty="0">
                <a:solidFill>
                  <a:srgbClr val="0000FF"/>
                </a:solidFill>
                <a:latin typeface="Comic Sans MS" charset="0"/>
              </a:rPr>
              <a:t>BGP – </a:t>
            </a:r>
            <a:r>
              <a:rPr lang="en-US" sz="2000" i="1" dirty="0">
                <a:solidFill>
                  <a:srgbClr val="0000FF"/>
                </a:solidFill>
                <a:latin typeface="Comic Sans MS" charset="0"/>
              </a:rPr>
              <a:t>policy </a:t>
            </a:r>
            <a:r>
              <a:rPr lang="en-US" sz="2000" i="1" dirty="0" smtClean="0">
                <a:solidFill>
                  <a:srgbClr val="0000FF"/>
                </a:solidFill>
                <a:latin typeface="Comic Sans MS" charset="0"/>
              </a:rPr>
              <a:t>routing</a:t>
            </a:r>
          </a:p>
          <a:p>
            <a:endParaRPr lang="en-US" sz="800" i="1" dirty="0">
              <a:solidFill>
                <a:srgbClr val="0000FF"/>
              </a:solidFill>
              <a:latin typeface="Comic Sans MS" charset="0"/>
            </a:endParaRPr>
          </a:p>
          <a:p>
            <a:pPr marL="342900" indent="-342900">
              <a:buFont typeface="Arial" charset="0"/>
              <a:buChar char="•"/>
            </a:pPr>
            <a:r>
              <a:rPr lang="en-US" i="1" dirty="0" smtClean="0">
                <a:solidFill>
                  <a:srgbClr val="0000FF"/>
                </a:solidFill>
                <a:latin typeface="Comic Sans MS" charset="0"/>
              </a:rPr>
              <a:t>Inter-domain Routing </a:t>
            </a:r>
            <a:r>
              <a:rPr lang="en-US" dirty="0" smtClean="0">
                <a:solidFill>
                  <a:srgbClr val="0000FF"/>
                </a:solidFill>
                <a:latin typeface="Comic Sans MS" charset="0"/>
              </a:rPr>
              <a:t>BGP </a:t>
            </a:r>
            <a:endParaRPr lang="en-US" dirty="0">
              <a:solidFill>
                <a:srgbClr val="FF0000"/>
              </a:solidFill>
              <a:latin typeface="Comic Sans MS" charset="0"/>
            </a:endParaRPr>
          </a:p>
          <a:p>
            <a:pPr marL="800100" lvl="1" indent="-342900">
              <a:buFont typeface="Arial" charset="0"/>
              <a:buChar char="•"/>
            </a:pPr>
            <a:r>
              <a:rPr lang="en-US" sz="2000" dirty="0" smtClean="0">
                <a:solidFill>
                  <a:srgbClr val="FF0000"/>
                </a:solidFill>
                <a:latin typeface="Comic Sans MS" charset="0"/>
              </a:rPr>
              <a:t>ISP </a:t>
            </a:r>
            <a:r>
              <a:rPr lang="en-US" sz="2000" dirty="0">
                <a:solidFill>
                  <a:srgbClr val="FF0000"/>
                </a:solidFill>
                <a:latin typeface="Comic Sans MS" charset="0"/>
              </a:rPr>
              <a:t>business models &amp; AS relations </a:t>
            </a:r>
          </a:p>
          <a:p>
            <a:pPr marL="800100" lvl="1" indent="-342900">
              <a:buFont typeface="Wingdings" charset="2"/>
              <a:buChar char="§"/>
            </a:pPr>
            <a:r>
              <a:rPr lang="en-US" sz="2000" dirty="0">
                <a:solidFill>
                  <a:srgbClr val="FF0000"/>
                </a:solidFill>
                <a:latin typeface="Comic Sans MS" charset="0"/>
              </a:rPr>
              <a:t>BGP path vector routing, route </a:t>
            </a:r>
            <a:r>
              <a:rPr lang="en-US" sz="2000" i="1" dirty="0">
                <a:solidFill>
                  <a:srgbClr val="FF0000"/>
                </a:solidFill>
                <a:latin typeface="Comic Sans MS" charset="0"/>
              </a:rPr>
              <a:t>filtering</a:t>
            </a:r>
            <a:r>
              <a:rPr lang="en-US" sz="2000" dirty="0">
                <a:solidFill>
                  <a:srgbClr val="FF0000"/>
                </a:solidFill>
                <a:latin typeface="Comic Sans MS" charset="0"/>
              </a:rPr>
              <a:t> &amp; </a:t>
            </a:r>
            <a:r>
              <a:rPr lang="en-US" sz="2000" i="1" dirty="0" smtClean="0">
                <a:solidFill>
                  <a:srgbClr val="FF0000"/>
                </a:solidFill>
                <a:latin typeface="Comic Sans MS" charset="0"/>
              </a:rPr>
              <a:t>best route</a:t>
            </a:r>
            <a:r>
              <a:rPr lang="en-US" sz="2000" dirty="0" smtClean="0">
                <a:solidFill>
                  <a:srgbClr val="FF0000"/>
                </a:solidFill>
                <a:latin typeface="Comic Sans MS" charset="0"/>
              </a:rPr>
              <a:t> selection </a:t>
            </a:r>
            <a:r>
              <a:rPr lang="en-US" sz="2000" dirty="0">
                <a:solidFill>
                  <a:srgbClr val="FF0000"/>
                </a:solidFill>
                <a:latin typeface="Comic Sans MS" charset="0"/>
              </a:rPr>
              <a:t>processes, etc</a:t>
            </a:r>
            <a:r>
              <a:rPr lang="en-US" sz="2000" dirty="0" smtClean="0">
                <a:solidFill>
                  <a:srgbClr val="FF0000"/>
                </a:solidFill>
                <a:latin typeface="Comic Sans MS" charset="0"/>
              </a:rPr>
              <a:t>.</a:t>
            </a:r>
          </a:p>
          <a:p>
            <a:pPr marL="1257300" lvl="2" indent="-342900">
              <a:buFont typeface="Arial" charset="0"/>
              <a:buChar char="•"/>
            </a:pPr>
            <a:r>
              <a:rPr lang="en-US" sz="2000" dirty="0">
                <a:solidFill>
                  <a:srgbClr val="000099"/>
                </a:solidFill>
                <a:latin typeface="Comic Sans MS" charset="0"/>
              </a:rPr>
              <a:t>f</a:t>
            </a:r>
            <a:r>
              <a:rPr lang="en-US" sz="2000" dirty="0" smtClean="0">
                <a:solidFill>
                  <a:srgbClr val="000099"/>
                </a:solidFill>
                <a:latin typeface="Comic Sans MS" charset="0"/>
              </a:rPr>
              <a:t>ilter routers to a neighbor AS (customer, peer or provider): customer routes ? peer routes? </a:t>
            </a:r>
            <a:r>
              <a:rPr lang="en-US" sz="2000" dirty="0">
                <a:solidFill>
                  <a:srgbClr val="000099"/>
                </a:solidFill>
                <a:latin typeface="Comic Sans MS" charset="0"/>
              </a:rPr>
              <a:t>p</a:t>
            </a:r>
            <a:r>
              <a:rPr lang="en-US" sz="2000" dirty="0" smtClean="0">
                <a:solidFill>
                  <a:srgbClr val="000099"/>
                </a:solidFill>
                <a:latin typeface="Comic Sans MS" charset="0"/>
              </a:rPr>
              <a:t>rovider routes?</a:t>
            </a:r>
          </a:p>
          <a:p>
            <a:pPr marL="1257300" lvl="2" indent="-342900">
              <a:buFont typeface="Arial" charset="0"/>
              <a:buChar char="•"/>
            </a:pPr>
            <a:r>
              <a:rPr lang="en-US" sz="2000" dirty="0" smtClean="0">
                <a:solidFill>
                  <a:srgbClr val="000099"/>
                </a:solidFill>
                <a:latin typeface="Comic Sans MS" charset="0"/>
              </a:rPr>
              <a:t>Which route to select: customer routes, peer routes vs. provider routes?</a:t>
            </a:r>
          </a:p>
          <a:p>
            <a:pPr marL="342900" indent="-342900">
              <a:buFont typeface="Arial" charset="0"/>
              <a:buChar char="•"/>
            </a:pPr>
            <a:r>
              <a:rPr lang="en-US" sz="2000" dirty="0" smtClean="0">
                <a:solidFill>
                  <a:srgbClr val="000099"/>
                </a:solidFill>
                <a:latin typeface="Comic Sans MS" charset="0"/>
              </a:rPr>
              <a:t>Data Link Layer Revisited:</a:t>
            </a:r>
          </a:p>
          <a:p>
            <a:pPr marL="800100" lvl="1" indent="-342900">
              <a:buFont typeface="Arial" charset="0"/>
              <a:buChar char="•"/>
            </a:pPr>
            <a:r>
              <a:rPr lang="en-US" sz="2000" dirty="0" smtClean="0">
                <a:solidFill>
                  <a:srgbClr val="000099"/>
                </a:solidFill>
                <a:latin typeface="Comic Sans MS" charset="0"/>
              </a:rPr>
              <a:t>Framing &amp; checksum/CRC</a:t>
            </a:r>
          </a:p>
          <a:p>
            <a:pPr marL="800100" lvl="1" indent="-342900">
              <a:buFont typeface="Arial" charset="0"/>
              <a:buChar char="•"/>
            </a:pPr>
            <a:r>
              <a:rPr lang="en-US" sz="2000" dirty="0">
                <a:solidFill>
                  <a:srgbClr val="000099"/>
                </a:solidFill>
                <a:latin typeface="Comic Sans MS" charset="0"/>
              </a:rPr>
              <a:t>p</a:t>
            </a:r>
            <a:r>
              <a:rPr lang="en-US" sz="2000" dirty="0" smtClean="0">
                <a:solidFill>
                  <a:srgbClr val="000099"/>
                </a:solidFill>
                <a:latin typeface="Comic Sans MS" charset="0"/>
              </a:rPr>
              <a:t>oint-to-point link: PPP  --  byte stuffing </a:t>
            </a:r>
          </a:p>
          <a:p>
            <a:pPr marL="800100" lvl="1" indent="-342900">
              <a:buFont typeface="Arial" charset="0"/>
              <a:buChar char="•"/>
            </a:pPr>
            <a:r>
              <a:rPr lang="en-US" sz="2000" dirty="0" smtClean="0">
                <a:solidFill>
                  <a:srgbClr val="000099"/>
                </a:solidFill>
                <a:latin typeface="Comic Sans MS" charset="0"/>
              </a:rPr>
              <a:t>media access control: taxonomy: take turns vs. random access</a:t>
            </a:r>
          </a:p>
          <a:p>
            <a:pPr lvl="2">
              <a:buFontTx/>
              <a:buChar char="•"/>
            </a:pPr>
            <a:endParaRPr lang="en-US" sz="2000" dirty="0" smtClean="0">
              <a:solidFill>
                <a:srgbClr val="000099"/>
              </a:solidFill>
              <a:latin typeface="Comic Sans MS" charset="0"/>
            </a:endParaRPr>
          </a:p>
          <a:p>
            <a:pPr lvl="1">
              <a:buFontTx/>
              <a:buChar char="•"/>
            </a:pPr>
            <a:endParaRPr lang="en-US" sz="400" dirty="0" smtClean="0">
              <a:solidFill>
                <a:srgbClr val="000099"/>
              </a:solidFill>
              <a:latin typeface="Comic Sans MS" charset="0"/>
            </a:endParaRPr>
          </a:p>
          <a:p>
            <a:r>
              <a:rPr lang="en-US" dirty="0" smtClean="0">
                <a:solidFill>
                  <a:srgbClr val="000099"/>
                </a:solidFill>
                <a:latin typeface="Comic Sans MS" charset="0"/>
              </a:rPr>
              <a:t> </a:t>
            </a:r>
            <a:endParaRPr lang="en-US" dirty="0">
              <a:solidFill>
                <a:srgbClr val="000099"/>
              </a:solidFill>
              <a:latin typeface="Comic Sans MS" charset="0"/>
            </a:endParaRPr>
          </a:p>
          <a:p>
            <a:pPr>
              <a:lnSpc>
                <a:spcPct val="70000"/>
              </a:lnSpc>
              <a:buFontTx/>
              <a:buChar char="•"/>
            </a:pPr>
            <a:endParaRPr lang="en-US" b="1" dirty="0">
              <a:solidFill>
                <a:srgbClr val="000099"/>
              </a:solidFill>
              <a:latin typeface="Comic Sans MS" charset="0"/>
            </a:endParaRPr>
          </a:p>
        </p:txBody>
      </p:sp>
      <p:sp>
        <p:nvSpPr>
          <p:cNvPr id="2" name="Rectangle 1"/>
          <p:cNvSpPr/>
          <p:nvPr/>
        </p:nvSpPr>
        <p:spPr>
          <a:xfrm>
            <a:off x="2286000" y="2644170"/>
            <a:ext cx="4572000" cy="1569660"/>
          </a:xfrm>
          <a:prstGeom prst="rect">
            <a:avLst/>
          </a:prstGeom>
        </p:spPr>
        <p:txBody>
          <a:bodyPr>
            <a:spAutoFit/>
          </a:bodyPr>
          <a:lstStyle/>
          <a:p>
            <a:r>
              <a:rPr lang="en-US" dirty="0"/>
              <a:t/>
            </a:r>
            <a:br>
              <a:rPr lang="en-US" dirty="0"/>
            </a:br>
            <a:endParaRPr lang="en-US" dirty="0"/>
          </a:p>
          <a:p>
            <a:r>
              <a:rPr lang="en-US" dirty="0"/>
              <a:t/>
            </a:r>
            <a:br>
              <a:rPr lang="en-US" dirty="0"/>
            </a:br>
            <a:endParaRPr lang="en-US" dirty="0"/>
          </a:p>
        </p:txBody>
      </p:sp>
    </p:spTree>
    <p:extLst>
      <p:ext uri="{BB962C8B-B14F-4D97-AF65-F5344CB8AC3E}">
        <p14:creationId xmlns:p14="http://schemas.microsoft.com/office/powerpoint/2010/main" val="93904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dissolve">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dissolve">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dissolve">
                                      <p:cBhvr>
                                        <p:cTn id="17" dur="500"/>
                                        <p:tgtEl>
                                          <p:spTgt spid="399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939">
                                            <p:txEl>
                                              <p:pRg st="4" end="4"/>
                                            </p:txEl>
                                          </p:spTgt>
                                        </p:tgtEl>
                                        <p:attrNameLst>
                                          <p:attrName>style.visibility</p:attrName>
                                        </p:attrNameLst>
                                      </p:cBhvr>
                                      <p:to>
                                        <p:strVal val="visible"/>
                                      </p:to>
                                    </p:set>
                                    <p:animEffect transition="in" filter="dissolve">
                                      <p:cBhvr>
                                        <p:cTn id="22" dur="500"/>
                                        <p:tgtEl>
                                          <p:spTgt spid="399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animEffect transition="in" filter="dissolve">
                                      <p:cBhvr>
                                        <p:cTn id="27" dur="500"/>
                                        <p:tgtEl>
                                          <p:spTgt spid="399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939">
                                            <p:txEl>
                                              <p:pRg st="6" end="6"/>
                                            </p:txEl>
                                          </p:spTgt>
                                        </p:tgtEl>
                                        <p:attrNameLst>
                                          <p:attrName>style.visibility</p:attrName>
                                        </p:attrNameLst>
                                      </p:cBhvr>
                                      <p:to>
                                        <p:strVal val="visible"/>
                                      </p:to>
                                    </p:set>
                                    <p:animEffect transition="in" filter="dissolve">
                                      <p:cBhvr>
                                        <p:cTn id="32" dur="500"/>
                                        <p:tgtEl>
                                          <p:spTgt spid="39939">
                                            <p:txEl>
                                              <p:pRg st="6" end="6"/>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9939">
                                            <p:txEl>
                                              <p:pRg st="7" end="7"/>
                                            </p:txEl>
                                          </p:spTgt>
                                        </p:tgtEl>
                                        <p:attrNameLst>
                                          <p:attrName>style.visibility</p:attrName>
                                        </p:attrNameLst>
                                      </p:cBhvr>
                                      <p:to>
                                        <p:strVal val="visible"/>
                                      </p:to>
                                    </p:set>
                                    <p:animEffect transition="in" filter="dissolve">
                                      <p:cBhvr>
                                        <p:cTn id="35" dur="500"/>
                                        <p:tgtEl>
                                          <p:spTgt spid="39939">
                                            <p:txEl>
                                              <p:pRg st="7" end="7"/>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9939">
                                            <p:txEl>
                                              <p:pRg st="8" end="8"/>
                                            </p:txEl>
                                          </p:spTgt>
                                        </p:tgtEl>
                                        <p:attrNameLst>
                                          <p:attrName>style.visibility</p:attrName>
                                        </p:attrNameLst>
                                      </p:cBhvr>
                                      <p:to>
                                        <p:strVal val="visible"/>
                                      </p:to>
                                    </p:set>
                                    <p:animEffect transition="in" filter="dissolve">
                                      <p:cBhvr>
                                        <p:cTn id="38" dur="500"/>
                                        <p:tgtEl>
                                          <p:spTgt spid="39939">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9939">
                                            <p:txEl>
                                              <p:pRg st="9" end="9"/>
                                            </p:txEl>
                                          </p:spTgt>
                                        </p:tgtEl>
                                        <p:attrNameLst>
                                          <p:attrName>style.visibility</p:attrName>
                                        </p:attrNameLst>
                                      </p:cBhvr>
                                      <p:to>
                                        <p:strVal val="visible"/>
                                      </p:to>
                                    </p:set>
                                    <p:animEffect transition="in" filter="dissolve">
                                      <p:cBhvr>
                                        <p:cTn id="43" dur="500"/>
                                        <p:tgtEl>
                                          <p:spTgt spid="39939">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9939">
                                            <p:txEl>
                                              <p:pRg st="10" end="10"/>
                                            </p:txEl>
                                          </p:spTgt>
                                        </p:tgtEl>
                                        <p:attrNameLst>
                                          <p:attrName>style.visibility</p:attrName>
                                        </p:attrNameLst>
                                      </p:cBhvr>
                                      <p:to>
                                        <p:strVal val="visible"/>
                                      </p:to>
                                    </p:set>
                                    <p:animEffect transition="in" filter="dissolve">
                                      <p:cBhvr>
                                        <p:cTn id="48" dur="500"/>
                                        <p:tgtEl>
                                          <p:spTgt spid="39939">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9939">
                                            <p:txEl>
                                              <p:pRg st="11" end="11"/>
                                            </p:txEl>
                                          </p:spTgt>
                                        </p:tgtEl>
                                        <p:attrNameLst>
                                          <p:attrName>style.visibility</p:attrName>
                                        </p:attrNameLst>
                                      </p:cBhvr>
                                      <p:to>
                                        <p:strVal val="visible"/>
                                      </p:to>
                                    </p:set>
                                    <p:animEffect transition="in" filter="dissolve">
                                      <p:cBhvr>
                                        <p:cTn id="53" dur="500"/>
                                        <p:tgtEl>
                                          <p:spTgt spid="39939">
                                            <p:txEl>
                                              <p:pRg st="11" end="1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39939">
                                            <p:txEl>
                                              <p:pRg st="12" end="12"/>
                                            </p:txEl>
                                          </p:spTgt>
                                        </p:tgtEl>
                                        <p:attrNameLst>
                                          <p:attrName>style.visibility</p:attrName>
                                        </p:attrNameLst>
                                      </p:cBhvr>
                                      <p:to>
                                        <p:strVal val="visible"/>
                                      </p:to>
                                    </p:set>
                                    <p:animEffect transition="in" filter="dissolve">
                                      <p:cBhvr>
                                        <p:cTn id="58" dur="500"/>
                                        <p:tgtEl>
                                          <p:spTgt spid="39939">
                                            <p:txEl>
                                              <p:pRg st="12" end="12"/>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39939">
                                            <p:txEl>
                                              <p:pRg st="15" end="15"/>
                                            </p:txEl>
                                          </p:spTgt>
                                        </p:tgtEl>
                                        <p:attrNameLst>
                                          <p:attrName>style.visibility</p:attrName>
                                        </p:attrNameLst>
                                      </p:cBhvr>
                                      <p:to>
                                        <p:strVal val="visible"/>
                                      </p:to>
                                    </p:set>
                                    <p:animEffect transition="in" filter="dissolve">
                                      <p:cBhvr>
                                        <p:cTn id="63" dur="500"/>
                                        <p:tgtEl>
                                          <p:spTgt spid="3993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bldLvl="2"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A6017E95-B322-D348-BC35-508ADD4211FA}" type="slidenum">
              <a:rPr lang="en-US" altLang="en-US" sz="1200"/>
              <a:pPr>
                <a:spcBef>
                  <a:spcPct val="0"/>
                </a:spcBef>
                <a:buFontTx/>
                <a:buNone/>
              </a:pPr>
              <a:t>134</a:t>
            </a:fld>
            <a:endParaRPr lang="en-US" altLang="en-US" sz="1200"/>
          </a:p>
        </p:txBody>
      </p:sp>
      <p:sp>
        <p:nvSpPr>
          <p:cNvPr id="187394" name="Rectangle 2"/>
          <p:cNvSpPr>
            <a:spLocks noGrp="1" noChangeArrowheads="1"/>
          </p:cNvSpPr>
          <p:nvPr>
            <p:ph type="title"/>
          </p:nvPr>
        </p:nvSpPr>
        <p:spPr>
          <a:xfrm>
            <a:off x="685800" y="152400"/>
            <a:ext cx="7772400" cy="814388"/>
          </a:xfrm>
        </p:spPr>
        <p:txBody>
          <a:bodyPr/>
          <a:lstStyle/>
          <a:p>
            <a:pPr>
              <a:defRPr/>
            </a:pPr>
            <a:r>
              <a:rPr lang="en-US" sz="3600" dirty="0" smtClean="0">
                <a:cs typeface="+mj-cs"/>
              </a:rPr>
              <a:t>BGP Example</a:t>
            </a:r>
          </a:p>
        </p:txBody>
      </p:sp>
      <p:pic>
        <p:nvPicPr>
          <p:cNvPr id="2" name="Picture 1"/>
          <p:cNvPicPr>
            <a:picLocks noChangeAspect="1"/>
          </p:cNvPicPr>
          <p:nvPr/>
        </p:nvPicPr>
        <p:blipFill>
          <a:blip r:embed="rId2"/>
          <a:stretch>
            <a:fillRect/>
          </a:stretch>
        </p:blipFill>
        <p:spPr>
          <a:xfrm>
            <a:off x="990600" y="962025"/>
            <a:ext cx="6934200" cy="2396111"/>
          </a:xfrm>
          <a:prstGeom prst="rect">
            <a:avLst/>
          </a:prstGeom>
        </p:spPr>
      </p:pic>
      <p:sp>
        <p:nvSpPr>
          <p:cNvPr id="187395" name="Rectangle 3"/>
          <p:cNvSpPr>
            <a:spLocks noGrp="1" noChangeArrowheads="1"/>
          </p:cNvSpPr>
          <p:nvPr>
            <p:ph type="body" idx="1"/>
          </p:nvPr>
        </p:nvSpPr>
        <p:spPr>
          <a:xfrm>
            <a:off x="495300" y="3281582"/>
            <a:ext cx="7924800" cy="2609850"/>
          </a:xfrm>
        </p:spPr>
        <p:txBody>
          <a:bodyPr/>
          <a:lstStyle/>
          <a:p>
            <a:pPr>
              <a:lnSpc>
                <a:spcPct val="80000"/>
              </a:lnSpc>
              <a:defRPr/>
            </a:pPr>
            <a:r>
              <a:rPr lang="en-US" sz="2000" dirty="0" smtClean="0">
                <a:cs typeface="+mn-cs"/>
              </a:rPr>
              <a:t>U, X  are providers of A;  V &amp; X are providers of B;  U &amp; W is a provider of C</a:t>
            </a:r>
          </a:p>
          <a:p>
            <a:pPr>
              <a:lnSpc>
                <a:spcPct val="80000"/>
              </a:lnSpc>
              <a:defRPr/>
            </a:pPr>
            <a:r>
              <a:rPr lang="en-US" sz="2000" dirty="0" smtClean="0">
                <a:cs typeface="+mn-cs"/>
              </a:rPr>
              <a:t>U, V are providers of X;</a:t>
            </a:r>
          </a:p>
          <a:p>
            <a:pPr>
              <a:lnSpc>
                <a:spcPct val="80000"/>
              </a:lnSpc>
              <a:defRPr/>
            </a:pPr>
            <a:r>
              <a:rPr lang="en-US" sz="2000" dirty="0" smtClean="0">
                <a:cs typeface="+mn-cs"/>
              </a:rPr>
              <a:t>U, V, &amp; W are peers</a:t>
            </a:r>
          </a:p>
          <a:p>
            <a:pPr>
              <a:lnSpc>
                <a:spcPct val="80000"/>
              </a:lnSpc>
              <a:defRPr/>
            </a:pPr>
            <a:endParaRPr lang="en-US" sz="2000" dirty="0">
              <a:cs typeface="+mn-cs"/>
            </a:endParaRPr>
          </a:p>
          <a:p>
            <a:pPr>
              <a:lnSpc>
                <a:spcPct val="80000"/>
              </a:lnSpc>
              <a:defRPr/>
            </a:pPr>
            <a:r>
              <a:rPr lang="en-US" sz="2000" dirty="0" smtClean="0">
                <a:cs typeface="+mn-cs"/>
              </a:rPr>
              <a:t>How are routes from AS A, B &amp; C propagated to the rest of the </a:t>
            </a:r>
            <a:r>
              <a:rPr lang="en-US" sz="2000" dirty="0" err="1" smtClean="0">
                <a:cs typeface="+mn-cs"/>
              </a:rPr>
              <a:t>ASes</a:t>
            </a:r>
            <a:r>
              <a:rPr lang="en-US" sz="2000" dirty="0" smtClean="0">
                <a:cs typeface="+mn-cs"/>
              </a:rPr>
              <a:t>?</a:t>
            </a:r>
          </a:p>
          <a:p>
            <a:pPr>
              <a:lnSpc>
                <a:spcPct val="80000"/>
              </a:lnSpc>
              <a:defRPr/>
            </a:pPr>
            <a:r>
              <a:rPr lang="en-US" sz="2000" dirty="0" smtClean="0">
                <a:cs typeface="+mn-cs"/>
              </a:rPr>
              <a:t>How many routes regarding 128.101.54.0/24 are received by A? Which route does it choose as its “best route” to it?</a:t>
            </a:r>
          </a:p>
        </p:txBody>
      </p:sp>
      <p:sp>
        <p:nvSpPr>
          <p:cNvPr id="41" name="Footer Placeholder 4"/>
          <p:cNvSpPr>
            <a:spLocks noGrp="1"/>
          </p:cNvSpPr>
          <p:nvPr>
            <p:ph type="ftr" sz="quarter" idx="11"/>
          </p:nvPr>
        </p:nvSpPr>
        <p:spPr>
          <a:xfrm>
            <a:off x="2362200" y="6248400"/>
            <a:ext cx="4191000" cy="304800"/>
          </a:xfrm>
        </p:spPr>
        <p:txBody>
          <a:bodyPr/>
          <a:lstStyle/>
          <a:p>
            <a:pPr>
              <a:defRPr/>
            </a:pPr>
            <a:r>
              <a:rPr lang="en-US" dirty="0"/>
              <a:t>CSci4211:         Network Layer: </a:t>
            </a:r>
            <a:r>
              <a:rPr lang="en-US" smtClean="0"/>
              <a:t>Control Plane Part </a:t>
            </a:r>
            <a:r>
              <a:rPr lang="en-US" dirty="0"/>
              <a:t>II</a:t>
            </a:r>
          </a:p>
        </p:txBody>
      </p:sp>
      <p:sp>
        <p:nvSpPr>
          <p:cNvPr id="43" name="Rectangle 24"/>
          <p:cNvSpPr>
            <a:spLocks noChangeArrowheads="1"/>
          </p:cNvSpPr>
          <p:nvPr/>
        </p:nvSpPr>
        <p:spPr bwMode="auto">
          <a:xfrm>
            <a:off x="7305675" y="1685131"/>
            <a:ext cx="102271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dirty="0" smtClean="0">
                <a:solidFill>
                  <a:srgbClr val="000000"/>
                </a:solidFill>
                <a:latin typeface="Arial" charset="0"/>
              </a:rPr>
              <a:t>192.4.153.0/24</a:t>
            </a:r>
            <a:endParaRPr lang="en-US" altLang="en-US" sz="1200" dirty="0">
              <a:latin typeface="Times New Roman" charset="0"/>
            </a:endParaRPr>
          </a:p>
        </p:txBody>
      </p:sp>
      <p:sp>
        <p:nvSpPr>
          <p:cNvPr id="44" name="Rectangle 28"/>
          <p:cNvSpPr>
            <a:spLocks noChangeArrowheads="1"/>
          </p:cNvSpPr>
          <p:nvPr/>
        </p:nvSpPr>
        <p:spPr bwMode="auto">
          <a:xfrm>
            <a:off x="367149" y="1290064"/>
            <a:ext cx="110767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dirty="0" smtClean="0">
                <a:solidFill>
                  <a:srgbClr val="000000"/>
                </a:solidFill>
                <a:latin typeface="Arial" charset="0"/>
              </a:rPr>
              <a:t>128.101.54.0/24</a:t>
            </a:r>
            <a:endParaRPr lang="en-US" altLang="en-US" sz="1200" dirty="0">
              <a:latin typeface="Times New Roman" charset="0"/>
            </a:endParaRPr>
          </a:p>
        </p:txBody>
      </p:sp>
      <p:sp>
        <p:nvSpPr>
          <p:cNvPr id="45" name="Rectangle 28"/>
          <p:cNvSpPr>
            <a:spLocks noChangeArrowheads="1"/>
          </p:cNvSpPr>
          <p:nvPr/>
        </p:nvSpPr>
        <p:spPr bwMode="auto">
          <a:xfrm>
            <a:off x="283703" y="1694704"/>
            <a:ext cx="102271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dirty="0" smtClean="0">
                <a:solidFill>
                  <a:srgbClr val="000000"/>
                </a:solidFill>
                <a:latin typeface="Arial" charset="0"/>
              </a:rPr>
              <a:t>134.14.10.0/20</a:t>
            </a:r>
            <a:endParaRPr lang="en-US" altLang="en-US" sz="1200" dirty="0">
              <a:latin typeface="Times New Roman" charset="0"/>
            </a:endParaRPr>
          </a:p>
        </p:txBody>
      </p:sp>
      <p:sp>
        <p:nvSpPr>
          <p:cNvPr id="46" name="Rectangle 28"/>
          <p:cNvSpPr>
            <a:spLocks noChangeArrowheads="1"/>
          </p:cNvSpPr>
          <p:nvPr/>
        </p:nvSpPr>
        <p:spPr bwMode="auto">
          <a:xfrm>
            <a:off x="357624" y="2583819"/>
            <a:ext cx="852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smtClean="0">
                <a:solidFill>
                  <a:srgbClr val="000000"/>
                </a:solidFill>
                <a:latin typeface="Arial" charset="0"/>
              </a:rPr>
              <a:t>78.34.0.0/16</a:t>
            </a:r>
            <a:endParaRPr lang="en-US" altLang="en-US" sz="1200" dirty="0">
              <a:latin typeface="Times New Roman" charset="0"/>
            </a:endParaRPr>
          </a:p>
        </p:txBody>
      </p:sp>
    </p:spTree>
    <p:extLst>
      <p:ext uri="{BB962C8B-B14F-4D97-AF65-F5344CB8AC3E}">
        <p14:creationId xmlns:p14="http://schemas.microsoft.com/office/powerpoint/2010/main" val="34387406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3"/>
          <p:cNvSpPr>
            <a:spLocks noGrp="1" noChangeArrowheads="1"/>
          </p:cNvSpPr>
          <p:nvPr>
            <p:ph type="body" sz="half" idx="1"/>
          </p:nvPr>
        </p:nvSpPr>
        <p:spPr>
          <a:xfrm>
            <a:off x="425450" y="3811588"/>
            <a:ext cx="4067175" cy="1935162"/>
          </a:xfrm>
        </p:spPr>
        <p:txBody>
          <a:bodyPr/>
          <a:lstStyle/>
          <a:p>
            <a:pPr>
              <a:defRPr/>
            </a:pPr>
            <a:r>
              <a:rPr lang="en-US" sz="2400" dirty="0">
                <a:cs typeface="+mn-cs"/>
              </a:rPr>
              <a:t>sending side:</a:t>
            </a:r>
          </a:p>
          <a:p>
            <a:pPr lvl="1">
              <a:defRPr/>
            </a:pPr>
            <a:r>
              <a:rPr lang="en-US" sz="2200" dirty="0"/>
              <a:t>encapsulates datagram in frame</a:t>
            </a:r>
          </a:p>
          <a:p>
            <a:pPr lvl="1">
              <a:defRPr/>
            </a:pPr>
            <a:r>
              <a:rPr lang="en-US" sz="2200" dirty="0"/>
              <a:t>adds error checking bits, rdt, flow control, etc.</a:t>
            </a:r>
          </a:p>
        </p:txBody>
      </p:sp>
      <p:sp>
        <p:nvSpPr>
          <p:cNvPr id="9222" name="Rectangle 4"/>
          <p:cNvSpPr>
            <a:spLocks noGrp="1" noChangeArrowheads="1"/>
          </p:cNvSpPr>
          <p:nvPr>
            <p:ph type="body" sz="half" idx="2"/>
          </p:nvPr>
        </p:nvSpPr>
        <p:spPr>
          <a:xfrm>
            <a:off x="4508500" y="3810000"/>
            <a:ext cx="4090988" cy="1851025"/>
          </a:xfrm>
        </p:spPr>
        <p:txBody>
          <a:bodyPr/>
          <a:lstStyle/>
          <a:p>
            <a:pPr>
              <a:defRPr/>
            </a:pPr>
            <a:r>
              <a:rPr lang="en-US" sz="2400" dirty="0">
                <a:cs typeface="+mn-cs"/>
              </a:rPr>
              <a:t>receiving side</a:t>
            </a:r>
          </a:p>
          <a:p>
            <a:pPr lvl="1">
              <a:defRPr/>
            </a:pPr>
            <a:r>
              <a:rPr lang="en-US" sz="2200" dirty="0"/>
              <a:t>looks for errors, rdt, flow control, </a:t>
            </a:r>
            <a:r>
              <a:rPr lang="en-US" sz="2200" dirty="0" smtClean="0"/>
              <a:t>etc.</a:t>
            </a:r>
            <a:endParaRPr lang="en-US" sz="2200" dirty="0"/>
          </a:p>
          <a:p>
            <a:pPr lvl="1">
              <a:defRPr/>
            </a:pPr>
            <a:r>
              <a:rPr lang="en-US" sz="2200" dirty="0"/>
              <a:t>extracts datagram, passes to upper layer at receiving </a:t>
            </a:r>
            <a:r>
              <a:rPr lang="en-US" sz="2200" dirty="0" smtClean="0"/>
              <a:t>side</a:t>
            </a:r>
            <a:endParaRPr lang="en-US" sz="2200" dirty="0"/>
          </a:p>
        </p:txBody>
      </p:sp>
      <p:sp>
        <p:nvSpPr>
          <p:cNvPr id="9223" name="Rectangle 27"/>
          <p:cNvSpPr>
            <a:spLocks noChangeArrowheads="1"/>
          </p:cNvSpPr>
          <p:nvPr/>
        </p:nvSpPr>
        <p:spPr bwMode="auto">
          <a:xfrm>
            <a:off x="4113213" y="3087688"/>
            <a:ext cx="1444625" cy="212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24" name="Rectangle 28"/>
          <p:cNvSpPr>
            <a:spLocks noChangeArrowheads="1"/>
          </p:cNvSpPr>
          <p:nvPr/>
        </p:nvSpPr>
        <p:spPr bwMode="auto">
          <a:xfrm>
            <a:off x="1957388" y="1066800"/>
            <a:ext cx="1944687" cy="1770063"/>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25" name="Line 29"/>
          <p:cNvSpPr>
            <a:spLocks noChangeShapeType="1"/>
          </p:cNvSpPr>
          <p:nvPr/>
        </p:nvSpPr>
        <p:spPr bwMode="auto">
          <a:xfrm>
            <a:off x="2052638" y="1585913"/>
            <a:ext cx="0" cy="393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26" name="Rectangle 30"/>
          <p:cNvSpPr>
            <a:spLocks noChangeArrowheads="1"/>
          </p:cNvSpPr>
          <p:nvPr/>
        </p:nvSpPr>
        <p:spPr bwMode="auto">
          <a:xfrm>
            <a:off x="2193925" y="1906588"/>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27" name="Rectangle 31"/>
          <p:cNvSpPr>
            <a:spLocks noChangeArrowheads="1"/>
          </p:cNvSpPr>
          <p:nvPr/>
        </p:nvSpPr>
        <p:spPr bwMode="auto">
          <a:xfrm>
            <a:off x="2435225" y="2466975"/>
            <a:ext cx="704850"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28" name="Rectangle 32"/>
          <p:cNvSpPr>
            <a:spLocks noChangeArrowheads="1"/>
          </p:cNvSpPr>
          <p:nvPr/>
        </p:nvSpPr>
        <p:spPr bwMode="auto">
          <a:xfrm>
            <a:off x="2435225" y="1995488"/>
            <a:ext cx="695325"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r>
              <a:rPr lang="en-US" sz="1200" dirty="0">
                <a:latin typeface="Arial" charset="0"/>
                <a:ea typeface="MS PGothic" pitchFamily="34" charset="-128"/>
              </a:rPr>
              <a:t>controller</a:t>
            </a:r>
          </a:p>
        </p:txBody>
      </p:sp>
      <p:sp>
        <p:nvSpPr>
          <p:cNvPr id="9229" name="Line 33"/>
          <p:cNvSpPr>
            <a:spLocks noChangeShapeType="1"/>
          </p:cNvSpPr>
          <p:nvPr/>
        </p:nvSpPr>
        <p:spPr bwMode="auto">
          <a:xfrm>
            <a:off x="2346325" y="1749425"/>
            <a:ext cx="1438275"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30" name="Line 34"/>
          <p:cNvSpPr>
            <a:spLocks noChangeShapeType="1"/>
          </p:cNvSpPr>
          <p:nvPr/>
        </p:nvSpPr>
        <p:spPr bwMode="auto">
          <a:xfrm flipV="1">
            <a:off x="2763838" y="1755775"/>
            <a:ext cx="0" cy="2397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31" name="Rectangle 35"/>
          <p:cNvSpPr>
            <a:spLocks noChangeArrowheads="1"/>
          </p:cNvSpPr>
          <p:nvPr/>
        </p:nvSpPr>
        <p:spPr bwMode="auto">
          <a:xfrm>
            <a:off x="2228850" y="1195388"/>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endParaRPr lang="en-US" sz="1400" dirty="0">
              <a:latin typeface="Arial" charset="0"/>
              <a:ea typeface="MS PGothic" pitchFamily="34" charset="-128"/>
            </a:endParaRPr>
          </a:p>
        </p:txBody>
      </p:sp>
      <p:sp>
        <p:nvSpPr>
          <p:cNvPr id="9232" name="Rectangle 36"/>
          <p:cNvSpPr>
            <a:spLocks noChangeArrowheads="1"/>
          </p:cNvSpPr>
          <p:nvPr/>
        </p:nvSpPr>
        <p:spPr bwMode="auto">
          <a:xfrm>
            <a:off x="3095625" y="1196975"/>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endParaRPr lang="en-US" sz="1400" dirty="0">
              <a:latin typeface="Arial" charset="0"/>
              <a:ea typeface="MS PGothic" pitchFamily="34" charset="-128"/>
            </a:endParaRPr>
          </a:p>
        </p:txBody>
      </p:sp>
      <p:sp>
        <p:nvSpPr>
          <p:cNvPr id="9233" name="Line 37"/>
          <p:cNvSpPr>
            <a:spLocks noChangeShapeType="1"/>
          </p:cNvSpPr>
          <p:nvPr/>
        </p:nvSpPr>
        <p:spPr bwMode="auto">
          <a:xfrm flipH="1" flipV="1">
            <a:off x="2551113" y="1611313"/>
            <a:ext cx="1587" cy="1381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34" name="Line 38"/>
          <p:cNvSpPr>
            <a:spLocks noChangeShapeType="1"/>
          </p:cNvSpPr>
          <p:nvPr/>
        </p:nvSpPr>
        <p:spPr bwMode="auto">
          <a:xfrm flipH="1" flipV="1">
            <a:off x="3475038" y="1614488"/>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35" name="Rectangle 39"/>
          <p:cNvSpPr>
            <a:spLocks noChangeArrowheads="1"/>
          </p:cNvSpPr>
          <p:nvPr/>
        </p:nvSpPr>
        <p:spPr bwMode="auto">
          <a:xfrm>
            <a:off x="5832475" y="1123950"/>
            <a:ext cx="1944688" cy="1731963"/>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36" name="Rectangle 40"/>
          <p:cNvSpPr>
            <a:spLocks noChangeArrowheads="1"/>
          </p:cNvSpPr>
          <p:nvPr/>
        </p:nvSpPr>
        <p:spPr bwMode="auto">
          <a:xfrm>
            <a:off x="6069013" y="1925638"/>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37" name="Rectangle 41"/>
          <p:cNvSpPr>
            <a:spLocks noChangeArrowheads="1"/>
          </p:cNvSpPr>
          <p:nvPr/>
        </p:nvSpPr>
        <p:spPr bwMode="auto">
          <a:xfrm>
            <a:off x="6310313" y="2486025"/>
            <a:ext cx="703262"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38" name="Rectangle 42"/>
          <p:cNvSpPr>
            <a:spLocks noChangeArrowheads="1"/>
          </p:cNvSpPr>
          <p:nvPr/>
        </p:nvSpPr>
        <p:spPr bwMode="auto">
          <a:xfrm>
            <a:off x="6310313" y="2014538"/>
            <a:ext cx="695325"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r>
              <a:rPr lang="en-US" sz="1200" dirty="0">
                <a:latin typeface="Arial" charset="0"/>
                <a:ea typeface="MS PGothic" pitchFamily="34" charset="-128"/>
              </a:rPr>
              <a:t>controller</a:t>
            </a:r>
          </a:p>
        </p:txBody>
      </p:sp>
      <p:sp>
        <p:nvSpPr>
          <p:cNvPr id="9239" name="Line 43"/>
          <p:cNvSpPr>
            <a:spLocks noChangeShapeType="1"/>
          </p:cNvSpPr>
          <p:nvPr/>
        </p:nvSpPr>
        <p:spPr bwMode="auto">
          <a:xfrm>
            <a:off x="6221413" y="1768475"/>
            <a:ext cx="1438275"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40" name="Line 44"/>
          <p:cNvSpPr>
            <a:spLocks noChangeShapeType="1"/>
          </p:cNvSpPr>
          <p:nvPr/>
        </p:nvSpPr>
        <p:spPr bwMode="auto">
          <a:xfrm flipV="1">
            <a:off x="6638925" y="1774825"/>
            <a:ext cx="0" cy="2397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41" name="Rectangle 45"/>
          <p:cNvSpPr>
            <a:spLocks noChangeArrowheads="1"/>
          </p:cNvSpPr>
          <p:nvPr/>
        </p:nvSpPr>
        <p:spPr bwMode="auto">
          <a:xfrm>
            <a:off x="6103938" y="1214438"/>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endParaRPr lang="en-US" sz="1400" dirty="0">
              <a:latin typeface="Arial" charset="0"/>
              <a:ea typeface="MS PGothic" pitchFamily="34" charset="-128"/>
            </a:endParaRPr>
          </a:p>
        </p:txBody>
      </p:sp>
      <p:sp>
        <p:nvSpPr>
          <p:cNvPr id="9242" name="Rectangle 46"/>
          <p:cNvSpPr>
            <a:spLocks noChangeArrowheads="1"/>
          </p:cNvSpPr>
          <p:nvPr/>
        </p:nvSpPr>
        <p:spPr bwMode="auto">
          <a:xfrm>
            <a:off x="6970713" y="1216025"/>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endParaRPr lang="en-US" sz="1400" dirty="0">
              <a:latin typeface="Arial" charset="0"/>
              <a:ea typeface="MS PGothic" pitchFamily="34" charset="-128"/>
            </a:endParaRPr>
          </a:p>
        </p:txBody>
      </p:sp>
      <p:sp>
        <p:nvSpPr>
          <p:cNvPr id="9243" name="Line 47"/>
          <p:cNvSpPr>
            <a:spLocks noChangeShapeType="1"/>
          </p:cNvSpPr>
          <p:nvPr/>
        </p:nvSpPr>
        <p:spPr bwMode="auto">
          <a:xfrm flipH="1" flipV="1">
            <a:off x="6426200" y="1630363"/>
            <a:ext cx="1588" cy="1381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44" name="Line 48"/>
          <p:cNvSpPr>
            <a:spLocks noChangeShapeType="1"/>
          </p:cNvSpPr>
          <p:nvPr/>
        </p:nvSpPr>
        <p:spPr bwMode="auto">
          <a:xfrm flipH="1" flipV="1">
            <a:off x="7350125" y="1633538"/>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45" name="Text Box 49"/>
          <p:cNvSpPr txBox="1">
            <a:spLocks noChangeArrowheads="1"/>
          </p:cNvSpPr>
          <p:nvPr/>
        </p:nvSpPr>
        <p:spPr bwMode="auto">
          <a:xfrm>
            <a:off x="1935163" y="2752725"/>
            <a:ext cx="13350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smtClean="0">
                <a:latin typeface="Arial" charset="0"/>
              </a:rPr>
              <a:t>sending host</a:t>
            </a:r>
          </a:p>
        </p:txBody>
      </p:sp>
      <p:sp>
        <p:nvSpPr>
          <p:cNvPr id="9246" name="Text Box 50"/>
          <p:cNvSpPr txBox="1">
            <a:spLocks noChangeArrowheads="1"/>
          </p:cNvSpPr>
          <p:nvPr/>
        </p:nvSpPr>
        <p:spPr bwMode="auto">
          <a:xfrm>
            <a:off x="5727700" y="2751138"/>
            <a:ext cx="1438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smtClean="0">
                <a:latin typeface="Arial" charset="0"/>
              </a:rPr>
              <a:t>receiving host</a:t>
            </a:r>
          </a:p>
        </p:txBody>
      </p:sp>
      <p:sp>
        <p:nvSpPr>
          <p:cNvPr id="9247" name="Rectangle 51"/>
          <p:cNvSpPr>
            <a:spLocks noChangeArrowheads="1"/>
          </p:cNvSpPr>
          <p:nvPr/>
        </p:nvSpPr>
        <p:spPr bwMode="auto">
          <a:xfrm>
            <a:off x="1512888" y="1660525"/>
            <a:ext cx="717550" cy="1698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48" name="Text Box 52"/>
          <p:cNvSpPr txBox="1">
            <a:spLocks noChangeArrowheads="1"/>
          </p:cNvSpPr>
          <p:nvPr/>
        </p:nvSpPr>
        <p:spPr bwMode="auto">
          <a:xfrm>
            <a:off x="1476375" y="1616075"/>
            <a:ext cx="8255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smtClean="0">
                <a:latin typeface="Arial" charset="0"/>
              </a:rPr>
              <a:t>datagram</a:t>
            </a:r>
          </a:p>
        </p:txBody>
      </p:sp>
      <p:sp>
        <p:nvSpPr>
          <p:cNvPr id="9249" name="Line 53"/>
          <p:cNvSpPr>
            <a:spLocks noChangeShapeType="1"/>
          </p:cNvSpPr>
          <p:nvPr/>
        </p:nvSpPr>
        <p:spPr bwMode="auto">
          <a:xfrm>
            <a:off x="5961063" y="1563688"/>
            <a:ext cx="0" cy="39211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50" name="Rectangle 54"/>
          <p:cNvSpPr>
            <a:spLocks noChangeArrowheads="1"/>
          </p:cNvSpPr>
          <p:nvPr/>
        </p:nvSpPr>
        <p:spPr bwMode="auto">
          <a:xfrm>
            <a:off x="5422900" y="1679575"/>
            <a:ext cx="715963" cy="1698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51" name="Text Box 55"/>
          <p:cNvSpPr txBox="1">
            <a:spLocks noChangeArrowheads="1"/>
          </p:cNvSpPr>
          <p:nvPr/>
        </p:nvSpPr>
        <p:spPr bwMode="auto">
          <a:xfrm>
            <a:off x="5386388" y="1635125"/>
            <a:ext cx="8239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smtClean="0">
                <a:latin typeface="Arial" charset="0"/>
              </a:rPr>
              <a:t>datagram</a:t>
            </a:r>
          </a:p>
        </p:txBody>
      </p:sp>
      <p:sp>
        <p:nvSpPr>
          <p:cNvPr id="23584" name="Freeform 56"/>
          <p:cNvSpPr>
            <a:spLocks/>
          </p:cNvSpPr>
          <p:nvPr/>
        </p:nvSpPr>
        <p:spPr bwMode="auto">
          <a:xfrm>
            <a:off x="2768600" y="2597150"/>
            <a:ext cx="3883025" cy="447675"/>
          </a:xfrm>
          <a:custGeom>
            <a:avLst/>
            <a:gdLst>
              <a:gd name="T0" fmla="*/ 0 w 2597"/>
              <a:gd name="T1" fmla="*/ 0 h 384"/>
              <a:gd name="T2" fmla="*/ 0 w 2597"/>
              <a:gd name="T3" fmla="*/ 2147483646 h 384"/>
              <a:gd name="T4" fmla="*/ 2147483646 w 2597"/>
              <a:gd name="T5" fmla="*/ 2147483646 h 384"/>
              <a:gd name="T6" fmla="*/ 2147483646 w 2597"/>
              <a:gd name="T7" fmla="*/ 2147483646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3" name="Rectangle 57"/>
          <p:cNvSpPr>
            <a:spLocks noChangeArrowheads="1"/>
          </p:cNvSpPr>
          <p:nvPr/>
        </p:nvSpPr>
        <p:spPr bwMode="auto">
          <a:xfrm>
            <a:off x="4681538" y="3113088"/>
            <a:ext cx="717550"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54" name="Text Box 58"/>
          <p:cNvSpPr txBox="1">
            <a:spLocks noChangeArrowheads="1"/>
          </p:cNvSpPr>
          <p:nvPr/>
        </p:nvSpPr>
        <p:spPr bwMode="auto">
          <a:xfrm>
            <a:off x="4654550" y="3068638"/>
            <a:ext cx="823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smtClean="0">
                <a:latin typeface="Arial" charset="0"/>
              </a:rPr>
              <a:t>datagram</a:t>
            </a:r>
          </a:p>
        </p:txBody>
      </p:sp>
      <p:sp>
        <p:nvSpPr>
          <p:cNvPr id="9255" name="Line 59"/>
          <p:cNvSpPr>
            <a:spLocks noChangeShapeType="1"/>
          </p:cNvSpPr>
          <p:nvPr/>
        </p:nvSpPr>
        <p:spPr bwMode="auto">
          <a:xfrm>
            <a:off x="5654675" y="3205163"/>
            <a:ext cx="2762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56" name="Text Box 60"/>
          <p:cNvSpPr txBox="1">
            <a:spLocks noChangeArrowheads="1"/>
          </p:cNvSpPr>
          <p:nvPr/>
        </p:nvSpPr>
        <p:spPr bwMode="auto">
          <a:xfrm>
            <a:off x="2244725" y="3362325"/>
            <a:ext cx="704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smtClean="0">
                <a:latin typeface="Arial" charset="0"/>
              </a:rPr>
              <a:t>frame</a:t>
            </a:r>
          </a:p>
        </p:txBody>
      </p:sp>
      <p:sp>
        <p:nvSpPr>
          <p:cNvPr id="9257" name="Line 61"/>
          <p:cNvSpPr>
            <a:spLocks noChangeShapeType="1"/>
          </p:cNvSpPr>
          <p:nvPr/>
        </p:nvSpPr>
        <p:spPr bwMode="auto">
          <a:xfrm flipV="1">
            <a:off x="2873375" y="3268663"/>
            <a:ext cx="1155700" cy="212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5" name="Rectangle 2"/>
          <p:cNvSpPr>
            <a:spLocks noGrp="1" noChangeArrowheads="1"/>
          </p:cNvSpPr>
          <p:nvPr>
            <p:ph type="title"/>
          </p:nvPr>
        </p:nvSpPr>
        <p:spPr>
          <a:xfrm>
            <a:off x="455613" y="88900"/>
            <a:ext cx="7772400" cy="1143000"/>
          </a:xfrm>
        </p:spPr>
        <p:txBody>
          <a:bodyPr/>
          <a:lstStyle/>
          <a:p>
            <a:pPr>
              <a:defRPr/>
            </a:pPr>
            <a:r>
              <a:rPr lang="en-US" sz="3400" dirty="0">
                <a:cs typeface="+mj-cs"/>
              </a:rPr>
              <a:t>Adaptors </a:t>
            </a:r>
            <a:r>
              <a:rPr lang="en-US" sz="3400" dirty="0" smtClean="0">
                <a:cs typeface="+mj-cs"/>
              </a:rPr>
              <a:t>Communicating</a:t>
            </a:r>
            <a:endParaRPr lang="en-US" sz="3400" dirty="0">
              <a:cs typeface="+mj-cs"/>
            </a:endParaRPr>
          </a:p>
        </p:txBody>
      </p:sp>
      <p:sp>
        <p:nvSpPr>
          <p:cNvPr id="23591" name="灯片编号占位符 3"/>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4FFE5674-AB94-9A4E-889B-EA3CC8EF1DCF}" type="slidenum">
              <a:rPr lang="en-US" altLang="en-US" sz="1200">
                <a:ea typeface="MS PGothic" charset="-128"/>
              </a:rPr>
              <a:pPr>
                <a:spcBef>
                  <a:spcPct val="0"/>
                </a:spcBef>
                <a:buFontTx/>
                <a:buNone/>
              </a:pPr>
              <a:t>135</a:t>
            </a:fld>
            <a:endParaRPr lang="en-US" altLang="en-US" sz="1200">
              <a:ea typeface="MS PGothic" charset="-128"/>
            </a:endParaRPr>
          </a:p>
        </p:txBody>
      </p:sp>
      <p:sp>
        <p:nvSpPr>
          <p:cNvPr id="41"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94097997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6553200" y="6248400"/>
            <a:ext cx="1905000" cy="457200"/>
          </a:xfrm>
          <a:prstGeom prst="rect">
            <a:avLst/>
          </a:prstGeom>
        </p:spPr>
        <p:txBody>
          <a:bodyPr/>
          <a:lstStyle>
            <a:lvl1pPr>
              <a:spcBef>
                <a:spcPct val="20000"/>
              </a:spcBef>
              <a:buChar char="•"/>
              <a:defRPr sz="2800">
                <a:solidFill>
                  <a:schemeClr val="tx1"/>
                </a:solidFill>
                <a:latin typeface="Comic Sans MS" charset="0"/>
                <a:ea typeface="MS PGothic"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defRPr/>
            </a:pPr>
            <a:fld id="{74185D6D-6654-B84C-8AD6-D42D7D70B109}" type="slidenum">
              <a:rPr lang="en-US" altLang="en-US" sz="1200" smtClean="0"/>
              <a:pPr>
                <a:spcBef>
                  <a:spcPct val="0"/>
                </a:spcBef>
                <a:buFontTx/>
                <a:buNone/>
                <a:defRPr/>
              </a:pPr>
              <a:t>136</a:t>
            </a:fld>
            <a:endParaRPr lang="en-US" altLang="en-US" sz="1200" smtClean="0"/>
          </a:p>
        </p:txBody>
      </p:sp>
      <p:sp>
        <p:nvSpPr>
          <p:cNvPr id="222210" name="Rectangle 2"/>
          <p:cNvSpPr>
            <a:spLocks noGrp="1" noChangeArrowheads="1"/>
          </p:cNvSpPr>
          <p:nvPr>
            <p:ph type="title"/>
          </p:nvPr>
        </p:nvSpPr>
        <p:spPr>
          <a:xfrm>
            <a:off x="609600" y="0"/>
            <a:ext cx="7772400" cy="914400"/>
          </a:xfrm>
        </p:spPr>
        <p:txBody>
          <a:bodyPr/>
          <a:lstStyle/>
          <a:p>
            <a:pPr>
              <a:defRPr/>
            </a:pPr>
            <a:r>
              <a:rPr lang="en-US" sz="3600" smtClean="0">
                <a:ea typeface="+mj-ea"/>
                <a:cs typeface="+mj-cs"/>
              </a:rPr>
              <a:t>Error Detection</a:t>
            </a:r>
          </a:p>
        </p:txBody>
      </p:sp>
      <p:pic>
        <p:nvPicPr>
          <p:cNvPr id="27651"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819400"/>
            <a:ext cx="5670550"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2" name="Text Box 4"/>
          <p:cNvSpPr txBox="1">
            <a:spLocks noChangeArrowheads="1"/>
          </p:cNvSpPr>
          <p:nvPr/>
        </p:nvSpPr>
        <p:spPr bwMode="auto">
          <a:xfrm>
            <a:off x="533400" y="914400"/>
            <a:ext cx="8331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New Roman" pitchFamily="18" charset="0"/>
                <a:ea typeface="MS PGothic" pitchFamily="34" charset="-128"/>
              </a:defRPr>
            </a:lvl1pPr>
            <a:lvl2pPr>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r>
              <a:rPr lang="en-US" altLang="en-US" sz="2000" smtClean="0">
                <a:latin typeface="Comic Sans MS" pitchFamily="66" charset="0"/>
              </a:rPr>
              <a:t>EDC= Error Detection and Correction bits (redundancy)</a:t>
            </a:r>
          </a:p>
          <a:p>
            <a:pPr>
              <a:defRPr/>
            </a:pPr>
            <a:r>
              <a:rPr lang="en-US" altLang="en-US" sz="2000" smtClean="0">
                <a:latin typeface="Comic Sans MS" pitchFamily="66" charset="0"/>
              </a:rPr>
              <a:t>D    = Data protected by error checking, may include header fields </a:t>
            </a:r>
            <a:br>
              <a:rPr lang="en-US" altLang="en-US" sz="2000" smtClean="0">
                <a:latin typeface="Comic Sans MS" pitchFamily="66" charset="0"/>
              </a:rPr>
            </a:br>
            <a:endParaRPr lang="en-US" altLang="en-US" sz="2000" smtClean="0">
              <a:latin typeface="Comic Sans MS" pitchFamily="66" charset="0"/>
            </a:endParaRPr>
          </a:p>
          <a:p>
            <a:pPr>
              <a:buFontTx/>
              <a:buChar char="•"/>
              <a:defRPr/>
            </a:pPr>
            <a:r>
              <a:rPr lang="en-US" altLang="en-US" sz="2000" smtClean="0">
                <a:latin typeface="Comic Sans MS" pitchFamily="66" charset="0"/>
              </a:rPr>
              <a:t> Error detection not 100% reliable!</a:t>
            </a:r>
          </a:p>
          <a:p>
            <a:pPr lvl="1">
              <a:buFontTx/>
              <a:buChar char="•"/>
              <a:defRPr/>
            </a:pPr>
            <a:r>
              <a:rPr lang="en-US" altLang="en-US" sz="2000" smtClean="0">
                <a:latin typeface="Comic Sans MS" pitchFamily="66" charset="0"/>
              </a:rPr>
              <a:t> protocol may miss some errors, but rarely</a:t>
            </a:r>
          </a:p>
          <a:p>
            <a:pPr lvl="1">
              <a:buFontTx/>
              <a:buChar char="•"/>
              <a:defRPr/>
            </a:pPr>
            <a:r>
              <a:rPr lang="en-US" altLang="en-US" sz="2000" smtClean="0">
                <a:latin typeface="Comic Sans MS" pitchFamily="66" charset="0"/>
              </a:rPr>
              <a:t> larger EDC field yields better detection and correction</a:t>
            </a:r>
          </a:p>
        </p:txBody>
      </p:sp>
      <p:sp>
        <p:nvSpPr>
          <p:cNvPr id="8"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35761620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DF414E72-0DE3-E34F-A781-F0E0EB2F7A0C}" type="slidenum">
              <a:rPr lang="en-US" altLang="en-US" sz="1200"/>
              <a:pPr>
                <a:spcBef>
                  <a:spcPct val="0"/>
                </a:spcBef>
                <a:buFontTx/>
                <a:buNone/>
              </a:pPr>
              <a:t>137</a:t>
            </a:fld>
            <a:endParaRPr lang="en-US" altLang="en-US" sz="1200"/>
          </a:p>
        </p:txBody>
      </p:sp>
      <p:sp>
        <p:nvSpPr>
          <p:cNvPr id="371714" name="Rectangle 2"/>
          <p:cNvSpPr>
            <a:spLocks noGrp="1" noChangeArrowheads="1"/>
          </p:cNvSpPr>
          <p:nvPr>
            <p:ph type="title"/>
          </p:nvPr>
        </p:nvSpPr>
        <p:spPr/>
        <p:txBody>
          <a:bodyPr/>
          <a:lstStyle/>
          <a:p>
            <a:pPr>
              <a:defRPr/>
            </a:pPr>
            <a:r>
              <a:rPr lang="en-US" sz="3600" smtClean="0">
                <a:cs typeface="+mj-cs"/>
              </a:rPr>
              <a:t>PPP Data Frame</a:t>
            </a:r>
          </a:p>
        </p:txBody>
      </p:sp>
      <p:sp>
        <p:nvSpPr>
          <p:cNvPr id="371715" name="Rectangle 3"/>
          <p:cNvSpPr>
            <a:spLocks noGrp="1" noChangeArrowheads="1"/>
          </p:cNvSpPr>
          <p:nvPr>
            <p:ph type="body" idx="1"/>
          </p:nvPr>
        </p:nvSpPr>
        <p:spPr/>
        <p:txBody>
          <a:bodyPr/>
          <a:lstStyle/>
          <a:p>
            <a:pPr>
              <a:defRPr/>
            </a:pPr>
            <a:r>
              <a:rPr lang="en-US" sz="2400" dirty="0" smtClean="0">
                <a:solidFill>
                  <a:srgbClr val="FF0000"/>
                </a:solidFill>
                <a:cs typeface="+mn-cs"/>
              </a:rPr>
              <a:t>info:</a:t>
            </a:r>
            <a:r>
              <a:rPr lang="en-US" sz="2400" dirty="0" smtClean="0">
                <a:cs typeface="+mn-cs"/>
              </a:rPr>
              <a:t> upper layer data being carried</a:t>
            </a:r>
          </a:p>
          <a:p>
            <a:pPr>
              <a:defRPr/>
            </a:pPr>
            <a:r>
              <a:rPr lang="en-US" sz="2400" dirty="0" smtClean="0">
                <a:solidFill>
                  <a:srgbClr val="FF0000"/>
                </a:solidFill>
                <a:cs typeface="+mn-cs"/>
              </a:rPr>
              <a:t>check:</a:t>
            </a:r>
            <a:r>
              <a:rPr lang="en-US" sz="2400" dirty="0" smtClean="0">
                <a:cs typeface="+mn-cs"/>
              </a:rPr>
              <a:t>  cyclic redundancy check for error detection</a:t>
            </a:r>
            <a:endParaRPr lang="en-US" dirty="0" smtClean="0">
              <a:cs typeface="+mn-cs"/>
            </a:endParaRPr>
          </a:p>
        </p:txBody>
      </p:sp>
      <p:pic>
        <p:nvPicPr>
          <p:cNvPr id="29700" name="Picture 4"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52800"/>
            <a:ext cx="7210425"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130964957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CA1F93F3-EC86-4443-A91A-144FC9FC38D5}" type="slidenum">
              <a:rPr lang="en-US" altLang="en-US" sz="1200"/>
              <a:pPr>
                <a:spcBef>
                  <a:spcPct val="0"/>
                </a:spcBef>
                <a:buFontTx/>
                <a:buNone/>
              </a:pPr>
              <a:t>138</a:t>
            </a:fld>
            <a:endParaRPr lang="en-US" altLang="en-US" sz="1200"/>
          </a:p>
        </p:txBody>
      </p:sp>
      <p:sp>
        <p:nvSpPr>
          <p:cNvPr id="373762" name="Rectangle 2"/>
          <p:cNvSpPr>
            <a:spLocks noGrp="1" noChangeArrowheads="1"/>
          </p:cNvSpPr>
          <p:nvPr>
            <p:ph type="title"/>
          </p:nvPr>
        </p:nvSpPr>
        <p:spPr>
          <a:xfrm>
            <a:off x="762000" y="381000"/>
            <a:ext cx="7772400" cy="1143000"/>
          </a:xfrm>
        </p:spPr>
        <p:txBody>
          <a:bodyPr/>
          <a:lstStyle/>
          <a:p>
            <a:pPr>
              <a:defRPr/>
            </a:pPr>
            <a:r>
              <a:rPr lang="en-US" sz="3600" smtClean="0">
                <a:cs typeface="+mj-cs"/>
              </a:rPr>
              <a:t>Byte Stuffing</a:t>
            </a:r>
          </a:p>
        </p:txBody>
      </p:sp>
      <p:grpSp>
        <p:nvGrpSpPr>
          <p:cNvPr id="31747" name="Group 3"/>
          <p:cNvGrpSpPr>
            <a:grpSpLocks/>
          </p:cNvGrpSpPr>
          <p:nvPr/>
        </p:nvGrpSpPr>
        <p:grpSpPr bwMode="auto">
          <a:xfrm>
            <a:off x="403225" y="1695450"/>
            <a:ext cx="7521575" cy="4424363"/>
            <a:chOff x="403225" y="1695450"/>
            <a:chExt cx="7521575" cy="4424363"/>
          </a:xfrm>
        </p:grpSpPr>
        <p:grpSp>
          <p:nvGrpSpPr>
            <p:cNvPr id="31749" name="Group 2"/>
            <p:cNvGrpSpPr>
              <a:grpSpLocks/>
            </p:cNvGrpSpPr>
            <p:nvPr/>
          </p:nvGrpSpPr>
          <p:grpSpPr bwMode="auto">
            <a:xfrm>
              <a:off x="403225" y="1695450"/>
              <a:ext cx="7521575" cy="4424363"/>
              <a:chOff x="403225" y="1695450"/>
              <a:chExt cx="7521575" cy="4424363"/>
            </a:xfrm>
          </p:grpSpPr>
          <p:pic>
            <p:nvPicPr>
              <p:cNvPr id="31751" name="Picture 3"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1695450"/>
                <a:ext cx="5995987"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Text Box 4"/>
              <p:cNvSpPr txBox="1">
                <a:spLocks noChangeArrowheads="1"/>
              </p:cNvSpPr>
              <p:nvPr/>
            </p:nvSpPr>
            <p:spPr bwMode="auto">
              <a:xfrm>
                <a:off x="403225" y="1924050"/>
                <a:ext cx="11557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x-none" sz="1800"/>
                  <a:t>flag byte</a:t>
                </a:r>
              </a:p>
              <a:p>
                <a:pPr>
                  <a:spcBef>
                    <a:spcPct val="0"/>
                  </a:spcBef>
                  <a:buFontTx/>
                  <a:buNone/>
                </a:pPr>
                <a:r>
                  <a:rPr lang="en-US" altLang="x-none" sz="1800"/>
                  <a:t>pattern</a:t>
                </a:r>
              </a:p>
              <a:p>
                <a:pPr>
                  <a:spcBef>
                    <a:spcPct val="0"/>
                  </a:spcBef>
                  <a:buFontTx/>
                  <a:buNone/>
                </a:pPr>
                <a:r>
                  <a:rPr lang="en-US" altLang="x-none" sz="1800"/>
                  <a:t>in data</a:t>
                </a:r>
              </a:p>
              <a:p>
                <a:pPr>
                  <a:spcBef>
                    <a:spcPct val="0"/>
                  </a:spcBef>
                  <a:buFontTx/>
                  <a:buNone/>
                </a:pPr>
                <a:r>
                  <a:rPr lang="en-US" altLang="x-none" sz="1800"/>
                  <a:t>to send</a:t>
                </a:r>
              </a:p>
            </p:txBody>
          </p:sp>
          <p:sp>
            <p:nvSpPr>
              <p:cNvPr id="31753" name="Line 5"/>
              <p:cNvSpPr>
                <a:spLocks noChangeShapeType="1"/>
              </p:cNvSpPr>
              <p:nvPr/>
            </p:nvSpPr>
            <p:spPr bwMode="auto">
              <a:xfrm>
                <a:off x="1481138" y="2152650"/>
                <a:ext cx="917575" cy="258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54" name="Text Box 6"/>
              <p:cNvSpPr txBox="1">
                <a:spLocks noChangeArrowheads="1"/>
              </p:cNvSpPr>
              <p:nvPr/>
            </p:nvSpPr>
            <p:spPr bwMode="auto">
              <a:xfrm>
                <a:off x="4013200" y="5203825"/>
                <a:ext cx="2824163"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x-none" sz="1800"/>
                  <a:t>flag byte pattern plus</a:t>
                </a:r>
              </a:p>
              <a:p>
                <a:pPr>
                  <a:spcBef>
                    <a:spcPct val="0"/>
                  </a:spcBef>
                  <a:buFontTx/>
                  <a:buNone/>
                </a:pPr>
                <a:r>
                  <a:rPr lang="en-US" altLang="x-none" sz="1800"/>
                  <a:t>stuffed byte in transmitted  data</a:t>
                </a:r>
              </a:p>
            </p:txBody>
          </p:sp>
          <p:sp>
            <p:nvSpPr>
              <p:cNvPr id="31755" name="Line 7"/>
              <p:cNvSpPr>
                <a:spLocks noChangeShapeType="1"/>
              </p:cNvSpPr>
              <p:nvPr/>
            </p:nvSpPr>
            <p:spPr bwMode="auto">
              <a:xfrm flipH="1" flipV="1">
                <a:off x="4021138" y="4833938"/>
                <a:ext cx="504825" cy="3635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56" name="TextBox 1"/>
              <p:cNvSpPr txBox="1">
                <a:spLocks noChangeArrowheads="1"/>
              </p:cNvSpPr>
              <p:nvPr/>
            </p:nvSpPr>
            <p:spPr bwMode="auto">
              <a:xfrm>
                <a:off x="4953000" y="4400490"/>
                <a:ext cx="1808163"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dirty="0">
                    <a:latin typeface="Avenir Next Demi Bold" charset="0"/>
                  </a:rPr>
                  <a:t>0 1 1 1 1 1 1 0</a:t>
                </a:r>
              </a:p>
            </p:txBody>
          </p:sp>
          <p:sp>
            <p:nvSpPr>
              <p:cNvPr id="31757" name="Line 8"/>
              <p:cNvSpPr>
                <a:spLocks noChangeShapeType="1"/>
              </p:cNvSpPr>
              <p:nvPr/>
            </p:nvSpPr>
            <p:spPr bwMode="auto">
              <a:xfrm flipV="1">
                <a:off x="5491163" y="4740275"/>
                <a:ext cx="423862" cy="5286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1750" name="TextBox 12"/>
            <p:cNvSpPr txBox="1">
              <a:spLocks noChangeArrowheads="1"/>
            </p:cNvSpPr>
            <p:nvPr/>
          </p:nvSpPr>
          <p:spPr bwMode="auto">
            <a:xfrm>
              <a:off x="3200400" y="4419600"/>
              <a:ext cx="17526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dirty="0">
                  <a:solidFill>
                    <a:srgbClr val="FF0000"/>
                  </a:solidFill>
                  <a:latin typeface="Avenir Next Demi Bold" charset="0"/>
                </a:rPr>
                <a:t>0 1 1 1 1 1 1 </a:t>
              </a:r>
              <a:r>
                <a:rPr lang="en-US" altLang="en-US" sz="1800" dirty="0" smtClean="0">
                  <a:solidFill>
                    <a:srgbClr val="FF0000"/>
                  </a:solidFill>
                  <a:latin typeface="Avenir Next Demi Bold" charset="0"/>
                </a:rPr>
                <a:t>0</a:t>
              </a:r>
              <a:endParaRPr lang="en-US" altLang="en-US" sz="1800" dirty="0">
                <a:solidFill>
                  <a:srgbClr val="FF0000"/>
                </a:solidFill>
                <a:latin typeface="Avenir Next Demi Bold" charset="0"/>
              </a:endParaRPr>
            </a:p>
          </p:txBody>
        </p:sp>
      </p:grpSp>
      <p:sp>
        <p:nvSpPr>
          <p:cNvPr id="15"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172054253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a:xfrm>
            <a:off x="390525" y="0"/>
            <a:ext cx="8066088" cy="1143000"/>
          </a:xfrm>
        </p:spPr>
        <p:txBody>
          <a:bodyPr/>
          <a:lstStyle/>
          <a:p>
            <a:pPr>
              <a:defRPr/>
            </a:pPr>
            <a:r>
              <a:rPr lang="en-US" sz="3600" dirty="0">
                <a:cs typeface="+mj-cs"/>
              </a:rPr>
              <a:t>Multiple </a:t>
            </a:r>
            <a:r>
              <a:rPr lang="en-US" sz="3600" dirty="0" smtClean="0">
                <a:cs typeface="+mj-cs"/>
              </a:rPr>
              <a:t>Access Links</a:t>
            </a:r>
            <a:r>
              <a:rPr lang="en-US" sz="3600" dirty="0">
                <a:cs typeface="+mj-cs"/>
              </a:rPr>
              <a:t>:</a:t>
            </a:r>
            <a:r>
              <a:rPr lang="en-US" sz="3600" dirty="0" smtClean="0">
                <a:cs typeface="+mj-cs"/>
              </a:rPr>
              <a:t> </a:t>
            </a:r>
            <a:br>
              <a:rPr lang="en-US" sz="3600" dirty="0" smtClean="0">
                <a:cs typeface="+mj-cs"/>
              </a:rPr>
            </a:br>
            <a:r>
              <a:rPr lang="en-US" sz="3600" dirty="0" smtClean="0">
                <a:cs typeface="+mj-cs"/>
              </a:rPr>
              <a:t>MAC Protocols</a:t>
            </a:r>
            <a:endParaRPr lang="en-US" sz="3600" dirty="0">
              <a:cs typeface="+mj-cs"/>
            </a:endParaRPr>
          </a:p>
        </p:txBody>
      </p:sp>
      <p:sp>
        <p:nvSpPr>
          <p:cNvPr id="17414" name="Rectangle 3"/>
          <p:cNvSpPr>
            <a:spLocks noGrp="1" noChangeArrowheads="1"/>
          </p:cNvSpPr>
          <p:nvPr>
            <p:ph type="body" idx="1"/>
          </p:nvPr>
        </p:nvSpPr>
        <p:spPr>
          <a:xfrm>
            <a:off x="515938" y="1050925"/>
            <a:ext cx="7772400" cy="3292475"/>
          </a:xfrm>
        </p:spPr>
        <p:txBody>
          <a:bodyPr/>
          <a:lstStyle/>
          <a:p>
            <a:pPr>
              <a:buFont typeface="Wingdings" charset="0"/>
              <a:buNone/>
              <a:defRPr/>
            </a:pPr>
            <a:r>
              <a:rPr lang="en-US" sz="2400" dirty="0">
                <a:latin typeface="Gill Sans MT" charset="0"/>
                <a:cs typeface="+mn-cs"/>
              </a:rPr>
              <a:t>two types of </a:t>
            </a:r>
            <a:r>
              <a:rPr lang="ja-JP" altLang="en-US" sz="2400" dirty="0">
                <a:latin typeface="Gill Sans MT" charset="0"/>
                <a:cs typeface="+mn-cs"/>
              </a:rPr>
              <a:t>“</a:t>
            </a:r>
            <a:r>
              <a:rPr lang="en-US" sz="2400" dirty="0">
                <a:latin typeface="Gill Sans MT" charset="0"/>
                <a:cs typeface="+mn-cs"/>
              </a:rPr>
              <a:t>links</a:t>
            </a:r>
            <a:r>
              <a:rPr lang="ja-JP" altLang="en-US" sz="2400" dirty="0">
                <a:latin typeface="Gill Sans MT" charset="0"/>
                <a:cs typeface="+mn-cs"/>
              </a:rPr>
              <a:t>”</a:t>
            </a:r>
            <a:r>
              <a:rPr lang="en-US" sz="2400" dirty="0">
                <a:latin typeface="Gill Sans MT" charset="0"/>
                <a:cs typeface="+mn-cs"/>
              </a:rPr>
              <a:t>:</a:t>
            </a:r>
          </a:p>
          <a:p>
            <a:pPr>
              <a:defRPr/>
            </a:pPr>
            <a:r>
              <a:rPr lang="en-US" sz="2400" dirty="0">
                <a:latin typeface="Gill Sans MT" charset="0"/>
                <a:cs typeface="+mn-cs"/>
              </a:rPr>
              <a:t>point-to-point</a:t>
            </a:r>
          </a:p>
          <a:p>
            <a:pPr lvl="1">
              <a:defRPr/>
            </a:pPr>
            <a:r>
              <a:rPr lang="en-US" dirty="0">
                <a:latin typeface="Gill Sans MT" charset="0"/>
              </a:rPr>
              <a:t>PPP for dial-up access</a:t>
            </a:r>
          </a:p>
          <a:p>
            <a:pPr lvl="1">
              <a:defRPr/>
            </a:pPr>
            <a:r>
              <a:rPr lang="en-US" dirty="0">
                <a:latin typeface="Gill Sans MT" charset="0"/>
              </a:rPr>
              <a:t>point-to-point link between </a:t>
            </a:r>
            <a:r>
              <a:rPr lang="en-US" dirty="0" smtClean="0">
                <a:latin typeface="Gill Sans MT" charset="0"/>
              </a:rPr>
              <a:t>Ethernet switch</a:t>
            </a:r>
            <a:r>
              <a:rPr lang="en-US" dirty="0">
                <a:latin typeface="Gill Sans MT" charset="0"/>
              </a:rPr>
              <a:t>, </a:t>
            </a:r>
            <a:r>
              <a:rPr lang="en-US" dirty="0" smtClean="0">
                <a:latin typeface="Gill Sans MT" charset="0"/>
              </a:rPr>
              <a:t>host (</a:t>
            </a:r>
            <a:r>
              <a:rPr lang="en-US" dirty="0" err="1" smtClean="0">
                <a:latin typeface="Gill Sans MT" charset="0"/>
              </a:rPr>
              <a:t>PPPoE</a:t>
            </a:r>
            <a:r>
              <a:rPr lang="en-US" dirty="0" smtClean="0">
                <a:latin typeface="Gill Sans MT" charset="0"/>
              </a:rPr>
              <a:t>)</a:t>
            </a:r>
            <a:endParaRPr lang="en-US" dirty="0">
              <a:latin typeface="Gill Sans MT" charset="0"/>
            </a:endParaRPr>
          </a:p>
          <a:p>
            <a:pPr>
              <a:defRPr/>
            </a:pPr>
            <a:r>
              <a:rPr lang="en-US" sz="2400" i="1" dirty="0">
                <a:solidFill>
                  <a:srgbClr val="CC0000"/>
                </a:solidFill>
                <a:latin typeface="Gill Sans MT" charset="0"/>
                <a:cs typeface="+mn-cs"/>
              </a:rPr>
              <a:t>broadcast (shared wire or medium)</a:t>
            </a:r>
          </a:p>
          <a:p>
            <a:pPr lvl="1">
              <a:defRPr/>
            </a:pPr>
            <a:r>
              <a:rPr lang="en-US" dirty="0">
                <a:latin typeface="Gill Sans MT" charset="0"/>
              </a:rPr>
              <a:t>old-fashioned Ethernet</a:t>
            </a:r>
          </a:p>
          <a:p>
            <a:pPr lvl="1">
              <a:defRPr/>
            </a:pPr>
            <a:r>
              <a:rPr lang="en-US" dirty="0">
                <a:latin typeface="Gill Sans MT" charset="0"/>
              </a:rPr>
              <a:t>upstream HFC</a:t>
            </a:r>
          </a:p>
          <a:p>
            <a:pPr lvl="1">
              <a:defRPr/>
            </a:pPr>
            <a:r>
              <a:rPr lang="en-US" dirty="0">
                <a:latin typeface="Gill Sans MT" charset="0"/>
              </a:rPr>
              <a:t>802.11 wireless LAN</a:t>
            </a:r>
          </a:p>
          <a:p>
            <a:pPr>
              <a:defRPr/>
            </a:pPr>
            <a:endParaRPr lang="en-US" dirty="0">
              <a:latin typeface="Gill Sans MT" charset="0"/>
              <a:cs typeface="+mn-cs"/>
            </a:endParaRPr>
          </a:p>
        </p:txBody>
      </p:sp>
      <p:sp>
        <p:nvSpPr>
          <p:cNvPr id="33795" name="Text Box 5"/>
          <p:cNvSpPr txBox="1">
            <a:spLocks noChangeArrowheads="1"/>
          </p:cNvSpPr>
          <p:nvPr/>
        </p:nvSpPr>
        <p:spPr bwMode="auto">
          <a:xfrm>
            <a:off x="933450" y="5694363"/>
            <a:ext cx="16017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lnSpc>
                <a:spcPct val="85000"/>
              </a:lnSpc>
              <a:spcBef>
                <a:spcPct val="0"/>
              </a:spcBef>
              <a:buFontTx/>
              <a:buNone/>
            </a:pPr>
            <a:r>
              <a:rPr lang="en-US" altLang="x-none" sz="1400">
                <a:latin typeface="Arial" charset="0"/>
              </a:rPr>
              <a:t>shared wire (e.g., </a:t>
            </a:r>
          </a:p>
          <a:p>
            <a:pPr algn="ctr">
              <a:lnSpc>
                <a:spcPct val="85000"/>
              </a:lnSpc>
              <a:spcBef>
                <a:spcPct val="0"/>
              </a:spcBef>
              <a:buFontTx/>
              <a:buNone/>
            </a:pPr>
            <a:r>
              <a:rPr lang="en-US" altLang="x-none" sz="1400">
                <a:latin typeface="Arial" charset="0"/>
              </a:rPr>
              <a:t>cabled Ethernet)</a:t>
            </a:r>
          </a:p>
        </p:txBody>
      </p:sp>
      <p:sp>
        <p:nvSpPr>
          <p:cNvPr id="33796" name="Text Box 6"/>
          <p:cNvSpPr txBox="1">
            <a:spLocks noChangeArrowheads="1"/>
          </p:cNvSpPr>
          <p:nvPr/>
        </p:nvSpPr>
        <p:spPr bwMode="auto">
          <a:xfrm>
            <a:off x="2781300" y="5683250"/>
            <a:ext cx="16906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lnSpc>
                <a:spcPct val="85000"/>
              </a:lnSpc>
              <a:spcBef>
                <a:spcPct val="0"/>
              </a:spcBef>
              <a:buFontTx/>
              <a:buNone/>
            </a:pPr>
            <a:r>
              <a:rPr lang="en-US" altLang="x-none" sz="1400">
                <a:latin typeface="Arial" charset="0"/>
              </a:rPr>
              <a:t>shared RF</a:t>
            </a:r>
          </a:p>
          <a:p>
            <a:pPr algn="ctr">
              <a:lnSpc>
                <a:spcPct val="85000"/>
              </a:lnSpc>
              <a:spcBef>
                <a:spcPct val="0"/>
              </a:spcBef>
              <a:buFontTx/>
              <a:buNone/>
            </a:pPr>
            <a:r>
              <a:rPr lang="en-US" altLang="x-none" sz="1400">
                <a:latin typeface="Arial" charset="0"/>
              </a:rPr>
              <a:t> (e.g., 802.11 WiFi)</a:t>
            </a:r>
          </a:p>
        </p:txBody>
      </p:sp>
      <p:sp>
        <p:nvSpPr>
          <p:cNvPr id="33797" name="Text Box 7"/>
          <p:cNvSpPr txBox="1">
            <a:spLocks noChangeArrowheads="1"/>
          </p:cNvSpPr>
          <p:nvPr/>
        </p:nvSpPr>
        <p:spPr bwMode="auto">
          <a:xfrm>
            <a:off x="5070475" y="5691188"/>
            <a:ext cx="10112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lnSpc>
                <a:spcPct val="85000"/>
              </a:lnSpc>
              <a:spcBef>
                <a:spcPct val="0"/>
              </a:spcBef>
              <a:buFontTx/>
              <a:buNone/>
            </a:pPr>
            <a:r>
              <a:rPr lang="en-US" altLang="x-none" sz="1400">
                <a:latin typeface="Arial" charset="0"/>
              </a:rPr>
              <a:t>shared RF</a:t>
            </a:r>
          </a:p>
          <a:p>
            <a:pPr algn="ctr">
              <a:lnSpc>
                <a:spcPct val="85000"/>
              </a:lnSpc>
              <a:spcBef>
                <a:spcPct val="0"/>
              </a:spcBef>
              <a:buFontTx/>
              <a:buNone/>
            </a:pPr>
            <a:r>
              <a:rPr lang="en-US" altLang="x-none" sz="1400">
                <a:latin typeface="Arial" charset="0"/>
              </a:rPr>
              <a:t>(satellite) </a:t>
            </a:r>
          </a:p>
        </p:txBody>
      </p:sp>
      <p:sp>
        <p:nvSpPr>
          <p:cNvPr id="33798" name="Text Box 8"/>
          <p:cNvSpPr txBox="1">
            <a:spLocks noChangeArrowheads="1"/>
          </p:cNvSpPr>
          <p:nvPr/>
        </p:nvSpPr>
        <p:spPr bwMode="auto">
          <a:xfrm>
            <a:off x="6499225" y="5343525"/>
            <a:ext cx="19764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lnSpc>
                <a:spcPct val="85000"/>
              </a:lnSpc>
              <a:spcBef>
                <a:spcPct val="0"/>
              </a:spcBef>
              <a:buFontTx/>
              <a:buNone/>
            </a:pPr>
            <a:r>
              <a:rPr lang="en-US" altLang="x-none" sz="1400">
                <a:latin typeface="Arial" charset="0"/>
              </a:rPr>
              <a:t>humans at a</a:t>
            </a:r>
          </a:p>
          <a:p>
            <a:pPr algn="ctr">
              <a:lnSpc>
                <a:spcPct val="85000"/>
              </a:lnSpc>
              <a:spcBef>
                <a:spcPct val="0"/>
              </a:spcBef>
              <a:buFontTx/>
              <a:buNone/>
            </a:pPr>
            <a:r>
              <a:rPr lang="en-US" altLang="x-none" sz="1400">
                <a:latin typeface="Arial" charset="0"/>
              </a:rPr>
              <a:t>cocktail party </a:t>
            </a:r>
          </a:p>
          <a:p>
            <a:pPr algn="ctr">
              <a:lnSpc>
                <a:spcPct val="85000"/>
              </a:lnSpc>
              <a:spcBef>
                <a:spcPct val="0"/>
              </a:spcBef>
              <a:buFontTx/>
              <a:buNone/>
            </a:pPr>
            <a:r>
              <a:rPr lang="en-US" altLang="x-none" sz="1400">
                <a:latin typeface="Arial" charset="0"/>
              </a:rPr>
              <a:t>(shared air, acoustical)</a:t>
            </a:r>
          </a:p>
        </p:txBody>
      </p:sp>
      <p:sp>
        <p:nvSpPr>
          <p:cNvPr id="33799" name="Line 173"/>
          <p:cNvSpPr>
            <a:spLocks noChangeShapeType="1"/>
          </p:cNvSpPr>
          <p:nvPr/>
        </p:nvSpPr>
        <p:spPr bwMode="auto">
          <a:xfrm flipH="1">
            <a:off x="1544638" y="4522788"/>
            <a:ext cx="466725" cy="890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0" name="Line 174"/>
          <p:cNvSpPr>
            <a:spLocks noChangeShapeType="1"/>
          </p:cNvSpPr>
          <p:nvPr/>
        </p:nvSpPr>
        <p:spPr bwMode="auto">
          <a:xfrm>
            <a:off x="1527175" y="4994275"/>
            <a:ext cx="242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1" name="Line 175"/>
          <p:cNvSpPr>
            <a:spLocks noChangeShapeType="1"/>
          </p:cNvSpPr>
          <p:nvPr/>
        </p:nvSpPr>
        <p:spPr bwMode="auto">
          <a:xfrm>
            <a:off x="1392238" y="5330825"/>
            <a:ext cx="1905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2" name="Line 176"/>
          <p:cNvSpPr>
            <a:spLocks noChangeShapeType="1"/>
          </p:cNvSpPr>
          <p:nvPr/>
        </p:nvSpPr>
        <p:spPr bwMode="auto">
          <a:xfrm flipV="1">
            <a:off x="1836738" y="4854575"/>
            <a:ext cx="1778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3803" name="Group 382"/>
          <p:cNvGrpSpPr>
            <a:grpSpLocks/>
          </p:cNvGrpSpPr>
          <p:nvPr/>
        </p:nvGrpSpPr>
        <p:grpSpPr bwMode="auto">
          <a:xfrm>
            <a:off x="4808538" y="5362575"/>
            <a:ext cx="288925" cy="220663"/>
            <a:chOff x="2274" y="2821"/>
            <a:chExt cx="215" cy="238"/>
          </a:xfrm>
        </p:grpSpPr>
        <p:sp>
          <p:nvSpPr>
            <p:cNvPr id="33990" name="Freeform 38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91" name="Line 384"/>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92" name="Freeform 385"/>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en-US"/>
            </a:p>
          </p:txBody>
        </p:sp>
        <p:sp>
          <p:nvSpPr>
            <p:cNvPr id="33993" name="Line 386"/>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94" name="Freeform 387"/>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en-US"/>
            </a:p>
          </p:txBody>
        </p:sp>
        <p:sp>
          <p:nvSpPr>
            <p:cNvPr id="33995" name="Line 388"/>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96" name="Freeform 389"/>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en-US"/>
            </a:p>
          </p:txBody>
        </p:sp>
        <p:sp>
          <p:nvSpPr>
            <p:cNvPr id="33997" name="Freeform 390"/>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en-US"/>
            </a:p>
          </p:txBody>
        </p:sp>
        <p:sp>
          <p:nvSpPr>
            <p:cNvPr id="33998" name="Rectangle 391"/>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33999" name="Freeform 39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en-US"/>
            </a:p>
          </p:txBody>
        </p:sp>
        <p:sp>
          <p:nvSpPr>
            <p:cNvPr id="34000" name="Line 393"/>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01" name="Line 394"/>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02" name="Line 395"/>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03" name="Freeform 396"/>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en-US"/>
            </a:p>
          </p:txBody>
        </p:sp>
      </p:grpSp>
      <p:grpSp>
        <p:nvGrpSpPr>
          <p:cNvPr id="33804" name="Group 398"/>
          <p:cNvGrpSpPr>
            <a:grpSpLocks/>
          </p:cNvGrpSpPr>
          <p:nvPr/>
        </p:nvGrpSpPr>
        <p:grpSpPr bwMode="auto">
          <a:xfrm>
            <a:off x="5314950" y="5343525"/>
            <a:ext cx="223838" cy="254000"/>
            <a:chOff x="2274" y="2821"/>
            <a:chExt cx="215" cy="238"/>
          </a:xfrm>
        </p:grpSpPr>
        <p:sp>
          <p:nvSpPr>
            <p:cNvPr id="33976" name="Freeform 399"/>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77" name="Line 400"/>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78" name="Freeform 401"/>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en-US"/>
            </a:p>
          </p:txBody>
        </p:sp>
        <p:sp>
          <p:nvSpPr>
            <p:cNvPr id="33979" name="Line 402"/>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80" name="Freeform 403"/>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en-US"/>
            </a:p>
          </p:txBody>
        </p:sp>
        <p:sp>
          <p:nvSpPr>
            <p:cNvPr id="33981" name="Line 404"/>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82" name="Freeform 405"/>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en-US"/>
            </a:p>
          </p:txBody>
        </p:sp>
        <p:sp>
          <p:nvSpPr>
            <p:cNvPr id="33983" name="Freeform 406"/>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en-US"/>
            </a:p>
          </p:txBody>
        </p:sp>
        <p:sp>
          <p:nvSpPr>
            <p:cNvPr id="33984" name="Rectangle 407"/>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33985" name="Freeform 408"/>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en-US"/>
            </a:p>
          </p:txBody>
        </p:sp>
        <p:sp>
          <p:nvSpPr>
            <p:cNvPr id="33986" name="Line 409"/>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87" name="Line 410"/>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88" name="Line 411"/>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89" name="Freeform 412"/>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en-US"/>
            </a:p>
          </p:txBody>
        </p:sp>
      </p:grpSp>
      <p:grpSp>
        <p:nvGrpSpPr>
          <p:cNvPr id="33805" name="Group 413"/>
          <p:cNvGrpSpPr>
            <a:grpSpLocks/>
          </p:cNvGrpSpPr>
          <p:nvPr/>
        </p:nvGrpSpPr>
        <p:grpSpPr bwMode="auto">
          <a:xfrm flipH="1">
            <a:off x="5694363" y="5372100"/>
            <a:ext cx="298450" cy="211138"/>
            <a:chOff x="2274" y="2821"/>
            <a:chExt cx="215" cy="238"/>
          </a:xfrm>
        </p:grpSpPr>
        <p:sp>
          <p:nvSpPr>
            <p:cNvPr id="33962" name="Freeform 41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63" name="Line 415"/>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64" name="Freeform 416"/>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en-US"/>
            </a:p>
          </p:txBody>
        </p:sp>
        <p:sp>
          <p:nvSpPr>
            <p:cNvPr id="33965" name="Line 417"/>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66" name="Freeform 418"/>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en-US"/>
            </a:p>
          </p:txBody>
        </p:sp>
        <p:sp>
          <p:nvSpPr>
            <p:cNvPr id="33967" name="Line 419"/>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68" name="Freeform 420"/>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en-US"/>
            </a:p>
          </p:txBody>
        </p:sp>
        <p:sp>
          <p:nvSpPr>
            <p:cNvPr id="33969" name="Freeform 421"/>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en-US"/>
            </a:p>
          </p:txBody>
        </p:sp>
        <p:sp>
          <p:nvSpPr>
            <p:cNvPr id="33970" name="Rectangle 422"/>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33971" name="Freeform 42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en-US"/>
            </a:p>
          </p:txBody>
        </p:sp>
        <p:sp>
          <p:nvSpPr>
            <p:cNvPr id="33972" name="Line 424"/>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73" name="Line 425"/>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74" name="Line 426"/>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75" name="Freeform 427"/>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en-US"/>
            </a:p>
          </p:txBody>
        </p:sp>
      </p:grpSp>
      <p:pic>
        <p:nvPicPr>
          <p:cNvPr id="33806" name="Picture 429" descr="MMj0395775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81588" y="4649788"/>
            <a:ext cx="5619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7" name="Picture 432" descr="cock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200" y="4168775"/>
            <a:ext cx="203041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8" name="Line 434"/>
          <p:cNvSpPr>
            <a:spLocks noChangeShapeType="1"/>
          </p:cNvSpPr>
          <p:nvPr/>
        </p:nvSpPr>
        <p:spPr bwMode="auto">
          <a:xfrm>
            <a:off x="1708150" y="4627563"/>
            <a:ext cx="24288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9" name="Line 435"/>
          <p:cNvSpPr>
            <a:spLocks noChangeShapeType="1"/>
          </p:cNvSpPr>
          <p:nvPr/>
        </p:nvSpPr>
        <p:spPr bwMode="auto">
          <a:xfrm>
            <a:off x="1708150" y="4627563"/>
            <a:ext cx="24288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10" name="Line 436"/>
          <p:cNvSpPr>
            <a:spLocks noChangeShapeType="1"/>
          </p:cNvSpPr>
          <p:nvPr/>
        </p:nvSpPr>
        <p:spPr bwMode="auto">
          <a:xfrm>
            <a:off x="1639888" y="5264150"/>
            <a:ext cx="1905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3811" name="Group 506"/>
          <p:cNvGrpSpPr>
            <a:grpSpLocks/>
          </p:cNvGrpSpPr>
          <p:nvPr/>
        </p:nvGrpSpPr>
        <p:grpSpPr bwMode="auto">
          <a:xfrm flipH="1">
            <a:off x="977900" y="5140325"/>
            <a:ext cx="501650" cy="512763"/>
            <a:chOff x="2839" y="3501"/>
            <a:chExt cx="755" cy="803"/>
          </a:xfrm>
        </p:grpSpPr>
        <p:pic>
          <p:nvPicPr>
            <p:cNvPr id="33960" name="Picture 50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61"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33812" name="Group 621"/>
          <p:cNvGrpSpPr>
            <a:grpSpLocks/>
          </p:cNvGrpSpPr>
          <p:nvPr/>
        </p:nvGrpSpPr>
        <p:grpSpPr bwMode="auto">
          <a:xfrm>
            <a:off x="3038475" y="4186238"/>
            <a:ext cx="635000" cy="485775"/>
            <a:chOff x="3061" y="2530"/>
            <a:chExt cx="400" cy="306"/>
          </a:xfrm>
        </p:grpSpPr>
        <p:grpSp>
          <p:nvGrpSpPr>
            <p:cNvPr id="33929" name="Group 494"/>
            <p:cNvGrpSpPr>
              <a:grpSpLocks/>
            </p:cNvGrpSpPr>
            <p:nvPr/>
          </p:nvGrpSpPr>
          <p:grpSpPr bwMode="auto">
            <a:xfrm>
              <a:off x="3061" y="2530"/>
              <a:ext cx="327" cy="81"/>
              <a:chOff x="2199" y="955"/>
              <a:chExt cx="2547" cy="506"/>
            </a:xfrm>
          </p:grpSpPr>
          <p:sp>
            <p:nvSpPr>
              <p:cNvPr id="33954"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55"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56"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57"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58" name="Freeform 499"/>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59"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33930" name="Picture 549"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31"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3932" name="Picture 551"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33"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34"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35"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36"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37"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38"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939" name="Group 558"/>
            <p:cNvGrpSpPr>
              <a:grpSpLocks/>
            </p:cNvGrpSpPr>
            <p:nvPr/>
          </p:nvGrpSpPr>
          <p:grpSpPr bwMode="auto">
            <a:xfrm>
              <a:off x="3186" y="2777"/>
              <a:ext cx="55" cy="24"/>
              <a:chOff x="1740" y="2642"/>
              <a:chExt cx="752" cy="327"/>
            </a:xfrm>
          </p:grpSpPr>
          <p:sp>
            <p:nvSpPr>
              <p:cNvPr id="33948"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49"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50"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51"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52"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53"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940"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41"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42"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43"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44"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45"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46"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47"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13" name="Group 632"/>
          <p:cNvGrpSpPr>
            <a:grpSpLocks/>
          </p:cNvGrpSpPr>
          <p:nvPr/>
        </p:nvGrpSpPr>
        <p:grpSpPr bwMode="auto">
          <a:xfrm>
            <a:off x="3925888" y="4354513"/>
            <a:ext cx="536575" cy="401637"/>
            <a:chOff x="3328" y="2543"/>
            <a:chExt cx="338" cy="253"/>
          </a:xfrm>
        </p:grpSpPr>
        <p:grpSp>
          <p:nvGrpSpPr>
            <p:cNvPr id="33902" name="Group 487"/>
            <p:cNvGrpSpPr>
              <a:grpSpLocks/>
            </p:cNvGrpSpPr>
            <p:nvPr/>
          </p:nvGrpSpPr>
          <p:grpSpPr bwMode="auto">
            <a:xfrm>
              <a:off x="3328" y="2543"/>
              <a:ext cx="327" cy="81"/>
              <a:chOff x="2199" y="955"/>
              <a:chExt cx="2547" cy="506"/>
            </a:xfrm>
          </p:grpSpPr>
          <p:sp>
            <p:nvSpPr>
              <p:cNvPr id="33923"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24"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25"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26"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27" name="Freeform 492"/>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28"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33903" name="Picture 57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04"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3905" name="Picture 57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06"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07"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08"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09"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10"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11"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912" name="Group 580"/>
            <p:cNvGrpSpPr>
              <a:grpSpLocks/>
            </p:cNvGrpSpPr>
            <p:nvPr/>
          </p:nvGrpSpPr>
          <p:grpSpPr bwMode="auto">
            <a:xfrm>
              <a:off x="3458" y="2737"/>
              <a:ext cx="55" cy="24"/>
              <a:chOff x="1740" y="2642"/>
              <a:chExt cx="752" cy="327"/>
            </a:xfrm>
          </p:grpSpPr>
          <p:sp>
            <p:nvSpPr>
              <p:cNvPr id="33917"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18"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19"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20"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21"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22"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913"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14"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15"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16"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14" name="Group 631"/>
          <p:cNvGrpSpPr>
            <a:grpSpLocks/>
          </p:cNvGrpSpPr>
          <p:nvPr/>
        </p:nvGrpSpPr>
        <p:grpSpPr bwMode="auto">
          <a:xfrm>
            <a:off x="3308350" y="4614863"/>
            <a:ext cx="585788" cy="419100"/>
            <a:chOff x="5096" y="2218"/>
            <a:chExt cx="369" cy="264"/>
          </a:xfrm>
        </p:grpSpPr>
        <p:grpSp>
          <p:nvGrpSpPr>
            <p:cNvPr id="33893" name="Group 622"/>
            <p:cNvGrpSpPr>
              <a:grpSpLocks/>
            </p:cNvGrpSpPr>
            <p:nvPr/>
          </p:nvGrpSpPr>
          <p:grpSpPr bwMode="auto">
            <a:xfrm>
              <a:off x="5096" y="2218"/>
              <a:ext cx="327" cy="81"/>
              <a:chOff x="2199" y="955"/>
              <a:chExt cx="2547" cy="506"/>
            </a:xfrm>
          </p:grpSpPr>
          <p:sp>
            <p:nvSpPr>
              <p:cNvPr id="33896"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97"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98"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99"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00" name="Freeform 627"/>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01"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33894" name="Picture 629"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95" name="Picture 630"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15" name="Group 633"/>
          <p:cNvGrpSpPr>
            <a:grpSpLocks/>
          </p:cNvGrpSpPr>
          <p:nvPr/>
        </p:nvGrpSpPr>
        <p:grpSpPr bwMode="auto">
          <a:xfrm>
            <a:off x="3009900" y="5040313"/>
            <a:ext cx="635000" cy="485775"/>
            <a:chOff x="3061" y="2530"/>
            <a:chExt cx="400" cy="306"/>
          </a:xfrm>
        </p:grpSpPr>
        <p:grpSp>
          <p:nvGrpSpPr>
            <p:cNvPr id="33862" name="Group 634"/>
            <p:cNvGrpSpPr>
              <a:grpSpLocks/>
            </p:cNvGrpSpPr>
            <p:nvPr/>
          </p:nvGrpSpPr>
          <p:grpSpPr bwMode="auto">
            <a:xfrm>
              <a:off x="3061" y="2530"/>
              <a:ext cx="327" cy="81"/>
              <a:chOff x="2199" y="955"/>
              <a:chExt cx="2547" cy="506"/>
            </a:xfrm>
          </p:grpSpPr>
          <p:sp>
            <p:nvSpPr>
              <p:cNvPr id="33887"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88"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89"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90"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91" name="Freeform 639"/>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92"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33863" name="Picture 64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64"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3865" name="Picture 64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66"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7"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8"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9"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0"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1"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872" name="Group 650"/>
            <p:cNvGrpSpPr>
              <a:grpSpLocks/>
            </p:cNvGrpSpPr>
            <p:nvPr/>
          </p:nvGrpSpPr>
          <p:grpSpPr bwMode="auto">
            <a:xfrm>
              <a:off x="3186" y="2777"/>
              <a:ext cx="55" cy="24"/>
              <a:chOff x="1740" y="2642"/>
              <a:chExt cx="752" cy="327"/>
            </a:xfrm>
          </p:grpSpPr>
          <p:sp>
            <p:nvSpPr>
              <p:cNvPr id="33881"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2"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3"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4"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5"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6"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873"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4"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5"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6"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7"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8"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9"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0"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16" name="Group 665"/>
          <p:cNvGrpSpPr>
            <a:grpSpLocks/>
          </p:cNvGrpSpPr>
          <p:nvPr/>
        </p:nvGrpSpPr>
        <p:grpSpPr bwMode="auto">
          <a:xfrm>
            <a:off x="3492500" y="5095875"/>
            <a:ext cx="635000" cy="485775"/>
            <a:chOff x="3061" y="2530"/>
            <a:chExt cx="400" cy="306"/>
          </a:xfrm>
        </p:grpSpPr>
        <p:grpSp>
          <p:nvGrpSpPr>
            <p:cNvPr id="33831" name="Group 666"/>
            <p:cNvGrpSpPr>
              <a:grpSpLocks/>
            </p:cNvGrpSpPr>
            <p:nvPr/>
          </p:nvGrpSpPr>
          <p:grpSpPr bwMode="auto">
            <a:xfrm>
              <a:off x="3061" y="2530"/>
              <a:ext cx="327" cy="81"/>
              <a:chOff x="2199" y="955"/>
              <a:chExt cx="2547" cy="506"/>
            </a:xfrm>
          </p:grpSpPr>
          <p:sp>
            <p:nvSpPr>
              <p:cNvPr id="33856"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57"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58"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59"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60" name="Freeform 671"/>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61"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33832" name="Picture 673"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3"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3834" name="Picture 675"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5"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36"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37"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38"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39"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0"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841" name="Group 682"/>
            <p:cNvGrpSpPr>
              <a:grpSpLocks/>
            </p:cNvGrpSpPr>
            <p:nvPr/>
          </p:nvGrpSpPr>
          <p:grpSpPr bwMode="auto">
            <a:xfrm>
              <a:off x="3186" y="2777"/>
              <a:ext cx="55" cy="24"/>
              <a:chOff x="1740" y="2642"/>
              <a:chExt cx="752" cy="327"/>
            </a:xfrm>
          </p:grpSpPr>
          <p:sp>
            <p:nvSpPr>
              <p:cNvPr id="33850"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1"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2"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3"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4"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5"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842"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3"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4"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5"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6"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7"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8"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9"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17" name="Group 699"/>
          <p:cNvGrpSpPr>
            <a:grpSpLocks/>
          </p:cNvGrpSpPr>
          <p:nvPr/>
        </p:nvGrpSpPr>
        <p:grpSpPr bwMode="auto">
          <a:xfrm flipH="1">
            <a:off x="1131888" y="4695825"/>
            <a:ext cx="501650" cy="512763"/>
            <a:chOff x="2839" y="3501"/>
            <a:chExt cx="755" cy="803"/>
          </a:xfrm>
        </p:grpSpPr>
        <p:pic>
          <p:nvPicPr>
            <p:cNvPr id="33829" name="Picture 7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0"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33818" name="Group 702"/>
          <p:cNvGrpSpPr>
            <a:grpSpLocks/>
          </p:cNvGrpSpPr>
          <p:nvPr/>
        </p:nvGrpSpPr>
        <p:grpSpPr bwMode="auto">
          <a:xfrm flipH="1">
            <a:off x="1282700" y="4268788"/>
            <a:ext cx="501650" cy="512762"/>
            <a:chOff x="2839" y="3501"/>
            <a:chExt cx="755" cy="803"/>
          </a:xfrm>
        </p:grpSpPr>
        <p:pic>
          <p:nvPicPr>
            <p:cNvPr id="33827" name="Picture 70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8"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33819" name="Group 705"/>
          <p:cNvGrpSpPr>
            <a:grpSpLocks/>
          </p:cNvGrpSpPr>
          <p:nvPr/>
        </p:nvGrpSpPr>
        <p:grpSpPr bwMode="auto">
          <a:xfrm>
            <a:off x="1955800" y="4656138"/>
            <a:ext cx="501650" cy="512762"/>
            <a:chOff x="2839" y="3501"/>
            <a:chExt cx="755" cy="803"/>
          </a:xfrm>
        </p:grpSpPr>
        <p:pic>
          <p:nvPicPr>
            <p:cNvPr id="33825" name="Picture 706"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6"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33820" name="Group 708"/>
          <p:cNvGrpSpPr>
            <a:grpSpLocks/>
          </p:cNvGrpSpPr>
          <p:nvPr/>
        </p:nvGrpSpPr>
        <p:grpSpPr bwMode="auto">
          <a:xfrm>
            <a:off x="1757363" y="5095875"/>
            <a:ext cx="501650" cy="512763"/>
            <a:chOff x="2839" y="3501"/>
            <a:chExt cx="755" cy="803"/>
          </a:xfrm>
        </p:grpSpPr>
        <p:pic>
          <p:nvPicPr>
            <p:cNvPr id="33823" name="Picture 70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4"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sp>
        <p:nvSpPr>
          <p:cNvPr id="33821" name="Slide Number Placeholder 5"/>
          <p:cNvSpPr>
            <a:spLocks noGrp="1"/>
          </p:cNvSpPr>
          <p:nvPr>
            <p:ph type="sldNum" sz="quarter" idx="4294967295"/>
          </p:nvPr>
        </p:nvSpPr>
        <p:spPr>
          <a:xfrm>
            <a:off x="8456613" y="6523038"/>
            <a:ext cx="547687" cy="271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40AE96D1-AA35-344C-9E26-E20C3A7DDBB3}" type="slidenum">
              <a:rPr lang="en-US" altLang="x-none" sz="1200">
                <a:latin typeface="Tahoma" charset="0"/>
              </a:rPr>
              <a:pPr>
                <a:spcBef>
                  <a:spcPct val="0"/>
                </a:spcBef>
                <a:buFontTx/>
                <a:buNone/>
              </a:pPr>
              <a:t>139</a:t>
            </a:fld>
            <a:endParaRPr lang="en-US" altLang="x-none" sz="1200">
              <a:latin typeface="Tahoma" charset="0"/>
            </a:endParaRPr>
          </a:p>
        </p:txBody>
      </p:sp>
      <p:sp>
        <p:nvSpPr>
          <p:cNvPr id="216"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387247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pPr>
              <a:defRPr/>
            </a:pPr>
            <a:r>
              <a:rPr lang="en-US"/>
              <a:t>CSci4211:                  Weekly Summary </a:t>
            </a:r>
          </a:p>
        </p:txBody>
      </p:sp>
      <p:sp>
        <p:nvSpPr>
          <p:cNvPr id="229378"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FEAB1E4-C155-BD45-804C-4C645627D1F8}" type="slidenum">
              <a:rPr lang="en-US" sz="1200">
                <a:latin typeface="Comic Sans MS" charset="0"/>
              </a:rPr>
              <a:pPr/>
              <a:t>14</a:t>
            </a:fld>
            <a:endParaRPr lang="en-US" sz="1200">
              <a:latin typeface="Comic Sans MS" charset="0"/>
            </a:endParaRPr>
          </a:p>
        </p:txBody>
      </p:sp>
      <p:sp>
        <p:nvSpPr>
          <p:cNvPr id="229379" name="Rectangle 2"/>
          <p:cNvSpPr>
            <a:spLocks noGrp="1" noChangeArrowheads="1"/>
          </p:cNvSpPr>
          <p:nvPr>
            <p:ph type="title"/>
          </p:nvPr>
        </p:nvSpPr>
        <p:spPr>
          <a:xfrm>
            <a:off x="685800" y="457200"/>
            <a:ext cx="7772400" cy="914400"/>
          </a:xfrm>
        </p:spPr>
        <p:txBody>
          <a:bodyPr/>
          <a:lstStyle/>
          <a:p>
            <a:r>
              <a:rPr lang="en-US">
                <a:latin typeface="Comic Sans MS" charset="0"/>
              </a:rPr>
              <a:t>Classless Addressing: CIDR </a:t>
            </a:r>
          </a:p>
        </p:txBody>
      </p:sp>
      <p:sp>
        <p:nvSpPr>
          <p:cNvPr id="229380" name="Rectangle 3"/>
          <p:cNvSpPr>
            <a:spLocks noGrp="1" noChangeArrowheads="1"/>
          </p:cNvSpPr>
          <p:nvPr>
            <p:ph type="body" idx="1"/>
          </p:nvPr>
        </p:nvSpPr>
        <p:spPr>
          <a:xfrm>
            <a:off x="685800" y="1371600"/>
            <a:ext cx="7772400" cy="3276600"/>
          </a:xfrm>
        </p:spPr>
        <p:txBody>
          <a:bodyPr/>
          <a:lstStyle/>
          <a:p>
            <a:pPr>
              <a:buFontTx/>
              <a:buNone/>
            </a:pPr>
            <a:r>
              <a:rPr lang="en-US">
                <a:solidFill>
                  <a:srgbClr val="FF0000"/>
                </a:solidFill>
                <a:latin typeface="Comic Sans MS" charset="0"/>
              </a:rPr>
              <a:t>CIDR:</a:t>
            </a:r>
            <a:r>
              <a:rPr lang="en-US">
                <a:latin typeface="Comic Sans MS" charset="0"/>
              </a:rPr>
              <a:t> </a:t>
            </a:r>
            <a:r>
              <a:rPr lang="en-US">
                <a:solidFill>
                  <a:srgbClr val="FF0000"/>
                </a:solidFill>
                <a:latin typeface="Comic Sans MS" charset="0"/>
              </a:rPr>
              <a:t>C</a:t>
            </a:r>
            <a:r>
              <a:rPr lang="en-US">
                <a:latin typeface="Comic Sans MS" charset="0"/>
              </a:rPr>
              <a:t>lassless </a:t>
            </a:r>
            <a:r>
              <a:rPr lang="en-US">
                <a:solidFill>
                  <a:srgbClr val="FF0000"/>
                </a:solidFill>
                <a:latin typeface="Comic Sans MS" charset="0"/>
              </a:rPr>
              <a:t>I</a:t>
            </a:r>
            <a:r>
              <a:rPr lang="en-US">
                <a:latin typeface="Comic Sans MS" charset="0"/>
              </a:rPr>
              <a:t>nter</a:t>
            </a:r>
            <a:r>
              <a:rPr lang="en-US">
                <a:solidFill>
                  <a:srgbClr val="FF0000"/>
                </a:solidFill>
                <a:latin typeface="Comic Sans MS" charset="0"/>
              </a:rPr>
              <a:t>D</a:t>
            </a:r>
            <a:r>
              <a:rPr lang="en-US">
                <a:latin typeface="Comic Sans MS" charset="0"/>
              </a:rPr>
              <a:t>omain </a:t>
            </a:r>
            <a:r>
              <a:rPr lang="en-US">
                <a:solidFill>
                  <a:srgbClr val="FF0000"/>
                </a:solidFill>
                <a:latin typeface="Comic Sans MS" charset="0"/>
              </a:rPr>
              <a:t>R</a:t>
            </a:r>
            <a:r>
              <a:rPr lang="en-US">
                <a:latin typeface="Comic Sans MS" charset="0"/>
              </a:rPr>
              <a:t>outing</a:t>
            </a:r>
          </a:p>
          <a:p>
            <a:r>
              <a:rPr lang="en-US" sz="2400">
                <a:latin typeface="Comic Sans MS" charset="0"/>
              </a:rPr>
              <a:t>Network portion of address is of </a:t>
            </a:r>
            <a:r>
              <a:rPr lang="en-US" sz="2400">
                <a:solidFill>
                  <a:schemeClr val="accent2"/>
                </a:solidFill>
                <a:latin typeface="Comic Sans MS" charset="0"/>
              </a:rPr>
              <a:t>arbitrary length</a:t>
            </a:r>
          </a:p>
          <a:p>
            <a:r>
              <a:rPr lang="en-US" sz="2400">
                <a:latin typeface="Comic Sans MS" charset="0"/>
              </a:rPr>
              <a:t>Addresses allocated in contiguous blocks</a:t>
            </a:r>
          </a:p>
          <a:p>
            <a:pPr lvl="1"/>
            <a:r>
              <a:rPr lang="en-US">
                <a:latin typeface="Comic Sans MS" charset="0"/>
              </a:rPr>
              <a:t>Number of addresses assigned always power of 2</a:t>
            </a:r>
            <a:endParaRPr lang="en-US" sz="1800">
              <a:solidFill>
                <a:schemeClr val="accent2"/>
              </a:solidFill>
              <a:latin typeface="Comic Sans MS" charset="0"/>
            </a:endParaRPr>
          </a:p>
          <a:p>
            <a:r>
              <a:rPr lang="en-US" sz="2400">
                <a:latin typeface="Comic Sans MS" charset="0"/>
              </a:rPr>
              <a:t>Address format: </a:t>
            </a:r>
            <a:r>
              <a:rPr lang="en-US" sz="2400">
                <a:solidFill>
                  <a:schemeClr val="accent2"/>
                </a:solidFill>
                <a:latin typeface="Comic Sans MS" charset="0"/>
              </a:rPr>
              <a:t>a.b.c.d/x</a:t>
            </a:r>
          </a:p>
          <a:p>
            <a:pPr lvl="1"/>
            <a:r>
              <a:rPr lang="en-US">
                <a:latin typeface="Comic Sans MS" charset="0"/>
              </a:rPr>
              <a:t>x is number of bits in network portion of address</a:t>
            </a:r>
          </a:p>
        </p:txBody>
      </p:sp>
      <p:grpSp>
        <p:nvGrpSpPr>
          <p:cNvPr id="229381" name="Group 4"/>
          <p:cNvGrpSpPr>
            <a:grpSpLocks/>
          </p:cNvGrpSpPr>
          <p:nvPr/>
        </p:nvGrpSpPr>
        <p:grpSpPr bwMode="auto">
          <a:xfrm>
            <a:off x="1524000" y="4191000"/>
            <a:ext cx="6124575" cy="1625600"/>
            <a:chOff x="1339" y="899"/>
            <a:chExt cx="3858" cy="1024"/>
          </a:xfrm>
        </p:grpSpPr>
        <p:sp>
          <p:nvSpPr>
            <p:cNvPr id="229382" name="Text Box 5"/>
            <p:cNvSpPr txBox="1">
              <a:spLocks noChangeArrowheads="1"/>
            </p:cNvSpPr>
            <p:nvPr/>
          </p:nvSpPr>
          <p:spPr bwMode="auto">
            <a:xfrm>
              <a:off x="1339" y="1262"/>
              <a:ext cx="385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chemeClr val="accent2"/>
                  </a:solidFill>
                  <a:latin typeface="Arial" charset="0"/>
                </a:rPr>
                <a:t>11001000  00010111</a:t>
              </a:r>
              <a:r>
                <a:rPr lang="en-US">
                  <a:latin typeface="Arial" charset="0"/>
                </a:rPr>
                <a:t>  </a:t>
              </a:r>
              <a:r>
                <a:rPr lang="en-US">
                  <a:solidFill>
                    <a:schemeClr val="accent2"/>
                  </a:solidFill>
                  <a:latin typeface="Arial" charset="0"/>
                </a:rPr>
                <a:t>0001000</a:t>
              </a:r>
              <a:r>
                <a:rPr lang="en-US">
                  <a:latin typeface="Arial" charset="0"/>
                </a:rPr>
                <a:t>0  00000000</a:t>
              </a:r>
              <a:endParaRPr lang="en-US"/>
            </a:p>
          </p:txBody>
        </p:sp>
        <p:sp>
          <p:nvSpPr>
            <p:cNvPr id="229383" name="Text Box 6"/>
            <p:cNvSpPr txBox="1">
              <a:spLocks noChangeArrowheads="1"/>
            </p:cNvSpPr>
            <p:nvPr/>
          </p:nvSpPr>
          <p:spPr bwMode="auto">
            <a:xfrm>
              <a:off x="2329" y="922"/>
              <a:ext cx="660"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chemeClr val="accent2"/>
                  </a:solidFill>
                  <a:latin typeface="Comic Sans MS" charset="0"/>
                </a:rPr>
                <a:t>network</a:t>
              </a:r>
            </a:p>
            <a:p>
              <a:pPr algn="ctr"/>
              <a:r>
                <a:rPr lang="en-US" sz="1800">
                  <a:solidFill>
                    <a:schemeClr val="accent2"/>
                  </a:solidFill>
                  <a:latin typeface="Comic Sans MS" charset="0"/>
                </a:rPr>
                <a:t>part</a:t>
              </a:r>
              <a:endParaRPr lang="en-US" sz="1800">
                <a:latin typeface="Comic Sans MS" charset="0"/>
              </a:endParaRPr>
            </a:p>
          </p:txBody>
        </p:sp>
        <p:sp>
          <p:nvSpPr>
            <p:cNvPr id="229384" name="Text Box 7"/>
            <p:cNvSpPr txBox="1">
              <a:spLocks noChangeArrowheads="1"/>
            </p:cNvSpPr>
            <p:nvPr/>
          </p:nvSpPr>
          <p:spPr bwMode="auto">
            <a:xfrm>
              <a:off x="4468" y="899"/>
              <a:ext cx="413"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host</a:t>
              </a:r>
            </a:p>
            <a:p>
              <a:pPr algn="ctr"/>
              <a:r>
                <a:rPr lang="en-US" sz="1800">
                  <a:latin typeface="Comic Sans MS" charset="0"/>
                </a:rPr>
                <a:t>part</a:t>
              </a:r>
            </a:p>
          </p:txBody>
        </p:sp>
        <p:sp>
          <p:nvSpPr>
            <p:cNvPr id="229385" name="Line 8"/>
            <p:cNvSpPr>
              <a:spLocks noChangeShapeType="1"/>
            </p:cNvSpPr>
            <p:nvPr/>
          </p:nvSpPr>
          <p:spPr bwMode="auto">
            <a:xfrm>
              <a:off x="3020" y="1121"/>
              <a:ext cx="1021" cy="0"/>
            </a:xfrm>
            <a:prstGeom prst="line">
              <a:avLst/>
            </a:prstGeom>
            <a:noFill/>
            <a:ln w="28575">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29386" name="Line 9"/>
            <p:cNvSpPr>
              <a:spLocks noChangeShapeType="1"/>
            </p:cNvSpPr>
            <p:nvPr/>
          </p:nvSpPr>
          <p:spPr bwMode="auto">
            <a:xfrm flipH="1">
              <a:off x="1408" y="1118"/>
              <a:ext cx="924" cy="7"/>
            </a:xfrm>
            <a:prstGeom prst="line">
              <a:avLst/>
            </a:prstGeom>
            <a:noFill/>
            <a:ln w="28575">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29387" name="Line 10"/>
            <p:cNvSpPr>
              <a:spLocks noChangeShapeType="1"/>
            </p:cNvSpPr>
            <p:nvPr/>
          </p:nvSpPr>
          <p:spPr bwMode="auto">
            <a:xfrm flipH="1" flipV="1">
              <a:off x="4055" y="1123"/>
              <a:ext cx="436" cy="7"/>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29388" name="Line 11"/>
            <p:cNvSpPr>
              <a:spLocks noChangeShapeType="1"/>
            </p:cNvSpPr>
            <p:nvPr/>
          </p:nvSpPr>
          <p:spPr bwMode="auto">
            <a:xfrm flipV="1">
              <a:off x="4778" y="1121"/>
              <a:ext cx="375"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29389" name="Text Box 12"/>
            <p:cNvSpPr txBox="1">
              <a:spLocks noChangeArrowheads="1"/>
            </p:cNvSpPr>
            <p:nvPr/>
          </p:nvSpPr>
          <p:spPr bwMode="auto">
            <a:xfrm>
              <a:off x="2559" y="1635"/>
              <a:ext cx="149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Comic Sans MS" charset="0"/>
                </a:rPr>
                <a:t>200.23.16.0/23</a:t>
              </a:r>
              <a:endParaRPr lang="en-US" sz="1800">
                <a:latin typeface="Comic Sans MS" charset="0"/>
              </a:endParaRPr>
            </a:p>
          </p:txBody>
        </p:sp>
      </p:grpSp>
    </p:spTree>
    <p:extLst>
      <p:ext uri="{BB962C8B-B14F-4D97-AF65-F5344CB8AC3E}">
        <p14:creationId xmlns:p14="http://schemas.microsoft.com/office/powerpoint/2010/main" val="14435570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4"/>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4276C1DD-1BA9-3346-8FF7-47CBBFF17D1F}" type="slidenum">
              <a:rPr lang="en-US" altLang="en-US" sz="1200"/>
              <a:pPr>
                <a:spcBef>
                  <a:spcPct val="0"/>
                </a:spcBef>
                <a:buFontTx/>
                <a:buNone/>
              </a:pPr>
              <a:t>140</a:t>
            </a:fld>
            <a:endParaRPr lang="en-US" altLang="en-US" sz="1200"/>
          </a:p>
        </p:txBody>
      </p:sp>
      <p:sp>
        <p:nvSpPr>
          <p:cNvPr id="199682" name="Rectangle 2"/>
          <p:cNvSpPr>
            <a:spLocks noGrp="1" noChangeArrowheads="1"/>
          </p:cNvSpPr>
          <p:nvPr>
            <p:ph type="title"/>
          </p:nvPr>
        </p:nvSpPr>
        <p:spPr>
          <a:xfrm>
            <a:off x="685800" y="152400"/>
            <a:ext cx="7772400" cy="1143000"/>
          </a:xfrm>
        </p:spPr>
        <p:txBody>
          <a:bodyPr/>
          <a:lstStyle/>
          <a:p>
            <a:pPr>
              <a:defRPr/>
            </a:pPr>
            <a:r>
              <a:rPr lang="en-US" smtClean="0">
                <a:cs typeface="+mj-cs"/>
              </a:rPr>
              <a:t>Taxonomy of MAC Protocols</a:t>
            </a:r>
          </a:p>
        </p:txBody>
      </p:sp>
      <p:grpSp>
        <p:nvGrpSpPr>
          <p:cNvPr id="37891" name="Group 19"/>
          <p:cNvGrpSpPr>
            <a:grpSpLocks/>
          </p:cNvGrpSpPr>
          <p:nvPr/>
        </p:nvGrpSpPr>
        <p:grpSpPr bwMode="auto">
          <a:xfrm>
            <a:off x="681038" y="1219200"/>
            <a:ext cx="7620000" cy="4572000"/>
            <a:chOff x="681037" y="1066800"/>
            <a:chExt cx="7620000" cy="4572000"/>
          </a:xfrm>
        </p:grpSpPr>
        <p:pic>
          <p:nvPicPr>
            <p:cNvPr id="37893" name="Picture 3" descr="fig-3-taxon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 y="1066800"/>
              <a:ext cx="7620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894" name="Straight Connector 2"/>
            <p:cNvCxnSpPr>
              <a:cxnSpLocks noChangeShapeType="1"/>
            </p:cNvCxnSpPr>
            <p:nvPr/>
          </p:nvCxnSpPr>
          <p:spPr bwMode="auto">
            <a:xfrm>
              <a:off x="4876800" y="35814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5" name="TextBox 3"/>
            <p:cNvSpPr txBox="1">
              <a:spLocks noChangeArrowheads="1"/>
            </p:cNvSpPr>
            <p:nvPr/>
          </p:nvSpPr>
          <p:spPr bwMode="auto">
            <a:xfrm>
              <a:off x="4572000" y="3962400"/>
              <a:ext cx="12836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x-none" sz="1800" b="1">
                  <a:latin typeface="Times New Roman" charset="0"/>
                </a:rPr>
                <a:t>polling</a:t>
              </a:r>
            </a:p>
          </p:txBody>
        </p:sp>
        <p:cxnSp>
          <p:nvCxnSpPr>
            <p:cNvPr id="37896" name="Straight Connector 13"/>
            <p:cNvCxnSpPr>
              <a:cxnSpLocks noChangeShapeType="1"/>
            </p:cNvCxnSpPr>
            <p:nvPr/>
          </p:nvCxnSpPr>
          <p:spPr bwMode="auto">
            <a:xfrm>
              <a:off x="2362200" y="2357318"/>
              <a:ext cx="762000" cy="196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Box 17"/>
            <p:cNvSpPr txBox="1">
              <a:spLocks noChangeArrowheads="1"/>
            </p:cNvSpPr>
            <p:nvPr/>
          </p:nvSpPr>
          <p:spPr bwMode="auto">
            <a:xfrm>
              <a:off x="2750786" y="2553830"/>
              <a:ext cx="15802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x-none" sz="1800" b="1">
                  <a:latin typeface="Times New Roman" charset="0"/>
                </a:rPr>
                <a:t>CSMA/CA</a:t>
              </a:r>
            </a:p>
            <a:p>
              <a:pPr>
                <a:spcBef>
                  <a:spcPct val="0"/>
                </a:spcBef>
                <a:buFontTx/>
                <a:buNone/>
              </a:pPr>
              <a:r>
                <a:rPr lang="en-US" altLang="x-none" sz="1800" b="1">
                  <a:latin typeface="Times New Roman" charset="0"/>
                </a:rPr>
                <a:t>(WiFi/802.11)</a:t>
              </a:r>
            </a:p>
          </p:txBody>
        </p:sp>
      </p:grpSp>
      <p:sp>
        <p:nvSpPr>
          <p:cNvPr id="23"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48524095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44738"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411562B-A730-5B44-ACCB-1E9F4BA2097F}" type="slidenum">
              <a:rPr lang="en-US" sz="1200">
                <a:latin typeface="Comic Sans MS" charset="0"/>
              </a:rPr>
              <a:pPr/>
              <a:t>141</a:t>
            </a:fld>
            <a:endParaRPr lang="en-US" sz="1200" dirty="0">
              <a:latin typeface="Comic Sans MS" charset="0"/>
            </a:endParaRPr>
          </a:p>
        </p:txBody>
      </p:sp>
      <p:sp>
        <p:nvSpPr>
          <p:cNvPr id="244739" name="Rectangle 2"/>
          <p:cNvSpPr>
            <a:spLocks noGrp="1" noChangeArrowheads="1"/>
          </p:cNvSpPr>
          <p:nvPr>
            <p:ph type="ctrTitle"/>
          </p:nvPr>
        </p:nvSpPr>
        <p:spPr>
          <a:xfrm>
            <a:off x="457200" y="76200"/>
            <a:ext cx="8153400" cy="762000"/>
          </a:xfrm>
        </p:spPr>
        <p:txBody>
          <a:bodyPr/>
          <a:lstStyle/>
          <a:p>
            <a:r>
              <a:rPr lang="en-US" sz="3200" i="1" dirty="0">
                <a:latin typeface="Comic Sans MS" charset="0"/>
              </a:rPr>
              <a:t>Announcements &amp; Reminders </a:t>
            </a:r>
            <a:r>
              <a:rPr lang="en-US" sz="3200" i="1" dirty="0" smtClean="0">
                <a:latin typeface="Comic Sans MS" charset="0"/>
              </a:rPr>
              <a:t>(Dec 11)</a:t>
            </a:r>
            <a:endParaRPr lang="en-US" sz="3200" dirty="0">
              <a:latin typeface="Comic Sans MS" charset="0"/>
            </a:endParaRPr>
          </a:p>
        </p:txBody>
      </p:sp>
      <p:sp>
        <p:nvSpPr>
          <p:cNvPr id="83971" name="Rectangle 3"/>
          <p:cNvSpPr>
            <a:spLocks noChangeArrowheads="1"/>
          </p:cNvSpPr>
          <p:nvPr/>
        </p:nvSpPr>
        <p:spPr bwMode="auto">
          <a:xfrm>
            <a:off x="381000" y="829733"/>
            <a:ext cx="8763000" cy="5325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buFontTx/>
              <a:buChar char="•"/>
            </a:pPr>
            <a:endParaRPr lang="en-US" sz="1200" b="1" dirty="0">
              <a:solidFill>
                <a:srgbClr val="00B050"/>
              </a:solidFill>
              <a:latin typeface="Comic Sans MS" charset="0"/>
            </a:endParaRPr>
          </a:p>
          <a:p>
            <a:pPr>
              <a:buFontTx/>
              <a:buChar char="•"/>
            </a:pPr>
            <a:r>
              <a:rPr lang="en-US" sz="2600" b="1" dirty="0" smtClean="0">
                <a:solidFill>
                  <a:srgbClr val="00B050"/>
                </a:solidFill>
                <a:latin typeface="Comic Sans MS" charset="0"/>
              </a:rPr>
              <a:t> </a:t>
            </a:r>
            <a:r>
              <a:rPr lang="en-US" sz="2600" b="1" dirty="0" smtClean="0">
                <a:solidFill>
                  <a:srgbClr val="FF0000"/>
                </a:solidFill>
                <a:latin typeface="Comic Sans MS" charset="0"/>
              </a:rPr>
              <a:t>Final Exam:  Mon Dec 18 6:30pm – 8:30pm, </a:t>
            </a:r>
          </a:p>
          <a:p>
            <a:r>
              <a:rPr lang="en-US" sz="2600" b="1" dirty="0">
                <a:solidFill>
                  <a:srgbClr val="FF0000"/>
                </a:solidFill>
                <a:latin typeface="Comic Sans MS" charset="0"/>
              </a:rPr>
              <a:t> </a:t>
            </a:r>
            <a:r>
              <a:rPr lang="en-US" sz="2600" b="1" dirty="0" smtClean="0">
                <a:solidFill>
                  <a:srgbClr val="FF0000"/>
                </a:solidFill>
                <a:latin typeface="Comic Sans MS" charset="0"/>
              </a:rPr>
              <a:t>                in-class  </a:t>
            </a:r>
            <a:r>
              <a:rPr lang="en-US" sz="2600" dirty="0" smtClean="0">
                <a:solidFill>
                  <a:srgbClr val="FF0000"/>
                </a:solidFill>
                <a:latin typeface="Comic Sans MS" charset="0"/>
              </a:rPr>
              <a:t>    </a:t>
            </a:r>
          </a:p>
          <a:p>
            <a:r>
              <a:rPr lang="en-US" sz="2600" dirty="0">
                <a:solidFill>
                  <a:srgbClr val="FF0000"/>
                </a:solidFill>
                <a:latin typeface="Comic Sans MS" charset="0"/>
              </a:rPr>
              <a:t> </a:t>
            </a:r>
            <a:r>
              <a:rPr lang="en-US" sz="2600" dirty="0" smtClean="0">
                <a:solidFill>
                  <a:srgbClr val="FF0000"/>
                </a:solidFill>
                <a:latin typeface="Comic Sans MS" charset="0"/>
              </a:rPr>
              <a:t>    </a:t>
            </a:r>
            <a:r>
              <a:rPr lang="en-US" dirty="0" smtClean="0">
                <a:solidFill>
                  <a:srgbClr val="000099"/>
                </a:solidFill>
                <a:latin typeface="Comic Sans MS" charset="0"/>
              </a:rPr>
              <a:t>open book, open nots, &amp; open “Internet”</a:t>
            </a:r>
          </a:p>
          <a:p>
            <a:r>
              <a:rPr lang="en-US" dirty="0" smtClean="0">
                <a:solidFill>
                  <a:srgbClr val="000099"/>
                </a:solidFill>
                <a:latin typeface="Comic Sans MS" charset="0"/>
              </a:rPr>
              <a:t> (but no communications w/ fellow students or anyone else!)</a:t>
            </a:r>
          </a:p>
          <a:p>
            <a:endParaRPr lang="en-US" sz="800" dirty="0" smtClean="0">
              <a:solidFill>
                <a:srgbClr val="000099"/>
              </a:solidFill>
              <a:latin typeface="Comic Sans MS" charset="0"/>
            </a:endParaRPr>
          </a:p>
          <a:p>
            <a:pPr marL="914400" lvl="1" indent="-457200">
              <a:buFont typeface="Wingdings" charset="2"/>
              <a:buChar char="Ø"/>
            </a:pPr>
            <a:r>
              <a:rPr lang="en-US" dirty="0" smtClean="0">
                <a:solidFill>
                  <a:srgbClr val="6600FF"/>
                </a:solidFill>
                <a:latin typeface="Comic Sans MS" charset="0"/>
              </a:rPr>
              <a:t>If you have final conflicts, or special needs, please let us know ASAP</a:t>
            </a:r>
          </a:p>
          <a:p>
            <a:pPr marL="914400" lvl="1" indent="-457200">
              <a:buFont typeface="Wingdings" charset="2"/>
              <a:buChar char="Ø"/>
            </a:pPr>
            <a:endParaRPr lang="en-US" sz="400" dirty="0" smtClean="0">
              <a:solidFill>
                <a:srgbClr val="6600FF"/>
              </a:solidFill>
              <a:latin typeface="Comic Sans MS" charset="0"/>
            </a:endParaRPr>
          </a:p>
          <a:p>
            <a:pPr marL="914400" lvl="1" indent="-457200">
              <a:buFont typeface="Wingdings" charset="2"/>
              <a:buChar char="Ø"/>
            </a:pPr>
            <a:endParaRPr lang="en-US" sz="800" dirty="0">
              <a:solidFill>
                <a:srgbClr val="6600FF"/>
              </a:solidFill>
              <a:latin typeface="Comic Sans MS" charset="0"/>
            </a:endParaRPr>
          </a:p>
          <a:p>
            <a:pPr>
              <a:buFontTx/>
              <a:buChar char="•"/>
            </a:pPr>
            <a:r>
              <a:rPr lang="en-US" sz="2600" dirty="0" smtClean="0">
                <a:solidFill>
                  <a:srgbClr val="FF0000"/>
                </a:solidFill>
                <a:latin typeface="Comic Sans MS" charset="0"/>
              </a:rPr>
              <a:t> </a:t>
            </a:r>
            <a:r>
              <a:rPr lang="en-US" dirty="0" smtClean="0">
                <a:solidFill>
                  <a:srgbClr val="000099"/>
                </a:solidFill>
                <a:latin typeface="Comic Sans MS" charset="0"/>
              </a:rPr>
              <a:t>Extra office hours:</a:t>
            </a:r>
          </a:p>
          <a:p>
            <a:pPr marL="914400" lvl="1" indent="-457200">
              <a:buFont typeface="Wingdings" charset="2"/>
              <a:buChar char="Ø"/>
            </a:pPr>
            <a:r>
              <a:rPr lang="en-US" sz="2200" dirty="0" smtClean="0">
                <a:solidFill>
                  <a:srgbClr val="6600FF"/>
                </a:solidFill>
                <a:latin typeface="Comic Sans MS" charset="0"/>
              </a:rPr>
              <a:t>This Friday:     4pm </a:t>
            </a:r>
            <a:r>
              <a:rPr lang="mr-IN" sz="2200" dirty="0" smtClean="0">
                <a:solidFill>
                  <a:srgbClr val="6600FF"/>
                </a:solidFill>
                <a:latin typeface="Comic Sans MS" charset="0"/>
              </a:rPr>
              <a:t>–</a:t>
            </a:r>
            <a:r>
              <a:rPr lang="en-US" sz="2200" dirty="0" smtClean="0">
                <a:solidFill>
                  <a:srgbClr val="6600FF"/>
                </a:solidFill>
                <a:latin typeface="Comic Sans MS" charset="0"/>
              </a:rPr>
              <a:t> 6pm</a:t>
            </a:r>
          </a:p>
          <a:p>
            <a:pPr marL="914400" lvl="1" indent="-457200">
              <a:buFont typeface="Wingdings" charset="2"/>
              <a:buChar char="Ø"/>
            </a:pPr>
            <a:r>
              <a:rPr lang="en-US" sz="2200" dirty="0" smtClean="0">
                <a:solidFill>
                  <a:srgbClr val="6600FF"/>
                </a:solidFill>
                <a:latin typeface="Comic Sans MS" charset="0"/>
              </a:rPr>
              <a:t>Next Monday:  4pm - 6pm (&amp; by appointment earlier of the day)</a:t>
            </a:r>
          </a:p>
          <a:p>
            <a:pPr marL="914400" lvl="1" indent="-457200">
              <a:buFont typeface="Wingdings" charset="2"/>
              <a:buChar char="Ø"/>
            </a:pPr>
            <a:r>
              <a:rPr lang="en-US" sz="2200" dirty="0" smtClean="0">
                <a:solidFill>
                  <a:srgbClr val="000099"/>
                </a:solidFill>
                <a:latin typeface="Comic Sans MS" charset="0"/>
              </a:rPr>
              <a:t>TAs will hold extra office hours this week!</a:t>
            </a:r>
          </a:p>
          <a:p>
            <a:pPr marL="457200" indent="-457200">
              <a:buFont typeface="Arial" charset="0"/>
              <a:buChar char="•"/>
            </a:pPr>
            <a:r>
              <a:rPr lang="en-US" sz="2200" dirty="0" smtClean="0">
                <a:solidFill>
                  <a:srgbClr val="000099"/>
                </a:solidFill>
                <a:latin typeface="Comic Sans MS" charset="0"/>
              </a:rPr>
              <a:t>Questions &amp; concerns with homework/project grading, please contact TAs and/o me ASAP.</a:t>
            </a:r>
            <a:endParaRPr lang="en-US" sz="2200" dirty="0">
              <a:solidFill>
                <a:srgbClr val="000099"/>
              </a:solidFill>
              <a:latin typeface="Comic Sans MS" charset="0"/>
            </a:endParaRPr>
          </a:p>
        </p:txBody>
      </p:sp>
    </p:spTree>
    <p:extLst>
      <p:ext uri="{BB962C8B-B14F-4D97-AF65-F5344CB8AC3E}">
        <p14:creationId xmlns:p14="http://schemas.microsoft.com/office/powerpoint/2010/main" val="131291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971">
                                            <p:txEl>
                                              <p:pRg st="1" end="1"/>
                                            </p:txEl>
                                          </p:spTgt>
                                        </p:tgtEl>
                                        <p:attrNameLst>
                                          <p:attrName>style.visibility</p:attrName>
                                        </p:attrNameLst>
                                      </p:cBhvr>
                                      <p:to>
                                        <p:strVal val="visible"/>
                                      </p:to>
                                    </p:set>
                                    <p:animEffect transition="in" filter="dissolve">
                                      <p:cBhvr>
                                        <p:cTn id="7" dur="500"/>
                                        <p:tgtEl>
                                          <p:spTgt spid="839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3971">
                                            <p:txEl>
                                              <p:pRg st="2" end="2"/>
                                            </p:txEl>
                                          </p:spTgt>
                                        </p:tgtEl>
                                        <p:attrNameLst>
                                          <p:attrName>style.visibility</p:attrName>
                                        </p:attrNameLst>
                                      </p:cBhvr>
                                      <p:to>
                                        <p:strVal val="visible"/>
                                      </p:to>
                                    </p:set>
                                    <p:animEffect transition="in" filter="dissolve">
                                      <p:cBhvr>
                                        <p:cTn id="12" dur="500"/>
                                        <p:tgtEl>
                                          <p:spTgt spid="839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3971">
                                            <p:txEl>
                                              <p:pRg st="3" end="3"/>
                                            </p:txEl>
                                          </p:spTgt>
                                        </p:tgtEl>
                                        <p:attrNameLst>
                                          <p:attrName>style.visibility</p:attrName>
                                        </p:attrNameLst>
                                      </p:cBhvr>
                                      <p:to>
                                        <p:strVal val="visible"/>
                                      </p:to>
                                    </p:set>
                                    <p:animEffect transition="in" filter="dissolve">
                                      <p:cBhvr>
                                        <p:cTn id="17" dur="500"/>
                                        <p:tgtEl>
                                          <p:spTgt spid="839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3971">
                                            <p:txEl>
                                              <p:pRg st="4" end="4"/>
                                            </p:txEl>
                                          </p:spTgt>
                                        </p:tgtEl>
                                        <p:attrNameLst>
                                          <p:attrName>style.visibility</p:attrName>
                                        </p:attrNameLst>
                                      </p:cBhvr>
                                      <p:to>
                                        <p:strVal val="visible"/>
                                      </p:to>
                                    </p:set>
                                    <p:animEffect transition="in" filter="dissolve">
                                      <p:cBhvr>
                                        <p:cTn id="22" dur="500"/>
                                        <p:tgtEl>
                                          <p:spTgt spid="839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animEffect transition="in" filter="dissolve">
                                      <p:cBhvr>
                                        <p:cTn id="27" dur="500"/>
                                        <p:tgtEl>
                                          <p:spTgt spid="8397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3971">
                                            <p:txEl>
                                              <p:pRg st="9" end="9"/>
                                            </p:txEl>
                                          </p:spTgt>
                                        </p:tgtEl>
                                        <p:attrNameLst>
                                          <p:attrName>style.visibility</p:attrName>
                                        </p:attrNameLst>
                                      </p:cBhvr>
                                      <p:to>
                                        <p:strVal val="visible"/>
                                      </p:to>
                                    </p:set>
                                    <p:animEffect transition="in" filter="dissolve">
                                      <p:cBhvr>
                                        <p:cTn id="32" dur="500"/>
                                        <p:tgtEl>
                                          <p:spTgt spid="83971">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3971">
                                            <p:txEl>
                                              <p:pRg st="10" end="10"/>
                                            </p:txEl>
                                          </p:spTgt>
                                        </p:tgtEl>
                                        <p:attrNameLst>
                                          <p:attrName>style.visibility</p:attrName>
                                        </p:attrNameLst>
                                      </p:cBhvr>
                                      <p:to>
                                        <p:strVal val="visible"/>
                                      </p:to>
                                    </p:set>
                                    <p:animEffect transition="in" filter="dissolve">
                                      <p:cBhvr>
                                        <p:cTn id="37" dur="500"/>
                                        <p:tgtEl>
                                          <p:spTgt spid="83971">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3971">
                                            <p:txEl>
                                              <p:pRg st="11" end="11"/>
                                            </p:txEl>
                                          </p:spTgt>
                                        </p:tgtEl>
                                        <p:attrNameLst>
                                          <p:attrName>style.visibility</p:attrName>
                                        </p:attrNameLst>
                                      </p:cBhvr>
                                      <p:to>
                                        <p:strVal val="visible"/>
                                      </p:to>
                                    </p:set>
                                    <p:animEffect transition="in" filter="dissolve">
                                      <p:cBhvr>
                                        <p:cTn id="42" dur="500"/>
                                        <p:tgtEl>
                                          <p:spTgt spid="83971">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3971">
                                            <p:txEl>
                                              <p:pRg st="12" end="12"/>
                                            </p:txEl>
                                          </p:spTgt>
                                        </p:tgtEl>
                                        <p:attrNameLst>
                                          <p:attrName>style.visibility</p:attrName>
                                        </p:attrNameLst>
                                      </p:cBhvr>
                                      <p:to>
                                        <p:strVal val="visible"/>
                                      </p:to>
                                    </p:set>
                                    <p:animEffect transition="in" filter="dissolve">
                                      <p:cBhvr>
                                        <p:cTn id="47" dur="500"/>
                                        <p:tgtEl>
                                          <p:spTgt spid="83971">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3971">
                                            <p:txEl>
                                              <p:pRg st="13" end="13"/>
                                            </p:txEl>
                                          </p:spTgt>
                                        </p:tgtEl>
                                        <p:attrNameLst>
                                          <p:attrName>style.visibility</p:attrName>
                                        </p:attrNameLst>
                                      </p:cBhvr>
                                      <p:to>
                                        <p:strVal val="visible"/>
                                      </p:to>
                                    </p:set>
                                    <p:animEffect transition="in" filter="dissolve">
                                      <p:cBhvr>
                                        <p:cTn id="52" dur="500"/>
                                        <p:tgtEl>
                                          <p:spTgt spid="8397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bldLvl="2"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5" name="Rectangle 2"/>
          <p:cNvSpPr>
            <a:spLocks noGrp="1" noChangeArrowheads="1"/>
          </p:cNvSpPr>
          <p:nvPr>
            <p:ph type="ctrTitle"/>
          </p:nvPr>
        </p:nvSpPr>
        <p:spPr>
          <a:xfrm>
            <a:off x="533400" y="152400"/>
            <a:ext cx="8153400" cy="762000"/>
          </a:xfrm>
        </p:spPr>
        <p:txBody>
          <a:bodyPr/>
          <a:lstStyle/>
          <a:p>
            <a:r>
              <a:rPr lang="en-US" sz="3200" dirty="0" smtClean="0">
                <a:latin typeface="Comic Sans MS" charset="0"/>
              </a:rPr>
              <a:t>What </a:t>
            </a:r>
            <a:r>
              <a:rPr lang="en-US" sz="3200" dirty="0">
                <a:latin typeface="Comic Sans MS" charset="0"/>
              </a:rPr>
              <a:t>We Learned Last Time (Dec </a:t>
            </a:r>
            <a:r>
              <a:rPr lang="en-US" sz="3200" dirty="0" smtClean="0">
                <a:latin typeface="Comic Sans MS" charset="0"/>
              </a:rPr>
              <a:t>11)</a:t>
            </a:r>
            <a:endParaRPr lang="en-US" sz="3200" dirty="0">
              <a:latin typeface="Comic Sans MS" charset="0"/>
            </a:endParaRPr>
          </a:p>
        </p:txBody>
      </p:sp>
      <p:sp>
        <p:nvSpPr>
          <p:cNvPr id="74755" name="Rectangle 3"/>
          <p:cNvSpPr>
            <a:spLocks noChangeArrowheads="1"/>
          </p:cNvSpPr>
          <p:nvPr/>
        </p:nvSpPr>
        <p:spPr bwMode="auto">
          <a:xfrm>
            <a:off x="533400" y="950119"/>
            <a:ext cx="7696200" cy="5110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pPr marL="342900" lvl="1" indent="-342900">
              <a:buFont typeface="Wingdings" charset="2"/>
              <a:buChar char="v"/>
              <a:defRPr/>
            </a:pPr>
            <a:r>
              <a:rPr lang="en-US" dirty="0">
                <a:solidFill>
                  <a:srgbClr val="000090"/>
                </a:solidFill>
                <a:latin typeface="Comic Sans MS" charset="0"/>
                <a:cs typeface="+mn-cs"/>
              </a:rPr>
              <a:t>Media Access Control: </a:t>
            </a:r>
            <a:r>
              <a:rPr lang="en-US" sz="2200" dirty="0">
                <a:solidFill>
                  <a:srgbClr val="000099"/>
                </a:solidFill>
                <a:latin typeface="Comic Sans MS" charset="0"/>
                <a:cs typeface="+mn-cs"/>
              </a:rPr>
              <a:t>Shared media</a:t>
            </a:r>
          </a:p>
          <a:p>
            <a:pPr marL="800100" lvl="2" indent="-342900">
              <a:buFont typeface="Wingdings" charset="2"/>
              <a:buChar char="§"/>
              <a:defRPr/>
            </a:pPr>
            <a:r>
              <a:rPr lang="en-US" sz="2200" dirty="0">
                <a:solidFill>
                  <a:srgbClr val="000099"/>
                </a:solidFill>
                <a:latin typeface="Comic Sans MS" charset="0"/>
                <a:cs typeface="+mn-cs"/>
              </a:rPr>
              <a:t>issues and difficulties</a:t>
            </a:r>
          </a:p>
          <a:p>
            <a:pPr marL="342900" indent="-342900">
              <a:buFont typeface="Wingdings" charset="2"/>
              <a:buChar char="v"/>
              <a:defRPr/>
            </a:pPr>
            <a:r>
              <a:rPr lang="en-US" dirty="0">
                <a:solidFill>
                  <a:srgbClr val="000090"/>
                </a:solidFill>
                <a:latin typeface="Comic Sans MS" charset="0"/>
                <a:cs typeface="+mn-cs"/>
              </a:rPr>
              <a:t> Taxonomy of MAC Protocols</a:t>
            </a:r>
          </a:p>
          <a:p>
            <a:pPr marL="800100" lvl="1" indent="-342900">
              <a:buFont typeface="Wingdings" charset="2"/>
              <a:buChar char="§"/>
              <a:defRPr/>
            </a:pPr>
            <a:r>
              <a:rPr lang="en-US" dirty="0">
                <a:solidFill>
                  <a:srgbClr val="000099"/>
                </a:solidFill>
                <a:latin typeface="Comic Sans MS" charset="0"/>
                <a:cs typeface="+mn-cs"/>
              </a:rPr>
              <a:t> </a:t>
            </a:r>
            <a:r>
              <a:rPr lang="en-US" sz="2200" dirty="0">
                <a:solidFill>
                  <a:srgbClr val="000099"/>
                </a:solidFill>
                <a:latin typeface="Comic Sans MS" charset="0"/>
                <a:cs typeface="+mn-cs"/>
              </a:rPr>
              <a:t>Random Access Control:</a:t>
            </a:r>
          </a:p>
          <a:p>
            <a:pPr lvl="2">
              <a:buFontTx/>
              <a:buChar char="•"/>
              <a:defRPr/>
            </a:pPr>
            <a:r>
              <a:rPr lang="en-US" sz="2000" dirty="0">
                <a:solidFill>
                  <a:srgbClr val="000099"/>
                </a:solidFill>
                <a:latin typeface="Comic Sans MS" charset="0"/>
                <a:cs typeface="+mn-cs"/>
              </a:rPr>
              <a:t>ALOHA and Slotted ALOHA</a:t>
            </a:r>
          </a:p>
          <a:p>
            <a:pPr lvl="2">
              <a:buFontTx/>
              <a:buChar char="•"/>
              <a:defRPr/>
            </a:pPr>
            <a:r>
              <a:rPr lang="en-US" sz="2000" dirty="0">
                <a:solidFill>
                  <a:srgbClr val="000099"/>
                </a:solidFill>
                <a:latin typeface="Comic Sans MS" charset="0"/>
                <a:cs typeface="+mn-cs"/>
              </a:rPr>
              <a:t> CSMA: </a:t>
            </a:r>
            <a:r>
              <a:rPr lang="en-US" sz="2000" dirty="0" err="1">
                <a:solidFill>
                  <a:srgbClr val="000099"/>
                </a:solidFill>
                <a:latin typeface="Comic Sans MS" charset="0"/>
                <a:cs typeface="+mn-cs"/>
              </a:rPr>
              <a:t>nonpersistent</a:t>
            </a:r>
            <a:r>
              <a:rPr lang="en-US" sz="2000" dirty="0">
                <a:solidFill>
                  <a:srgbClr val="000099"/>
                </a:solidFill>
                <a:latin typeface="Comic Sans MS" charset="0"/>
                <a:cs typeface="+mn-cs"/>
              </a:rPr>
              <a:t> vs. p-persistent</a:t>
            </a:r>
          </a:p>
          <a:p>
            <a:pPr lvl="2">
              <a:buFontTx/>
              <a:buChar char="•"/>
              <a:defRPr/>
            </a:pPr>
            <a:r>
              <a:rPr lang="en-US" sz="2000" dirty="0">
                <a:solidFill>
                  <a:srgbClr val="000099"/>
                </a:solidFill>
                <a:latin typeface="Comic Sans MS" charset="0"/>
                <a:cs typeface="+mn-cs"/>
              </a:rPr>
              <a:t> CSMA/CD</a:t>
            </a:r>
          </a:p>
          <a:p>
            <a:pPr lvl="2">
              <a:buFontTx/>
              <a:buChar char="•"/>
              <a:defRPr/>
            </a:pPr>
            <a:r>
              <a:rPr lang="en-US" sz="2000" dirty="0">
                <a:solidFill>
                  <a:srgbClr val="000099"/>
                </a:solidFill>
                <a:latin typeface="Comic Sans MS" charset="0"/>
                <a:cs typeface="+mn-cs"/>
              </a:rPr>
              <a:t>What are they? How do they work?</a:t>
            </a:r>
          </a:p>
          <a:p>
            <a:pPr marL="800100" lvl="1" indent="-342900">
              <a:buFont typeface="Wingdings" charset="2"/>
              <a:buChar char="§"/>
              <a:defRPr/>
            </a:pPr>
            <a:r>
              <a:rPr lang="en-US" sz="2000" dirty="0">
                <a:solidFill>
                  <a:srgbClr val="000099"/>
                </a:solidFill>
                <a:latin typeface="Comic Sans MS" charset="0"/>
                <a:cs typeface="+mn-cs"/>
              </a:rPr>
              <a:t> </a:t>
            </a:r>
            <a:r>
              <a:rPr lang="en-US" sz="2200" dirty="0">
                <a:solidFill>
                  <a:srgbClr val="000099"/>
                </a:solidFill>
                <a:latin typeface="Comic Sans MS" charset="0"/>
                <a:cs typeface="+mn-cs"/>
              </a:rPr>
              <a:t>Adaptive Controlled Access:</a:t>
            </a:r>
          </a:p>
          <a:p>
            <a:pPr lvl="2">
              <a:buFontTx/>
              <a:buChar char="•"/>
              <a:defRPr/>
            </a:pPr>
            <a:r>
              <a:rPr lang="en-US" dirty="0">
                <a:solidFill>
                  <a:srgbClr val="000099"/>
                </a:solidFill>
                <a:latin typeface="Comic Sans MS" charset="0"/>
                <a:cs typeface="+mn-cs"/>
              </a:rPr>
              <a:t> </a:t>
            </a:r>
            <a:r>
              <a:rPr lang="en-US" sz="2000" dirty="0">
                <a:solidFill>
                  <a:srgbClr val="000099"/>
                </a:solidFill>
                <a:latin typeface="Comic Sans MS" charset="0"/>
                <a:cs typeface="+mn-cs"/>
              </a:rPr>
              <a:t>token passing vs. polling</a:t>
            </a:r>
          </a:p>
          <a:p>
            <a:pPr marL="800100" lvl="1" indent="-342900">
              <a:buFont typeface="Wingdings" charset="2"/>
              <a:buChar char="§"/>
              <a:defRPr/>
            </a:pPr>
            <a:r>
              <a:rPr lang="en-US" sz="2000" dirty="0">
                <a:solidFill>
                  <a:srgbClr val="000099"/>
                </a:solidFill>
                <a:latin typeface="Comic Sans MS" charset="0"/>
                <a:cs typeface="+mn-cs"/>
              </a:rPr>
              <a:t>Efficiency of MAC protocols: light vs. heavy load</a:t>
            </a:r>
          </a:p>
          <a:p>
            <a:pPr marL="342900" indent="-342900">
              <a:buFont typeface="Wingdings" charset="2"/>
              <a:buChar char="v"/>
              <a:defRPr/>
            </a:pPr>
            <a:r>
              <a:rPr lang="en-US" dirty="0">
                <a:solidFill>
                  <a:srgbClr val="000099"/>
                </a:solidFill>
                <a:latin typeface="Comic Sans MS" charset="0"/>
                <a:cs typeface="+mn-cs"/>
              </a:rPr>
              <a:t> Ethernet (802.3)</a:t>
            </a:r>
          </a:p>
          <a:p>
            <a:pPr lvl="1">
              <a:buFontTx/>
              <a:buChar char="•"/>
              <a:defRPr/>
            </a:pPr>
            <a:r>
              <a:rPr lang="en-US" sz="2000" dirty="0">
                <a:solidFill>
                  <a:srgbClr val="000099"/>
                </a:solidFill>
                <a:latin typeface="Comic Sans MS" charset="0"/>
                <a:cs typeface="+mn-cs"/>
              </a:rPr>
              <a:t>MAC: 1-persistent CSMA/CD,  binary random </a:t>
            </a:r>
            <a:r>
              <a:rPr lang="en-US" sz="2000" dirty="0" err="1">
                <a:solidFill>
                  <a:srgbClr val="000099"/>
                </a:solidFill>
                <a:latin typeface="Comic Sans MS" charset="0"/>
                <a:cs typeface="+mn-cs"/>
              </a:rPr>
              <a:t>backoff</a:t>
            </a:r>
            <a:endParaRPr lang="en-US" sz="2000" dirty="0">
              <a:solidFill>
                <a:srgbClr val="000099"/>
              </a:solidFill>
              <a:latin typeface="Comic Sans MS" charset="0"/>
              <a:cs typeface="+mn-cs"/>
            </a:endParaRPr>
          </a:p>
          <a:p>
            <a:pPr lvl="1">
              <a:buFontTx/>
              <a:buChar char="•"/>
              <a:defRPr/>
            </a:pPr>
            <a:r>
              <a:rPr lang="en-US" sz="2000" dirty="0">
                <a:solidFill>
                  <a:srgbClr val="000099"/>
                </a:solidFill>
                <a:latin typeface="Comic Sans MS" charset="0"/>
                <a:cs typeface="+mn-cs"/>
              </a:rPr>
              <a:t> </a:t>
            </a:r>
            <a:r>
              <a:rPr lang="en-US" sz="2000" dirty="0">
                <a:solidFill>
                  <a:srgbClr val="0000FF"/>
                </a:solidFill>
                <a:latin typeface="Comic Sans MS" charset="0"/>
                <a:cs typeface="+mn-cs"/>
              </a:rPr>
              <a:t>collision domain</a:t>
            </a:r>
            <a:r>
              <a:rPr lang="en-US" sz="2000" dirty="0">
                <a:solidFill>
                  <a:srgbClr val="000099"/>
                </a:solidFill>
                <a:latin typeface="Comic Sans MS" charset="0"/>
                <a:cs typeface="+mn-cs"/>
              </a:rPr>
              <a:t>,  bit-time and </a:t>
            </a:r>
            <a:r>
              <a:rPr lang="en-US" sz="2000" dirty="0">
                <a:solidFill>
                  <a:srgbClr val="0000FF"/>
                </a:solidFill>
                <a:latin typeface="Comic Sans MS" charset="0"/>
                <a:cs typeface="+mn-cs"/>
              </a:rPr>
              <a:t>min. frame size </a:t>
            </a:r>
          </a:p>
          <a:p>
            <a:pPr lvl="1">
              <a:buFontTx/>
              <a:buChar char="•"/>
              <a:defRPr/>
            </a:pPr>
            <a:r>
              <a:rPr lang="en-US" sz="2000" dirty="0">
                <a:solidFill>
                  <a:srgbClr val="000099"/>
                </a:solidFill>
                <a:latin typeface="Comic Sans MS" charset="0"/>
                <a:cs typeface="+mn-cs"/>
              </a:rPr>
              <a:t> 10BaseT, 100 </a:t>
            </a:r>
            <a:r>
              <a:rPr lang="en-US" sz="2000" dirty="0" err="1">
                <a:solidFill>
                  <a:srgbClr val="000099"/>
                </a:solidFill>
                <a:latin typeface="Comic Sans MS" charset="0"/>
                <a:cs typeface="+mn-cs"/>
              </a:rPr>
              <a:t>BaseT</a:t>
            </a:r>
            <a:r>
              <a:rPr lang="en-US" sz="2000" dirty="0">
                <a:solidFill>
                  <a:srgbClr val="000099"/>
                </a:solidFill>
                <a:latin typeface="Comic Sans MS" charset="0"/>
                <a:cs typeface="+mn-cs"/>
              </a:rPr>
              <a:t> (Fast Ethernet), Gigabit Ethernet</a:t>
            </a:r>
          </a:p>
        </p:txBody>
      </p:sp>
      <p:sp>
        <p:nvSpPr>
          <p:cNvPr id="7" name="Footer Placeholder 1"/>
          <p:cNvSpPr>
            <a:spLocks noGrp="1"/>
          </p:cNvSpPr>
          <p:nvPr>
            <p:ph type="ftr" sz="quarter" idx="10"/>
          </p:nvPr>
        </p:nvSpPr>
        <p:spPr/>
        <p:txBody>
          <a:bodyPr/>
          <a:lstStyle/>
          <a:p>
            <a:pPr>
              <a:defRPr/>
            </a:pPr>
            <a:r>
              <a:rPr lang="en-US" dirty="0"/>
              <a:t>CSci4211:                  Weekly Summary </a:t>
            </a:r>
          </a:p>
        </p:txBody>
      </p:sp>
      <p:sp>
        <p:nvSpPr>
          <p:cNvPr id="134148" name="Slide Number Placeholder 4"/>
          <p:cNvSpPr>
            <a:spLocks noGrp="1"/>
          </p:cNvSpPr>
          <p:nvPr>
            <p:ph type="sldNum" sz="quarter" idx="11"/>
          </p:nvPr>
        </p:nvSpPr>
        <p:spPr>
          <a:xfrm>
            <a:off x="6705600" y="64008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DC35DA5-16B8-C449-A34F-EA6E3E9A5A0B}" type="slidenum">
              <a:rPr lang="en-US" sz="1200">
                <a:latin typeface="Comic Sans MS" charset="0"/>
              </a:rPr>
              <a:pPr/>
              <a:t>142</a:t>
            </a:fld>
            <a:endParaRPr lang="en-US" sz="1200">
              <a:latin typeface="Comic Sans MS" charset="0"/>
            </a:endParaRPr>
          </a:p>
        </p:txBody>
      </p:sp>
    </p:spTree>
    <p:extLst>
      <p:ext uri="{BB962C8B-B14F-4D97-AF65-F5344CB8AC3E}">
        <p14:creationId xmlns:p14="http://schemas.microsoft.com/office/powerpoint/2010/main" val="1043441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dissolve">
                                      <p:cBhvr>
                                        <p:cTn id="7" dur="500"/>
                                        <p:tgtEl>
                                          <p:spTgt spid="7475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4755">
                                            <p:txEl>
                                              <p:pRg st="1" end="1"/>
                                            </p:txEl>
                                          </p:spTgt>
                                        </p:tgtEl>
                                        <p:attrNameLst>
                                          <p:attrName>style.visibility</p:attrName>
                                        </p:attrNameLst>
                                      </p:cBhvr>
                                      <p:to>
                                        <p:strVal val="visible"/>
                                      </p:to>
                                    </p:set>
                                    <p:animEffect transition="in" filter="dissolve">
                                      <p:cBhvr>
                                        <p:cTn id="10" dur="500"/>
                                        <p:tgtEl>
                                          <p:spTgt spid="7475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4755">
                                            <p:txEl>
                                              <p:pRg st="2" end="2"/>
                                            </p:txEl>
                                          </p:spTgt>
                                        </p:tgtEl>
                                        <p:attrNameLst>
                                          <p:attrName>style.visibility</p:attrName>
                                        </p:attrNameLst>
                                      </p:cBhvr>
                                      <p:to>
                                        <p:strVal val="visible"/>
                                      </p:to>
                                    </p:set>
                                    <p:animEffect transition="in" filter="dissolve">
                                      <p:cBhvr>
                                        <p:cTn id="15" dur="500"/>
                                        <p:tgtEl>
                                          <p:spTgt spid="7475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4755">
                                            <p:txEl>
                                              <p:pRg st="3" end="3"/>
                                            </p:txEl>
                                          </p:spTgt>
                                        </p:tgtEl>
                                        <p:attrNameLst>
                                          <p:attrName>style.visibility</p:attrName>
                                        </p:attrNameLst>
                                      </p:cBhvr>
                                      <p:to>
                                        <p:strVal val="visible"/>
                                      </p:to>
                                    </p:set>
                                    <p:animEffect transition="in" filter="dissolve">
                                      <p:cBhvr>
                                        <p:cTn id="20" dur="500"/>
                                        <p:tgtEl>
                                          <p:spTgt spid="74755">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4755">
                                            <p:txEl>
                                              <p:pRg st="4" end="4"/>
                                            </p:txEl>
                                          </p:spTgt>
                                        </p:tgtEl>
                                        <p:attrNameLst>
                                          <p:attrName>style.visibility</p:attrName>
                                        </p:attrNameLst>
                                      </p:cBhvr>
                                      <p:to>
                                        <p:strVal val="visible"/>
                                      </p:to>
                                    </p:set>
                                    <p:animEffect transition="in" filter="dissolve">
                                      <p:cBhvr>
                                        <p:cTn id="23" dur="500"/>
                                        <p:tgtEl>
                                          <p:spTgt spid="74755">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4755">
                                            <p:txEl>
                                              <p:pRg st="5" end="5"/>
                                            </p:txEl>
                                          </p:spTgt>
                                        </p:tgtEl>
                                        <p:attrNameLst>
                                          <p:attrName>style.visibility</p:attrName>
                                        </p:attrNameLst>
                                      </p:cBhvr>
                                      <p:to>
                                        <p:strVal val="visible"/>
                                      </p:to>
                                    </p:set>
                                    <p:animEffect transition="in" filter="dissolve">
                                      <p:cBhvr>
                                        <p:cTn id="26" dur="500"/>
                                        <p:tgtEl>
                                          <p:spTgt spid="74755">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4755">
                                            <p:txEl>
                                              <p:pRg st="6" end="6"/>
                                            </p:txEl>
                                          </p:spTgt>
                                        </p:tgtEl>
                                        <p:attrNameLst>
                                          <p:attrName>style.visibility</p:attrName>
                                        </p:attrNameLst>
                                      </p:cBhvr>
                                      <p:to>
                                        <p:strVal val="visible"/>
                                      </p:to>
                                    </p:set>
                                    <p:animEffect transition="in" filter="dissolve">
                                      <p:cBhvr>
                                        <p:cTn id="29" dur="500"/>
                                        <p:tgtEl>
                                          <p:spTgt spid="74755">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4755">
                                            <p:txEl>
                                              <p:pRg st="7" end="7"/>
                                            </p:txEl>
                                          </p:spTgt>
                                        </p:tgtEl>
                                        <p:attrNameLst>
                                          <p:attrName>style.visibility</p:attrName>
                                        </p:attrNameLst>
                                      </p:cBhvr>
                                      <p:to>
                                        <p:strVal val="visible"/>
                                      </p:to>
                                    </p:set>
                                    <p:animEffect transition="in" filter="dissolve">
                                      <p:cBhvr>
                                        <p:cTn id="32" dur="500"/>
                                        <p:tgtEl>
                                          <p:spTgt spid="7475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4755">
                                            <p:txEl>
                                              <p:pRg st="8" end="8"/>
                                            </p:txEl>
                                          </p:spTgt>
                                        </p:tgtEl>
                                        <p:attrNameLst>
                                          <p:attrName>style.visibility</p:attrName>
                                        </p:attrNameLst>
                                      </p:cBhvr>
                                      <p:to>
                                        <p:strVal val="visible"/>
                                      </p:to>
                                    </p:set>
                                    <p:animEffect transition="in" filter="dissolve">
                                      <p:cBhvr>
                                        <p:cTn id="37" dur="500"/>
                                        <p:tgtEl>
                                          <p:spTgt spid="74755">
                                            <p:txEl>
                                              <p:pRg st="8" end="8"/>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4755">
                                            <p:txEl>
                                              <p:pRg st="9" end="9"/>
                                            </p:txEl>
                                          </p:spTgt>
                                        </p:tgtEl>
                                        <p:attrNameLst>
                                          <p:attrName>style.visibility</p:attrName>
                                        </p:attrNameLst>
                                      </p:cBhvr>
                                      <p:to>
                                        <p:strVal val="visible"/>
                                      </p:to>
                                    </p:set>
                                    <p:animEffect transition="in" filter="dissolve">
                                      <p:cBhvr>
                                        <p:cTn id="40" dur="500"/>
                                        <p:tgtEl>
                                          <p:spTgt spid="74755">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74755">
                                            <p:txEl>
                                              <p:pRg st="10" end="10"/>
                                            </p:txEl>
                                          </p:spTgt>
                                        </p:tgtEl>
                                        <p:attrNameLst>
                                          <p:attrName>style.visibility</p:attrName>
                                        </p:attrNameLst>
                                      </p:cBhvr>
                                      <p:to>
                                        <p:strVal val="visible"/>
                                      </p:to>
                                    </p:set>
                                    <p:animEffect transition="in" filter="dissolve">
                                      <p:cBhvr>
                                        <p:cTn id="45" dur="500"/>
                                        <p:tgtEl>
                                          <p:spTgt spid="74755">
                                            <p:txEl>
                                              <p:pRg st="10" end="1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74755">
                                            <p:txEl>
                                              <p:pRg st="11" end="11"/>
                                            </p:txEl>
                                          </p:spTgt>
                                        </p:tgtEl>
                                        <p:attrNameLst>
                                          <p:attrName>style.visibility</p:attrName>
                                        </p:attrNameLst>
                                      </p:cBhvr>
                                      <p:to>
                                        <p:strVal val="visible"/>
                                      </p:to>
                                    </p:set>
                                    <p:animEffect transition="in" filter="dissolve">
                                      <p:cBhvr>
                                        <p:cTn id="50" dur="500"/>
                                        <p:tgtEl>
                                          <p:spTgt spid="74755">
                                            <p:txEl>
                                              <p:pRg st="11" end="1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74755">
                                            <p:txEl>
                                              <p:pRg st="12" end="12"/>
                                            </p:txEl>
                                          </p:spTgt>
                                        </p:tgtEl>
                                        <p:attrNameLst>
                                          <p:attrName>style.visibility</p:attrName>
                                        </p:attrNameLst>
                                      </p:cBhvr>
                                      <p:to>
                                        <p:strVal val="visible"/>
                                      </p:to>
                                    </p:set>
                                    <p:animEffect transition="in" filter="dissolve">
                                      <p:cBhvr>
                                        <p:cTn id="55" dur="500"/>
                                        <p:tgtEl>
                                          <p:spTgt spid="74755">
                                            <p:txEl>
                                              <p:pRg st="12" end="12"/>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74755">
                                            <p:txEl>
                                              <p:pRg st="13" end="13"/>
                                            </p:txEl>
                                          </p:spTgt>
                                        </p:tgtEl>
                                        <p:attrNameLst>
                                          <p:attrName>style.visibility</p:attrName>
                                        </p:attrNameLst>
                                      </p:cBhvr>
                                      <p:to>
                                        <p:strVal val="visible"/>
                                      </p:to>
                                    </p:set>
                                    <p:animEffect transition="in" filter="dissolve">
                                      <p:cBhvr>
                                        <p:cTn id="60" dur="500"/>
                                        <p:tgtEl>
                                          <p:spTgt spid="74755">
                                            <p:txEl>
                                              <p:pRg st="13" end="13"/>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4755">
                                            <p:txEl>
                                              <p:pRg st="14" end="14"/>
                                            </p:txEl>
                                          </p:spTgt>
                                        </p:tgtEl>
                                        <p:attrNameLst>
                                          <p:attrName>style.visibility</p:attrName>
                                        </p:attrNameLst>
                                      </p:cBhvr>
                                      <p:to>
                                        <p:strVal val="visible"/>
                                      </p:to>
                                    </p:set>
                                    <p:animEffect transition="in" filter="dissolve">
                                      <p:cBhvr>
                                        <p:cTn id="65" dur="500"/>
                                        <p:tgtEl>
                                          <p:spTgt spid="7475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bldLvl="2"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3" name="Rectangle 2"/>
          <p:cNvSpPr>
            <a:spLocks noGrp="1" noChangeArrowheads="1"/>
          </p:cNvSpPr>
          <p:nvPr>
            <p:ph type="ctrTitle"/>
          </p:nvPr>
        </p:nvSpPr>
        <p:spPr>
          <a:xfrm>
            <a:off x="533400" y="76200"/>
            <a:ext cx="8153400" cy="762000"/>
          </a:xfrm>
        </p:spPr>
        <p:txBody>
          <a:bodyPr/>
          <a:lstStyle/>
          <a:p>
            <a:r>
              <a:rPr lang="en-US" sz="3200" smtClean="0">
                <a:latin typeface="Comic Sans MS" charset="0"/>
              </a:rPr>
              <a:t>What </a:t>
            </a:r>
            <a:r>
              <a:rPr lang="en-US" sz="3200" dirty="0">
                <a:latin typeface="Comic Sans MS" charset="0"/>
              </a:rPr>
              <a:t>We Learned Last Time (Dec </a:t>
            </a:r>
            <a:r>
              <a:rPr lang="en-US" sz="3200" dirty="0" smtClean="0">
                <a:latin typeface="Comic Sans MS" charset="0"/>
              </a:rPr>
              <a:t>11) </a:t>
            </a:r>
            <a:r>
              <a:rPr lang="mr-IN" sz="3200" dirty="0" smtClean="0">
                <a:latin typeface="Comic Sans MS" charset="0"/>
              </a:rPr>
              <a:t>…</a:t>
            </a:r>
            <a:endParaRPr lang="en-US" sz="3200" dirty="0">
              <a:latin typeface="Comic Sans MS" charset="0"/>
            </a:endParaRPr>
          </a:p>
        </p:txBody>
      </p:sp>
      <p:sp>
        <p:nvSpPr>
          <p:cNvPr id="74755" name="Rectangle 3"/>
          <p:cNvSpPr>
            <a:spLocks noChangeArrowheads="1"/>
          </p:cNvSpPr>
          <p:nvPr/>
        </p:nvSpPr>
        <p:spPr bwMode="auto">
          <a:xfrm>
            <a:off x="474133" y="718501"/>
            <a:ext cx="8153400" cy="5309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pPr marL="342900" lvl="1" indent="-342900">
              <a:buFont typeface="Wingdings" charset="2"/>
              <a:buChar char="v"/>
              <a:defRPr/>
            </a:pPr>
            <a:r>
              <a:rPr lang="en-US" dirty="0" smtClean="0">
                <a:solidFill>
                  <a:srgbClr val="000099"/>
                </a:solidFill>
                <a:latin typeface="Comic Sans MS" charset="0"/>
                <a:cs typeface="+mn-cs"/>
              </a:rPr>
              <a:t>802.11b </a:t>
            </a:r>
            <a:r>
              <a:rPr lang="en-US" dirty="0">
                <a:solidFill>
                  <a:srgbClr val="000099"/>
                </a:solidFill>
                <a:latin typeface="Comic Sans MS" charset="0"/>
                <a:cs typeface="+mn-cs"/>
              </a:rPr>
              <a:t>and Wireless LAN:</a:t>
            </a:r>
          </a:p>
          <a:p>
            <a:pPr marL="800100" lvl="1" indent="-342900">
              <a:lnSpc>
                <a:spcPct val="110000"/>
              </a:lnSpc>
              <a:buFont typeface="Wingdings" charset="2"/>
              <a:buChar char="§"/>
              <a:defRPr/>
            </a:pPr>
            <a:r>
              <a:rPr lang="en-US" sz="2200" dirty="0">
                <a:latin typeface="Comic Sans MS" charset="0"/>
                <a:cs typeface="+mn-cs"/>
              </a:rPr>
              <a:t>key issues &amp; difficulties:</a:t>
            </a:r>
          </a:p>
          <a:p>
            <a:pPr lvl="2">
              <a:lnSpc>
                <a:spcPct val="110000"/>
              </a:lnSpc>
              <a:buFontTx/>
              <a:buChar char="•"/>
              <a:defRPr/>
            </a:pPr>
            <a:r>
              <a:rPr lang="en-US" sz="2000" dirty="0">
                <a:latin typeface="Comic Sans MS" charset="0"/>
                <a:cs typeface="+mn-cs"/>
              </a:rPr>
              <a:t> </a:t>
            </a:r>
            <a:r>
              <a:rPr lang="en-US" sz="2000" dirty="0">
                <a:solidFill>
                  <a:srgbClr val="FF0000"/>
                </a:solidFill>
                <a:latin typeface="Comic Sans MS" charset="0"/>
                <a:cs typeface="+mn-cs"/>
              </a:rPr>
              <a:t>hidden terminal problem, power saving requirement</a:t>
            </a:r>
          </a:p>
          <a:p>
            <a:pPr marL="800100" lvl="1" indent="-342900">
              <a:lnSpc>
                <a:spcPct val="110000"/>
              </a:lnSpc>
              <a:buFont typeface="Wingdings" charset="2"/>
              <a:buChar char="§"/>
              <a:defRPr/>
            </a:pPr>
            <a:r>
              <a:rPr lang="en-US" sz="2200" dirty="0">
                <a:latin typeface="Comic Sans MS" charset="0"/>
                <a:cs typeface="+mn-cs"/>
              </a:rPr>
              <a:t>receiver acknowledgement needed!</a:t>
            </a:r>
          </a:p>
          <a:p>
            <a:pPr lvl="2">
              <a:lnSpc>
                <a:spcPct val="110000"/>
              </a:lnSpc>
              <a:buFontTx/>
              <a:buChar char="•"/>
              <a:defRPr/>
            </a:pPr>
            <a:r>
              <a:rPr lang="en-US" sz="1800" dirty="0">
                <a:solidFill>
                  <a:srgbClr val="FF0000"/>
                </a:solidFill>
                <a:latin typeface="Comic Sans MS" charset="0"/>
                <a:cs typeface="+mn-cs"/>
              </a:rPr>
              <a:t> </a:t>
            </a:r>
            <a:r>
              <a:rPr lang="en-US" sz="2000" dirty="0">
                <a:solidFill>
                  <a:srgbClr val="FF0000"/>
                </a:solidFill>
                <a:latin typeface="Comic Sans MS" charset="0"/>
                <a:cs typeface="+mn-cs"/>
              </a:rPr>
              <a:t>how does it work? SIFS &lt; DIFS</a:t>
            </a:r>
          </a:p>
          <a:p>
            <a:pPr marL="800100" lvl="1" indent="-342900">
              <a:lnSpc>
                <a:spcPct val="110000"/>
              </a:lnSpc>
              <a:buFont typeface="Wingdings" charset="2"/>
              <a:buChar char="§"/>
              <a:defRPr/>
            </a:pPr>
            <a:r>
              <a:rPr lang="en-US" sz="2200" dirty="0">
                <a:solidFill>
                  <a:schemeClr val="tx2"/>
                </a:solidFill>
                <a:latin typeface="Comic Sans MS" charset="0"/>
                <a:cs typeface="+mn-cs"/>
              </a:rPr>
              <a:t>CSMA/CA: </a:t>
            </a:r>
            <a:r>
              <a:rPr lang="en-US" sz="2000" dirty="0">
                <a:solidFill>
                  <a:srgbClr val="FF0000"/>
                </a:solidFill>
                <a:latin typeface="Comic Sans MS" charset="0"/>
                <a:cs typeface="+mn-cs"/>
              </a:rPr>
              <a:t>how does it work? RTS, CTS, NAV</a:t>
            </a:r>
            <a:r>
              <a:rPr lang="en-US" sz="2000" dirty="0">
                <a:solidFill>
                  <a:schemeClr val="tx2"/>
                </a:solidFill>
                <a:latin typeface="Comic Sans MS" charset="0"/>
                <a:cs typeface="+mn-cs"/>
              </a:rPr>
              <a:t> </a:t>
            </a:r>
          </a:p>
          <a:p>
            <a:pPr marL="742950" lvl="1" indent="-285750">
              <a:lnSpc>
                <a:spcPct val="110000"/>
              </a:lnSpc>
              <a:buFont typeface="Wingdings" charset="2"/>
              <a:buChar char="§"/>
              <a:defRPr/>
            </a:pPr>
            <a:r>
              <a:rPr lang="en-US" sz="2200" dirty="0">
                <a:solidFill>
                  <a:schemeClr val="tx2"/>
                </a:solidFill>
                <a:latin typeface="Comic Sans MS" charset="0"/>
                <a:cs typeface="+mn-cs"/>
              </a:rPr>
              <a:t>802.11 frame format &amp; frame forwarding via </a:t>
            </a:r>
            <a:r>
              <a:rPr lang="en-US" sz="2200" dirty="0" smtClean="0">
                <a:solidFill>
                  <a:schemeClr val="tx2"/>
                </a:solidFill>
                <a:latin typeface="Comic Sans MS" charset="0"/>
                <a:cs typeface="+mn-cs"/>
              </a:rPr>
              <a:t>APs</a:t>
            </a:r>
            <a:endParaRPr lang="en-US" sz="2200" dirty="0">
              <a:solidFill>
                <a:schemeClr val="tx2"/>
              </a:solidFill>
              <a:latin typeface="Comic Sans MS" charset="0"/>
              <a:cs typeface="+mn-cs"/>
            </a:endParaRPr>
          </a:p>
          <a:p>
            <a:pPr marL="1257300" lvl="2" indent="-342900">
              <a:lnSpc>
                <a:spcPct val="110000"/>
              </a:lnSpc>
              <a:buFont typeface="Arial"/>
              <a:buChar char="•"/>
              <a:defRPr/>
            </a:pPr>
            <a:r>
              <a:rPr lang="en-US" sz="2000" dirty="0">
                <a:solidFill>
                  <a:srgbClr val="FF0000"/>
                </a:solidFill>
                <a:latin typeface="Comic Sans MS" charset="0"/>
                <a:cs typeface="+mn-cs"/>
              </a:rPr>
              <a:t>Why 3 (or 4) addresses? How are they </a:t>
            </a:r>
            <a:r>
              <a:rPr lang="en-US" sz="2000" dirty="0" smtClean="0">
                <a:solidFill>
                  <a:srgbClr val="FF0000"/>
                </a:solidFill>
                <a:latin typeface="Comic Sans MS" charset="0"/>
                <a:cs typeface="+mn-cs"/>
              </a:rPr>
              <a:t>used?</a:t>
            </a:r>
          </a:p>
          <a:p>
            <a:pPr marL="342900" indent="-342900">
              <a:lnSpc>
                <a:spcPct val="110000"/>
              </a:lnSpc>
              <a:buFont typeface="Wingdings" charset="2"/>
              <a:buChar char="Ø"/>
              <a:defRPr/>
            </a:pPr>
            <a:r>
              <a:rPr lang="en-US" sz="2200" dirty="0" smtClean="0">
                <a:solidFill>
                  <a:srgbClr val="00B050"/>
                </a:solidFill>
                <a:latin typeface="Comic Sans MS" charset="0"/>
                <a:cs typeface="+mn-cs"/>
              </a:rPr>
              <a:t>Today: briefly</a:t>
            </a:r>
          </a:p>
          <a:p>
            <a:pPr marL="800100" lvl="1" indent="-342900">
              <a:lnSpc>
                <a:spcPct val="110000"/>
              </a:lnSpc>
              <a:buFont typeface="Wingdings" charset="2"/>
              <a:buChar char="v"/>
              <a:defRPr/>
            </a:pPr>
            <a:r>
              <a:rPr lang="en-US" sz="2000" dirty="0" smtClean="0">
                <a:solidFill>
                  <a:srgbClr val="000099"/>
                </a:solidFill>
                <a:latin typeface="Comic Sans MS" charset="0"/>
              </a:rPr>
              <a:t>Bluetooth</a:t>
            </a:r>
          </a:p>
          <a:p>
            <a:pPr marL="800100" lvl="1" indent="-342900">
              <a:lnSpc>
                <a:spcPct val="110000"/>
              </a:lnSpc>
              <a:buFont typeface="Wingdings" charset="2"/>
              <a:buChar char="v"/>
              <a:defRPr/>
            </a:pPr>
            <a:r>
              <a:rPr lang="en-US" sz="2000" dirty="0" smtClean="0">
                <a:solidFill>
                  <a:srgbClr val="000099"/>
                </a:solidFill>
                <a:latin typeface="Comic Sans MS" charset="0"/>
              </a:rPr>
              <a:t>Token Ring </a:t>
            </a:r>
            <a:r>
              <a:rPr lang="en-US" sz="2000" dirty="0">
                <a:solidFill>
                  <a:srgbClr val="000099"/>
                </a:solidFill>
                <a:latin typeface="Comic Sans MS" charset="0"/>
              </a:rPr>
              <a:t>(802.5)</a:t>
            </a:r>
          </a:p>
          <a:p>
            <a:pPr lvl="2">
              <a:buFontTx/>
              <a:buChar char="•"/>
              <a:defRPr/>
            </a:pPr>
            <a:r>
              <a:rPr lang="en-US" sz="2000" dirty="0">
                <a:solidFill>
                  <a:srgbClr val="000099"/>
                </a:solidFill>
                <a:latin typeface="Comic Sans MS" charset="0"/>
              </a:rPr>
              <a:t> token passing</a:t>
            </a:r>
          </a:p>
          <a:p>
            <a:pPr lvl="2">
              <a:buFontTx/>
              <a:buChar char="•"/>
              <a:defRPr/>
            </a:pPr>
            <a:r>
              <a:rPr lang="en-US" sz="2000" dirty="0">
                <a:solidFill>
                  <a:srgbClr val="000099"/>
                </a:solidFill>
                <a:latin typeface="Comic Sans MS" charset="0"/>
              </a:rPr>
              <a:t> ring maintenance </a:t>
            </a:r>
            <a:r>
              <a:rPr lang="en-US" sz="2000" dirty="0" smtClean="0">
                <a:solidFill>
                  <a:srgbClr val="000099"/>
                </a:solidFill>
                <a:latin typeface="Comic Sans MS" charset="0"/>
              </a:rPr>
              <a:t>issues</a:t>
            </a:r>
            <a:endParaRPr lang="en-US" sz="2000" dirty="0" smtClean="0">
              <a:solidFill>
                <a:srgbClr val="0000FF"/>
              </a:solidFill>
              <a:latin typeface="Comic Sans MS" charset="0"/>
              <a:cs typeface="+mn-cs"/>
            </a:endParaRPr>
          </a:p>
          <a:p>
            <a:pPr marL="800100" lvl="1" indent="-342900">
              <a:lnSpc>
                <a:spcPct val="110000"/>
              </a:lnSpc>
              <a:buFont typeface="Wingdings" charset="2"/>
              <a:buChar char="v"/>
              <a:defRPr/>
            </a:pPr>
            <a:r>
              <a:rPr lang="en-US" sz="2000" dirty="0" smtClean="0">
                <a:solidFill>
                  <a:srgbClr val="0000FF"/>
                </a:solidFill>
                <a:latin typeface="Comic Sans MS" charset="0"/>
                <a:cs typeface="+mn-cs"/>
              </a:rPr>
              <a:t>Optional</a:t>
            </a:r>
            <a:r>
              <a:rPr lang="en-US" sz="2000" dirty="0">
                <a:solidFill>
                  <a:srgbClr val="0000FF"/>
                </a:solidFill>
                <a:latin typeface="Comic Sans MS" charset="0"/>
                <a:cs typeface="+mn-cs"/>
              </a:rPr>
              <a:t>: (LAN &amp; wide-area) mobility; cellular </a:t>
            </a:r>
            <a:r>
              <a:rPr lang="en-US" sz="2000" dirty="0" smtClean="0">
                <a:solidFill>
                  <a:srgbClr val="0000FF"/>
                </a:solidFill>
                <a:latin typeface="Comic Sans MS" charset="0"/>
                <a:cs typeface="+mn-cs"/>
              </a:rPr>
              <a:t>networks</a:t>
            </a:r>
          </a:p>
          <a:p>
            <a:pPr marL="800100" lvl="1" indent="-342900">
              <a:lnSpc>
                <a:spcPct val="110000"/>
              </a:lnSpc>
              <a:buFont typeface="Wingdings" charset="2"/>
              <a:buChar char="v"/>
              <a:defRPr/>
            </a:pPr>
            <a:r>
              <a:rPr lang="en-US" sz="2000" dirty="0" smtClean="0">
                <a:solidFill>
                  <a:srgbClr val="FF0000"/>
                </a:solidFill>
                <a:latin typeface="Comic Sans MS" charset="0"/>
                <a:cs typeface="+mn-cs"/>
              </a:rPr>
              <a:t>Wrap-up &amp; Review </a:t>
            </a:r>
            <a:endParaRPr lang="en-US" sz="2000" dirty="0">
              <a:solidFill>
                <a:srgbClr val="FF0000"/>
              </a:solidFill>
              <a:latin typeface="Comic Sans MS" charset="0"/>
              <a:cs typeface="+mn-cs"/>
            </a:endParaRPr>
          </a:p>
        </p:txBody>
      </p:sp>
      <p:sp>
        <p:nvSpPr>
          <p:cNvPr id="7" name="Footer Placeholder 1"/>
          <p:cNvSpPr>
            <a:spLocks noGrp="1"/>
          </p:cNvSpPr>
          <p:nvPr>
            <p:ph type="ftr" sz="quarter" idx="10"/>
          </p:nvPr>
        </p:nvSpPr>
        <p:spPr/>
        <p:txBody>
          <a:bodyPr/>
          <a:lstStyle/>
          <a:p>
            <a:pPr>
              <a:defRPr/>
            </a:pPr>
            <a:r>
              <a:rPr lang="en-US" dirty="0"/>
              <a:t>CSci4211:                  Weekly Summary </a:t>
            </a:r>
          </a:p>
        </p:txBody>
      </p:sp>
      <p:sp>
        <p:nvSpPr>
          <p:cNvPr id="136196" name="Slide Number Placeholder 4"/>
          <p:cNvSpPr>
            <a:spLocks noGrp="1"/>
          </p:cNvSpPr>
          <p:nvPr>
            <p:ph type="sldNum" sz="quarter" idx="11"/>
          </p:nvPr>
        </p:nvSpPr>
        <p:spPr>
          <a:xfrm>
            <a:off x="6705600" y="64008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F82FC80-070C-074B-8034-B5F442063550}" type="slidenum">
              <a:rPr lang="en-US" sz="1200">
                <a:latin typeface="Comic Sans MS" charset="0"/>
              </a:rPr>
              <a:pPr/>
              <a:t>143</a:t>
            </a:fld>
            <a:endParaRPr lang="en-US" sz="1200">
              <a:latin typeface="Comic Sans MS" charset="0"/>
            </a:endParaRPr>
          </a:p>
        </p:txBody>
      </p:sp>
    </p:spTree>
    <p:extLst>
      <p:ext uri="{BB962C8B-B14F-4D97-AF65-F5344CB8AC3E}">
        <p14:creationId xmlns:p14="http://schemas.microsoft.com/office/powerpoint/2010/main" val="471264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dissolve">
                                      <p:cBhvr>
                                        <p:cTn id="7" dur="500"/>
                                        <p:tgtEl>
                                          <p:spTgt spid="74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dissolve">
                                      <p:cBhvr>
                                        <p:cTn id="12" dur="500"/>
                                        <p:tgtEl>
                                          <p:spTgt spid="74755">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4755">
                                            <p:txEl>
                                              <p:pRg st="2" end="2"/>
                                            </p:txEl>
                                          </p:spTgt>
                                        </p:tgtEl>
                                        <p:attrNameLst>
                                          <p:attrName>style.visibility</p:attrName>
                                        </p:attrNameLst>
                                      </p:cBhvr>
                                      <p:to>
                                        <p:strVal val="visible"/>
                                      </p:to>
                                    </p:set>
                                    <p:animEffect transition="in" filter="dissolve">
                                      <p:cBhvr>
                                        <p:cTn id="15" dur="500"/>
                                        <p:tgtEl>
                                          <p:spTgt spid="7475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4755">
                                            <p:txEl>
                                              <p:pRg st="3" end="3"/>
                                            </p:txEl>
                                          </p:spTgt>
                                        </p:tgtEl>
                                        <p:attrNameLst>
                                          <p:attrName>style.visibility</p:attrName>
                                        </p:attrNameLst>
                                      </p:cBhvr>
                                      <p:to>
                                        <p:strVal val="visible"/>
                                      </p:to>
                                    </p:set>
                                    <p:animEffect transition="in" filter="dissolve">
                                      <p:cBhvr>
                                        <p:cTn id="20" dur="500"/>
                                        <p:tgtEl>
                                          <p:spTgt spid="74755">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4755">
                                            <p:txEl>
                                              <p:pRg st="4" end="4"/>
                                            </p:txEl>
                                          </p:spTgt>
                                        </p:tgtEl>
                                        <p:attrNameLst>
                                          <p:attrName>style.visibility</p:attrName>
                                        </p:attrNameLst>
                                      </p:cBhvr>
                                      <p:to>
                                        <p:strVal val="visible"/>
                                      </p:to>
                                    </p:set>
                                    <p:animEffect transition="in" filter="dissolve">
                                      <p:cBhvr>
                                        <p:cTn id="23" dur="500"/>
                                        <p:tgtEl>
                                          <p:spTgt spid="7475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4755">
                                            <p:txEl>
                                              <p:pRg st="5" end="5"/>
                                            </p:txEl>
                                          </p:spTgt>
                                        </p:tgtEl>
                                        <p:attrNameLst>
                                          <p:attrName>style.visibility</p:attrName>
                                        </p:attrNameLst>
                                      </p:cBhvr>
                                      <p:to>
                                        <p:strVal val="visible"/>
                                      </p:to>
                                    </p:set>
                                    <p:animEffect transition="in" filter="dissolve">
                                      <p:cBhvr>
                                        <p:cTn id="28" dur="500"/>
                                        <p:tgtEl>
                                          <p:spTgt spid="74755">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4755">
                                            <p:txEl>
                                              <p:pRg st="6" end="6"/>
                                            </p:txEl>
                                          </p:spTgt>
                                        </p:tgtEl>
                                        <p:attrNameLst>
                                          <p:attrName>style.visibility</p:attrName>
                                        </p:attrNameLst>
                                      </p:cBhvr>
                                      <p:to>
                                        <p:strVal val="visible"/>
                                      </p:to>
                                    </p:set>
                                    <p:animEffect transition="in" filter="dissolve">
                                      <p:cBhvr>
                                        <p:cTn id="33" dur="500"/>
                                        <p:tgtEl>
                                          <p:spTgt spid="74755">
                                            <p:txEl>
                                              <p:pRg st="6" end="6"/>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74755">
                                            <p:txEl>
                                              <p:pRg st="7" end="7"/>
                                            </p:txEl>
                                          </p:spTgt>
                                        </p:tgtEl>
                                        <p:attrNameLst>
                                          <p:attrName>style.visibility</p:attrName>
                                        </p:attrNameLst>
                                      </p:cBhvr>
                                      <p:to>
                                        <p:strVal val="visible"/>
                                      </p:to>
                                    </p:set>
                                    <p:animEffect transition="in" filter="dissolve">
                                      <p:cBhvr>
                                        <p:cTn id="36" dur="500"/>
                                        <p:tgtEl>
                                          <p:spTgt spid="7475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4755">
                                            <p:txEl>
                                              <p:pRg st="8" end="8"/>
                                            </p:txEl>
                                          </p:spTgt>
                                        </p:tgtEl>
                                        <p:attrNameLst>
                                          <p:attrName>style.visibility</p:attrName>
                                        </p:attrNameLst>
                                      </p:cBhvr>
                                      <p:to>
                                        <p:strVal val="visible"/>
                                      </p:to>
                                    </p:set>
                                    <p:animEffect transition="in" filter="dissolve">
                                      <p:cBhvr>
                                        <p:cTn id="41" dur="500"/>
                                        <p:tgtEl>
                                          <p:spTgt spid="7475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4755">
                                            <p:txEl>
                                              <p:pRg st="9" end="9"/>
                                            </p:txEl>
                                          </p:spTgt>
                                        </p:tgtEl>
                                        <p:attrNameLst>
                                          <p:attrName>style.visibility</p:attrName>
                                        </p:attrNameLst>
                                      </p:cBhvr>
                                      <p:to>
                                        <p:strVal val="visible"/>
                                      </p:to>
                                    </p:set>
                                    <p:animEffect transition="in" filter="dissolve">
                                      <p:cBhvr>
                                        <p:cTn id="46" dur="500"/>
                                        <p:tgtEl>
                                          <p:spTgt spid="74755">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4755">
                                            <p:txEl>
                                              <p:pRg st="10" end="10"/>
                                            </p:txEl>
                                          </p:spTgt>
                                        </p:tgtEl>
                                        <p:attrNameLst>
                                          <p:attrName>style.visibility</p:attrName>
                                        </p:attrNameLst>
                                      </p:cBhvr>
                                      <p:to>
                                        <p:strVal val="visible"/>
                                      </p:to>
                                    </p:set>
                                    <p:animEffect transition="in" filter="dissolve">
                                      <p:cBhvr>
                                        <p:cTn id="51" dur="500"/>
                                        <p:tgtEl>
                                          <p:spTgt spid="74755">
                                            <p:txEl>
                                              <p:pRg st="10" end="10"/>
                                            </p:txEl>
                                          </p:spTgt>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74755">
                                            <p:txEl>
                                              <p:pRg st="11" end="11"/>
                                            </p:txEl>
                                          </p:spTgt>
                                        </p:tgtEl>
                                        <p:attrNameLst>
                                          <p:attrName>style.visibility</p:attrName>
                                        </p:attrNameLst>
                                      </p:cBhvr>
                                      <p:to>
                                        <p:strVal val="visible"/>
                                      </p:to>
                                    </p:set>
                                    <p:animEffect transition="in" filter="dissolve">
                                      <p:cBhvr>
                                        <p:cTn id="54" dur="500"/>
                                        <p:tgtEl>
                                          <p:spTgt spid="74755">
                                            <p:txEl>
                                              <p:pRg st="11" end="11"/>
                                            </p:txEl>
                                          </p:spTgt>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74755">
                                            <p:txEl>
                                              <p:pRg st="12" end="12"/>
                                            </p:txEl>
                                          </p:spTgt>
                                        </p:tgtEl>
                                        <p:attrNameLst>
                                          <p:attrName>style.visibility</p:attrName>
                                        </p:attrNameLst>
                                      </p:cBhvr>
                                      <p:to>
                                        <p:strVal val="visible"/>
                                      </p:to>
                                    </p:set>
                                    <p:animEffect transition="in" filter="dissolve">
                                      <p:cBhvr>
                                        <p:cTn id="57" dur="500"/>
                                        <p:tgtEl>
                                          <p:spTgt spid="74755">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74755">
                                            <p:txEl>
                                              <p:pRg st="13" end="13"/>
                                            </p:txEl>
                                          </p:spTgt>
                                        </p:tgtEl>
                                        <p:attrNameLst>
                                          <p:attrName>style.visibility</p:attrName>
                                        </p:attrNameLst>
                                      </p:cBhvr>
                                      <p:to>
                                        <p:strVal val="visible"/>
                                      </p:to>
                                    </p:set>
                                    <p:animEffect transition="in" filter="dissolve">
                                      <p:cBhvr>
                                        <p:cTn id="62" dur="500"/>
                                        <p:tgtEl>
                                          <p:spTgt spid="74755">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74755">
                                            <p:txEl>
                                              <p:pRg st="14" end="14"/>
                                            </p:txEl>
                                          </p:spTgt>
                                        </p:tgtEl>
                                        <p:attrNameLst>
                                          <p:attrName>style.visibility</p:attrName>
                                        </p:attrNameLst>
                                      </p:cBhvr>
                                      <p:to>
                                        <p:strVal val="visible"/>
                                      </p:to>
                                    </p:set>
                                    <p:animEffect transition="in" filter="dissolve">
                                      <p:cBhvr>
                                        <p:cTn id="67" dur="500"/>
                                        <p:tgtEl>
                                          <p:spTgt spid="7475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bldLvl="2"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5"/>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81E1CC99-B2DB-B84C-B947-C3D0D242AE8B}" type="slidenum">
              <a:rPr lang="en-US" altLang="en-US" sz="1200"/>
              <a:pPr>
                <a:spcBef>
                  <a:spcPct val="0"/>
                </a:spcBef>
                <a:buFontTx/>
                <a:buNone/>
              </a:pPr>
              <a:t>144</a:t>
            </a:fld>
            <a:endParaRPr lang="en-US" altLang="en-US" sz="1200"/>
          </a:p>
        </p:txBody>
      </p:sp>
      <p:sp>
        <p:nvSpPr>
          <p:cNvPr id="310274" name="Rectangle 2"/>
          <p:cNvSpPr>
            <a:spLocks noGrp="1" noChangeArrowheads="1"/>
          </p:cNvSpPr>
          <p:nvPr>
            <p:ph type="title"/>
          </p:nvPr>
        </p:nvSpPr>
        <p:spPr>
          <a:xfrm>
            <a:off x="685800" y="190500"/>
            <a:ext cx="7772400" cy="1143000"/>
          </a:xfrm>
        </p:spPr>
        <p:txBody>
          <a:bodyPr/>
          <a:lstStyle/>
          <a:p>
            <a:pPr>
              <a:defRPr/>
            </a:pPr>
            <a:r>
              <a:rPr lang="en-US" smtClean="0">
                <a:cs typeface="+mj-cs"/>
              </a:rPr>
              <a:t>Ethernet and IEEE 802.3</a:t>
            </a:r>
          </a:p>
        </p:txBody>
      </p:sp>
      <p:sp>
        <p:nvSpPr>
          <p:cNvPr id="310275" name="Rectangle 3"/>
          <p:cNvSpPr>
            <a:spLocks noGrp="1" noChangeArrowheads="1"/>
          </p:cNvSpPr>
          <p:nvPr>
            <p:ph type="body" idx="1"/>
          </p:nvPr>
        </p:nvSpPr>
        <p:spPr>
          <a:xfrm>
            <a:off x="685800" y="1600200"/>
            <a:ext cx="7772400" cy="4114800"/>
          </a:xfrm>
        </p:spPr>
        <p:txBody>
          <a:bodyPr/>
          <a:lstStyle/>
          <a:p>
            <a:pPr>
              <a:buFontTx/>
              <a:buNone/>
              <a:defRPr/>
            </a:pPr>
            <a:r>
              <a:rPr lang="en-US" sz="2400" dirty="0" smtClean="0">
                <a:cs typeface="+mn-cs"/>
              </a:rPr>
              <a:t>1-persistent CSMA/CD</a:t>
            </a:r>
          </a:p>
          <a:p>
            <a:pPr>
              <a:defRPr/>
            </a:pPr>
            <a:r>
              <a:rPr lang="en-US" sz="2400" dirty="0" smtClean="0">
                <a:cs typeface="+mn-cs"/>
              </a:rPr>
              <a:t>Carrier sense: station listens to channel first</a:t>
            </a:r>
          </a:p>
          <a:p>
            <a:pPr lvl="1">
              <a:defRPr/>
            </a:pPr>
            <a:r>
              <a:rPr lang="en-US" sz="1800" dirty="0" smtClean="0">
                <a:solidFill>
                  <a:srgbClr val="FF0000"/>
                </a:solidFill>
              </a:rPr>
              <a:t>Listen before talking</a:t>
            </a:r>
          </a:p>
          <a:p>
            <a:pPr>
              <a:defRPr/>
            </a:pPr>
            <a:r>
              <a:rPr lang="en-US" sz="2400" dirty="0" smtClean="0">
                <a:cs typeface="+mn-cs"/>
              </a:rPr>
              <a:t>If idle, station may initiate transmission</a:t>
            </a:r>
          </a:p>
          <a:p>
            <a:pPr lvl="1">
              <a:defRPr/>
            </a:pPr>
            <a:r>
              <a:rPr lang="en-US" sz="1800" dirty="0" smtClean="0">
                <a:solidFill>
                  <a:srgbClr val="FF0000"/>
                </a:solidFill>
              </a:rPr>
              <a:t>Talk if quiet</a:t>
            </a:r>
          </a:p>
          <a:p>
            <a:pPr>
              <a:defRPr/>
            </a:pPr>
            <a:r>
              <a:rPr lang="en-US" sz="2400" dirty="0" smtClean="0">
                <a:cs typeface="+mn-cs"/>
              </a:rPr>
              <a:t>Collision detection: continuously monitor channel</a:t>
            </a:r>
          </a:p>
          <a:p>
            <a:pPr lvl="1">
              <a:defRPr/>
            </a:pPr>
            <a:r>
              <a:rPr lang="en-US" sz="1800" dirty="0" smtClean="0">
                <a:solidFill>
                  <a:srgbClr val="FF0000"/>
                </a:solidFill>
              </a:rPr>
              <a:t>Listen while talking</a:t>
            </a:r>
          </a:p>
          <a:p>
            <a:pPr>
              <a:defRPr/>
            </a:pPr>
            <a:r>
              <a:rPr lang="en-US" sz="2400" dirty="0" smtClean="0">
                <a:cs typeface="+mn-cs"/>
              </a:rPr>
              <a:t>If collision, stop transmission</a:t>
            </a:r>
          </a:p>
          <a:p>
            <a:pPr lvl="1">
              <a:defRPr/>
            </a:pPr>
            <a:r>
              <a:rPr lang="en-US" sz="1800" dirty="0" smtClean="0">
                <a:solidFill>
                  <a:srgbClr val="FF0000"/>
                </a:solidFill>
              </a:rPr>
              <a:t>One talker at a time</a:t>
            </a:r>
          </a:p>
        </p:txBody>
      </p:sp>
      <p:sp>
        <p:nvSpPr>
          <p:cNvPr id="7"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42189986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6"/>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1EE5B4F0-8843-A64F-B71D-9C0CB2C8D92D}" type="slidenum">
              <a:rPr lang="en-US" altLang="en-US" sz="1200"/>
              <a:pPr>
                <a:spcBef>
                  <a:spcPct val="0"/>
                </a:spcBef>
                <a:buFontTx/>
                <a:buNone/>
              </a:pPr>
              <a:t>145</a:t>
            </a:fld>
            <a:endParaRPr lang="en-US" altLang="en-US" sz="1200"/>
          </a:p>
        </p:txBody>
      </p:sp>
      <p:sp>
        <p:nvSpPr>
          <p:cNvPr id="312322" name="Rectangle 2"/>
          <p:cNvSpPr>
            <a:spLocks noGrp="1" noChangeArrowheads="1"/>
          </p:cNvSpPr>
          <p:nvPr>
            <p:ph type="title"/>
          </p:nvPr>
        </p:nvSpPr>
        <p:spPr>
          <a:xfrm>
            <a:off x="533400" y="0"/>
            <a:ext cx="7772400" cy="1143000"/>
          </a:xfrm>
        </p:spPr>
        <p:txBody>
          <a:bodyPr/>
          <a:lstStyle/>
          <a:p>
            <a:pPr>
              <a:defRPr/>
            </a:pPr>
            <a:r>
              <a:rPr lang="en-US" sz="3600" smtClean="0">
                <a:cs typeface="+mj-cs"/>
              </a:rPr>
              <a:t>Ethernet CSMA/CD Algorithm</a:t>
            </a:r>
          </a:p>
        </p:txBody>
      </p:sp>
      <p:sp>
        <p:nvSpPr>
          <p:cNvPr id="70659" name="Rectangle 3"/>
          <p:cNvSpPr>
            <a:spLocks noGrp="1" noChangeArrowheads="1"/>
          </p:cNvSpPr>
          <p:nvPr>
            <p:ph type="body" sz="half" idx="1"/>
          </p:nvPr>
        </p:nvSpPr>
        <p:spPr>
          <a:xfrm>
            <a:off x="276225" y="1289050"/>
            <a:ext cx="4351338" cy="4648200"/>
          </a:xfrm>
        </p:spPr>
        <p:txBody>
          <a:bodyPr/>
          <a:lstStyle/>
          <a:p>
            <a:pPr>
              <a:buFontTx/>
              <a:buNone/>
            </a:pPr>
            <a:r>
              <a:rPr lang="en-US" altLang="en-US" sz="2000"/>
              <a:t>1. Adaptor gets datagram from and creates frame</a:t>
            </a:r>
          </a:p>
          <a:p>
            <a:pPr>
              <a:buFontTx/>
              <a:buNone/>
            </a:pPr>
            <a:r>
              <a:rPr lang="en-US" altLang="en-US" sz="2000"/>
              <a:t>2. If adapter senses channel idle, it starts to transmit frame. If it senses channel busy, waits until channel idle and then transmits</a:t>
            </a:r>
          </a:p>
          <a:p>
            <a:pPr>
              <a:buFontTx/>
              <a:buNone/>
            </a:pPr>
            <a:r>
              <a:rPr lang="en-US" altLang="en-US" sz="2000"/>
              <a:t>3. If adapter transmits entire frame without detecting another transmission, the adapter is done with frame ! Signal to network layer </a:t>
            </a:r>
            <a:r>
              <a:rPr lang="ja-JP" altLang="en-US" sz="2000">
                <a:latin typeface="Arial" charset="0"/>
              </a:rPr>
              <a:t>“</a:t>
            </a:r>
            <a:r>
              <a:rPr lang="en-US" altLang="ja-JP" sz="2000"/>
              <a:t>transmit OK</a:t>
            </a:r>
            <a:r>
              <a:rPr lang="ja-JP" altLang="en-US" sz="2000">
                <a:latin typeface="Arial" charset="0"/>
              </a:rPr>
              <a:t>”</a:t>
            </a:r>
            <a:endParaRPr lang="en-US" altLang="en-US" sz="2000"/>
          </a:p>
        </p:txBody>
      </p:sp>
      <p:sp>
        <p:nvSpPr>
          <p:cNvPr id="70660" name="Rectangle 4"/>
          <p:cNvSpPr>
            <a:spLocks noGrp="1" noChangeArrowheads="1"/>
          </p:cNvSpPr>
          <p:nvPr>
            <p:ph type="body" sz="half" idx="2"/>
          </p:nvPr>
        </p:nvSpPr>
        <p:spPr>
          <a:xfrm>
            <a:off x="4627563" y="1289050"/>
            <a:ext cx="4335462" cy="4648200"/>
          </a:xfrm>
        </p:spPr>
        <p:txBody>
          <a:bodyPr/>
          <a:lstStyle/>
          <a:p>
            <a:pPr>
              <a:buFontTx/>
              <a:buNone/>
            </a:pPr>
            <a:r>
              <a:rPr lang="en-US" altLang="en-US" sz="2000"/>
              <a:t>4. If adapter detects another transmission while transmitting,  aborts and sends jam signal</a:t>
            </a:r>
          </a:p>
          <a:p>
            <a:pPr>
              <a:buFontTx/>
              <a:buNone/>
            </a:pPr>
            <a:r>
              <a:rPr lang="en-US" altLang="en-US" sz="2000"/>
              <a:t>5. After aborting, adapter enters </a:t>
            </a:r>
            <a:r>
              <a:rPr lang="en-US" altLang="en-US" sz="2000">
                <a:solidFill>
                  <a:srgbClr val="FF0000"/>
                </a:solidFill>
              </a:rPr>
              <a:t>exponential backoff</a:t>
            </a:r>
            <a:r>
              <a:rPr lang="en-US" altLang="en-US" sz="2000"/>
              <a:t>: after the mth collision, adapter chooses a K at random from </a:t>
            </a:r>
            <a:br>
              <a:rPr lang="en-US" altLang="en-US" sz="2000"/>
            </a:br>
            <a:r>
              <a:rPr lang="en-US" altLang="en-US" sz="2000"/>
              <a:t>{0,1,2,…,2</a:t>
            </a:r>
            <a:r>
              <a:rPr lang="en-US" altLang="en-US" sz="2000" b="1" baseline="30000"/>
              <a:t>m</a:t>
            </a:r>
            <a:r>
              <a:rPr lang="en-US" altLang="en-US" sz="2000"/>
              <a:t>-1}. Adapter waits K*512 bit times and returns to Step 2</a:t>
            </a:r>
          </a:p>
          <a:p>
            <a:pPr>
              <a:buFontTx/>
              <a:buNone/>
            </a:pPr>
            <a:r>
              <a:rPr lang="en-US" altLang="en-US" sz="2000"/>
              <a:t>6.  Quit after 16 attempts, signal to network layer </a:t>
            </a:r>
            <a:r>
              <a:rPr lang="ja-JP" altLang="en-US" sz="2000">
                <a:latin typeface="Arial" charset="0"/>
              </a:rPr>
              <a:t>“</a:t>
            </a:r>
            <a:r>
              <a:rPr lang="en-US" altLang="ja-JP" sz="2000"/>
              <a:t>transmit error</a:t>
            </a:r>
            <a:r>
              <a:rPr lang="ja-JP" altLang="en-US" sz="2000">
                <a:latin typeface="Arial" charset="0"/>
              </a:rPr>
              <a:t>”</a:t>
            </a:r>
            <a:endParaRPr lang="en-US" altLang="ja-JP" sz="2000"/>
          </a:p>
          <a:p>
            <a:pPr>
              <a:buFontTx/>
              <a:buNone/>
            </a:pPr>
            <a:r>
              <a:rPr lang="en-US" altLang="en-US" sz="1800"/>
              <a:t> </a:t>
            </a:r>
            <a:r>
              <a:rPr lang="en-US" altLang="en-US" sz="2000"/>
              <a:t> </a:t>
            </a:r>
          </a:p>
        </p:txBody>
      </p:sp>
      <p:sp>
        <p:nvSpPr>
          <p:cNvPr id="8"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114643261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E236D700-81BF-CB45-A1D6-6BE4FB34B6F1}" type="slidenum">
              <a:rPr lang="en-US" altLang="en-US" sz="1200"/>
              <a:pPr>
                <a:spcBef>
                  <a:spcPct val="0"/>
                </a:spcBef>
                <a:buFontTx/>
                <a:buNone/>
              </a:pPr>
              <a:t>146</a:t>
            </a:fld>
            <a:endParaRPr lang="en-US" altLang="en-US" sz="1200"/>
          </a:p>
        </p:txBody>
      </p:sp>
      <p:sp>
        <p:nvSpPr>
          <p:cNvPr id="316418" name="Rectangle 2"/>
          <p:cNvSpPr>
            <a:spLocks noGrp="1" noChangeArrowheads="1"/>
          </p:cNvSpPr>
          <p:nvPr>
            <p:ph type="title"/>
          </p:nvPr>
        </p:nvSpPr>
        <p:spPr>
          <a:xfrm>
            <a:off x="685800" y="457200"/>
            <a:ext cx="7772400" cy="1143000"/>
          </a:xfrm>
        </p:spPr>
        <p:txBody>
          <a:bodyPr/>
          <a:lstStyle/>
          <a:p>
            <a:pPr>
              <a:defRPr/>
            </a:pPr>
            <a:r>
              <a:rPr lang="en-US" sz="3200" smtClean="0">
                <a:cs typeface="+mj-cs"/>
              </a:rPr>
              <a:t>Worst Case Collision Detection Time</a:t>
            </a:r>
          </a:p>
        </p:txBody>
      </p:sp>
      <p:pic>
        <p:nvPicPr>
          <p:cNvPr id="74755" name="Picture 3" descr="4-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28800"/>
            <a:ext cx="8610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147005589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6"/>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650F54CF-9B6D-1243-92AC-D1ED8973DB68}" type="slidenum">
              <a:rPr lang="en-US" altLang="en-US" sz="1200"/>
              <a:pPr>
                <a:spcBef>
                  <a:spcPct val="0"/>
                </a:spcBef>
                <a:buFontTx/>
                <a:buNone/>
              </a:pPr>
              <a:t>147</a:t>
            </a:fld>
            <a:endParaRPr lang="en-US" altLang="en-US" sz="1200"/>
          </a:p>
        </p:txBody>
      </p:sp>
      <p:sp>
        <p:nvSpPr>
          <p:cNvPr id="71682" name="Rectangle 2"/>
          <p:cNvSpPr>
            <a:spLocks noGrp="1" noChangeArrowheads="1"/>
          </p:cNvSpPr>
          <p:nvPr>
            <p:ph type="title"/>
          </p:nvPr>
        </p:nvSpPr>
        <p:spPr>
          <a:xfrm>
            <a:off x="685800" y="381000"/>
            <a:ext cx="7772400" cy="838200"/>
          </a:xfrm>
        </p:spPr>
        <p:txBody>
          <a:bodyPr/>
          <a:lstStyle/>
          <a:p>
            <a:r>
              <a:rPr lang="en-US" altLang="en-US" sz="3600"/>
              <a:t>Ethernet</a:t>
            </a:r>
            <a:r>
              <a:rPr lang="ja-JP" altLang="en-US" sz="3600">
                <a:latin typeface="Arial" charset="0"/>
              </a:rPr>
              <a:t>’</a:t>
            </a:r>
            <a:r>
              <a:rPr lang="en-US" altLang="ja-JP" sz="3600"/>
              <a:t>s CSMA/CD (more)</a:t>
            </a:r>
            <a:endParaRPr lang="en-US" altLang="en-US"/>
          </a:p>
        </p:txBody>
      </p:sp>
      <p:sp>
        <p:nvSpPr>
          <p:cNvPr id="313347" name="Rectangle 3"/>
          <p:cNvSpPr>
            <a:spLocks noGrp="1" noChangeArrowheads="1"/>
          </p:cNvSpPr>
          <p:nvPr>
            <p:ph type="body" sz="half" idx="1"/>
          </p:nvPr>
        </p:nvSpPr>
        <p:spPr>
          <a:xfrm>
            <a:off x="533400" y="1371600"/>
            <a:ext cx="3810000" cy="3011488"/>
          </a:xfrm>
        </p:spPr>
        <p:txBody>
          <a:bodyPr/>
          <a:lstStyle/>
          <a:p>
            <a:pPr>
              <a:buFontTx/>
              <a:buNone/>
              <a:defRPr/>
            </a:pPr>
            <a:r>
              <a:rPr lang="en-US" sz="2000" smtClean="0">
                <a:solidFill>
                  <a:srgbClr val="FF0000"/>
                </a:solidFill>
                <a:cs typeface="+mn-cs"/>
              </a:rPr>
              <a:t>Jam Signal:</a:t>
            </a:r>
            <a:r>
              <a:rPr lang="en-US" sz="2000" smtClean="0">
                <a:cs typeface="+mn-cs"/>
              </a:rPr>
              <a:t> make sure all other transmitters are aware of collision; 48 bits;</a:t>
            </a:r>
          </a:p>
          <a:p>
            <a:pPr>
              <a:buFontTx/>
              <a:buNone/>
              <a:defRPr/>
            </a:pPr>
            <a:r>
              <a:rPr lang="en-US" sz="2000" smtClean="0">
                <a:solidFill>
                  <a:srgbClr val="FF0000"/>
                </a:solidFill>
                <a:cs typeface="+mn-cs"/>
              </a:rPr>
              <a:t>Bit time:</a:t>
            </a:r>
            <a:r>
              <a:rPr lang="en-US" sz="2000" smtClean="0">
                <a:cs typeface="+mn-cs"/>
              </a:rPr>
              <a:t> .1 microsec for 10 Mbps Ethernet ;</a:t>
            </a:r>
            <a:br>
              <a:rPr lang="en-US" sz="2000" smtClean="0">
                <a:cs typeface="+mn-cs"/>
              </a:rPr>
            </a:br>
            <a:r>
              <a:rPr lang="en-US" sz="2000" smtClean="0">
                <a:cs typeface="+mn-cs"/>
              </a:rPr>
              <a:t>for K=1023, wait time is about 50 msec</a:t>
            </a:r>
          </a:p>
          <a:p>
            <a:pPr>
              <a:buFontTx/>
              <a:buNone/>
              <a:defRPr/>
            </a:pPr>
            <a:r>
              <a:rPr lang="en-US" sz="2000" smtClean="0">
                <a:cs typeface="+mn-cs"/>
              </a:rPr>
              <a:t> </a:t>
            </a:r>
          </a:p>
          <a:p>
            <a:pPr>
              <a:buFontTx/>
              <a:buNone/>
              <a:defRPr/>
            </a:pPr>
            <a:endParaRPr lang="en-US" sz="2000" smtClean="0">
              <a:cs typeface="+mn-cs"/>
            </a:endParaRPr>
          </a:p>
        </p:txBody>
      </p:sp>
      <p:sp>
        <p:nvSpPr>
          <p:cNvPr id="71684" name="Rectangle 4"/>
          <p:cNvSpPr>
            <a:spLocks noGrp="1" noChangeArrowheads="1"/>
          </p:cNvSpPr>
          <p:nvPr>
            <p:ph type="body" sz="half" idx="2"/>
          </p:nvPr>
        </p:nvSpPr>
        <p:spPr>
          <a:xfrm>
            <a:off x="4343400" y="1295400"/>
            <a:ext cx="3810000" cy="4648200"/>
          </a:xfrm>
        </p:spPr>
        <p:txBody>
          <a:bodyPr/>
          <a:lstStyle/>
          <a:p>
            <a:pPr>
              <a:buFontTx/>
              <a:buNone/>
            </a:pPr>
            <a:r>
              <a:rPr lang="en-US" altLang="en-US" sz="2000">
                <a:solidFill>
                  <a:srgbClr val="FF0000"/>
                </a:solidFill>
              </a:rPr>
              <a:t>Exponential Backoff:</a:t>
            </a:r>
            <a:r>
              <a:rPr lang="en-US" altLang="en-US" sz="2000"/>
              <a:t> </a:t>
            </a:r>
          </a:p>
          <a:p>
            <a:r>
              <a:rPr lang="en-US" altLang="en-US" sz="2000" i="1">
                <a:solidFill>
                  <a:schemeClr val="accent2"/>
                </a:solidFill>
              </a:rPr>
              <a:t>Goal</a:t>
            </a:r>
            <a:r>
              <a:rPr lang="en-US" altLang="en-US" sz="2000"/>
              <a:t>: adapt retransmission attempts to estimated current load</a:t>
            </a:r>
          </a:p>
          <a:p>
            <a:pPr lvl="1"/>
            <a:r>
              <a:rPr lang="en-US" altLang="en-US" sz="1800"/>
              <a:t>heavy load: random wait will be longer</a:t>
            </a:r>
          </a:p>
          <a:p>
            <a:r>
              <a:rPr lang="en-US" altLang="en-US" sz="2000"/>
              <a:t>first collision: choose K from {0,1}; delay is K x 512 bit transmission times</a:t>
            </a:r>
          </a:p>
          <a:p>
            <a:r>
              <a:rPr lang="en-US" altLang="en-US" sz="2000"/>
              <a:t>after second collision: choose K from {0,1,2,3}…</a:t>
            </a:r>
          </a:p>
          <a:p>
            <a:r>
              <a:rPr lang="en-US" altLang="en-US" sz="2000"/>
              <a:t>after ten collisions, choose K from {0,1,2,3,4,…,1023}</a:t>
            </a:r>
          </a:p>
        </p:txBody>
      </p:sp>
      <p:sp>
        <p:nvSpPr>
          <p:cNvPr id="71685" name="Text Box 5"/>
          <p:cNvSpPr txBox="1">
            <a:spLocks noChangeArrowheads="1"/>
          </p:cNvSpPr>
          <p:nvPr/>
        </p:nvSpPr>
        <p:spPr bwMode="auto">
          <a:xfrm>
            <a:off x="641350" y="4498975"/>
            <a:ext cx="3179763" cy="102552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x-none" sz="2000"/>
              <a:t>See/interact with Java</a:t>
            </a:r>
          </a:p>
          <a:p>
            <a:pPr>
              <a:spcBef>
                <a:spcPct val="0"/>
              </a:spcBef>
              <a:buFontTx/>
              <a:buNone/>
            </a:pPr>
            <a:r>
              <a:rPr lang="en-US" altLang="x-none" sz="2000"/>
              <a:t>applet on AWL Web site:</a:t>
            </a:r>
          </a:p>
          <a:p>
            <a:pPr>
              <a:spcBef>
                <a:spcPct val="0"/>
              </a:spcBef>
              <a:buFontTx/>
              <a:buNone/>
            </a:pPr>
            <a:r>
              <a:rPr lang="en-US" altLang="x-none" sz="2000"/>
              <a:t>highly recommended !</a:t>
            </a:r>
          </a:p>
        </p:txBody>
      </p:sp>
      <p:sp>
        <p:nvSpPr>
          <p:cNvPr id="9"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86961219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5"/>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7D49F535-7A6E-DC43-978C-CB03910D7E5F}" type="slidenum">
              <a:rPr lang="en-US" altLang="en-US" sz="1200"/>
              <a:pPr>
                <a:spcBef>
                  <a:spcPct val="0"/>
                </a:spcBef>
                <a:buFontTx/>
                <a:buNone/>
              </a:pPr>
              <a:t>148</a:t>
            </a:fld>
            <a:endParaRPr lang="en-US" altLang="en-US" sz="1200"/>
          </a:p>
        </p:txBody>
      </p:sp>
      <p:sp>
        <p:nvSpPr>
          <p:cNvPr id="314370" name="Rectangle 2"/>
          <p:cNvSpPr>
            <a:spLocks noGrp="1" noChangeArrowheads="1"/>
          </p:cNvSpPr>
          <p:nvPr>
            <p:ph type="title"/>
          </p:nvPr>
        </p:nvSpPr>
        <p:spPr>
          <a:xfrm>
            <a:off x="685800" y="533400"/>
            <a:ext cx="7772400" cy="838200"/>
          </a:xfrm>
        </p:spPr>
        <p:txBody>
          <a:bodyPr/>
          <a:lstStyle/>
          <a:p>
            <a:pPr>
              <a:defRPr/>
            </a:pPr>
            <a:r>
              <a:rPr lang="en-US" smtClean="0">
                <a:cs typeface="+mj-cs"/>
              </a:rPr>
              <a:t>IEEE 802.3 Parameters</a:t>
            </a:r>
          </a:p>
        </p:txBody>
      </p:sp>
      <p:sp>
        <p:nvSpPr>
          <p:cNvPr id="72707" name="Rectangle 3"/>
          <p:cNvSpPr>
            <a:spLocks noGrp="1" noChangeArrowheads="1"/>
          </p:cNvSpPr>
          <p:nvPr>
            <p:ph type="body" idx="1"/>
          </p:nvPr>
        </p:nvSpPr>
        <p:spPr>
          <a:xfrm>
            <a:off x="609600" y="1295400"/>
            <a:ext cx="7772400" cy="4648200"/>
          </a:xfrm>
        </p:spPr>
        <p:txBody>
          <a:bodyPr/>
          <a:lstStyle/>
          <a:p>
            <a:r>
              <a:rPr lang="en-US" altLang="en-US" sz="2400"/>
              <a:t>1 bit time = time to transmit one bit</a:t>
            </a:r>
          </a:p>
          <a:p>
            <a:pPr lvl="1"/>
            <a:r>
              <a:rPr lang="en-US" altLang="en-US"/>
              <a:t>10 Mbps </a:t>
            </a:r>
            <a:r>
              <a:rPr lang="en-US" altLang="en-US">
                <a:sym typeface="Wingdings" charset="2"/>
              </a:rPr>
              <a:t> 1 bit time = 0.1 </a:t>
            </a:r>
            <a:r>
              <a:rPr lang="en-US" altLang="en-US">
                <a:sym typeface="Symbol" charset="2"/>
              </a:rPr>
              <a:t>microseconds </a:t>
            </a:r>
          </a:p>
          <a:p>
            <a:r>
              <a:rPr lang="en-US" altLang="en-US" sz="2400">
                <a:sym typeface="Symbol" charset="2"/>
              </a:rPr>
              <a:t>Maximum network diameter &lt;= 2.5km</a:t>
            </a:r>
          </a:p>
          <a:p>
            <a:pPr lvl="1"/>
            <a:r>
              <a:rPr lang="en-US" altLang="en-US">
                <a:sym typeface="Symbol" charset="2"/>
              </a:rPr>
              <a:t>Maximum 4 repeaters</a:t>
            </a:r>
          </a:p>
          <a:p>
            <a:r>
              <a:rPr lang="ja-JP" altLang="en-US">
                <a:solidFill>
                  <a:srgbClr val="FF0000"/>
                </a:solidFill>
                <a:latin typeface="Arial" charset="0"/>
                <a:sym typeface="Symbol" charset="2"/>
              </a:rPr>
              <a:t>“</a:t>
            </a:r>
            <a:r>
              <a:rPr lang="en-US" altLang="ja-JP">
                <a:solidFill>
                  <a:srgbClr val="FF0000"/>
                </a:solidFill>
                <a:sym typeface="Symbol" charset="2"/>
              </a:rPr>
              <a:t>Collision Domain</a:t>
            </a:r>
            <a:r>
              <a:rPr lang="ja-JP" altLang="en-US">
                <a:solidFill>
                  <a:srgbClr val="FF0000"/>
                </a:solidFill>
                <a:latin typeface="Arial" charset="0"/>
                <a:sym typeface="Symbol" charset="2"/>
              </a:rPr>
              <a:t>”</a:t>
            </a:r>
            <a:r>
              <a:rPr lang="en-US" altLang="ja-JP">
                <a:sym typeface="Symbol" charset="2"/>
              </a:rPr>
              <a:t> </a:t>
            </a:r>
          </a:p>
          <a:p>
            <a:pPr lvl="1"/>
            <a:r>
              <a:rPr lang="en-US" altLang="en-US">
                <a:sym typeface="Symbol" charset="2"/>
              </a:rPr>
              <a:t>Distance within which collision can be detected </a:t>
            </a:r>
          </a:p>
          <a:p>
            <a:pPr lvl="1"/>
            <a:r>
              <a:rPr lang="en-US" altLang="en-US">
                <a:sym typeface="Symbol" charset="2"/>
              </a:rPr>
              <a:t>IEEE 802.3 specifies:</a:t>
            </a:r>
          </a:p>
          <a:p>
            <a:pPr>
              <a:buFontTx/>
              <a:buNone/>
            </a:pPr>
            <a:r>
              <a:rPr lang="en-US" altLang="en-US" sz="2400">
                <a:sym typeface="Symbol" charset="2"/>
              </a:rPr>
              <a:t>         </a:t>
            </a:r>
            <a:r>
              <a:rPr lang="en-US" altLang="en-US" sz="2400">
                <a:solidFill>
                  <a:srgbClr val="FF0000"/>
                </a:solidFill>
                <a:sym typeface="Symbol" charset="2"/>
              </a:rPr>
              <a:t>worst case collision detection time: </a:t>
            </a:r>
            <a:r>
              <a:rPr lang="en-US" altLang="en-US" sz="2400">
                <a:solidFill>
                  <a:srgbClr val="FF0000"/>
                </a:solidFill>
              </a:rPr>
              <a:t>51.2 </a:t>
            </a:r>
            <a:endParaRPr lang="en-US" altLang="en-US" sz="2400">
              <a:solidFill>
                <a:srgbClr val="FF0000"/>
              </a:solidFill>
              <a:sym typeface="Symbol" charset="2"/>
            </a:endParaRPr>
          </a:p>
          <a:p>
            <a:r>
              <a:rPr lang="en-US" altLang="en-US"/>
              <a:t> </a:t>
            </a:r>
            <a:r>
              <a:rPr lang="en-US" altLang="en-US" sz="2400"/>
              <a:t>Why minimum frame size?</a:t>
            </a:r>
          </a:p>
          <a:p>
            <a:pPr lvl="1"/>
            <a:r>
              <a:rPr lang="en-US" altLang="en-US"/>
              <a:t>51.2  </a:t>
            </a:r>
            <a:r>
              <a:rPr lang="en-US" altLang="en-US">
                <a:sym typeface="Symbol" charset="2"/>
              </a:rPr>
              <a:t>   =&gt; minimum # of bits can be transited at 10Mpbs is 512 bits  =&gt; 64 bytes is required for collision detection</a:t>
            </a:r>
          </a:p>
        </p:txBody>
      </p:sp>
      <p:graphicFrame>
        <p:nvGraphicFramePr>
          <p:cNvPr id="72708" name="Object 1"/>
          <p:cNvGraphicFramePr>
            <a:graphicFrameLocks noChangeAspect="1"/>
          </p:cNvGraphicFramePr>
          <p:nvPr/>
        </p:nvGraphicFramePr>
        <p:xfrm>
          <a:off x="7315200" y="4267200"/>
          <a:ext cx="390525" cy="317500"/>
        </p:xfrm>
        <a:graphic>
          <a:graphicData uri="http://schemas.openxmlformats.org/presentationml/2006/ole">
            <mc:AlternateContent xmlns:mc="http://schemas.openxmlformats.org/markup-compatibility/2006">
              <mc:Choice xmlns:v="urn:schemas-microsoft-com:vml" Requires="v">
                <p:oleObj spid="_x0000_s304132" name="Equation" r:id="rId4" imgW="203200" imgH="165100" progId="Equation.DSMT4">
                  <p:embed/>
                </p:oleObj>
              </mc:Choice>
              <mc:Fallback>
                <p:oleObj name="Equation" r:id="rId4" imgW="203200" imgH="165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4267200"/>
                        <a:ext cx="3905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09" name="Object 6"/>
          <p:cNvGraphicFramePr>
            <a:graphicFrameLocks noChangeAspect="1"/>
          </p:cNvGraphicFramePr>
          <p:nvPr/>
        </p:nvGraphicFramePr>
        <p:xfrm>
          <a:off x="6272213" y="1766888"/>
          <a:ext cx="585787" cy="366712"/>
        </p:xfrm>
        <a:graphic>
          <a:graphicData uri="http://schemas.openxmlformats.org/presentationml/2006/ole">
            <mc:AlternateContent xmlns:mc="http://schemas.openxmlformats.org/markup-compatibility/2006">
              <mc:Choice xmlns:v="urn:schemas-microsoft-com:vml" Requires="v">
                <p:oleObj spid="_x0000_s304133" name="Equation" r:id="rId6" imgW="304800" imgH="190500" progId="Equation.DSMT4">
                  <p:embed/>
                </p:oleObj>
              </mc:Choice>
              <mc:Fallback>
                <p:oleObj name="Equation" r:id="rId6" imgW="304800" imgH="190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2213" y="1766888"/>
                        <a:ext cx="5857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10" name="Object 7"/>
          <p:cNvGraphicFramePr>
            <a:graphicFrameLocks noChangeAspect="1"/>
          </p:cNvGraphicFramePr>
          <p:nvPr/>
        </p:nvGraphicFramePr>
        <p:xfrm>
          <a:off x="1905000" y="5181600"/>
          <a:ext cx="390525" cy="319088"/>
        </p:xfrm>
        <a:graphic>
          <a:graphicData uri="http://schemas.openxmlformats.org/presentationml/2006/ole">
            <mc:AlternateContent xmlns:mc="http://schemas.openxmlformats.org/markup-compatibility/2006">
              <mc:Choice xmlns:v="urn:schemas-microsoft-com:vml" Requires="v">
                <p:oleObj spid="_x0000_s304134" name="Equation" r:id="rId8" imgW="203200" imgH="165100" progId="Equation.DSMT4">
                  <p:embed/>
                </p:oleObj>
              </mc:Choice>
              <mc:Fallback>
                <p:oleObj name="Equation" r:id="rId8" imgW="203200" imgH="1651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5181600"/>
                        <a:ext cx="3905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59376724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5"/>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5741D7F2-9075-EE41-84A1-307B614D3B1E}" type="slidenum">
              <a:rPr lang="en-US" altLang="en-US" sz="1200"/>
              <a:pPr>
                <a:spcBef>
                  <a:spcPct val="0"/>
                </a:spcBef>
                <a:buFontTx/>
                <a:buNone/>
              </a:pPr>
              <a:t>149</a:t>
            </a:fld>
            <a:endParaRPr lang="en-US" altLang="en-US" sz="1200"/>
          </a:p>
        </p:txBody>
      </p:sp>
      <p:sp>
        <p:nvSpPr>
          <p:cNvPr id="321538" name="Rectangle 2"/>
          <p:cNvSpPr>
            <a:spLocks noGrp="1" noChangeArrowheads="1"/>
          </p:cNvSpPr>
          <p:nvPr>
            <p:ph type="title"/>
          </p:nvPr>
        </p:nvSpPr>
        <p:spPr>
          <a:xfrm>
            <a:off x="457200" y="152400"/>
            <a:ext cx="7772400" cy="990600"/>
          </a:xfrm>
        </p:spPr>
        <p:txBody>
          <a:bodyPr/>
          <a:lstStyle/>
          <a:p>
            <a:pPr>
              <a:defRPr/>
            </a:pPr>
            <a:r>
              <a:rPr lang="en-US" sz="3200" smtClean="0">
                <a:cs typeface="+mj-cs"/>
              </a:rPr>
              <a:t>100Base T (Fast) Ethernet: Issues</a:t>
            </a:r>
          </a:p>
        </p:txBody>
      </p:sp>
      <p:sp>
        <p:nvSpPr>
          <p:cNvPr id="79875" name="Rectangle 3"/>
          <p:cNvSpPr>
            <a:spLocks noChangeArrowheads="1"/>
          </p:cNvSpPr>
          <p:nvPr/>
        </p:nvSpPr>
        <p:spPr bwMode="auto">
          <a:xfrm>
            <a:off x="533400" y="990600"/>
            <a:ext cx="8382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r>
              <a:rPr lang="en-US" altLang="en-US" sz="2400"/>
              <a:t>1 bit time = time to transmit one bit</a:t>
            </a:r>
          </a:p>
          <a:p>
            <a:pPr lvl="1"/>
            <a:r>
              <a:rPr lang="en-US" altLang="en-US">
                <a:solidFill>
                  <a:srgbClr val="FF0000"/>
                </a:solidFill>
              </a:rPr>
              <a:t>100 Mbps </a:t>
            </a:r>
            <a:r>
              <a:rPr lang="en-US" altLang="en-US">
                <a:solidFill>
                  <a:srgbClr val="FF0000"/>
                </a:solidFill>
                <a:sym typeface="Wingdings" charset="2"/>
              </a:rPr>
              <a:t> 1 bit time = 0.01      (</a:t>
            </a:r>
            <a:r>
              <a:rPr lang="en-US" altLang="en-US">
                <a:solidFill>
                  <a:srgbClr val="FF0000"/>
                </a:solidFill>
                <a:sym typeface="Symbol" charset="2"/>
              </a:rPr>
              <a:t>microseconds) </a:t>
            </a:r>
          </a:p>
          <a:p>
            <a:r>
              <a:rPr lang="en-US" altLang="en-US" sz="2000">
                <a:solidFill>
                  <a:srgbClr val="000099"/>
                </a:solidFill>
                <a:sym typeface="Symbol" charset="2"/>
              </a:rPr>
              <a:t>If we keep the same </a:t>
            </a:r>
            <a:r>
              <a:rPr lang="ja-JP" altLang="en-US" sz="2000">
                <a:solidFill>
                  <a:srgbClr val="000099"/>
                </a:solidFill>
                <a:latin typeface="Arial" charset="0"/>
                <a:sym typeface="Symbol" charset="2"/>
              </a:rPr>
              <a:t>“</a:t>
            </a:r>
            <a:r>
              <a:rPr lang="en-US" altLang="ja-JP" sz="2000">
                <a:solidFill>
                  <a:srgbClr val="000099"/>
                </a:solidFill>
                <a:sym typeface="Symbol" charset="2"/>
              </a:rPr>
              <a:t>collision domain</a:t>
            </a:r>
            <a:r>
              <a:rPr lang="ja-JP" altLang="en-US" sz="2000">
                <a:solidFill>
                  <a:srgbClr val="000099"/>
                </a:solidFill>
                <a:latin typeface="Arial" charset="0"/>
                <a:sym typeface="Symbol" charset="2"/>
              </a:rPr>
              <a:t>”</a:t>
            </a:r>
            <a:r>
              <a:rPr lang="en-US" altLang="ja-JP" sz="2000">
                <a:solidFill>
                  <a:srgbClr val="000099"/>
                </a:solidFill>
                <a:sym typeface="Symbol" charset="2"/>
              </a:rPr>
              <a:t>, i.e.,</a:t>
            </a:r>
          </a:p>
          <a:p>
            <a:pPr>
              <a:buFontTx/>
              <a:buNone/>
            </a:pPr>
            <a:r>
              <a:rPr lang="en-US" altLang="en-US" sz="2000">
                <a:solidFill>
                  <a:srgbClr val="000099"/>
                </a:solidFill>
                <a:sym typeface="Symbol" charset="2"/>
              </a:rPr>
              <a:t>    worst case collision detection time kept at </a:t>
            </a:r>
            <a:r>
              <a:rPr lang="en-US" altLang="en-US" sz="2000">
                <a:solidFill>
                  <a:srgbClr val="000099"/>
                </a:solidFill>
              </a:rPr>
              <a:t>51.2 </a:t>
            </a:r>
            <a:r>
              <a:rPr lang="en-US" altLang="en-US" sz="2000">
                <a:solidFill>
                  <a:srgbClr val="000099"/>
                </a:solidFill>
                <a:sym typeface="Symbol" charset="2"/>
              </a:rPr>
              <a:t>(microseconds</a:t>
            </a:r>
          </a:p>
          <a:p>
            <a:pPr lvl="1">
              <a:buFontTx/>
              <a:buNone/>
            </a:pPr>
            <a:r>
              <a:rPr lang="en-US" altLang="en-US">
                <a:sym typeface="Symbol" charset="2"/>
              </a:rPr>
              <a:t>Q: What will be the minimum frame size?</a:t>
            </a:r>
          </a:p>
          <a:p>
            <a:pPr lvl="1"/>
            <a:r>
              <a:rPr lang="en-US" altLang="en-US"/>
              <a:t>51.2 </a:t>
            </a:r>
            <a:r>
              <a:rPr lang="en-US" altLang="en-US">
                <a:sym typeface="Symbol" charset="2"/>
              </a:rPr>
              <a:t>    =&gt; minimum # of bits can be transited at 100Mpbs is 5120 bits  =&gt; 640 bytes is required for collision detection</a:t>
            </a:r>
          </a:p>
          <a:p>
            <a:pPr lvl="1"/>
            <a:r>
              <a:rPr lang="en-US" altLang="en-US">
                <a:sym typeface="Symbol" charset="2"/>
              </a:rPr>
              <a:t>This requires change of frame format and protocol! </a:t>
            </a:r>
            <a:endParaRPr lang="en-US" altLang="en-US">
              <a:solidFill>
                <a:srgbClr val="FF0000"/>
              </a:solidFill>
              <a:sym typeface="Symbol" charset="2"/>
            </a:endParaRPr>
          </a:p>
          <a:p>
            <a:r>
              <a:rPr lang="en-US" altLang="en-US" sz="2400">
                <a:solidFill>
                  <a:srgbClr val="FF0000"/>
                </a:solidFill>
                <a:sym typeface="Symbol" charset="2"/>
              </a:rPr>
              <a:t>Or we can keep the same minimum frame size, but reduce </a:t>
            </a:r>
            <a:r>
              <a:rPr lang="ja-JP" altLang="en-US" sz="2400">
                <a:solidFill>
                  <a:srgbClr val="FF0000"/>
                </a:solidFill>
                <a:latin typeface="Arial" charset="0"/>
                <a:sym typeface="Symbol" charset="2"/>
              </a:rPr>
              <a:t>“</a:t>
            </a:r>
            <a:r>
              <a:rPr lang="en-US" altLang="ja-JP" sz="2400">
                <a:solidFill>
                  <a:srgbClr val="FF0000"/>
                </a:solidFill>
                <a:sym typeface="Symbol" charset="2"/>
              </a:rPr>
              <a:t>collision domain</a:t>
            </a:r>
            <a:r>
              <a:rPr lang="ja-JP" altLang="en-US" sz="2400">
                <a:solidFill>
                  <a:srgbClr val="FF0000"/>
                </a:solidFill>
                <a:latin typeface="Arial" charset="0"/>
                <a:sym typeface="Symbol" charset="2"/>
              </a:rPr>
              <a:t>”</a:t>
            </a:r>
            <a:r>
              <a:rPr lang="en-US" altLang="ja-JP" sz="2400">
                <a:solidFill>
                  <a:srgbClr val="FF0000"/>
                </a:solidFill>
                <a:sym typeface="Symbol" charset="2"/>
              </a:rPr>
              <a:t>  or network diameter!</a:t>
            </a:r>
          </a:p>
          <a:p>
            <a:pPr lvl="1">
              <a:buFontTx/>
              <a:buChar char="•"/>
            </a:pPr>
            <a:r>
              <a:rPr lang="en-US" altLang="en-US" sz="2200">
                <a:solidFill>
                  <a:srgbClr val="FF0000"/>
                </a:solidFill>
              </a:rPr>
              <a:t>from 51.2 </a:t>
            </a:r>
            <a:r>
              <a:rPr lang="en-US" altLang="en-US" sz="2200">
                <a:solidFill>
                  <a:srgbClr val="FF0000"/>
                </a:solidFill>
                <a:sym typeface="Symbol" charset="2"/>
              </a:rPr>
              <a:t>     to 5.12     !</a:t>
            </a:r>
            <a:r>
              <a:rPr lang="en-US" altLang="en-US" sz="2200">
                <a:solidFill>
                  <a:srgbClr val="FF0000"/>
                </a:solidFill>
              </a:rPr>
              <a:t> </a:t>
            </a:r>
          </a:p>
          <a:p>
            <a:pPr lvl="1">
              <a:buFontTx/>
              <a:buChar char="•"/>
            </a:pPr>
            <a:r>
              <a:rPr lang="en-US" altLang="en-US" sz="2200">
                <a:solidFill>
                  <a:srgbClr val="FF0000"/>
                </a:solidFill>
                <a:sym typeface="Symbol" charset="2"/>
              </a:rPr>
              <a:t>maximum network diameter     100 m! </a:t>
            </a:r>
          </a:p>
        </p:txBody>
      </p:sp>
      <p:graphicFrame>
        <p:nvGraphicFramePr>
          <p:cNvPr id="79876" name="Object 1"/>
          <p:cNvGraphicFramePr>
            <a:graphicFrameLocks noChangeAspect="1"/>
          </p:cNvGraphicFramePr>
          <p:nvPr/>
        </p:nvGraphicFramePr>
        <p:xfrm>
          <a:off x="4876800" y="1524000"/>
          <a:ext cx="374650" cy="304800"/>
        </p:xfrm>
        <a:graphic>
          <a:graphicData uri="http://schemas.openxmlformats.org/presentationml/2006/ole">
            <mc:AlternateContent xmlns:mc="http://schemas.openxmlformats.org/markup-compatibility/2006">
              <mc:Choice xmlns:v="urn:schemas-microsoft-com:vml" Requires="v">
                <p:oleObj spid="_x0000_s305158" name="Equation" r:id="rId3" imgW="203200" imgH="165100" progId="Equation.DSMT4">
                  <p:embed/>
                </p:oleObj>
              </mc:Choice>
              <mc:Fallback>
                <p:oleObj name="Equation" r:id="rId3" imgW="203200" imgH="165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524000"/>
                        <a:ext cx="374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7" name="Object 7"/>
          <p:cNvGraphicFramePr>
            <a:graphicFrameLocks noChangeAspect="1"/>
          </p:cNvGraphicFramePr>
          <p:nvPr/>
        </p:nvGraphicFramePr>
        <p:xfrm>
          <a:off x="2667000" y="4800600"/>
          <a:ext cx="374650" cy="304800"/>
        </p:xfrm>
        <a:graphic>
          <a:graphicData uri="http://schemas.openxmlformats.org/presentationml/2006/ole">
            <mc:AlternateContent xmlns:mc="http://schemas.openxmlformats.org/markup-compatibility/2006">
              <mc:Choice xmlns:v="urn:schemas-microsoft-com:vml" Requires="v">
                <p:oleObj spid="_x0000_s305159" name="Equation" r:id="rId5" imgW="203200" imgH="165100" progId="Equation.DSMT4">
                  <p:embed/>
                </p:oleObj>
              </mc:Choice>
              <mc:Fallback>
                <p:oleObj name="Equation" r:id="rId5" imgW="203200" imgH="165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800600"/>
                        <a:ext cx="374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8" name="Object 8"/>
          <p:cNvGraphicFramePr>
            <a:graphicFrameLocks noChangeAspect="1"/>
          </p:cNvGraphicFramePr>
          <p:nvPr/>
        </p:nvGraphicFramePr>
        <p:xfrm>
          <a:off x="4038600" y="4800600"/>
          <a:ext cx="374650" cy="304800"/>
        </p:xfrm>
        <a:graphic>
          <a:graphicData uri="http://schemas.openxmlformats.org/presentationml/2006/ole">
            <mc:AlternateContent xmlns:mc="http://schemas.openxmlformats.org/markup-compatibility/2006">
              <mc:Choice xmlns:v="urn:schemas-microsoft-com:vml" Requires="v">
                <p:oleObj spid="_x0000_s305160" name="Equation" r:id="rId6" imgW="203200" imgH="165100" progId="Equation.DSMT4">
                  <p:embed/>
                </p:oleObj>
              </mc:Choice>
              <mc:Fallback>
                <p:oleObj name="Equation" r:id="rId6" imgW="203200" imgH="165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800600"/>
                        <a:ext cx="374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9" name="Object 9"/>
          <p:cNvGraphicFramePr>
            <a:graphicFrameLocks noChangeAspect="1"/>
          </p:cNvGraphicFramePr>
          <p:nvPr/>
        </p:nvGraphicFramePr>
        <p:xfrm>
          <a:off x="1828800" y="2971800"/>
          <a:ext cx="374650" cy="304800"/>
        </p:xfrm>
        <a:graphic>
          <a:graphicData uri="http://schemas.openxmlformats.org/presentationml/2006/ole">
            <mc:AlternateContent xmlns:mc="http://schemas.openxmlformats.org/markup-compatibility/2006">
              <mc:Choice xmlns:v="urn:schemas-microsoft-com:vml" Requires="v">
                <p:oleObj spid="_x0000_s305161" name="Equation" r:id="rId7" imgW="203200" imgH="165100" progId="Equation.DSMT4">
                  <p:embed/>
                </p:oleObj>
              </mc:Choice>
              <mc:Fallback>
                <p:oleObj name="Equation" r:id="rId7" imgW="203200" imgH="165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2971800"/>
                        <a:ext cx="374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0" name="Object 2"/>
          <p:cNvGraphicFramePr>
            <a:graphicFrameLocks noChangeAspect="1"/>
          </p:cNvGraphicFramePr>
          <p:nvPr/>
        </p:nvGraphicFramePr>
        <p:xfrm>
          <a:off x="5029200" y="5197475"/>
          <a:ext cx="304800" cy="365125"/>
        </p:xfrm>
        <a:graphic>
          <a:graphicData uri="http://schemas.openxmlformats.org/presentationml/2006/ole">
            <mc:AlternateContent xmlns:mc="http://schemas.openxmlformats.org/markup-compatibility/2006">
              <mc:Choice xmlns:v="urn:schemas-microsoft-com:vml" Requires="v">
                <p:oleObj spid="_x0000_s305162" name="Equation" r:id="rId9" imgW="127000" imgH="152400" progId="Equation.DSMT4">
                  <p:embed/>
                </p:oleObj>
              </mc:Choice>
              <mc:Fallback>
                <p:oleObj name="Equation" r:id="rId9" imgW="127000" imgH="152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9200" y="5197475"/>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18793115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Footer Placeholder 2"/>
          <p:cNvSpPr>
            <a:spLocks noGrp="1"/>
          </p:cNvSpPr>
          <p:nvPr>
            <p:ph type="ftr" sz="quarter" idx="10"/>
          </p:nvPr>
        </p:nvSpPr>
        <p:spPr/>
        <p:txBody>
          <a:bodyPr/>
          <a:lstStyle/>
          <a:p>
            <a:pPr>
              <a:defRPr/>
            </a:pPr>
            <a:r>
              <a:rPr lang="en-US"/>
              <a:t>CSci4211:                  Weekly Summary </a:t>
            </a:r>
          </a:p>
        </p:txBody>
      </p:sp>
      <p:sp>
        <p:nvSpPr>
          <p:cNvPr id="223234"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33B248B-F0DF-EE45-9553-C719A7D85C08}" type="slidenum">
              <a:rPr lang="en-US" sz="1200">
                <a:latin typeface="Comic Sans MS" charset="0"/>
              </a:rPr>
              <a:pPr/>
              <a:t>15</a:t>
            </a:fld>
            <a:endParaRPr lang="en-US" sz="1200">
              <a:latin typeface="Comic Sans MS" charset="0"/>
            </a:endParaRPr>
          </a:p>
        </p:txBody>
      </p:sp>
      <p:sp>
        <p:nvSpPr>
          <p:cNvPr id="223235" name="Rectangle 2"/>
          <p:cNvSpPr>
            <a:spLocks noGrp="1" noChangeArrowheads="1"/>
          </p:cNvSpPr>
          <p:nvPr>
            <p:ph type="title"/>
          </p:nvPr>
        </p:nvSpPr>
        <p:spPr>
          <a:xfrm>
            <a:off x="685800" y="228600"/>
            <a:ext cx="7772400" cy="1143000"/>
          </a:xfrm>
        </p:spPr>
        <p:txBody>
          <a:bodyPr/>
          <a:lstStyle/>
          <a:p>
            <a:r>
              <a:rPr lang="en-US" sz="3600">
                <a:latin typeface="Comic Sans MS" charset="0"/>
              </a:rPr>
              <a:t>Routing &amp; Forwarding:</a:t>
            </a:r>
            <a:br>
              <a:rPr lang="en-US" sz="3600">
                <a:latin typeface="Comic Sans MS" charset="0"/>
              </a:rPr>
            </a:br>
            <a:r>
              <a:rPr lang="en-US" sz="2800">
                <a:latin typeface="Comic Sans MS" charset="0"/>
              </a:rPr>
              <a:t>Logical View of a Router</a:t>
            </a:r>
          </a:p>
        </p:txBody>
      </p:sp>
      <p:pic>
        <p:nvPicPr>
          <p:cNvPr id="223236" name="Picture 3" descr="Y:\class\5211\fig\fig-router-ar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524000"/>
            <a:ext cx="6629400" cy="441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23237" name="Group 4"/>
          <p:cNvGrpSpPr>
            <a:grpSpLocks/>
          </p:cNvGrpSpPr>
          <p:nvPr/>
        </p:nvGrpSpPr>
        <p:grpSpPr bwMode="auto">
          <a:xfrm>
            <a:off x="304800" y="1676400"/>
            <a:ext cx="2667000" cy="1882775"/>
            <a:chOff x="3066" y="1107"/>
            <a:chExt cx="2250" cy="1444"/>
          </a:xfrm>
        </p:grpSpPr>
        <p:sp>
          <p:nvSpPr>
            <p:cNvPr id="223238" name="Freeform 5"/>
            <p:cNvSpPr>
              <a:spLocks/>
            </p:cNvSpPr>
            <p:nvPr/>
          </p:nvSpPr>
          <p:spPr bwMode="auto">
            <a:xfrm>
              <a:off x="3066" y="1107"/>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23239" name="Freeform 6"/>
            <p:cNvSpPr>
              <a:spLocks/>
            </p:cNvSpPr>
            <p:nvPr/>
          </p:nvSpPr>
          <p:spPr bwMode="auto">
            <a:xfrm>
              <a:off x="3402" y="1656"/>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3240" name="Oval 7"/>
            <p:cNvSpPr>
              <a:spLocks noChangeArrowheads="1"/>
            </p:cNvSpPr>
            <p:nvPr/>
          </p:nvSpPr>
          <p:spPr bwMode="auto">
            <a:xfrm>
              <a:off x="3142" y="1898"/>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41" name="Line 8"/>
            <p:cNvSpPr>
              <a:spLocks noChangeShapeType="1"/>
            </p:cNvSpPr>
            <p:nvPr/>
          </p:nvSpPr>
          <p:spPr bwMode="auto">
            <a:xfrm>
              <a:off x="3142" y="189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42" name="Line 9"/>
            <p:cNvSpPr>
              <a:spLocks noChangeShapeType="1"/>
            </p:cNvSpPr>
            <p:nvPr/>
          </p:nvSpPr>
          <p:spPr bwMode="auto">
            <a:xfrm>
              <a:off x="3455" y="189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43" name="Rectangle 10"/>
            <p:cNvSpPr>
              <a:spLocks noChangeArrowheads="1"/>
            </p:cNvSpPr>
            <p:nvPr/>
          </p:nvSpPr>
          <p:spPr bwMode="auto">
            <a:xfrm>
              <a:off x="3142" y="1891"/>
              <a:ext cx="310" cy="4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23244" name="Oval 11"/>
            <p:cNvSpPr>
              <a:spLocks noChangeArrowheads="1"/>
            </p:cNvSpPr>
            <p:nvPr/>
          </p:nvSpPr>
          <p:spPr bwMode="auto">
            <a:xfrm>
              <a:off x="3139" y="1832"/>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45" name="Oval 12"/>
            <p:cNvSpPr>
              <a:spLocks noChangeArrowheads="1"/>
            </p:cNvSpPr>
            <p:nvPr/>
          </p:nvSpPr>
          <p:spPr bwMode="auto">
            <a:xfrm>
              <a:off x="3616" y="2285"/>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46" name="Line 13"/>
            <p:cNvSpPr>
              <a:spLocks noChangeShapeType="1"/>
            </p:cNvSpPr>
            <p:nvPr/>
          </p:nvSpPr>
          <p:spPr bwMode="auto">
            <a:xfrm>
              <a:off x="3616" y="227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47" name="Line 14"/>
            <p:cNvSpPr>
              <a:spLocks noChangeShapeType="1"/>
            </p:cNvSpPr>
            <p:nvPr/>
          </p:nvSpPr>
          <p:spPr bwMode="auto">
            <a:xfrm>
              <a:off x="3929" y="227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48" name="Rectangle 15"/>
            <p:cNvSpPr>
              <a:spLocks noChangeArrowheads="1"/>
            </p:cNvSpPr>
            <p:nvPr/>
          </p:nvSpPr>
          <p:spPr bwMode="auto">
            <a:xfrm>
              <a:off x="3616" y="2278"/>
              <a:ext cx="310" cy="4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23249" name="Oval 16"/>
            <p:cNvSpPr>
              <a:spLocks noChangeArrowheads="1"/>
            </p:cNvSpPr>
            <p:nvPr/>
          </p:nvSpPr>
          <p:spPr bwMode="auto">
            <a:xfrm>
              <a:off x="3613" y="2219"/>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50" name="Oval 17"/>
            <p:cNvSpPr>
              <a:spLocks noChangeArrowheads="1"/>
            </p:cNvSpPr>
            <p:nvPr/>
          </p:nvSpPr>
          <p:spPr bwMode="auto">
            <a:xfrm>
              <a:off x="3612" y="1595"/>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51" name="Line 18"/>
            <p:cNvSpPr>
              <a:spLocks noChangeShapeType="1"/>
            </p:cNvSpPr>
            <p:nvPr/>
          </p:nvSpPr>
          <p:spPr bwMode="auto">
            <a:xfrm>
              <a:off x="3612" y="158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52" name="Line 19"/>
            <p:cNvSpPr>
              <a:spLocks noChangeShapeType="1"/>
            </p:cNvSpPr>
            <p:nvPr/>
          </p:nvSpPr>
          <p:spPr bwMode="auto">
            <a:xfrm>
              <a:off x="3925" y="158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53" name="Rectangle 20"/>
            <p:cNvSpPr>
              <a:spLocks noChangeArrowheads="1"/>
            </p:cNvSpPr>
            <p:nvPr/>
          </p:nvSpPr>
          <p:spPr bwMode="auto">
            <a:xfrm>
              <a:off x="3612" y="1588"/>
              <a:ext cx="310" cy="4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23254" name="Oval 21"/>
            <p:cNvSpPr>
              <a:spLocks noChangeArrowheads="1"/>
            </p:cNvSpPr>
            <p:nvPr/>
          </p:nvSpPr>
          <p:spPr bwMode="auto">
            <a:xfrm>
              <a:off x="3609" y="1529"/>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55" name="Oval 22"/>
            <p:cNvSpPr>
              <a:spLocks noChangeArrowheads="1"/>
            </p:cNvSpPr>
            <p:nvPr/>
          </p:nvSpPr>
          <p:spPr bwMode="auto">
            <a:xfrm>
              <a:off x="4295" y="1591"/>
              <a:ext cx="312"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56" name="Line 23"/>
            <p:cNvSpPr>
              <a:spLocks noChangeShapeType="1"/>
            </p:cNvSpPr>
            <p:nvPr/>
          </p:nvSpPr>
          <p:spPr bwMode="auto">
            <a:xfrm>
              <a:off x="4295" y="1584"/>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57" name="Line 24"/>
            <p:cNvSpPr>
              <a:spLocks noChangeShapeType="1"/>
            </p:cNvSpPr>
            <p:nvPr/>
          </p:nvSpPr>
          <p:spPr bwMode="auto">
            <a:xfrm>
              <a:off x="4607" y="1584"/>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58" name="Rectangle 25"/>
            <p:cNvSpPr>
              <a:spLocks noChangeArrowheads="1"/>
            </p:cNvSpPr>
            <p:nvPr/>
          </p:nvSpPr>
          <p:spPr bwMode="auto">
            <a:xfrm>
              <a:off x="4295" y="1584"/>
              <a:ext cx="309" cy="4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23259" name="Oval 26"/>
            <p:cNvSpPr>
              <a:spLocks noChangeArrowheads="1"/>
            </p:cNvSpPr>
            <p:nvPr/>
          </p:nvSpPr>
          <p:spPr bwMode="auto">
            <a:xfrm>
              <a:off x="4298" y="1528"/>
              <a:ext cx="312"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60" name="Oval 27"/>
            <p:cNvSpPr>
              <a:spLocks noChangeArrowheads="1"/>
            </p:cNvSpPr>
            <p:nvPr/>
          </p:nvSpPr>
          <p:spPr bwMode="auto">
            <a:xfrm>
              <a:off x="4305" y="2282"/>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61" name="Line 28"/>
            <p:cNvSpPr>
              <a:spLocks noChangeShapeType="1"/>
            </p:cNvSpPr>
            <p:nvPr/>
          </p:nvSpPr>
          <p:spPr bwMode="auto">
            <a:xfrm>
              <a:off x="4305" y="227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62" name="Line 29"/>
            <p:cNvSpPr>
              <a:spLocks noChangeShapeType="1"/>
            </p:cNvSpPr>
            <p:nvPr/>
          </p:nvSpPr>
          <p:spPr bwMode="auto">
            <a:xfrm>
              <a:off x="4618" y="227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63" name="Rectangle 30"/>
            <p:cNvSpPr>
              <a:spLocks noChangeArrowheads="1"/>
            </p:cNvSpPr>
            <p:nvPr/>
          </p:nvSpPr>
          <p:spPr bwMode="auto">
            <a:xfrm>
              <a:off x="4305" y="2275"/>
              <a:ext cx="310" cy="4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23264" name="Oval 31"/>
            <p:cNvSpPr>
              <a:spLocks noChangeArrowheads="1"/>
            </p:cNvSpPr>
            <p:nvPr/>
          </p:nvSpPr>
          <p:spPr bwMode="auto">
            <a:xfrm>
              <a:off x="4302" y="2216"/>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65" name="Oval 32"/>
            <p:cNvSpPr>
              <a:spLocks noChangeArrowheads="1"/>
            </p:cNvSpPr>
            <p:nvPr/>
          </p:nvSpPr>
          <p:spPr bwMode="auto">
            <a:xfrm>
              <a:off x="4870" y="1941"/>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66" name="Line 33"/>
            <p:cNvSpPr>
              <a:spLocks noChangeShapeType="1"/>
            </p:cNvSpPr>
            <p:nvPr/>
          </p:nvSpPr>
          <p:spPr bwMode="auto">
            <a:xfrm>
              <a:off x="4870" y="1934"/>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67" name="Line 34"/>
            <p:cNvSpPr>
              <a:spLocks noChangeShapeType="1"/>
            </p:cNvSpPr>
            <p:nvPr/>
          </p:nvSpPr>
          <p:spPr bwMode="auto">
            <a:xfrm>
              <a:off x="5183" y="1934"/>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3268" name="Rectangle 35"/>
            <p:cNvSpPr>
              <a:spLocks noChangeArrowheads="1"/>
            </p:cNvSpPr>
            <p:nvPr/>
          </p:nvSpPr>
          <p:spPr bwMode="auto">
            <a:xfrm>
              <a:off x="4870" y="1934"/>
              <a:ext cx="310" cy="4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23269" name="Oval 36"/>
            <p:cNvSpPr>
              <a:spLocks noChangeArrowheads="1"/>
            </p:cNvSpPr>
            <p:nvPr/>
          </p:nvSpPr>
          <p:spPr bwMode="auto">
            <a:xfrm>
              <a:off x="4867" y="1875"/>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23270" name="Freeform 37"/>
            <p:cNvSpPr>
              <a:spLocks/>
            </p:cNvSpPr>
            <p:nvPr/>
          </p:nvSpPr>
          <p:spPr bwMode="auto">
            <a:xfrm>
              <a:off x="4461" y="1683"/>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3271" name="Freeform 38"/>
            <p:cNvSpPr>
              <a:spLocks/>
            </p:cNvSpPr>
            <p:nvPr/>
          </p:nvSpPr>
          <p:spPr bwMode="auto">
            <a:xfrm>
              <a:off x="3768" y="1689"/>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3272" name="Freeform 39"/>
            <p:cNvSpPr>
              <a:spLocks/>
            </p:cNvSpPr>
            <p:nvPr/>
          </p:nvSpPr>
          <p:spPr bwMode="auto">
            <a:xfrm>
              <a:off x="3933" y="1674"/>
              <a:ext cx="504" cy="600"/>
            </a:xfrm>
            <a:custGeom>
              <a:avLst/>
              <a:gdLst>
                <a:gd name="T0" fmla="*/ 0 w 378"/>
                <a:gd name="T1" fmla="*/ 2147483647 h 174"/>
                <a:gd name="T2" fmla="*/ 6705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3273" name="Freeform 40"/>
            <p:cNvSpPr>
              <a:spLocks/>
            </p:cNvSpPr>
            <p:nvPr/>
          </p:nvSpPr>
          <p:spPr bwMode="auto">
            <a:xfrm>
              <a:off x="4620" y="2022"/>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3274" name="Freeform 41"/>
            <p:cNvSpPr>
              <a:spLocks/>
            </p:cNvSpPr>
            <p:nvPr/>
          </p:nvSpPr>
          <p:spPr bwMode="auto">
            <a:xfrm>
              <a:off x="3939" y="2304"/>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3275" name="Freeform 42"/>
            <p:cNvSpPr>
              <a:spLocks/>
            </p:cNvSpPr>
            <p:nvPr/>
          </p:nvSpPr>
          <p:spPr bwMode="auto">
            <a:xfrm>
              <a:off x="3348" y="1980"/>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3276" name="Freeform 43"/>
            <p:cNvSpPr>
              <a:spLocks/>
            </p:cNvSpPr>
            <p:nvPr/>
          </p:nvSpPr>
          <p:spPr bwMode="auto">
            <a:xfrm>
              <a:off x="3933" y="1614"/>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3277" name="Freeform 44"/>
            <p:cNvSpPr>
              <a:spLocks/>
            </p:cNvSpPr>
            <p:nvPr/>
          </p:nvSpPr>
          <p:spPr bwMode="auto">
            <a:xfrm>
              <a:off x="4608" y="1611"/>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3278" name="Freeform 45"/>
            <p:cNvSpPr>
              <a:spLocks/>
            </p:cNvSpPr>
            <p:nvPr/>
          </p:nvSpPr>
          <p:spPr bwMode="auto">
            <a:xfrm>
              <a:off x="3291" y="1182"/>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23279" name="Group 46"/>
            <p:cNvGrpSpPr>
              <a:grpSpLocks/>
            </p:cNvGrpSpPr>
            <p:nvPr/>
          </p:nvGrpSpPr>
          <p:grpSpPr bwMode="auto">
            <a:xfrm>
              <a:off x="3153" y="1822"/>
              <a:ext cx="281" cy="258"/>
              <a:chOff x="2915" y="2467"/>
              <a:chExt cx="286" cy="258"/>
            </a:xfrm>
          </p:grpSpPr>
          <p:sp>
            <p:nvSpPr>
              <p:cNvPr id="223305" name="Rectangle 47"/>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3306" name="Text Box 48"/>
              <p:cNvSpPr txBox="1">
                <a:spLocks noChangeArrowheads="1"/>
              </p:cNvSpPr>
              <p:nvPr/>
            </p:nvSpPr>
            <p:spPr bwMode="auto">
              <a:xfrm>
                <a:off x="2915" y="2467"/>
                <a:ext cx="286"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b="1">
                    <a:latin typeface="Comic Sans MS" charset="0"/>
                  </a:rPr>
                  <a:t>A</a:t>
                </a:r>
                <a:endParaRPr lang="en-US" sz="1600" b="1"/>
              </a:p>
            </p:txBody>
          </p:sp>
        </p:grpSp>
        <p:grpSp>
          <p:nvGrpSpPr>
            <p:cNvPr id="223280" name="Group 49"/>
            <p:cNvGrpSpPr>
              <a:grpSpLocks/>
            </p:cNvGrpSpPr>
            <p:nvPr/>
          </p:nvGrpSpPr>
          <p:grpSpPr bwMode="auto">
            <a:xfrm>
              <a:off x="4332" y="2205"/>
              <a:ext cx="262" cy="258"/>
              <a:chOff x="2924" y="2466"/>
              <a:chExt cx="267" cy="258"/>
            </a:xfrm>
          </p:grpSpPr>
          <p:sp>
            <p:nvSpPr>
              <p:cNvPr id="223303" name="Rectangle 50"/>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3304" name="Text Box 51"/>
              <p:cNvSpPr txBox="1">
                <a:spLocks noChangeArrowheads="1"/>
              </p:cNvSpPr>
              <p:nvPr/>
            </p:nvSpPr>
            <p:spPr bwMode="auto">
              <a:xfrm>
                <a:off x="2924" y="2466"/>
                <a:ext cx="267"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b="1">
                    <a:latin typeface="Comic Sans MS" charset="0"/>
                  </a:rPr>
                  <a:t>E</a:t>
                </a:r>
                <a:endParaRPr lang="en-US" sz="1600" b="1"/>
              </a:p>
            </p:txBody>
          </p:sp>
        </p:grpSp>
        <p:grpSp>
          <p:nvGrpSpPr>
            <p:cNvPr id="223281" name="Group 52"/>
            <p:cNvGrpSpPr>
              <a:grpSpLocks/>
            </p:cNvGrpSpPr>
            <p:nvPr/>
          </p:nvGrpSpPr>
          <p:grpSpPr bwMode="auto">
            <a:xfrm>
              <a:off x="3643" y="2202"/>
              <a:ext cx="279" cy="258"/>
              <a:chOff x="2917" y="2466"/>
              <a:chExt cx="283" cy="258"/>
            </a:xfrm>
          </p:grpSpPr>
          <p:sp>
            <p:nvSpPr>
              <p:cNvPr id="223301" name="Rectangle 53"/>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3302" name="Text Box 54"/>
              <p:cNvSpPr txBox="1">
                <a:spLocks noChangeArrowheads="1"/>
              </p:cNvSpPr>
              <p:nvPr/>
            </p:nvSpPr>
            <p:spPr bwMode="auto">
              <a:xfrm>
                <a:off x="2917" y="2466"/>
                <a:ext cx="283"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b="1">
                    <a:latin typeface="Comic Sans MS" charset="0"/>
                  </a:rPr>
                  <a:t>D</a:t>
                </a:r>
                <a:endParaRPr lang="en-US" sz="1600" b="1"/>
              </a:p>
            </p:txBody>
          </p:sp>
        </p:grpSp>
        <p:grpSp>
          <p:nvGrpSpPr>
            <p:cNvPr id="223282" name="Group 55"/>
            <p:cNvGrpSpPr>
              <a:grpSpLocks/>
            </p:cNvGrpSpPr>
            <p:nvPr/>
          </p:nvGrpSpPr>
          <p:grpSpPr bwMode="auto">
            <a:xfrm>
              <a:off x="4328" y="1515"/>
              <a:ext cx="261" cy="258"/>
              <a:chOff x="2927" y="2466"/>
              <a:chExt cx="265" cy="258"/>
            </a:xfrm>
          </p:grpSpPr>
          <p:sp>
            <p:nvSpPr>
              <p:cNvPr id="223299" name="Rectangle 5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3300" name="Text Box 57"/>
              <p:cNvSpPr txBox="1">
                <a:spLocks noChangeArrowheads="1"/>
              </p:cNvSpPr>
              <p:nvPr/>
            </p:nvSpPr>
            <p:spPr bwMode="auto">
              <a:xfrm>
                <a:off x="2927" y="2466"/>
                <a:ext cx="265"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b="1">
                    <a:latin typeface="Comic Sans MS" charset="0"/>
                  </a:rPr>
                  <a:t>C</a:t>
                </a:r>
                <a:endParaRPr lang="en-US" sz="1600" b="1"/>
              </a:p>
            </p:txBody>
          </p:sp>
        </p:grpSp>
        <p:grpSp>
          <p:nvGrpSpPr>
            <p:cNvPr id="223283" name="Group 58"/>
            <p:cNvGrpSpPr>
              <a:grpSpLocks/>
            </p:cNvGrpSpPr>
            <p:nvPr/>
          </p:nvGrpSpPr>
          <p:grpSpPr bwMode="auto">
            <a:xfrm>
              <a:off x="3642" y="1515"/>
              <a:ext cx="264" cy="258"/>
              <a:chOff x="2925" y="2466"/>
              <a:chExt cx="268" cy="258"/>
            </a:xfrm>
          </p:grpSpPr>
          <p:sp>
            <p:nvSpPr>
              <p:cNvPr id="223297"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3298" name="Text Box 60"/>
              <p:cNvSpPr txBox="1">
                <a:spLocks noChangeArrowheads="1"/>
              </p:cNvSpPr>
              <p:nvPr/>
            </p:nvSpPr>
            <p:spPr bwMode="auto">
              <a:xfrm>
                <a:off x="2925" y="2466"/>
                <a:ext cx="268"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b="1">
                    <a:latin typeface="Comic Sans MS" charset="0"/>
                  </a:rPr>
                  <a:t>B</a:t>
                </a:r>
                <a:endParaRPr lang="en-US" sz="1600" b="1"/>
              </a:p>
            </p:txBody>
          </p:sp>
        </p:grpSp>
        <p:grpSp>
          <p:nvGrpSpPr>
            <p:cNvPr id="223284" name="Group 61"/>
            <p:cNvGrpSpPr>
              <a:grpSpLocks/>
            </p:cNvGrpSpPr>
            <p:nvPr/>
          </p:nvGrpSpPr>
          <p:grpSpPr bwMode="auto">
            <a:xfrm>
              <a:off x="4905" y="1862"/>
              <a:ext cx="260" cy="258"/>
              <a:chOff x="2924" y="2465"/>
              <a:chExt cx="265" cy="258"/>
            </a:xfrm>
          </p:grpSpPr>
          <p:sp>
            <p:nvSpPr>
              <p:cNvPr id="223295" name="Rectangle 62"/>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3296" name="Text Box 63"/>
              <p:cNvSpPr txBox="1">
                <a:spLocks noChangeArrowheads="1"/>
              </p:cNvSpPr>
              <p:nvPr/>
            </p:nvSpPr>
            <p:spPr bwMode="auto">
              <a:xfrm>
                <a:off x="2924" y="2465"/>
                <a:ext cx="265"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b="1">
                    <a:latin typeface="Comic Sans MS" charset="0"/>
                  </a:rPr>
                  <a:t>F</a:t>
                </a:r>
                <a:endParaRPr lang="en-US" sz="1600" b="1"/>
              </a:p>
            </p:txBody>
          </p:sp>
        </p:grpSp>
        <p:sp>
          <p:nvSpPr>
            <p:cNvPr id="223285" name="Text Box 64"/>
            <p:cNvSpPr txBox="1">
              <a:spLocks noChangeArrowheads="1"/>
            </p:cNvSpPr>
            <p:nvPr/>
          </p:nvSpPr>
          <p:spPr bwMode="auto">
            <a:xfrm>
              <a:off x="3358" y="1607"/>
              <a:ext cx="273" cy="2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2</a:t>
              </a:r>
              <a:endParaRPr lang="en-US"/>
            </a:p>
          </p:txBody>
        </p:sp>
        <p:sp>
          <p:nvSpPr>
            <p:cNvPr id="223286" name="Text Box 65"/>
            <p:cNvSpPr txBox="1">
              <a:spLocks noChangeArrowheads="1"/>
            </p:cNvSpPr>
            <p:nvPr/>
          </p:nvSpPr>
          <p:spPr bwMode="auto">
            <a:xfrm>
              <a:off x="3713" y="1844"/>
              <a:ext cx="260"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Comic Sans MS" charset="0"/>
                </a:rPr>
                <a:t>2</a:t>
              </a:r>
              <a:endParaRPr lang="en-US" sz="1600"/>
            </a:p>
          </p:txBody>
        </p:sp>
        <p:sp>
          <p:nvSpPr>
            <p:cNvPr id="223287" name="Text Box 66"/>
            <p:cNvSpPr txBox="1">
              <a:spLocks noChangeArrowheads="1"/>
            </p:cNvSpPr>
            <p:nvPr/>
          </p:nvSpPr>
          <p:spPr bwMode="auto">
            <a:xfrm>
              <a:off x="3291" y="2057"/>
              <a:ext cx="233"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Comic Sans MS" charset="0"/>
                </a:rPr>
                <a:t>1</a:t>
              </a:r>
              <a:endParaRPr lang="en-US" sz="1600"/>
            </a:p>
          </p:txBody>
        </p:sp>
        <p:sp>
          <p:nvSpPr>
            <p:cNvPr id="223288" name="Text Box 67"/>
            <p:cNvSpPr txBox="1">
              <a:spLocks noChangeArrowheads="1"/>
            </p:cNvSpPr>
            <p:nvPr/>
          </p:nvSpPr>
          <p:spPr bwMode="auto">
            <a:xfrm>
              <a:off x="4097" y="1937"/>
              <a:ext cx="260" cy="2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Comic Sans MS" charset="0"/>
                </a:rPr>
                <a:t>3</a:t>
              </a:r>
              <a:endParaRPr lang="en-US" sz="1600"/>
            </a:p>
          </p:txBody>
        </p:sp>
        <p:sp>
          <p:nvSpPr>
            <p:cNvPr id="223289" name="Text Box 68"/>
            <p:cNvSpPr txBox="1">
              <a:spLocks noChangeArrowheads="1"/>
            </p:cNvSpPr>
            <p:nvPr/>
          </p:nvSpPr>
          <p:spPr bwMode="auto">
            <a:xfrm>
              <a:off x="4046" y="2293"/>
              <a:ext cx="233"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Comic Sans MS" charset="0"/>
                </a:rPr>
                <a:t>1</a:t>
              </a:r>
              <a:endParaRPr lang="en-US" sz="1600"/>
            </a:p>
          </p:txBody>
        </p:sp>
        <p:sp>
          <p:nvSpPr>
            <p:cNvPr id="223290" name="Text Box 69"/>
            <p:cNvSpPr txBox="1">
              <a:spLocks noChangeArrowheads="1"/>
            </p:cNvSpPr>
            <p:nvPr/>
          </p:nvSpPr>
          <p:spPr bwMode="auto">
            <a:xfrm>
              <a:off x="4407" y="1862"/>
              <a:ext cx="233"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Comic Sans MS" charset="0"/>
                </a:rPr>
                <a:t>1</a:t>
              </a:r>
              <a:endParaRPr lang="en-US" sz="1600"/>
            </a:p>
          </p:txBody>
        </p:sp>
        <p:sp>
          <p:nvSpPr>
            <p:cNvPr id="223291" name="Text Box 70"/>
            <p:cNvSpPr txBox="1">
              <a:spLocks noChangeArrowheads="1"/>
            </p:cNvSpPr>
            <p:nvPr/>
          </p:nvSpPr>
          <p:spPr bwMode="auto">
            <a:xfrm>
              <a:off x="4755" y="2126"/>
              <a:ext cx="260"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Comic Sans MS" charset="0"/>
                </a:rPr>
                <a:t>2</a:t>
              </a:r>
              <a:endParaRPr lang="en-US" sz="1600"/>
            </a:p>
          </p:txBody>
        </p:sp>
        <p:sp>
          <p:nvSpPr>
            <p:cNvPr id="223292" name="Text Box 71"/>
            <p:cNvSpPr txBox="1">
              <a:spLocks noChangeArrowheads="1"/>
            </p:cNvSpPr>
            <p:nvPr/>
          </p:nvSpPr>
          <p:spPr bwMode="auto">
            <a:xfrm>
              <a:off x="4727" y="1590"/>
              <a:ext cx="260" cy="2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Comic Sans MS" charset="0"/>
                </a:rPr>
                <a:t>5</a:t>
              </a:r>
              <a:endParaRPr lang="en-US" sz="1600"/>
            </a:p>
          </p:txBody>
        </p:sp>
        <p:sp>
          <p:nvSpPr>
            <p:cNvPr id="223293" name="Text Box 72"/>
            <p:cNvSpPr txBox="1">
              <a:spLocks noChangeArrowheads="1"/>
            </p:cNvSpPr>
            <p:nvPr/>
          </p:nvSpPr>
          <p:spPr bwMode="auto">
            <a:xfrm>
              <a:off x="3993" y="1439"/>
              <a:ext cx="260" cy="2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Comic Sans MS" charset="0"/>
                </a:rPr>
                <a:t>3</a:t>
              </a:r>
              <a:endParaRPr lang="en-US" sz="1600"/>
            </a:p>
          </p:txBody>
        </p:sp>
        <p:sp>
          <p:nvSpPr>
            <p:cNvPr id="223294" name="Text Box 73"/>
            <p:cNvSpPr txBox="1">
              <a:spLocks noChangeArrowheads="1"/>
            </p:cNvSpPr>
            <p:nvPr/>
          </p:nvSpPr>
          <p:spPr bwMode="auto">
            <a:xfrm>
              <a:off x="3642" y="1173"/>
              <a:ext cx="260"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Comic Sans MS" charset="0"/>
                </a:rPr>
                <a:t>5</a:t>
              </a:r>
              <a:endParaRPr lang="en-US" sz="1600"/>
            </a:p>
          </p:txBody>
        </p:sp>
      </p:grpSp>
    </p:spTree>
    <p:extLst>
      <p:ext uri="{BB962C8B-B14F-4D97-AF65-F5344CB8AC3E}">
        <p14:creationId xmlns:p14="http://schemas.microsoft.com/office/powerpoint/2010/main" val="7254255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Number Placeholder 5"/>
          <p:cNvSpPr>
            <a:spLocks noGrp="1"/>
          </p:cNvSpPr>
          <p:nvPr>
            <p:ph type="sldNum" sz="quarter" idx="4294967295"/>
          </p:nvPr>
        </p:nvSpPr>
        <p:spPr>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319DD703-6792-0F4E-8206-8F3A0DEE3FD9}" type="slidenum">
              <a:rPr lang="en-US" altLang="en-US" sz="1200"/>
              <a:pPr>
                <a:spcBef>
                  <a:spcPct val="0"/>
                </a:spcBef>
                <a:buFontTx/>
                <a:buNone/>
              </a:pPr>
              <a:t>150</a:t>
            </a:fld>
            <a:endParaRPr lang="en-US" altLang="en-US" sz="1200"/>
          </a:p>
        </p:txBody>
      </p:sp>
      <p:sp>
        <p:nvSpPr>
          <p:cNvPr id="322562" name="Rectangle 2"/>
          <p:cNvSpPr>
            <a:spLocks noGrp="1" noChangeArrowheads="1"/>
          </p:cNvSpPr>
          <p:nvPr>
            <p:ph type="title"/>
          </p:nvPr>
        </p:nvSpPr>
        <p:spPr>
          <a:xfrm>
            <a:off x="381000" y="4763"/>
            <a:ext cx="7772400" cy="990600"/>
          </a:xfrm>
        </p:spPr>
        <p:txBody>
          <a:bodyPr/>
          <a:lstStyle/>
          <a:p>
            <a:pPr>
              <a:defRPr/>
            </a:pPr>
            <a:r>
              <a:rPr lang="en-US" sz="3600" dirty="0" smtClean="0">
                <a:cs typeface="+mj-cs"/>
              </a:rPr>
              <a:t>Gigabit Ethernet &amp; Beyond</a:t>
            </a:r>
          </a:p>
        </p:txBody>
      </p:sp>
      <p:sp>
        <p:nvSpPr>
          <p:cNvPr id="322563" name="Rectangle 3"/>
          <p:cNvSpPr>
            <a:spLocks noGrp="1" noChangeArrowheads="1"/>
          </p:cNvSpPr>
          <p:nvPr>
            <p:ph type="body" idx="1"/>
          </p:nvPr>
        </p:nvSpPr>
        <p:spPr>
          <a:xfrm>
            <a:off x="398463" y="838200"/>
            <a:ext cx="7772400" cy="3465513"/>
          </a:xfrm>
        </p:spPr>
        <p:txBody>
          <a:bodyPr/>
          <a:lstStyle/>
          <a:p>
            <a:pPr marL="0" indent="0">
              <a:buFontTx/>
              <a:buNone/>
              <a:defRPr/>
            </a:pPr>
            <a:r>
              <a:rPr lang="en-US" altLang="en-US" dirty="0" smtClean="0">
                <a:solidFill>
                  <a:srgbClr val="FF0000"/>
                </a:solidFill>
              </a:rPr>
              <a:t>Gigabit Ethernet:</a:t>
            </a:r>
          </a:p>
          <a:p>
            <a:pPr>
              <a:defRPr/>
            </a:pPr>
            <a:r>
              <a:rPr lang="en-US" altLang="en-US" sz="2400" dirty="0" smtClean="0"/>
              <a:t>use </a:t>
            </a:r>
            <a:r>
              <a:rPr lang="en-US" altLang="en-US" sz="2400" dirty="0"/>
              <a:t>standard Ethernet frame format</a:t>
            </a:r>
          </a:p>
          <a:p>
            <a:pPr>
              <a:defRPr/>
            </a:pPr>
            <a:r>
              <a:rPr lang="en-US" altLang="en-US" sz="2400" dirty="0"/>
              <a:t>allows for </a:t>
            </a:r>
            <a:r>
              <a:rPr lang="en-US" altLang="en-US" sz="2400" i="1" dirty="0"/>
              <a:t>point-to-point</a:t>
            </a:r>
            <a:r>
              <a:rPr lang="en-US" altLang="en-US" sz="2400" dirty="0"/>
              <a:t> links and </a:t>
            </a:r>
            <a:r>
              <a:rPr lang="en-US" altLang="en-US" sz="2400" i="1" dirty="0"/>
              <a:t>shared </a:t>
            </a:r>
            <a:r>
              <a:rPr lang="en-US" altLang="en-US" sz="2400" dirty="0"/>
              <a:t>broadcast channels</a:t>
            </a:r>
          </a:p>
          <a:p>
            <a:pPr>
              <a:defRPr/>
            </a:pPr>
            <a:r>
              <a:rPr lang="en-US" altLang="en-US" sz="2400" dirty="0"/>
              <a:t>in </a:t>
            </a:r>
            <a:r>
              <a:rPr lang="en-US" altLang="en-US" sz="2400" i="1" dirty="0"/>
              <a:t>shared</a:t>
            </a:r>
            <a:r>
              <a:rPr lang="en-US" altLang="en-US" sz="2400" dirty="0"/>
              <a:t> mode, CSMA/CD is used; short distances between nodes to be efficient</a:t>
            </a:r>
          </a:p>
          <a:p>
            <a:pPr lvl="1">
              <a:defRPr/>
            </a:pPr>
            <a:r>
              <a:rPr lang="en-US" altLang="en-US" dirty="0"/>
              <a:t>a</a:t>
            </a:r>
            <a:r>
              <a:rPr lang="en-US" altLang="en-US" dirty="0" smtClean="0"/>
              <a:t>lso uses </a:t>
            </a:r>
            <a:r>
              <a:rPr lang="en-US" altLang="en-US" dirty="0"/>
              <a:t>hubs, called </a:t>
            </a:r>
            <a:r>
              <a:rPr lang="ja-JP" altLang="en-US" dirty="0" smtClean="0">
                <a:latin typeface="Arial" charset="0"/>
              </a:rPr>
              <a:t>“</a:t>
            </a:r>
            <a:r>
              <a:rPr lang="en-US" altLang="ja-JP" dirty="0"/>
              <a:t>Buffered Distributors</a:t>
            </a:r>
            <a:r>
              <a:rPr lang="ja-JP" altLang="en-US" dirty="0">
                <a:latin typeface="Arial" charset="0"/>
              </a:rPr>
              <a:t>”</a:t>
            </a:r>
            <a:endParaRPr lang="en-US" altLang="ja-JP" dirty="0"/>
          </a:p>
          <a:p>
            <a:pPr>
              <a:defRPr/>
            </a:pPr>
            <a:r>
              <a:rPr lang="en-US" altLang="en-US" sz="2400" dirty="0">
                <a:solidFill>
                  <a:srgbClr val="FF0000"/>
                </a:solidFill>
              </a:rPr>
              <a:t>Full-Duplex </a:t>
            </a:r>
            <a:r>
              <a:rPr lang="en-US" altLang="en-US" sz="2400" dirty="0" smtClean="0"/>
              <a:t>at 1 </a:t>
            </a:r>
            <a:r>
              <a:rPr lang="en-US" altLang="en-US" sz="2400" dirty="0" err="1" smtClean="0"/>
              <a:t>Gbps</a:t>
            </a:r>
            <a:r>
              <a:rPr lang="en-US" altLang="en-US" sz="2400" dirty="0" smtClean="0"/>
              <a:t> for </a:t>
            </a:r>
            <a:r>
              <a:rPr lang="en-US" altLang="en-US" sz="2400" dirty="0" smtClean="0">
                <a:solidFill>
                  <a:srgbClr val="FF0000"/>
                </a:solidFill>
              </a:rPr>
              <a:t>point-to-point </a:t>
            </a:r>
            <a:r>
              <a:rPr lang="en-US" altLang="en-US" sz="2400" dirty="0" smtClean="0"/>
              <a:t>links</a:t>
            </a:r>
          </a:p>
        </p:txBody>
      </p:sp>
      <p:sp>
        <p:nvSpPr>
          <p:cNvPr id="7" name="Rectangle 3"/>
          <p:cNvSpPr txBox="1">
            <a:spLocks noChangeArrowheads="1"/>
          </p:cNvSpPr>
          <p:nvPr/>
        </p:nvSpPr>
        <p:spPr bwMode="auto">
          <a:xfrm>
            <a:off x="381000" y="4381500"/>
            <a:ext cx="7772400" cy="1562100"/>
          </a:xfrm>
          <a:prstGeom prst="rect">
            <a:avLst/>
          </a:prstGeom>
          <a:noFill/>
          <a:ln>
            <a:noFill/>
          </a:ln>
          <a:effectLst/>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000">
                <a:solidFill>
                  <a:srgbClr val="000099"/>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eaLnBrk="0" fontAlgn="base" hangingPunct="0">
              <a:spcBef>
                <a:spcPct val="20000"/>
              </a:spcBef>
              <a:spcAft>
                <a:spcPct val="0"/>
              </a:spcAft>
              <a:buChar char="»"/>
              <a:defRPr sz="1600">
                <a:solidFill>
                  <a:schemeClr val="tx1"/>
                </a:solidFill>
                <a:latin typeface="+mn-lt"/>
                <a:ea typeface="+mn-ea"/>
              </a:defRPr>
            </a:lvl6pPr>
            <a:lvl7pPr marL="2971800" indent="-228600" algn="l" rtl="0" eaLnBrk="0" fontAlgn="base" hangingPunct="0">
              <a:spcBef>
                <a:spcPct val="20000"/>
              </a:spcBef>
              <a:spcAft>
                <a:spcPct val="0"/>
              </a:spcAft>
              <a:buChar char="»"/>
              <a:defRPr sz="1600">
                <a:solidFill>
                  <a:schemeClr val="tx1"/>
                </a:solidFill>
                <a:latin typeface="+mn-lt"/>
                <a:ea typeface="+mn-ea"/>
              </a:defRPr>
            </a:lvl7pPr>
            <a:lvl8pPr marL="3429000" indent="-228600" algn="l" rtl="0" eaLnBrk="0" fontAlgn="base" hangingPunct="0">
              <a:spcBef>
                <a:spcPct val="20000"/>
              </a:spcBef>
              <a:spcAft>
                <a:spcPct val="0"/>
              </a:spcAft>
              <a:buChar char="»"/>
              <a:defRPr sz="1600">
                <a:solidFill>
                  <a:schemeClr val="tx1"/>
                </a:solidFill>
                <a:latin typeface="+mn-lt"/>
                <a:ea typeface="+mn-ea"/>
              </a:defRPr>
            </a:lvl8pPr>
            <a:lvl9pPr marL="3886200" indent="-228600" algn="l" rtl="0" eaLnBrk="0" fontAlgn="base" hangingPunct="0">
              <a:spcBef>
                <a:spcPct val="20000"/>
              </a:spcBef>
              <a:spcAft>
                <a:spcPct val="0"/>
              </a:spcAft>
              <a:buChar char="»"/>
              <a:defRPr sz="1600">
                <a:solidFill>
                  <a:schemeClr val="tx1"/>
                </a:solidFill>
                <a:latin typeface="+mn-lt"/>
                <a:ea typeface="+mn-ea"/>
              </a:defRPr>
            </a:lvl9pPr>
          </a:lstStyle>
          <a:p>
            <a:pPr>
              <a:buFont typeface="Wingdings" charset="2"/>
              <a:buChar char="§"/>
              <a:defRPr/>
            </a:pPr>
            <a:r>
              <a:rPr lang="en-US" altLang="en-US" sz="2400" kern="0" dirty="0" smtClean="0">
                <a:solidFill>
                  <a:srgbClr val="002060"/>
                </a:solidFill>
              </a:rPr>
              <a:t>Now: 10 &amp; 40 </a:t>
            </a:r>
            <a:r>
              <a:rPr lang="en-US" altLang="en-US" sz="2400" kern="0" dirty="0" err="1" smtClean="0">
                <a:solidFill>
                  <a:srgbClr val="002060"/>
                </a:solidFill>
              </a:rPr>
              <a:t>Gbps</a:t>
            </a:r>
            <a:r>
              <a:rPr lang="en-US" altLang="en-US" sz="2400" kern="0" dirty="0">
                <a:solidFill>
                  <a:srgbClr val="002060"/>
                </a:solidFill>
              </a:rPr>
              <a:t> </a:t>
            </a:r>
            <a:r>
              <a:rPr lang="en-US" altLang="en-US" sz="2400" kern="0" dirty="0" smtClean="0">
                <a:solidFill>
                  <a:srgbClr val="002060"/>
                </a:solidFill>
              </a:rPr>
              <a:t>are widely available</a:t>
            </a:r>
          </a:p>
          <a:p>
            <a:pPr>
              <a:buFont typeface="Wingdings" charset="2"/>
              <a:buChar char="§"/>
              <a:defRPr/>
            </a:pPr>
            <a:r>
              <a:rPr lang="en-US" altLang="en-US" sz="2400" kern="0" dirty="0">
                <a:solidFill>
                  <a:srgbClr val="002060"/>
                </a:solidFill>
              </a:rPr>
              <a:t>A</a:t>
            </a:r>
            <a:r>
              <a:rPr lang="en-US" altLang="en-US" sz="2400" kern="0" dirty="0" smtClean="0">
                <a:solidFill>
                  <a:srgbClr val="002060"/>
                </a:solidFill>
              </a:rPr>
              <a:t>nd 100 </a:t>
            </a:r>
            <a:r>
              <a:rPr lang="en-US" altLang="en-US" sz="2400" kern="0" dirty="0" err="1" smtClean="0">
                <a:solidFill>
                  <a:srgbClr val="002060"/>
                </a:solidFill>
              </a:rPr>
              <a:t>Gbps</a:t>
            </a:r>
            <a:r>
              <a:rPr lang="en-US" altLang="en-US" sz="2400" kern="0" dirty="0" smtClean="0">
                <a:solidFill>
                  <a:srgbClr val="002060"/>
                </a:solidFill>
              </a:rPr>
              <a:t> is also here !</a:t>
            </a:r>
          </a:p>
          <a:p>
            <a:pPr>
              <a:buFont typeface="Wingdings" charset="2"/>
              <a:buChar char="§"/>
              <a:defRPr/>
            </a:pPr>
            <a:r>
              <a:rPr lang="en-US" altLang="en-US" sz="2400" kern="0" dirty="0" smtClean="0">
                <a:solidFill>
                  <a:srgbClr val="002060"/>
                </a:solidFill>
              </a:rPr>
              <a:t>All are used in “point-to-point” settings with Ethernet switches</a:t>
            </a:r>
          </a:p>
        </p:txBody>
      </p:sp>
      <p:sp>
        <p:nvSpPr>
          <p:cNvPr id="8" name="Footer Placeholder 4"/>
          <p:cNvSpPr>
            <a:spLocks noGrp="1"/>
          </p:cNvSpPr>
          <p:nvPr>
            <p:ph type="ftr" sz="quarter" idx="11"/>
          </p:nvPr>
        </p:nvSpPr>
        <p:spPr>
          <a:xfrm>
            <a:off x="3048000" y="6248400"/>
            <a:ext cx="3505200" cy="457200"/>
          </a:xfrm>
        </p:spPr>
        <p:txBody>
          <a:bodyPr/>
          <a:lstStyle/>
          <a:p>
            <a:pPr>
              <a:defRPr/>
            </a:pPr>
            <a:r>
              <a:rPr lang="en-US"/>
              <a:t>CSci4211:          Data Link </a:t>
            </a:r>
            <a:r>
              <a:rPr lang="en-US" smtClean="0"/>
              <a:t>Layer: Part 2</a:t>
            </a:r>
            <a:endParaRPr lang="en-US"/>
          </a:p>
        </p:txBody>
      </p:sp>
    </p:spTree>
    <p:extLst>
      <p:ext uri="{BB962C8B-B14F-4D97-AF65-F5344CB8AC3E}">
        <p14:creationId xmlns:p14="http://schemas.microsoft.com/office/powerpoint/2010/main" val="399824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87E2B563-AF9E-DF4C-AD73-84F7C4B0F23A}" type="slidenum">
              <a:rPr lang="en-US" altLang="en-US" sz="1200"/>
              <a:pPr>
                <a:spcBef>
                  <a:spcPct val="0"/>
                </a:spcBef>
                <a:buFontTx/>
                <a:buNone/>
              </a:pPr>
              <a:t>151</a:t>
            </a:fld>
            <a:endParaRPr lang="en-US" altLang="en-US" sz="1200"/>
          </a:p>
        </p:txBody>
      </p:sp>
      <p:sp>
        <p:nvSpPr>
          <p:cNvPr id="51202" name="Rectangle 2"/>
          <p:cNvSpPr>
            <a:spLocks noGrp="1" noChangeArrowheads="1"/>
          </p:cNvSpPr>
          <p:nvPr>
            <p:ph type="title"/>
          </p:nvPr>
        </p:nvSpPr>
        <p:spPr>
          <a:xfrm>
            <a:off x="533400" y="152400"/>
            <a:ext cx="7772400" cy="1143000"/>
          </a:xfrm>
        </p:spPr>
        <p:txBody>
          <a:bodyPr/>
          <a:lstStyle/>
          <a:p>
            <a:r>
              <a:rPr lang="en-US" altLang="en-US" sz="3600">
                <a:ea typeface="ＭＳ Ｐゴシック" charset="-128"/>
              </a:rPr>
              <a:t>802.11 LAN Infrastructure Mode</a:t>
            </a:r>
          </a:p>
        </p:txBody>
      </p:sp>
      <p:sp>
        <p:nvSpPr>
          <p:cNvPr id="51203" name="Rectangle 3"/>
          <p:cNvSpPr>
            <a:spLocks noChangeArrowheads="1"/>
          </p:cNvSpPr>
          <p:nvPr/>
        </p:nvSpPr>
        <p:spPr bwMode="auto">
          <a:xfrm>
            <a:off x="5005388" y="1603375"/>
            <a:ext cx="388302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r>
              <a:rPr lang="en-US" altLang="en-US" sz="2000"/>
              <a:t>wireless host communicates with base station</a:t>
            </a:r>
          </a:p>
          <a:p>
            <a:pPr lvl="1"/>
            <a:r>
              <a:rPr lang="en-US" altLang="en-US" sz="1800">
                <a:solidFill>
                  <a:srgbClr val="FF0000"/>
                </a:solidFill>
              </a:rPr>
              <a:t>base station = access point (AP)</a:t>
            </a:r>
          </a:p>
          <a:p>
            <a:r>
              <a:rPr lang="en-US" altLang="en-US" sz="2000">
                <a:solidFill>
                  <a:srgbClr val="FF0000"/>
                </a:solidFill>
              </a:rPr>
              <a:t>Basic Service Set (BSS)</a:t>
            </a:r>
            <a:r>
              <a:rPr lang="en-US" altLang="en-US" sz="2000"/>
              <a:t> (aka </a:t>
            </a:r>
            <a:r>
              <a:rPr lang="ja-JP" altLang="en-US" sz="2000"/>
              <a:t>“</a:t>
            </a:r>
            <a:r>
              <a:rPr lang="en-US" altLang="ja-JP" sz="2000"/>
              <a:t>cell</a:t>
            </a:r>
            <a:r>
              <a:rPr lang="ja-JP" altLang="en-US" sz="2000"/>
              <a:t>”</a:t>
            </a:r>
            <a:r>
              <a:rPr lang="en-US" altLang="ja-JP" sz="2000"/>
              <a:t>) in infrastructure mode contains:</a:t>
            </a:r>
          </a:p>
          <a:p>
            <a:pPr lvl="1"/>
            <a:r>
              <a:rPr lang="en-US" altLang="en-US" sz="1800"/>
              <a:t>wireless hosts</a:t>
            </a:r>
          </a:p>
          <a:p>
            <a:pPr lvl="1"/>
            <a:r>
              <a:rPr lang="en-US" altLang="en-US" sz="1800"/>
              <a:t>access point (AP): base station</a:t>
            </a:r>
          </a:p>
          <a:p>
            <a:pPr lvl="1"/>
            <a:r>
              <a:rPr lang="en-US" altLang="en-US" sz="1800"/>
              <a:t>ad hoc mode: hosts only</a:t>
            </a:r>
            <a:endParaRPr lang="en-US" altLang="en-US" sz="1600"/>
          </a:p>
        </p:txBody>
      </p:sp>
      <p:grpSp>
        <p:nvGrpSpPr>
          <p:cNvPr id="51204" name="Group 92"/>
          <p:cNvGrpSpPr>
            <a:grpSpLocks/>
          </p:cNvGrpSpPr>
          <p:nvPr/>
        </p:nvGrpSpPr>
        <p:grpSpPr bwMode="auto">
          <a:xfrm>
            <a:off x="381000" y="1143000"/>
            <a:ext cx="4405313" cy="5051425"/>
            <a:chOff x="210" y="947"/>
            <a:chExt cx="2775" cy="3182"/>
          </a:xfrm>
        </p:grpSpPr>
        <p:sp>
          <p:nvSpPr>
            <p:cNvPr id="51206" name="Oval 4"/>
            <p:cNvSpPr>
              <a:spLocks noChangeArrowheads="1"/>
            </p:cNvSpPr>
            <p:nvPr/>
          </p:nvSpPr>
          <p:spPr bwMode="auto">
            <a:xfrm>
              <a:off x="1496" y="2665"/>
              <a:ext cx="1295" cy="122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51207" name="Oval 5"/>
            <p:cNvSpPr>
              <a:spLocks noChangeArrowheads="1"/>
            </p:cNvSpPr>
            <p:nvPr/>
          </p:nvSpPr>
          <p:spPr bwMode="auto">
            <a:xfrm>
              <a:off x="210" y="1570"/>
              <a:ext cx="1295" cy="122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nvGrpSpPr>
            <p:cNvPr id="51208" name="Group 6"/>
            <p:cNvGrpSpPr>
              <a:grpSpLocks/>
            </p:cNvGrpSpPr>
            <p:nvPr/>
          </p:nvGrpSpPr>
          <p:grpSpPr bwMode="auto">
            <a:xfrm>
              <a:off x="1898" y="2272"/>
              <a:ext cx="263" cy="121"/>
              <a:chOff x="3600" y="219"/>
              <a:chExt cx="360" cy="175"/>
            </a:xfrm>
          </p:grpSpPr>
          <p:sp>
            <p:nvSpPr>
              <p:cNvPr id="51281"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51282" name="Line 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3" name="Line 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4" name="Rectangle 1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51285"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nvGrpSpPr>
              <p:cNvPr id="51286" name="Group 12"/>
              <p:cNvGrpSpPr>
                <a:grpSpLocks/>
              </p:cNvGrpSpPr>
              <p:nvPr/>
            </p:nvGrpSpPr>
            <p:grpSpPr bwMode="auto">
              <a:xfrm>
                <a:off x="3686" y="244"/>
                <a:ext cx="177" cy="66"/>
                <a:chOff x="2848" y="848"/>
                <a:chExt cx="140" cy="98"/>
              </a:xfrm>
            </p:grpSpPr>
            <p:sp>
              <p:nvSpPr>
                <p:cNvPr id="51291" name="Line 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2" name="Line 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3" name="Line 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87" name="Group 16"/>
              <p:cNvGrpSpPr>
                <a:grpSpLocks/>
              </p:cNvGrpSpPr>
              <p:nvPr/>
            </p:nvGrpSpPr>
            <p:grpSpPr bwMode="auto">
              <a:xfrm flipV="1">
                <a:off x="3686" y="243"/>
                <a:ext cx="177" cy="66"/>
                <a:chOff x="2848" y="848"/>
                <a:chExt cx="140" cy="98"/>
              </a:xfrm>
            </p:grpSpPr>
            <p:sp>
              <p:nvSpPr>
                <p:cNvPr id="51288" name="Line 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9" name="Line 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0" name="Line 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9" name="Group 20"/>
            <p:cNvGrpSpPr>
              <a:grpSpLocks/>
            </p:cNvGrpSpPr>
            <p:nvPr/>
          </p:nvGrpSpPr>
          <p:grpSpPr bwMode="auto">
            <a:xfrm>
              <a:off x="564" y="2253"/>
              <a:ext cx="262" cy="321"/>
              <a:chOff x="2870" y="1518"/>
              <a:chExt cx="292" cy="320"/>
            </a:xfrm>
          </p:grpSpPr>
          <p:graphicFrame>
            <p:nvGraphicFramePr>
              <p:cNvPr id="51279" name="Object 2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6191" name="Clip" r:id="rId4" imgW="825500" imgH="838200" progId="MS_ClipArt_Gallery.2">
                      <p:embed/>
                    </p:oleObj>
                  </mc:Choice>
                  <mc:Fallback>
                    <p:oleObj name="Clip" r:id="rId4"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1280" name="Object 2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6192" name="Clip" r:id="rId6" imgW="1270000" imgH="1193800" progId="MS_ClipArt_Gallery.2">
                      <p:embed/>
                    </p:oleObj>
                  </mc:Choice>
                  <mc:Fallback>
                    <p:oleObj name="Clip" r:id="rId6"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51210" name="Text Box 23"/>
            <p:cNvSpPr txBox="1">
              <a:spLocks noChangeArrowheads="1"/>
            </p:cNvSpPr>
            <p:nvPr/>
          </p:nvSpPr>
          <p:spPr bwMode="auto">
            <a:xfrm>
              <a:off x="578" y="2777"/>
              <a:ext cx="5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BSS 1</a:t>
              </a:r>
            </a:p>
          </p:txBody>
        </p:sp>
        <p:sp>
          <p:nvSpPr>
            <p:cNvPr id="51211" name="Line 24"/>
            <p:cNvSpPr>
              <a:spLocks noChangeShapeType="1"/>
            </p:cNvSpPr>
            <p:nvPr/>
          </p:nvSpPr>
          <p:spPr bwMode="auto">
            <a:xfrm>
              <a:off x="2018" y="2390"/>
              <a:ext cx="121" cy="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2" name="Line 25"/>
            <p:cNvSpPr>
              <a:spLocks noChangeShapeType="1"/>
            </p:cNvSpPr>
            <p:nvPr/>
          </p:nvSpPr>
          <p:spPr bwMode="auto">
            <a:xfrm>
              <a:off x="1254" y="2351"/>
              <a:ext cx="6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3" name="Text Box 26"/>
            <p:cNvSpPr txBox="1">
              <a:spLocks noChangeArrowheads="1"/>
            </p:cNvSpPr>
            <p:nvPr/>
          </p:nvSpPr>
          <p:spPr bwMode="auto">
            <a:xfrm>
              <a:off x="1965" y="3898"/>
              <a:ext cx="53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BSS 2</a:t>
              </a:r>
            </a:p>
          </p:txBody>
        </p:sp>
        <p:sp>
          <p:nvSpPr>
            <p:cNvPr id="51214" name="Line 27"/>
            <p:cNvSpPr>
              <a:spLocks noChangeShapeType="1"/>
            </p:cNvSpPr>
            <p:nvPr/>
          </p:nvSpPr>
          <p:spPr bwMode="auto">
            <a:xfrm flipV="1">
              <a:off x="2001" y="1691"/>
              <a:ext cx="135" cy="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215" name="Group 28"/>
            <p:cNvGrpSpPr>
              <a:grpSpLocks/>
            </p:cNvGrpSpPr>
            <p:nvPr/>
          </p:nvGrpSpPr>
          <p:grpSpPr bwMode="auto">
            <a:xfrm>
              <a:off x="1542" y="947"/>
              <a:ext cx="1246" cy="910"/>
              <a:chOff x="3744" y="1392"/>
              <a:chExt cx="1488" cy="1110"/>
            </a:xfrm>
          </p:grpSpPr>
          <p:sp>
            <p:nvSpPr>
              <p:cNvPr id="51277" name="Freeform 29"/>
              <p:cNvSpPr>
                <a:spLocks/>
              </p:cNvSpPr>
              <p:nvPr/>
            </p:nvSpPr>
            <p:spPr bwMode="auto">
              <a:xfrm>
                <a:off x="3744" y="1392"/>
                <a:ext cx="1488" cy="1110"/>
              </a:xfrm>
              <a:custGeom>
                <a:avLst/>
                <a:gdLst>
                  <a:gd name="T0" fmla="*/ 1 w 2135"/>
                  <a:gd name="T1" fmla="*/ 17 h 1662"/>
                  <a:gd name="T2" fmla="*/ 4 w 2135"/>
                  <a:gd name="T3" fmla="*/ 2 h 1662"/>
                  <a:gd name="T4" fmla="*/ 25 w 2135"/>
                  <a:gd name="T5" fmla="*/ 5 h 1662"/>
                  <a:gd name="T6" fmla="*/ 47 w 2135"/>
                  <a:gd name="T7" fmla="*/ 3 h 1662"/>
                  <a:gd name="T8" fmla="*/ 78 w 2135"/>
                  <a:gd name="T9" fmla="*/ 11 h 1662"/>
                  <a:gd name="T10" fmla="*/ 78 w 2135"/>
                  <a:gd name="T11" fmla="*/ 30 h 1662"/>
                  <a:gd name="T12" fmla="*/ 61 w 2135"/>
                  <a:gd name="T13" fmla="*/ 42 h 1662"/>
                  <a:gd name="T14" fmla="*/ 31 w 2135"/>
                  <a:gd name="T15" fmla="*/ 39 h 1662"/>
                  <a:gd name="T16" fmla="*/ 20 w 2135"/>
                  <a:gd name="T17" fmla="*/ 33 h 1662"/>
                  <a:gd name="T18" fmla="*/ 7 w 2135"/>
                  <a:gd name="T19" fmla="*/ 28 h 1662"/>
                  <a:gd name="T20" fmla="*/ 1 w 2135"/>
                  <a:gd name="T21" fmla="*/ 1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278" name="Text Box 30"/>
              <p:cNvSpPr txBox="1">
                <a:spLocks noChangeArrowheads="1"/>
              </p:cNvSpPr>
              <p:nvPr/>
            </p:nvSpPr>
            <p:spPr bwMode="auto">
              <a:xfrm>
                <a:off x="4129" y="1776"/>
                <a:ext cx="845"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Internet</a:t>
                </a:r>
              </a:p>
            </p:txBody>
          </p:sp>
        </p:grpSp>
        <p:sp>
          <p:nvSpPr>
            <p:cNvPr id="51216" name="Text Box 31"/>
            <p:cNvSpPr txBox="1">
              <a:spLocks noChangeArrowheads="1"/>
            </p:cNvSpPr>
            <p:nvPr/>
          </p:nvSpPr>
          <p:spPr bwMode="auto">
            <a:xfrm>
              <a:off x="2109" y="2147"/>
              <a:ext cx="8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hub, switch</a:t>
              </a:r>
            </a:p>
            <a:p>
              <a:pPr eaLnBrk="1" hangingPunct="1">
                <a:spcBef>
                  <a:spcPct val="0"/>
                </a:spcBef>
                <a:buFontTx/>
                <a:buNone/>
              </a:pPr>
              <a:r>
                <a:rPr lang="en-US" altLang="en-US" sz="1800"/>
                <a:t>or router</a:t>
              </a:r>
            </a:p>
          </p:txBody>
        </p:sp>
        <p:grpSp>
          <p:nvGrpSpPr>
            <p:cNvPr id="51217" name="Group 32"/>
            <p:cNvGrpSpPr>
              <a:grpSpLocks/>
            </p:cNvGrpSpPr>
            <p:nvPr/>
          </p:nvGrpSpPr>
          <p:grpSpPr bwMode="auto">
            <a:xfrm>
              <a:off x="960" y="2056"/>
              <a:ext cx="493" cy="578"/>
              <a:chOff x="1952" y="1032"/>
              <a:chExt cx="589" cy="706"/>
            </a:xfrm>
          </p:grpSpPr>
          <p:sp>
            <p:nvSpPr>
              <p:cNvPr id="51257" name="Text Box 33"/>
              <p:cNvSpPr txBox="1">
                <a:spLocks noChangeArrowheads="1"/>
              </p:cNvSpPr>
              <p:nvPr/>
            </p:nvSpPr>
            <p:spPr bwMode="auto">
              <a:xfrm>
                <a:off x="2080" y="1456"/>
                <a:ext cx="35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AP</a:t>
                </a:r>
              </a:p>
            </p:txBody>
          </p:sp>
          <p:grpSp>
            <p:nvGrpSpPr>
              <p:cNvPr id="51258" name="Group 34"/>
              <p:cNvGrpSpPr>
                <a:grpSpLocks/>
              </p:cNvGrpSpPr>
              <p:nvPr/>
            </p:nvGrpSpPr>
            <p:grpSpPr bwMode="auto">
              <a:xfrm>
                <a:off x="1952" y="1032"/>
                <a:ext cx="589" cy="440"/>
                <a:chOff x="1160" y="2192"/>
                <a:chExt cx="589" cy="440"/>
              </a:xfrm>
            </p:grpSpPr>
            <p:pic>
              <p:nvPicPr>
                <p:cNvPr id="51259" name="Picture 35" descr="31u_bnrz[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0" name="AutoShape 36"/>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1261" name="Freeform 37"/>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62" name="Freeform 38"/>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63" name="Freeform 39"/>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64" name="Freeform 40"/>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65" name="Freeform 41"/>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66" name="Freeform 42"/>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67" name="Freeform 43"/>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68" name="Freeform 44"/>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69" name="Freeform 45"/>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70" name="Freeform 46"/>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71" name="Freeform 47"/>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72" name="Freeform 48"/>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73" name="Freeform 49"/>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74" name="Freeform 50"/>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75" name="Freeform 51"/>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76" name="Freeform 52"/>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51218" name="Group 53"/>
            <p:cNvGrpSpPr>
              <a:grpSpLocks/>
            </p:cNvGrpSpPr>
            <p:nvPr/>
          </p:nvGrpSpPr>
          <p:grpSpPr bwMode="auto">
            <a:xfrm>
              <a:off x="390" y="1885"/>
              <a:ext cx="261" cy="322"/>
              <a:chOff x="2870" y="1518"/>
              <a:chExt cx="292" cy="320"/>
            </a:xfrm>
          </p:grpSpPr>
          <p:graphicFrame>
            <p:nvGraphicFramePr>
              <p:cNvPr id="51255" name="Object 5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6193" name="Clip" r:id="rId9" imgW="825500" imgH="838200" progId="MS_ClipArt_Gallery.2">
                      <p:embed/>
                    </p:oleObj>
                  </mc:Choice>
                  <mc:Fallback>
                    <p:oleObj name="Clip" r:id="rId9"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1256" name="Object 5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6194" name="Clip" r:id="rId10" imgW="1270000" imgH="1193800" progId="MS_ClipArt_Gallery.2">
                      <p:embed/>
                    </p:oleObj>
                  </mc:Choice>
                  <mc:Fallback>
                    <p:oleObj name="Clip" r:id="rId10"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51219" name="Group 56"/>
            <p:cNvGrpSpPr>
              <a:grpSpLocks/>
            </p:cNvGrpSpPr>
            <p:nvPr/>
          </p:nvGrpSpPr>
          <p:grpSpPr bwMode="auto">
            <a:xfrm>
              <a:off x="738" y="1748"/>
              <a:ext cx="262" cy="321"/>
              <a:chOff x="2870" y="1518"/>
              <a:chExt cx="292" cy="320"/>
            </a:xfrm>
          </p:grpSpPr>
          <p:graphicFrame>
            <p:nvGraphicFramePr>
              <p:cNvPr id="51253" name="Object 5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6195" name="Clip" r:id="rId11" imgW="825500" imgH="838200" progId="MS_ClipArt_Gallery.2">
                      <p:embed/>
                    </p:oleObj>
                  </mc:Choice>
                  <mc:Fallback>
                    <p:oleObj name="Clip" r:id="rId11"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1254" name="Object 5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6196" name="Clip" r:id="rId12" imgW="1270000" imgH="1193800" progId="MS_ClipArt_Gallery.2">
                      <p:embed/>
                    </p:oleObj>
                  </mc:Choice>
                  <mc:Fallback>
                    <p:oleObj name="Clip" r:id="rId12"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51220" name="Group 59"/>
            <p:cNvGrpSpPr>
              <a:grpSpLocks/>
            </p:cNvGrpSpPr>
            <p:nvPr/>
          </p:nvGrpSpPr>
          <p:grpSpPr bwMode="auto">
            <a:xfrm>
              <a:off x="1938" y="2666"/>
              <a:ext cx="493" cy="578"/>
              <a:chOff x="1952" y="1032"/>
              <a:chExt cx="589" cy="706"/>
            </a:xfrm>
          </p:grpSpPr>
          <p:sp>
            <p:nvSpPr>
              <p:cNvPr id="51233" name="Text Box 60"/>
              <p:cNvSpPr txBox="1">
                <a:spLocks noChangeArrowheads="1"/>
              </p:cNvSpPr>
              <p:nvPr/>
            </p:nvSpPr>
            <p:spPr bwMode="auto">
              <a:xfrm>
                <a:off x="2080" y="1456"/>
                <a:ext cx="35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AP</a:t>
                </a:r>
              </a:p>
            </p:txBody>
          </p:sp>
          <p:grpSp>
            <p:nvGrpSpPr>
              <p:cNvPr id="51234" name="Group 61"/>
              <p:cNvGrpSpPr>
                <a:grpSpLocks/>
              </p:cNvGrpSpPr>
              <p:nvPr/>
            </p:nvGrpSpPr>
            <p:grpSpPr bwMode="auto">
              <a:xfrm>
                <a:off x="1952" y="1032"/>
                <a:ext cx="589" cy="440"/>
                <a:chOff x="1160" y="2192"/>
                <a:chExt cx="589" cy="440"/>
              </a:xfrm>
            </p:grpSpPr>
            <p:pic>
              <p:nvPicPr>
                <p:cNvPr id="51235" name="Picture 62" descr="31u_bnrz[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6" name="AutoShape 63"/>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1237" name="Freeform 64"/>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8" name="Freeform 65"/>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9" name="Freeform 66"/>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0" name="Freeform 67"/>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1" name="Freeform 68"/>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2" name="Freeform 69"/>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3" name="Freeform 70"/>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4" name="Freeform 71"/>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5" name="Freeform 72"/>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6" name="Freeform 73"/>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7" name="Freeform 74"/>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8" name="Freeform 75"/>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9" name="Freeform 76"/>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50" name="Freeform 77"/>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51" name="Freeform 78"/>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52" name="Freeform 79"/>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51221" name="Group 80"/>
            <p:cNvGrpSpPr>
              <a:grpSpLocks/>
            </p:cNvGrpSpPr>
            <p:nvPr/>
          </p:nvGrpSpPr>
          <p:grpSpPr bwMode="auto">
            <a:xfrm>
              <a:off x="1630" y="3000"/>
              <a:ext cx="261" cy="321"/>
              <a:chOff x="2870" y="1518"/>
              <a:chExt cx="292" cy="320"/>
            </a:xfrm>
          </p:grpSpPr>
          <p:graphicFrame>
            <p:nvGraphicFramePr>
              <p:cNvPr id="51231" name="Object 8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6197" name="Clip" r:id="rId13" imgW="825500" imgH="838200" progId="MS_ClipArt_Gallery.2">
                      <p:embed/>
                    </p:oleObj>
                  </mc:Choice>
                  <mc:Fallback>
                    <p:oleObj name="Clip" r:id="rId13"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1232" name="Object 8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6198" name="Clip" r:id="rId14" imgW="1270000" imgH="1193800" progId="MS_ClipArt_Gallery.2">
                      <p:embed/>
                    </p:oleObj>
                  </mc:Choice>
                  <mc:Fallback>
                    <p:oleObj name="Clip" r:id="rId14"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51222" name="Group 83"/>
            <p:cNvGrpSpPr>
              <a:grpSpLocks/>
            </p:cNvGrpSpPr>
            <p:nvPr/>
          </p:nvGrpSpPr>
          <p:grpSpPr bwMode="auto">
            <a:xfrm>
              <a:off x="1743" y="3341"/>
              <a:ext cx="262" cy="321"/>
              <a:chOff x="2870" y="1518"/>
              <a:chExt cx="292" cy="320"/>
            </a:xfrm>
          </p:grpSpPr>
          <p:graphicFrame>
            <p:nvGraphicFramePr>
              <p:cNvPr id="51229" name="Object 8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6199" name="Clip" r:id="rId15" imgW="825500" imgH="838200" progId="MS_ClipArt_Gallery.2">
                      <p:embed/>
                    </p:oleObj>
                  </mc:Choice>
                  <mc:Fallback>
                    <p:oleObj name="Clip" r:id="rId15"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1230" name="Object 8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6200" name="Clip" r:id="rId16" imgW="1270000" imgH="1193800" progId="MS_ClipArt_Gallery.2">
                      <p:embed/>
                    </p:oleObj>
                  </mc:Choice>
                  <mc:Fallback>
                    <p:oleObj name="Clip" r:id="rId16"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51223" name="Group 86"/>
            <p:cNvGrpSpPr>
              <a:grpSpLocks/>
            </p:cNvGrpSpPr>
            <p:nvPr/>
          </p:nvGrpSpPr>
          <p:grpSpPr bwMode="auto">
            <a:xfrm>
              <a:off x="2393" y="3006"/>
              <a:ext cx="262" cy="322"/>
              <a:chOff x="2870" y="1518"/>
              <a:chExt cx="292" cy="320"/>
            </a:xfrm>
          </p:grpSpPr>
          <p:graphicFrame>
            <p:nvGraphicFramePr>
              <p:cNvPr id="51227" name="Object 8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6201" name="Clip" r:id="rId17" imgW="825500" imgH="838200" progId="MS_ClipArt_Gallery.2">
                      <p:embed/>
                    </p:oleObj>
                  </mc:Choice>
                  <mc:Fallback>
                    <p:oleObj name="Clip" r:id="rId17"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1228" name="Object 8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6202" name="Clip" r:id="rId18" imgW="1270000" imgH="1193800" progId="MS_ClipArt_Gallery.2">
                      <p:embed/>
                    </p:oleObj>
                  </mc:Choice>
                  <mc:Fallback>
                    <p:oleObj name="Clip" r:id="rId18"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51224" name="Group 89"/>
            <p:cNvGrpSpPr>
              <a:grpSpLocks/>
            </p:cNvGrpSpPr>
            <p:nvPr/>
          </p:nvGrpSpPr>
          <p:grpSpPr bwMode="auto">
            <a:xfrm>
              <a:off x="2112" y="3347"/>
              <a:ext cx="261" cy="321"/>
              <a:chOff x="2870" y="1518"/>
              <a:chExt cx="292" cy="320"/>
            </a:xfrm>
          </p:grpSpPr>
          <p:graphicFrame>
            <p:nvGraphicFramePr>
              <p:cNvPr id="51225" name="Object 9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6203" name="Clip" r:id="rId19" imgW="825500" imgH="838200" progId="MS_ClipArt_Gallery.2">
                      <p:embed/>
                    </p:oleObj>
                  </mc:Choice>
                  <mc:Fallback>
                    <p:oleObj name="Clip" r:id="rId19"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1226" name="Object 9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6204" name="Clip" r:id="rId20" imgW="1270000" imgH="1193800" progId="MS_ClipArt_Gallery.2">
                      <p:embed/>
                    </p:oleObj>
                  </mc:Choice>
                  <mc:Fallback>
                    <p:oleObj name="Clip" r:id="rId20"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sp>
        <p:nvSpPr>
          <p:cNvPr id="95"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7101439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a:xfrm>
            <a:off x="684213" y="-9525"/>
            <a:ext cx="7772400" cy="1143000"/>
          </a:xfrm>
        </p:spPr>
        <p:txBody>
          <a:bodyPr/>
          <a:lstStyle/>
          <a:p>
            <a:pPr>
              <a:defRPr/>
            </a:pPr>
            <a:r>
              <a:rPr lang="en-US" dirty="0">
                <a:cs typeface="+mj-cs"/>
              </a:rPr>
              <a:t>802.11: Channels, </a:t>
            </a:r>
            <a:r>
              <a:rPr lang="en-US" dirty="0" smtClean="0">
                <a:cs typeface="+mj-cs"/>
              </a:rPr>
              <a:t>Association</a:t>
            </a:r>
            <a:endParaRPr lang="en-US" dirty="0">
              <a:cs typeface="+mj-cs"/>
            </a:endParaRPr>
          </a:p>
        </p:txBody>
      </p:sp>
      <p:sp>
        <p:nvSpPr>
          <p:cNvPr id="22533" name="Rectangle 3"/>
          <p:cNvSpPr>
            <a:spLocks noGrp="1" noChangeArrowheads="1"/>
          </p:cNvSpPr>
          <p:nvPr>
            <p:ph type="body" idx="1"/>
          </p:nvPr>
        </p:nvSpPr>
        <p:spPr>
          <a:xfrm>
            <a:off x="646113" y="1447800"/>
            <a:ext cx="7772400" cy="4114800"/>
          </a:xfrm>
        </p:spPr>
        <p:txBody>
          <a:bodyPr/>
          <a:lstStyle/>
          <a:p>
            <a:pPr>
              <a:lnSpc>
                <a:spcPct val="90000"/>
              </a:lnSpc>
              <a:defRPr/>
            </a:pPr>
            <a:r>
              <a:rPr lang="en-US" sz="2400" dirty="0">
                <a:latin typeface="Gill Sans MT" charset="0"/>
                <a:cs typeface="+mn-cs"/>
              </a:rPr>
              <a:t>802.11b: 2.4GHz-2.485GHz spectrum divided into 11 channels at different frequencies</a:t>
            </a:r>
          </a:p>
          <a:p>
            <a:pPr lvl="1">
              <a:lnSpc>
                <a:spcPct val="90000"/>
              </a:lnSpc>
              <a:defRPr/>
            </a:pPr>
            <a:r>
              <a:rPr lang="en-US" dirty="0">
                <a:latin typeface="Gill Sans MT" charset="0"/>
              </a:rPr>
              <a:t>AP admin chooses frequency for AP</a:t>
            </a:r>
          </a:p>
          <a:p>
            <a:pPr lvl="1">
              <a:lnSpc>
                <a:spcPct val="90000"/>
              </a:lnSpc>
              <a:defRPr/>
            </a:pPr>
            <a:r>
              <a:rPr lang="en-US" dirty="0">
                <a:latin typeface="Gill Sans MT" charset="0"/>
              </a:rPr>
              <a:t>interference possible: channel can be same as that chosen by neighboring AP!</a:t>
            </a:r>
          </a:p>
          <a:p>
            <a:pPr>
              <a:lnSpc>
                <a:spcPct val="90000"/>
              </a:lnSpc>
              <a:defRPr/>
            </a:pPr>
            <a:r>
              <a:rPr lang="en-US" dirty="0">
                <a:latin typeface="Gill Sans MT" charset="0"/>
                <a:cs typeface="+mn-cs"/>
              </a:rPr>
              <a:t>host: must </a:t>
            </a:r>
            <a:r>
              <a:rPr lang="en-US" i="1" dirty="0">
                <a:solidFill>
                  <a:srgbClr val="C00000"/>
                </a:solidFill>
                <a:latin typeface="Gill Sans MT" charset="0"/>
                <a:cs typeface="+mn-cs"/>
              </a:rPr>
              <a:t>associate</a:t>
            </a:r>
            <a:r>
              <a:rPr lang="en-US" dirty="0">
                <a:solidFill>
                  <a:srgbClr val="C00000"/>
                </a:solidFill>
                <a:latin typeface="Gill Sans MT" charset="0"/>
                <a:cs typeface="+mn-cs"/>
              </a:rPr>
              <a:t> </a:t>
            </a:r>
            <a:r>
              <a:rPr lang="en-US" dirty="0">
                <a:latin typeface="Gill Sans MT" charset="0"/>
                <a:cs typeface="+mn-cs"/>
              </a:rPr>
              <a:t>with an AP</a:t>
            </a:r>
          </a:p>
          <a:p>
            <a:pPr lvl="1">
              <a:lnSpc>
                <a:spcPct val="90000"/>
              </a:lnSpc>
              <a:defRPr/>
            </a:pPr>
            <a:r>
              <a:rPr lang="en-US" dirty="0">
                <a:latin typeface="Gill Sans MT" charset="0"/>
              </a:rPr>
              <a:t>scans channels, listening for </a:t>
            </a:r>
            <a:r>
              <a:rPr lang="en-US" i="1" dirty="0">
                <a:latin typeface="Gill Sans MT" charset="0"/>
              </a:rPr>
              <a:t>beacon frames</a:t>
            </a:r>
            <a:r>
              <a:rPr lang="en-US" dirty="0">
                <a:latin typeface="Gill Sans MT" charset="0"/>
              </a:rPr>
              <a:t> containing AP</a:t>
            </a:r>
            <a:r>
              <a:rPr lang="ja-JP" altLang="en-US" dirty="0">
                <a:latin typeface="Gill Sans MT" charset="0"/>
              </a:rPr>
              <a:t>’</a:t>
            </a:r>
            <a:r>
              <a:rPr lang="en-US" dirty="0">
                <a:latin typeface="Gill Sans MT" charset="0"/>
              </a:rPr>
              <a:t>s name (SSID) and MAC address</a:t>
            </a:r>
          </a:p>
          <a:p>
            <a:pPr lvl="1">
              <a:lnSpc>
                <a:spcPct val="90000"/>
              </a:lnSpc>
              <a:defRPr/>
            </a:pPr>
            <a:r>
              <a:rPr lang="en-US" dirty="0">
                <a:latin typeface="Gill Sans MT" charset="0"/>
              </a:rPr>
              <a:t>selects AP to associate with</a:t>
            </a:r>
          </a:p>
          <a:p>
            <a:pPr lvl="1">
              <a:lnSpc>
                <a:spcPct val="90000"/>
              </a:lnSpc>
              <a:defRPr/>
            </a:pPr>
            <a:r>
              <a:rPr lang="en-US" dirty="0">
                <a:latin typeface="Gill Sans MT" charset="0"/>
              </a:rPr>
              <a:t>may perform authentication [Chapter 8]</a:t>
            </a:r>
          </a:p>
          <a:p>
            <a:pPr lvl="1">
              <a:lnSpc>
                <a:spcPct val="90000"/>
              </a:lnSpc>
              <a:defRPr/>
            </a:pPr>
            <a:r>
              <a:rPr lang="en-US" dirty="0">
                <a:latin typeface="Gill Sans MT" charset="0"/>
              </a:rPr>
              <a:t>will typically run DHCP to get IP address in AP</a:t>
            </a:r>
            <a:r>
              <a:rPr lang="ja-JP" altLang="en-US" dirty="0">
                <a:latin typeface="Gill Sans MT" charset="0"/>
              </a:rPr>
              <a:t>’</a:t>
            </a:r>
            <a:r>
              <a:rPr lang="en-US" dirty="0">
                <a:latin typeface="Gill Sans MT" charset="0"/>
              </a:rPr>
              <a:t>s subnet</a:t>
            </a:r>
          </a:p>
          <a:p>
            <a:pPr>
              <a:lnSpc>
                <a:spcPct val="90000"/>
              </a:lnSpc>
              <a:defRPr/>
            </a:pPr>
            <a:endParaRPr lang="en-US" dirty="0">
              <a:latin typeface="Gill Sans MT" charset="0"/>
              <a:cs typeface="+mn-cs"/>
            </a:endParaRPr>
          </a:p>
        </p:txBody>
      </p:sp>
      <p:sp>
        <p:nvSpPr>
          <p:cNvPr id="53251" name="Slide Number Placeholder 5"/>
          <p:cNvSpPr>
            <a:spLocks noGrp="1"/>
          </p:cNvSpPr>
          <p:nvPr>
            <p:ph type="sldNum" sz="quarter" idx="11"/>
          </p:nvPr>
        </p:nvSpPr>
        <p:spPr>
          <a:xfrm>
            <a:off x="8456613" y="6523038"/>
            <a:ext cx="687387" cy="271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E2D1176B-3FEC-A545-A8CC-ABA5BCFD24A0}" type="slidenum">
              <a:rPr lang="en-US" altLang="x-none" sz="1200">
                <a:latin typeface="Tahoma" charset="0"/>
              </a:rPr>
              <a:pPr>
                <a:spcBef>
                  <a:spcPct val="0"/>
                </a:spcBef>
                <a:buFontTx/>
                <a:buNone/>
              </a:pPr>
              <a:t>152</a:t>
            </a:fld>
            <a:endParaRPr lang="en-US" altLang="x-none" sz="1200">
              <a:latin typeface="Tahoma" charset="0"/>
            </a:endParaRPr>
          </a:p>
        </p:txBody>
      </p:sp>
      <p:sp>
        <p:nvSpPr>
          <p:cNvPr id="9"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214269802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a:xfrm>
            <a:off x="503238" y="68263"/>
            <a:ext cx="8112125" cy="1143000"/>
          </a:xfrm>
        </p:spPr>
        <p:txBody>
          <a:bodyPr/>
          <a:lstStyle/>
          <a:p>
            <a:pPr>
              <a:defRPr/>
            </a:pPr>
            <a:r>
              <a:rPr lang="en-US" dirty="0">
                <a:cs typeface="+mj-cs"/>
              </a:rPr>
              <a:t>802.11: </a:t>
            </a:r>
            <a:r>
              <a:rPr lang="en-US" dirty="0" smtClean="0">
                <a:cs typeface="+mj-cs"/>
              </a:rPr>
              <a:t>Passive/Active </a:t>
            </a:r>
            <a:r>
              <a:rPr lang="en-US" dirty="0">
                <a:cs typeface="+mj-cs"/>
              </a:rPr>
              <a:t>scanning</a:t>
            </a:r>
          </a:p>
        </p:txBody>
      </p:sp>
      <p:sp>
        <p:nvSpPr>
          <p:cNvPr id="55298" name="Oval 80"/>
          <p:cNvSpPr>
            <a:spLocks noChangeArrowheads="1"/>
          </p:cNvSpPr>
          <p:nvPr/>
        </p:nvSpPr>
        <p:spPr bwMode="auto">
          <a:xfrm>
            <a:off x="2208213" y="1360488"/>
            <a:ext cx="2335212" cy="2224087"/>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endParaRPr lang="x-none" altLang="x-none" sz="1600">
              <a:latin typeface="Times New Roman" charset="0"/>
            </a:endParaRPr>
          </a:p>
        </p:txBody>
      </p:sp>
      <p:sp>
        <p:nvSpPr>
          <p:cNvPr id="55299" name="Oval 81"/>
          <p:cNvSpPr>
            <a:spLocks noChangeArrowheads="1"/>
          </p:cNvSpPr>
          <p:nvPr/>
        </p:nvSpPr>
        <p:spPr bwMode="auto">
          <a:xfrm>
            <a:off x="352425" y="1295400"/>
            <a:ext cx="2335213" cy="2224088"/>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endParaRPr lang="x-none" altLang="x-none" sz="1600">
              <a:latin typeface="Arial" charset="0"/>
            </a:endParaRPr>
          </a:p>
        </p:txBody>
      </p:sp>
      <p:sp>
        <p:nvSpPr>
          <p:cNvPr id="55300" name="Text Box 82"/>
          <p:cNvSpPr txBox="1">
            <a:spLocks noChangeArrowheads="1"/>
          </p:cNvSpPr>
          <p:nvPr/>
        </p:nvSpPr>
        <p:spPr bwMode="auto">
          <a:xfrm>
            <a:off x="3578225" y="2413000"/>
            <a:ext cx="6238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600">
                <a:latin typeface="Arial" charset="0"/>
              </a:rPr>
              <a:t>AP 2</a:t>
            </a:r>
          </a:p>
        </p:txBody>
      </p:sp>
      <p:sp>
        <p:nvSpPr>
          <p:cNvPr id="55301" name="Text Box 83"/>
          <p:cNvSpPr txBox="1">
            <a:spLocks noChangeArrowheads="1"/>
          </p:cNvSpPr>
          <p:nvPr/>
        </p:nvSpPr>
        <p:spPr bwMode="auto">
          <a:xfrm>
            <a:off x="1839913" y="20669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endParaRPr lang="x-none" altLang="x-none" sz="1600">
              <a:latin typeface="Arial" charset="0"/>
            </a:endParaRPr>
          </a:p>
        </p:txBody>
      </p:sp>
      <p:sp>
        <p:nvSpPr>
          <p:cNvPr id="55302" name="Text Box 84"/>
          <p:cNvSpPr txBox="1">
            <a:spLocks noChangeArrowheads="1"/>
          </p:cNvSpPr>
          <p:nvPr/>
        </p:nvSpPr>
        <p:spPr bwMode="auto">
          <a:xfrm>
            <a:off x="846138" y="2424113"/>
            <a:ext cx="623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600">
                <a:latin typeface="Arial" charset="0"/>
              </a:rPr>
              <a:t>AP 1</a:t>
            </a:r>
          </a:p>
        </p:txBody>
      </p:sp>
      <p:sp>
        <p:nvSpPr>
          <p:cNvPr id="55303" name="Text Box 85"/>
          <p:cNvSpPr txBox="1">
            <a:spLocks noChangeArrowheads="1"/>
          </p:cNvSpPr>
          <p:nvPr/>
        </p:nvSpPr>
        <p:spPr bwMode="auto">
          <a:xfrm>
            <a:off x="2205038" y="3082925"/>
            <a:ext cx="446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600">
                <a:latin typeface="Arial" charset="0"/>
              </a:rPr>
              <a:t>H1</a:t>
            </a:r>
          </a:p>
        </p:txBody>
      </p:sp>
      <p:sp>
        <p:nvSpPr>
          <p:cNvPr id="55304" name="Text Box 87"/>
          <p:cNvSpPr txBox="1">
            <a:spLocks noChangeArrowheads="1"/>
          </p:cNvSpPr>
          <p:nvPr/>
        </p:nvSpPr>
        <p:spPr bwMode="auto">
          <a:xfrm>
            <a:off x="2995613" y="1417638"/>
            <a:ext cx="766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600">
                <a:latin typeface="Arial" charset="0"/>
              </a:rPr>
              <a:t>BBS 2</a:t>
            </a:r>
          </a:p>
        </p:txBody>
      </p:sp>
      <p:sp>
        <p:nvSpPr>
          <p:cNvPr id="55305" name="Text Box 88"/>
          <p:cNvSpPr txBox="1">
            <a:spLocks noChangeArrowheads="1"/>
          </p:cNvSpPr>
          <p:nvPr/>
        </p:nvSpPr>
        <p:spPr bwMode="auto">
          <a:xfrm>
            <a:off x="1179513" y="1366838"/>
            <a:ext cx="765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600">
                <a:latin typeface="Arial" charset="0"/>
              </a:rPr>
              <a:t>BBS 1</a:t>
            </a:r>
          </a:p>
        </p:txBody>
      </p:sp>
      <p:sp>
        <p:nvSpPr>
          <p:cNvPr id="55306" name="Line 130"/>
          <p:cNvSpPr>
            <a:spLocks noChangeShapeType="1"/>
          </p:cNvSpPr>
          <p:nvPr/>
        </p:nvSpPr>
        <p:spPr bwMode="auto">
          <a:xfrm>
            <a:off x="1701800" y="2447925"/>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7" name="Line 131"/>
          <p:cNvSpPr>
            <a:spLocks noChangeShapeType="1"/>
          </p:cNvSpPr>
          <p:nvPr/>
        </p:nvSpPr>
        <p:spPr bwMode="auto">
          <a:xfrm flipH="1">
            <a:off x="2589213" y="2463800"/>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8" name="Line 132"/>
          <p:cNvSpPr>
            <a:spLocks noChangeShapeType="1"/>
          </p:cNvSpPr>
          <p:nvPr/>
        </p:nvSpPr>
        <p:spPr bwMode="auto">
          <a:xfrm flipH="1">
            <a:off x="2787650" y="2795588"/>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9" name="Line 133"/>
          <p:cNvSpPr>
            <a:spLocks noChangeShapeType="1"/>
          </p:cNvSpPr>
          <p:nvPr/>
        </p:nvSpPr>
        <p:spPr bwMode="auto">
          <a:xfrm flipV="1">
            <a:off x="2743200" y="2616200"/>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5310" name="Group 134"/>
          <p:cNvGrpSpPr>
            <a:grpSpLocks/>
          </p:cNvGrpSpPr>
          <p:nvPr/>
        </p:nvGrpSpPr>
        <p:grpSpPr bwMode="auto">
          <a:xfrm>
            <a:off x="2898775" y="2365375"/>
            <a:ext cx="282575" cy="304800"/>
            <a:chOff x="1255" y="3461"/>
            <a:chExt cx="178" cy="192"/>
          </a:xfrm>
        </p:grpSpPr>
        <p:sp>
          <p:nvSpPr>
            <p:cNvPr id="55373" name="Oval 135"/>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55374" name="Text Box 136"/>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400" b="1">
                  <a:latin typeface="Arial" charset="0"/>
                </a:rPr>
                <a:t>1</a:t>
              </a:r>
            </a:p>
          </p:txBody>
        </p:sp>
      </p:grpSp>
      <p:grpSp>
        <p:nvGrpSpPr>
          <p:cNvPr id="55311" name="Group 137"/>
          <p:cNvGrpSpPr>
            <a:grpSpLocks/>
          </p:cNvGrpSpPr>
          <p:nvPr/>
        </p:nvGrpSpPr>
        <p:grpSpPr bwMode="auto">
          <a:xfrm>
            <a:off x="2811463" y="2622550"/>
            <a:ext cx="282575" cy="304800"/>
            <a:chOff x="1851" y="2490"/>
            <a:chExt cx="178" cy="192"/>
          </a:xfrm>
        </p:grpSpPr>
        <p:sp>
          <p:nvSpPr>
            <p:cNvPr id="55371" name="Oval 138"/>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55372" name="Text Box 139"/>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400" b="1">
                  <a:latin typeface="Arial" charset="0"/>
                </a:rPr>
                <a:t>2</a:t>
              </a:r>
            </a:p>
          </p:txBody>
        </p:sp>
      </p:grpSp>
      <p:grpSp>
        <p:nvGrpSpPr>
          <p:cNvPr id="55312" name="Group 140"/>
          <p:cNvGrpSpPr>
            <a:grpSpLocks/>
          </p:cNvGrpSpPr>
          <p:nvPr/>
        </p:nvGrpSpPr>
        <p:grpSpPr bwMode="auto">
          <a:xfrm>
            <a:off x="3097213" y="2728913"/>
            <a:ext cx="282575" cy="304800"/>
            <a:chOff x="1851" y="2490"/>
            <a:chExt cx="178" cy="192"/>
          </a:xfrm>
        </p:grpSpPr>
        <p:sp>
          <p:nvSpPr>
            <p:cNvPr id="55369" name="Oval 141"/>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55370" name="Text Box 142"/>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400" b="1">
                  <a:latin typeface="Arial" charset="0"/>
                </a:rPr>
                <a:t>3</a:t>
              </a:r>
            </a:p>
          </p:txBody>
        </p:sp>
      </p:grpSp>
      <p:grpSp>
        <p:nvGrpSpPr>
          <p:cNvPr id="55313" name="Group 143"/>
          <p:cNvGrpSpPr>
            <a:grpSpLocks/>
          </p:cNvGrpSpPr>
          <p:nvPr/>
        </p:nvGrpSpPr>
        <p:grpSpPr bwMode="auto">
          <a:xfrm>
            <a:off x="1731963" y="2338388"/>
            <a:ext cx="282575" cy="304800"/>
            <a:chOff x="1255" y="3461"/>
            <a:chExt cx="178" cy="192"/>
          </a:xfrm>
        </p:grpSpPr>
        <p:sp>
          <p:nvSpPr>
            <p:cNvPr id="55367" name="Oval 144"/>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55368" name="Text Box 145"/>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400" b="1">
                  <a:latin typeface="Arial" charset="0"/>
                </a:rPr>
                <a:t>1</a:t>
              </a:r>
            </a:p>
          </p:txBody>
        </p:sp>
      </p:grpSp>
      <p:sp>
        <p:nvSpPr>
          <p:cNvPr id="55314" name="Text Box 146"/>
          <p:cNvSpPr txBox="1">
            <a:spLocks noChangeArrowheads="1"/>
          </p:cNvSpPr>
          <p:nvPr/>
        </p:nvSpPr>
        <p:spPr bwMode="auto">
          <a:xfrm>
            <a:off x="265113" y="3703638"/>
            <a:ext cx="411638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2000" i="1" u="sng">
                <a:solidFill>
                  <a:srgbClr val="C00000"/>
                </a:solidFill>
                <a:latin typeface="Gill Sans MT" charset="0"/>
              </a:rPr>
              <a:t>passive scanning:</a:t>
            </a:r>
            <a:r>
              <a:rPr lang="en-US" altLang="x-none" sz="2000" u="sng">
                <a:solidFill>
                  <a:srgbClr val="C00000"/>
                </a:solidFill>
                <a:latin typeface="Gill Sans MT" charset="0"/>
              </a:rPr>
              <a:t> </a:t>
            </a:r>
          </a:p>
          <a:p>
            <a:pPr eaLnBrk="1" hangingPunct="1">
              <a:spcBef>
                <a:spcPct val="0"/>
              </a:spcBef>
              <a:buFontTx/>
              <a:buAutoNum type="arabicParenBoth"/>
            </a:pPr>
            <a:r>
              <a:rPr lang="en-US" altLang="x-none" sz="2000">
                <a:latin typeface="Gill Sans MT" charset="0"/>
              </a:rPr>
              <a:t>beacon frames sent from APs</a:t>
            </a:r>
          </a:p>
          <a:p>
            <a:pPr eaLnBrk="1" hangingPunct="1">
              <a:spcBef>
                <a:spcPct val="0"/>
              </a:spcBef>
              <a:buFontTx/>
              <a:buAutoNum type="arabicParenBoth"/>
            </a:pPr>
            <a:r>
              <a:rPr lang="en-US" altLang="x-none" sz="2000">
                <a:latin typeface="Gill Sans MT" charset="0"/>
              </a:rPr>
              <a:t>association Request frame sent: H1 to selected AP </a:t>
            </a:r>
          </a:p>
          <a:p>
            <a:pPr eaLnBrk="1" hangingPunct="1">
              <a:spcBef>
                <a:spcPct val="0"/>
              </a:spcBef>
              <a:buFontTx/>
              <a:buAutoNum type="arabicParenBoth"/>
            </a:pPr>
            <a:r>
              <a:rPr lang="en-US" altLang="x-none" sz="2000">
                <a:latin typeface="Gill Sans MT" charset="0"/>
              </a:rPr>
              <a:t>association Response frame sent from  selected AP to H1</a:t>
            </a:r>
          </a:p>
        </p:txBody>
      </p:sp>
      <p:grpSp>
        <p:nvGrpSpPr>
          <p:cNvPr id="55315" name="Group 361"/>
          <p:cNvGrpSpPr>
            <a:grpSpLocks/>
          </p:cNvGrpSpPr>
          <p:nvPr/>
        </p:nvGrpSpPr>
        <p:grpSpPr bwMode="auto">
          <a:xfrm>
            <a:off x="1260475" y="1968500"/>
            <a:ext cx="649288" cy="561975"/>
            <a:chOff x="2967" y="478"/>
            <a:chExt cx="788" cy="625"/>
          </a:xfrm>
        </p:grpSpPr>
        <p:pic>
          <p:nvPicPr>
            <p:cNvPr id="55365"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66"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16" name="Group 361"/>
          <p:cNvGrpSpPr>
            <a:grpSpLocks/>
          </p:cNvGrpSpPr>
          <p:nvPr/>
        </p:nvGrpSpPr>
        <p:grpSpPr bwMode="auto">
          <a:xfrm>
            <a:off x="3170238" y="1989138"/>
            <a:ext cx="649287" cy="561975"/>
            <a:chOff x="2967" y="478"/>
            <a:chExt cx="788" cy="625"/>
          </a:xfrm>
        </p:grpSpPr>
        <p:pic>
          <p:nvPicPr>
            <p:cNvPr id="55363"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64"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17" name="Group 356"/>
          <p:cNvGrpSpPr>
            <a:grpSpLocks/>
          </p:cNvGrpSpPr>
          <p:nvPr/>
        </p:nvGrpSpPr>
        <p:grpSpPr bwMode="auto">
          <a:xfrm>
            <a:off x="2205038" y="2395538"/>
            <a:ext cx="436562" cy="498475"/>
            <a:chOff x="313" y="1497"/>
            <a:chExt cx="1152" cy="1014"/>
          </a:xfrm>
        </p:grpSpPr>
        <p:pic>
          <p:nvPicPr>
            <p:cNvPr id="55361" name="Picture 354" descr="laptop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62"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p:cNvGrpSpPr>
            <a:grpSpLocks/>
          </p:cNvGrpSpPr>
          <p:nvPr/>
        </p:nvGrpSpPr>
        <p:grpSpPr bwMode="auto">
          <a:xfrm>
            <a:off x="4559300" y="1054100"/>
            <a:ext cx="4356100" cy="5060950"/>
            <a:chOff x="4559644" y="1390650"/>
            <a:chExt cx="4355756" cy="5059813"/>
          </a:xfrm>
        </p:grpSpPr>
        <p:sp>
          <p:nvSpPr>
            <p:cNvPr id="55321" name="Oval 6"/>
            <p:cNvSpPr>
              <a:spLocks noChangeArrowheads="1"/>
            </p:cNvSpPr>
            <p:nvPr/>
          </p:nvSpPr>
          <p:spPr bwMode="auto">
            <a:xfrm>
              <a:off x="6580188" y="1455732"/>
              <a:ext cx="2335212" cy="2223883"/>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endParaRPr lang="x-none" altLang="x-none" sz="1600">
                <a:latin typeface="Times New Roman" charset="0"/>
              </a:endParaRPr>
            </a:p>
          </p:txBody>
        </p:sp>
        <p:sp>
          <p:nvSpPr>
            <p:cNvPr id="55322" name="Oval 7"/>
            <p:cNvSpPr>
              <a:spLocks noChangeArrowheads="1"/>
            </p:cNvSpPr>
            <p:nvPr/>
          </p:nvSpPr>
          <p:spPr bwMode="auto">
            <a:xfrm>
              <a:off x="4724400" y="1390650"/>
              <a:ext cx="2335213" cy="2223884"/>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endParaRPr lang="x-none" altLang="x-none" sz="1600">
                <a:latin typeface="Arial" charset="0"/>
              </a:endParaRPr>
            </a:p>
          </p:txBody>
        </p:sp>
        <p:sp>
          <p:nvSpPr>
            <p:cNvPr id="55323" name="Text Box 8"/>
            <p:cNvSpPr txBox="1">
              <a:spLocks noChangeArrowheads="1"/>
            </p:cNvSpPr>
            <p:nvPr/>
          </p:nvSpPr>
          <p:spPr bwMode="auto">
            <a:xfrm>
              <a:off x="7961313" y="2406557"/>
              <a:ext cx="623887" cy="336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600">
                  <a:latin typeface="Arial" charset="0"/>
                </a:rPr>
                <a:t>AP 2</a:t>
              </a:r>
            </a:p>
          </p:txBody>
        </p:sp>
        <p:sp>
          <p:nvSpPr>
            <p:cNvPr id="55324" name="Text Box 9"/>
            <p:cNvSpPr txBox="1">
              <a:spLocks noChangeArrowheads="1"/>
            </p:cNvSpPr>
            <p:nvPr/>
          </p:nvSpPr>
          <p:spPr bwMode="auto">
            <a:xfrm>
              <a:off x="6211888" y="2162104"/>
              <a:ext cx="184150" cy="336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endParaRPr lang="x-none" altLang="x-none" sz="1600">
                <a:latin typeface="Arial" charset="0"/>
              </a:endParaRPr>
            </a:p>
          </p:txBody>
        </p:sp>
        <p:sp>
          <p:nvSpPr>
            <p:cNvPr id="55325" name="Text Box 10"/>
            <p:cNvSpPr txBox="1">
              <a:spLocks noChangeArrowheads="1"/>
            </p:cNvSpPr>
            <p:nvPr/>
          </p:nvSpPr>
          <p:spPr bwMode="auto">
            <a:xfrm>
              <a:off x="5289550" y="2590690"/>
              <a:ext cx="623888" cy="33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600">
                  <a:latin typeface="Arial" charset="0"/>
                </a:rPr>
                <a:t>AP 1</a:t>
              </a:r>
            </a:p>
          </p:txBody>
        </p:sp>
        <p:sp>
          <p:nvSpPr>
            <p:cNvPr id="55326" name="Text Box 11"/>
            <p:cNvSpPr txBox="1">
              <a:spLocks noChangeArrowheads="1"/>
            </p:cNvSpPr>
            <p:nvPr/>
          </p:nvSpPr>
          <p:spPr bwMode="auto">
            <a:xfrm>
              <a:off x="6577013" y="3178011"/>
              <a:ext cx="446087" cy="33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600">
                  <a:latin typeface="Arial" charset="0"/>
                </a:rPr>
                <a:t>H1</a:t>
              </a:r>
            </a:p>
          </p:txBody>
        </p:sp>
        <p:sp>
          <p:nvSpPr>
            <p:cNvPr id="55327" name="Text Box 12"/>
            <p:cNvSpPr txBox="1">
              <a:spLocks noChangeArrowheads="1"/>
            </p:cNvSpPr>
            <p:nvPr/>
          </p:nvSpPr>
          <p:spPr bwMode="auto">
            <a:xfrm>
              <a:off x="8218488" y="2981179"/>
              <a:ext cx="184150" cy="336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endParaRPr lang="x-none" altLang="x-none" sz="1600">
                <a:latin typeface="Arial" charset="0"/>
              </a:endParaRPr>
            </a:p>
          </p:txBody>
        </p:sp>
        <p:sp>
          <p:nvSpPr>
            <p:cNvPr id="55328" name="Text Box 13"/>
            <p:cNvSpPr txBox="1">
              <a:spLocks noChangeArrowheads="1"/>
            </p:cNvSpPr>
            <p:nvPr/>
          </p:nvSpPr>
          <p:spPr bwMode="auto">
            <a:xfrm>
              <a:off x="7367588" y="1512877"/>
              <a:ext cx="766762" cy="336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600">
                  <a:latin typeface="Arial" charset="0"/>
                </a:rPr>
                <a:t>BBS 2</a:t>
              </a:r>
            </a:p>
          </p:txBody>
        </p:sp>
        <p:sp>
          <p:nvSpPr>
            <p:cNvPr id="55329" name="Text Box 14"/>
            <p:cNvSpPr txBox="1">
              <a:spLocks noChangeArrowheads="1"/>
            </p:cNvSpPr>
            <p:nvPr/>
          </p:nvSpPr>
          <p:spPr bwMode="auto">
            <a:xfrm>
              <a:off x="5551488" y="1462081"/>
              <a:ext cx="765175" cy="338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600">
                  <a:latin typeface="Arial" charset="0"/>
                </a:rPr>
                <a:t>BBS 1</a:t>
              </a:r>
            </a:p>
          </p:txBody>
        </p:sp>
        <p:sp>
          <p:nvSpPr>
            <p:cNvPr id="55330" name="Freeform 56"/>
            <p:cNvSpPr>
              <a:spLocks/>
            </p:cNvSpPr>
            <p:nvPr/>
          </p:nvSpPr>
          <p:spPr bwMode="auto">
            <a:xfrm>
              <a:off x="6837363" y="2466975"/>
              <a:ext cx="869950" cy="225425"/>
            </a:xfrm>
            <a:custGeom>
              <a:avLst/>
              <a:gdLst>
                <a:gd name="T0" fmla="*/ 0 w 548"/>
                <a:gd name="T1" fmla="*/ 2147483646 h 142"/>
                <a:gd name="T2" fmla="*/ 0 w 548"/>
                <a:gd name="T3" fmla="*/ 0 h 142"/>
                <a:gd name="T4" fmla="*/ 2147483646 w 548"/>
                <a:gd name="T5" fmla="*/ 0 h 142"/>
                <a:gd name="T6" fmla="*/ 0 60000 65536"/>
                <a:gd name="T7" fmla="*/ 0 60000 65536"/>
                <a:gd name="T8" fmla="*/ 0 60000 65536"/>
              </a:gdLst>
              <a:ahLst/>
              <a:cxnLst>
                <a:cxn ang="T6">
                  <a:pos x="T0" y="T1"/>
                </a:cxn>
                <a:cxn ang="T7">
                  <a:pos x="T2" y="T3"/>
                </a:cxn>
                <a:cxn ang="T8">
                  <a:pos x="T4" y="T5"/>
                </a:cxn>
              </a:cxnLst>
              <a:rect l="0" t="0" r="r" b="b"/>
              <a:pathLst>
                <a:path w="548" h="142">
                  <a:moveTo>
                    <a:pt x="0" y="142"/>
                  </a:moveTo>
                  <a:lnTo>
                    <a:pt x="0" y="0"/>
                  </a:lnTo>
                  <a:lnTo>
                    <a:pt x="548" y="0"/>
                  </a:lnTo>
                </a:path>
              </a:pathLst>
            </a:custGeom>
            <a:noFill/>
            <a:ln w="28575" cmpd="sng">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31" name="Line 57"/>
            <p:cNvSpPr>
              <a:spLocks noChangeShapeType="1"/>
            </p:cNvSpPr>
            <p:nvPr/>
          </p:nvSpPr>
          <p:spPr bwMode="auto">
            <a:xfrm flipH="1">
              <a:off x="6011863" y="2466876"/>
              <a:ext cx="8239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32" name="Line 58"/>
            <p:cNvSpPr>
              <a:spLocks noChangeShapeType="1"/>
            </p:cNvSpPr>
            <p:nvPr/>
          </p:nvSpPr>
          <p:spPr bwMode="auto">
            <a:xfrm>
              <a:off x="6073775" y="2543069"/>
              <a:ext cx="644525" cy="2254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33" name="Line 59"/>
            <p:cNvSpPr>
              <a:spLocks noChangeShapeType="1"/>
            </p:cNvSpPr>
            <p:nvPr/>
          </p:nvSpPr>
          <p:spPr bwMode="auto">
            <a:xfrm flipH="1">
              <a:off x="6961188" y="2558943"/>
              <a:ext cx="644525" cy="2254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34" name="Line 60"/>
            <p:cNvSpPr>
              <a:spLocks noChangeShapeType="1"/>
            </p:cNvSpPr>
            <p:nvPr/>
          </p:nvSpPr>
          <p:spPr bwMode="auto">
            <a:xfrm flipH="1">
              <a:off x="7159625" y="2890700"/>
              <a:ext cx="644525" cy="2254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35" name="Line 61"/>
            <p:cNvSpPr>
              <a:spLocks noChangeShapeType="1"/>
            </p:cNvSpPr>
            <p:nvPr/>
          </p:nvSpPr>
          <p:spPr bwMode="auto">
            <a:xfrm flipV="1">
              <a:off x="7115175" y="2711329"/>
              <a:ext cx="644525" cy="2254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5336" name="Group 62"/>
            <p:cNvGrpSpPr>
              <a:grpSpLocks/>
            </p:cNvGrpSpPr>
            <p:nvPr/>
          </p:nvGrpSpPr>
          <p:grpSpPr bwMode="auto">
            <a:xfrm>
              <a:off x="6686550" y="2295525"/>
              <a:ext cx="282575" cy="304800"/>
              <a:chOff x="1255" y="3461"/>
              <a:chExt cx="178" cy="192"/>
            </a:xfrm>
          </p:grpSpPr>
          <p:sp>
            <p:nvSpPr>
              <p:cNvPr id="55359" name="Oval 63"/>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55360" name="Text Box 64"/>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400" b="1">
                    <a:latin typeface="Arial" charset="0"/>
                  </a:rPr>
                  <a:t>1</a:t>
                </a:r>
              </a:p>
            </p:txBody>
          </p:sp>
        </p:grpSp>
        <p:grpSp>
          <p:nvGrpSpPr>
            <p:cNvPr id="55337" name="Group 65"/>
            <p:cNvGrpSpPr>
              <a:grpSpLocks/>
            </p:cNvGrpSpPr>
            <p:nvPr/>
          </p:nvGrpSpPr>
          <p:grpSpPr bwMode="auto">
            <a:xfrm>
              <a:off x="7258050" y="2492375"/>
              <a:ext cx="282575" cy="304800"/>
              <a:chOff x="1851" y="2490"/>
              <a:chExt cx="178" cy="192"/>
            </a:xfrm>
          </p:grpSpPr>
          <p:sp>
            <p:nvSpPr>
              <p:cNvPr id="55357" name="Oval 66"/>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55358" name="Text Box 67"/>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400" b="1">
                    <a:latin typeface="Arial" charset="0"/>
                  </a:rPr>
                  <a:t>2</a:t>
                </a:r>
              </a:p>
            </p:txBody>
          </p:sp>
        </p:grpSp>
        <p:grpSp>
          <p:nvGrpSpPr>
            <p:cNvPr id="55338" name="Group 68"/>
            <p:cNvGrpSpPr>
              <a:grpSpLocks/>
            </p:cNvGrpSpPr>
            <p:nvPr/>
          </p:nvGrpSpPr>
          <p:grpSpPr bwMode="auto">
            <a:xfrm>
              <a:off x="6180138" y="2509838"/>
              <a:ext cx="282575" cy="304800"/>
              <a:chOff x="1851" y="2490"/>
              <a:chExt cx="178" cy="192"/>
            </a:xfrm>
          </p:grpSpPr>
          <p:sp>
            <p:nvSpPr>
              <p:cNvPr id="55355" name="Oval 69"/>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55356" name="Text Box 70"/>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400" b="1">
                    <a:latin typeface="Arial" charset="0"/>
                  </a:rPr>
                  <a:t>2</a:t>
                </a:r>
              </a:p>
            </p:txBody>
          </p:sp>
        </p:grpSp>
        <p:grpSp>
          <p:nvGrpSpPr>
            <p:cNvPr id="55339" name="Group 71"/>
            <p:cNvGrpSpPr>
              <a:grpSpLocks/>
            </p:cNvGrpSpPr>
            <p:nvPr/>
          </p:nvGrpSpPr>
          <p:grpSpPr bwMode="auto">
            <a:xfrm>
              <a:off x="7200900" y="2735263"/>
              <a:ext cx="282575" cy="304800"/>
              <a:chOff x="1851" y="2490"/>
              <a:chExt cx="178" cy="192"/>
            </a:xfrm>
          </p:grpSpPr>
          <p:sp>
            <p:nvSpPr>
              <p:cNvPr id="55353" name="Oval 72"/>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55354" name="Text Box 73"/>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400" b="1">
                    <a:latin typeface="Arial" charset="0"/>
                  </a:rPr>
                  <a:t>3</a:t>
                </a:r>
              </a:p>
            </p:txBody>
          </p:sp>
        </p:grpSp>
        <p:grpSp>
          <p:nvGrpSpPr>
            <p:cNvPr id="55340" name="Group 74"/>
            <p:cNvGrpSpPr>
              <a:grpSpLocks/>
            </p:cNvGrpSpPr>
            <p:nvPr/>
          </p:nvGrpSpPr>
          <p:grpSpPr bwMode="auto">
            <a:xfrm>
              <a:off x="7489825" y="2827338"/>
              <a:ext cx="282575" cy="304800"/>
              <a:chOff x="1851" y="2490"/>
              <a:chExt cx="178" cy="192"/>
            </a:xfrm>
          </p:grpSpPr>
          <p:sp>
            <p:nvSpPr>
              <p:cNvPr id="55351" name="Oval 75"/>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x-none" altLang="x-none" sz="2400">
                  <a:latin typeface="Times New Roman" charset="0"/>
                </a:endParaRPr>
              </a:p>
            </p:txBody>
          </p:sp>
          <p:sp>
            <p:nvSpPr>
              <p:cNvPr id="55352" name="Text Box 76"/>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1400" b="1">
                    <a:latin typeface="Arial" charset="0"/>
                  </a:rPr>
                  <a:t>4</a:t>
                </a:r>
              </a:p>
            </p:txBody>
          </p:sp>
        </p:grpSp>
        <p:sp>
          <p:nvSpPr>
            <p:cNvPr id="55341" name="Text Box 77"/>
            <p:cNvSpPr txBox="1">
              <a:spLocks noChangeArrowheads="1"/>
            </p:cNvSpPr>
            <p:nvPr/>
          </p:nvSpPr>
          <p:spPr bwMode="auto">
            <a:xfrm>
              <a:off x="4559644" y="3588404"/>
              <a:ext cx="3962400" cy="286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x-none" sz="2000" i="1" u="sng">
                  <a:solidFill>
                    <a:srgbClr val="C00000"/>
                  </a:solidFill>
                  <a:latin typeface="Gill Sans MT" charset="0"/>
                  <a:ea typeface="Gill Sans MT" charset="0"/>
                  <a:cs typeface="Gill Sans MT" charset="0"/>
                </a:rPr>
                <a:t>active  scanning</a:t>
              </a:r>
              <a:r>
                <a:rPr lang="en-US" altLang="x-none" sz="2000">
                  <a:solidFill>
                    <a:srgbClr val="C00000"/>
                  </a:solidFill>
                  <a:latin typeface="Gill Sans MT" charset="0"/>
                  <a:ea typeface="Gill Sans MT" charset="0"/>
                  <a:cs typeface="Gill Sans MT" charset="0"/>
                </a:rPr>
                <a:t>: </a:t>
              </a:r>
            </a:p>
            <a:p>
              <a:pPr eaLnBrk="1" hangingPunct="1">
                <a:spcBef>
                  <a:spcPct val="0"/>
                </a:spcBef>
                <a:buFontTx/>
                <a:buAutoNum type="arabicParenBoth"/>
              </a:pPr>
              <a:r>
                <a:rPr lang="en-US" altLang="x-none" sz="2000">
                  <a:latin typeface="Gill Sans MT" charset="0"/>
                  <a:ea typeface="Gill Sans MT" charset="0"/>
                  <a:cs typeface="Gill Sans MT" charset="0"/>
                </a:rPr>
                <a:t>Probe Request frame broadcast from H1</a:t>
              </a:r>
            </a:p>
            <a:p>
              <a:pPr eaLnBrk="1" hangingPunct="1">
                <a:spcBef>
                  <a:spcPct val="0"/>
                </a:spcBef>
                <a:buFontTx/>
                <a:buAutoNum type="arabicParenBoth"/>
              </a:pPr>
              <a:r>
                <a:rPr lang="en-US" altLang="x-none" sz="2000">
                  <a:latin typeface="Gill Sans MT" charset="0"/>
                  <a:ea typeface="Gill Sans MT" charset="0"/>
                  <a:cs typeface="Gill Sans MT" charset="0"/>
                </a:rPr>
                <a:t>Probe Response frames sent from APs</a:t>
              </a:r>
            </a:p>
            <a:p>
              <a:pPr eaLnBrk="1" hangingPunct="1">
                <a:spcBef>
                  <a:spcPct val="0"/>
                </a:spcBef>
                <a:buFontTx/>
                <a:buAutoNum type="arabicParenBoth"/>
              </a:pPr>
              <a:r>
                <a:rPr lang="en-US" altLang="x-none" sz="2000">
                  <a:latin typeface="Gill Sans MT" charset="0"/>
                  <a:ea typeface="Gill Sans MT" charset="0"/>
                  <a:cs typeface="Gill Sans MT" charset="0"/>
                </a:rPr>
                <a:t>Association Request frame sent: H1 to selected AP </a:t>
              </a:r>
            </a:p>
            <a:p>
              <a:pPr eaLnBrk="1" hangingPunct="1">
                <a:spcBef>
                  <a:spcPct val="0"/>
                </a:spcBef>
                <a:buFontTx/>
                <a:buAutoNum type="arabicParenBoth"/>
              </a:pPr>
              <a:r>
                <a:rPr lang="en-US" altLang="x-none" sz="2000">
                  <a:latin typeface="Gill Sans MT" charset="0"/>
                  <a:ea typeface="Gill Sans MT" charset="0"/>
                  <a:cs typeface="Gill Sans MT" charset="0"/>
                </a:rPr>
                <a:t>Association Response frame sent from selected AP to H1</a:t>
              </a:r>
            </a:p>
          </p:txBody>
        </p:sp>
        <p:grpSp>
          <p:nvGrpSpPr>
            <p:cNvPr id="55342" name="Group 361"/>
            <p:cNvGrpSpPr>
              <a:grpSpLocks/>
            </p:cNvGrpSpPr>
            <p:nvPr/>
          </p:nvGrpSpPr>
          <p:grpSpPr bwMode="auto">
            <a:xfrm>
              <a:off x="5557520" y="2062480"/>
              <a:ext cx="650240" cy="561340"/>
              <a:chOff x="2967" y="478"/>
              <a:chExt cx="788" cy="625"/>
            </a:xfrm>
          </p:grpSpPr>
          <p:pic>
            <p:nvPicPr>
              <p:cNvPr id="55349"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0"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43" name="Group 361"/>
            <p:cNvGrpSpPr>
              <a:grpSpLocks/>
            </p:cNvGrpSpPr>
            <p:nvPr/>
          </p:nvGrpSpPr>
          <p:grpSpPr bwMode="auto">
            <a:xfrm>
              <a:off x="7599680" y="2001520"/>
              <a:ext cx="650240" cy="561340"/>
              <a:chOff x="2967" y="478"/>
              <a:chExt cx="788" cy="625"/>
            </a:xfrm>
          </p:grpSpPr>
          <p:pic>
            <p:nvPicPr>
              <p:cNvPr id="55347"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8"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44" name="Group 356"/>
            <p:cNvGrpSpPr>
              <a:grpSpLocks/>
            </p:cNvGrpSpPr>
            <p:nvPr/>
          </p:nvGrpSpPr>
          <p:grpSpPr bwMode="auto">
            <a:xfrm>
              <a:off x="6532880" y="2590799"/>
              <a:ext cx="436880" cy="497841"/>
              <a:chOff x="313" y="1497"/>
              <a:chExt cx="1152" cy="1014"/>
            </a:xfrm>
          </p:grpSpPr>
          <p:pic>
            <p:nvPicPr>
              <p:cNvPr id="55345" name="Picture 354" descr="laptop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6"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5319" name="Slide Number Placeholder 5"/>
          <p:cNvSpPr>
            <a:spLocks noGrp="1"/>
          </p:cNvSpPr>
          <p:nvPr>
            <p:ph type="sldNum" sz="quarter" idx="11"/>
          </p:nvPr>
        </p:nvSpPr>
        <p:spPr>
          <a:xfrm>
            <a:off x="8456613" y="6523038"/>
            <a:ext cx="687387" cy="271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4CF2F4ED-E2B3-D84C-8A9F-FBDE546B79EE}" type="slidenum">
              <a:rPr lang="en-US" altLang="x-none" sz="1200">
                <a:latin typeface="Tahoma" charset="0"/>
              </a:rPr>
              <a:pPr>
                <a:spcBef>
                  <a:spcPct val="0"/>
                </a:spcBef>
                <a:buFontTx/>
                <a:buNone/>
              </a:pPr>
              <a:t>153</a:t>
            </a:fld>
            <a:endParaRPr lang="en-US" altLang="x-none" sz="1200">
              <a:latin typeface="Tahoma" charset="0"/>
            </a:endParaRPr>
          </a:p>
        </p:txBody>
      </p:sp>
      <p:sp>
        <p:nvSpPr>
          <p:cNvPr id="83"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1579888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E371E617-B499-634C-8151-D08EF0B9FDF8}" type="slidenum">
              <a:rPr lang="en-US" altLang="en-US" sz="1200"/>
              <a:pPr>
                <a:spcBef>
                  <a:spcPct val="0"/>
                </a:spcBef>
                <a:buFontTx/>
                <a:buNone/>
              </a:pPr>
              <a:t>154</a:t>
            </a:fld>
            <a:endParaRPr lang="en-US" altLang="en-US" sz="1200"/>
          </a:p>
        </p:txBody>
      </p:sp>
      <p:sp>
        <p:nvSpPr>
          <p:cNvPr id="57346" name="Rectangle 2"/>
          <p:cNvSpPr>
            <a:spLocks noGrp="1" noChangeArrowheads="1"/>
          </p:cNvSpPr>
          <p:nvPr>
            <p:ph type="title"/>
          </p:nvPr>
        </p:nvSpPr>
        <p:spPr>
          <a:xfrm>
            <a:off x="533400" y="304800"/>
            <a:ext cx="7772400" cy="838200"/>
          </a:xfrm>
        </p:spPr>
        <p:txBody>
          <a:bodyPr/>
          <a:lstStyle/>
          <a:p>
            <a:r>
              <a:rPr lang="en-US" altLang="en-US" sz="3600">
                <a:ea typeface="ＭＳ Ｐゴシック" charset="-128"/>
              </a:rPr>
              <a:t>Ad Hoc Network Approach</a:t>
            </a:r>
          </a:p>
        </p:txBody>
      </p:sp>
      <p:sp>
        <p:nvSpPr>
          <p:cNvPr id="57347" name="Rectangle 3"/>
          <p:cNvSpPr>
            <a:spLocks noGrp="1" noChangeArrowheads="1"/>
          </p:cNvSpPr>
          <p:nvPr>
            <p:ph type="body" idx="1"/>
          </p:nvPr>
        </p:nvSpPr>
        <p:spPr>
          <a:xfrm>
            <a:off x="381000" y="1143000"/>
            <a:ext cx="7772400" cy="4618038"/>
          </a:xfrm>
        </p:spPr>
        <p:txBody>
          <a:bodyPr/>
          <a:lstStyle/>
          <a:p>
            <a:r>
              <a:rPr lang="en-US" altLang="en-US" sz="2400">
                <a:ea typeface="ＭＳ Ｐゴシック" charset="-128"/>
              </a:rPr>
              <a:t>No access point (i.e., base station)</a:t>
            </a:r>
          </a:p>
          <a:p>
            <a:pPr lvl="1"/>
            <a:r>
              <a:rPr lang="ja-JP" altLang="en-US" sz="1800">
                <a:ea typeface="ＭＳ Ｐゴシック" charset="-128"/>
              </a:rPr>
              <a:t>“</a:t>
            </a:r>
            <a:r>
              <a:rPr lang="en-US" altLang="ja-JP" sz="1800">
                <a:ea typeface="ＭＳ Ｐゴシック" charset="-128"/>
              </a:rPr>
              <a:t>peer-to-peer</a:t>
            </a:r>
            <a:r>
              <a:rPr lang="ja-JP" altLang="en-US" sz="1800">
                <a:ea typeface="ＭＳ Ｐゴシック" charset="-128"/>
              </a:rPr>
              <a:t>”</a:t>
            </a:r>
            <a:r>
              <a:rPr lang="en-US" altLang="ja-JP" sz="1800">
                <a:ea typeface="ＭＳ Ｐゴシック" charset="-128"/>
              </a:rPr>
              <a:t> mode</a:t>
            </a:r>
          </a:p>
          <a:p>
            <a:r>
              <a:rPr lang="en-US" altLang="en-US" sz="2400">
                <a:ea typeface="ＭＳ Ｐゴシック" charset="-128"/>
              </a:rPr>
              <a:t>wireless hosts communicate with each other</a:t>
            </a:r>
          </a:p>
          <a:p>
            <a:pPr lvl="1"/>
            <a:r>
              <a:rPr lang="en-US" altLang="en-US">
                <a:ea typeface="ＭＳ Ｐゴシック" charset="-128"/>
              </a:rPr>
              <a:t>to get packet from wireless host A to B may need to route through wireless hosts X,Y,Z</a:t>
            </a:r>
          </a:p>
          <a:p>
            <a:r>
              <a:rPr lang="en-US" altLang="en-US" sz="2400">
                <a:ea typeface="ＭＳ Ｐゴシック" charset="-128"/>
              </a:rPr>
              <a:t>Applications:</a:t>
            </a:r>
          </a:p>
          <a:p>
            <a:pPr lvl="1"/>
            <a:r>
              <a:rPr lang="ja-JP" altLang="en-US">
                <a:ea typeface="ＭＳ Ｐゴシック" charset="-128"/>
              </a:rPr>
              <a:t>“</a:t>
            </a:r>
            <a:r>
              <a:rPr lang="en-US" altLang="ja-JP">
                <a:ea typeface="ＭＳ Ｐゴシック" charset="-128"/>
              </a:rPr>
              <a:t>laptop</a:t>
            </a:r>
            <a:r>
              <a:rPr lang="ja-JP" altLang="en-US">
                <a:ea typeface="ＭＳ Ｐゴシック" charset="-128"/>
              </a:rPr>
              <a:t>”</a:t>
            </a:r>
            <a:r>
              <a:rPr lang="en-US" altLang="ja-JP">
                <a:ea typeface="ＭＳ Ｐゴシック" charset="-128"/>
              </a:rPr>
              <a:t> meeting in conference room, car</a:t>
            </a:r>
          </a:p>
          <a:p>
            <a:pPr lvl="1"/>
            <a:r>
              <a:rPr lang="en-US" altLang="en-US">
                <a:ea typeface="ＭＳ Ｐゴシック" charset="-128"/>
              </a:rPr>
              <a:t>interconnection of </a:t>
            </a:r>
            <a:r>
              <a:rPr lang="ja-JP" altLang="en-US">
                <a:ea typeface="ＭＳ Ｐゴシック" charset="-128"/>
              </a:rPr>
              <a:t>“</a:t>
            </a:r>
            <a:r>
              <a:rPr lang="en-US" altLang="ja-JP">
                <a:ea typeface="ＭＳ Ｐゴシック" charset="-128"/>
              </a:rPr>
              <a:t>personal</a:t>
            </a:r>
            <a:r>
              <a:rPr lang="ja-JP" altLang="en-US">
                <a:ea typeface="ＭＳ Ｐゴシック" charset="-128"/>
              </a:rPr>
              <a:t>”</a:t>
            </a:r>
            <a:r>
              <a:rPr lang="en-US" altLang="ja-JP">
                <a:ea typeface="ＭＳ Ｐゴシック" charset="-128"/>
              </a:rPr>
              <a:t> devices</a:t>
            </a:r>
          </a:p>
          <a:p>
            <a:pPr lvl="1"/>
            <a:r>
              <a:rPr lang="en-US" altLang="en-US">
                <a:ea typeface="ＭＳ Ｐゴシック" charset="-128"/>
              </a:rPr>
              <a:t>battlefield </a:t>
            </a:r>
          </a:p>
          <a:p>
            <a:r>
              <a:rPr lang="en-US" altLang="en-US" sz="2000">
                <a:ea typeface="ＭＳ Ｐゴシック" charset="-128"/>
              </a:rPr>
              <a:t>IETF MANET </a:t>
            </a:r>
            <a:br>
              <a:rPr lang="en-US" altLang="en-US" sz="2000">
                <a:ea typeface="ＭＳ Ｐゴシック" charset="-128"/>
              </a:rPr>
            </a:br>
            <a:r>
              <a:rPr lang="en-US" altLang="en-US" sz="2000">
                <a:ea typeface="ＭＳ Ｐゴシック" charset="-128"/>
              </a:rPr>
              <a:t>(Mobile Ad hoc Networks) </a:t>
            </a:r>
            <a:br>
              <a:rPr lang="en-US" altLang="en-US" sz="2000">
                <a:ea typeface="ＭＳ Ｐゴシック" charset="-128"/>
              </a:rPr>
            </a:br>
            <a:r>
              <a:rPr lang="en-US" altLang="en-US" sz="2000">
                <a:ea typeface="ＭＳ Ｐゴシック" charset="-128"/>
              </a:rPr>
              <a:t>working group</a:t>
            </a:r>
            <a:r>
              <a:rPr lang="en-US" altLang="en-US" sz="2400">
                <a:ea typeface="ＭＳ Ｐゴシック" charset="-128"/>
              </a:rPr>
              <a:t> </a:t>
            </a:r>
          </a:p>
        </p:txBody>
      </p:sp>
      <p:pic>
        <p:nvPicPr>
          <p:cNvPr id="57348"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429000"/>
            <a:ext cx="23717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81542983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D9F2A85D-912E-1F49-99C7-832F130A5760}" type="slidenum">
              <a:rPr lang="en-US" altLang="en-US" sz="1200"/>
              <a:pPr>
                <a:spcBef>
                  <a:spcPct val="0"/>
                </a:spcBef>
                <a:buFontTx/>
                <a:buNone/>
              </a:pPr>
              <a:t>155</a:t>
            </a:fld>
            <a:endParaRPr lang="en-US" altLang="en-US" sz="1200"/>
          </a:p>
        </p:txBody>
      </p:sp>
      <p:sp>
        <p:nvSpPr>
          <p:cNvPr id="59394" name="Rectangle 2"/>
          <p:cNvSpPr>
            <a:spLocks noGrp="1" noChangeArrowheads="1"/>
          </p:cNvSpPr>
          <p:nvPr>
            <p:ph type="title"/>
          </p:nvPr>
        </p:nvSpPr>
        <p:spPr>
          <a:xfrm>
            <a:off x="330200" y="114300"/>
            <a:ext cx="8012113" cy="1143000"/>
          </a:xfrm>
        </p:spPr>
        <p:txBody>
          <a:bodyPr/>
          <a:lstStyle/>
          <a:p>
            <a:r>
              <a:rPr lang="en-US" altLang="en-US" sz="3600">
                <a:ea typeface="ＭＳ Ｐゴシック" charset="-128"/>
              </a:rPr>
              <a:t>Wireless Network Characteristics (again!)</a:t>
            </a:r>
          </a:p>
        </p:txBody>
      </p:sp>
      <p:sp>
        <p:nvSpPr>
          <p:cNvPr id="59395" name="Rectangle 3"/>
          <p:cNvSpPr>
            <a:spLocks noGrp="1" noChangeArrowheads="1"/>
          </p:cNvSpPr>
          <p:nvPr>
            <p:ph type="body" idx="1"/>
          </p:nvPr>
        </p:nvSpPr>
        <p:spPr>
          <a:xfrm>
            <a:off x="463550" y="1244600"/>
            <a:ext cx="7772400" cy="1117600"/>
          </a:xfrm>
        </p:spPr>
        <p:txBody>
          <a:bodyPr/>
          <a:lstStyle/>
          <a:p>
            <a:pPr>
              <a:buFontTx/>
              <a:buNone/>
            </a:pPr>
            <a:r>
              <a:rPr lang="en-US" altLang="en-US" sz="2400">
                <a:ea typeface="ＭＳ Ｐゴシック" charset="-128"/>
              </a:rPr>
              <a:t>Multiple wireless senders and receivers create additional problems (beyond multiple access):</a:t>
            </a:r>
          </a:p>
        </p:txBody>
      </p:sp>
      <p:grpSp>
        <p:nvGrpSpPr>
          <p:cNvPr id="59396" name="Group 4"/>
          <p:cNvGrpSpPr>
            <a:grpSpLocks/>
          </p:cNvGrpSpPr>
          <p:nvPr/>
        </p:nvGrpSpPr>
        <p:grpSpPr bwMode="auto">
          <a:xfrm>
            <a:off x="698500" y="2413000"/>
            <a:ext cx="3194050" cy="1616075"/>
            <a:chOff x="759" y="2008"/>
            <a:chExt cx="2012" cy="1018"/>
          </a:xfrm>
        </p:grpSpPr>
        <p:grpSp>
          <p:nvGrpSpPr>
            <p:cNvPr id="59424" name="Group 5"/>
            <p:cNvGrpSpPr>
              <a:grpSpLocks/>
            </p:cNvGrpSpPr>
            <p:nvPr/>
          </p:nvGrpSpPr>
          <p:grpSpPr bwMode="auto">
            <a:xfrm>
              <a:off x="1529" y="2018"/>
              <a:ext cx="535" cy="466"/>
              <a:chOff x="2870" y="1518"/>
              <a:chExt cx="292" cy="320"/>
            </a:xfrm>
          </p:grpSpPr>
          <p:graphicFrame>
            <p:nvGraphicFramePr>
              <p:cNvPr id="59437" name="Object 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7213" name="Clip" r:id="rId4" imgW="825500" imgH="838200" progId="MS_ClipArt_Gallery.2">
                      <p:embed/>
                    </p:oleObj>
                  </mc:Choice>
                  <mc:Fallback>
                    <p:oleObj name="Clip" r:id="rId4"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9438" name="Object 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7214" name="Clip" r:id="rId6" imgW="1270000" imgH="1193800" progId="MS_ClipArt_Gallery.2">
                      <p:embed/>
                    </p:oleObj>
                  </mc:Choice>
                  <mc:Fallback>
                    <p:oleObj name="Clip" r:id="rId6"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59425" name="Freeform 8"/>
            <p:cNvSpPr>
              <a:spLocks/>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3"/>
                <a:gd name="T31" fmla="*/ 0 h 684"/>
                <a:gd name="T32" fmla="*/ 1273 w 1273"/>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cap="flat" cmpd="sng">
              <a:solidFill>
                <a:schemeClr val="tx1"/>
              </a:solidFill>
              <a:prstDash val="solid"/>
              <a:round/>
              <a:headEnd/>
              <a:tailEnd/>
            </a:ln>
          </p:spPr>
          <p:txBody>
            <a:bodyPr wrap="none"/>
            <a:lstStyle/>
            <a:p>
              <a:endParaRPr lang="en-US"/>
            </a:p>
          </p:txBody>
        </p:sp>
        <p:grpSp>
          <p:nvGrpSpPr>
            <p:cNvPr id="59426" name="Group 9"/>
            <p:cNvGrpSpPr>
              <a:grpSpLocks/>
            </p:cNvGrpSpPr>
            <p:nvPr/>
          </p:nvGrpSpPr>
          <p:grpSpPr bwMode="auto">
            <a:xfrm>
              <a:off x="1053" y="2587"/>
              <a:ext cx="482" cy="439"/>
              <a:chOff x="2870" y="1518"/>
              <a:chExt cx="292" cy="320"/>
            </a:xfrm>
          </p:grpSpPr>
          <p:graphicFrame>
            <p:nvGraphicFramePr>
              <p:cNvPr id="59435" name="Object 1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7215" name="Clip" r:id="rId8" imgW="825500" imgH="838200" progId="MS_ClipArt_Gallery.2">
                      <p:embed/>
                    </p:oleObj>
                  </mc:Choice>
                  <mc:Fallback>
                    <p:oleObj name="Clip" r:id="rId8"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9436" name="Object 1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7216" name="Clip" r:id="rId9" imgW="1270000" imgH="1193800" progId="MS_ClipArt_Gallery.2">
                      <p:embed/>
                    </p:oleObj>
                  </mc:Choice>
                  <mc:Fallback>
                    <p:oleObj name="Clip" r:id="rId9"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59427" name="Group 12"/>
            <p:cNvGrpSpPr>
              <a:grpSpLocks/>
            </p:cNvGrpSpPr>
            <p:nvPr/>
          </p:nvGrpSpPr>
          <p:grpSpPr bwMode="auto">
            <a:xfrm>
              <a:off x="2124" y="2391"/>
              <a:ext cx="482" cy="439"/>
              <a:chOff x="2870" y="1518"/>
              <a:chExt cx="292" cy="320"/>
            </a:xfrm>
          </p:grpSpPr>
          <p:graphicFrame>
            <p:nvGraphicFramePr>
              <p:cNvPr id="59433" name="Object 1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7217" name="Clip" r:id="rId10" imgW="825500" imgH="838200" progId="MS_ClipArt_Gallery.2">
                      <p:embed/>
                    </p:oleObj>
                  </mc:Choice>
                  <mc:Fallback>
                    <p:oleObj name="Clip" r:id="rId10"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9434" name="Object 1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7218" name="Clip" r:id="rId11" imgW="1270000" imgH="1193800" progId="MS_ClipArt_Gallery.2">
                      <p:embed/>
                    </p:oleObj>
                  </mc:Choice>
                  <mc:Fallback>
                    <p:oleObj name="Clip" r:id="rId11"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59428" name="Line 15"/>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429" name="Line 16"/>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430" name="Text Box 17"/>
            <p:cNvSpPr txBox="1">
              <a:spLocks noChangeArrowheads="1"/>
            </p:cNvSpPr>
            <p:nvPr/>
          </p:nvSpPr>
          <p:spPr bwMode="auto">
            <a:xfrm>
              <a:off x="1006" y="2705"/>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A</a:t>
              </a:r>
            </a:p>
          </p:txBody>
        </p:sp>
        <p:sp>
          <p:nvSpPr>
            <p:cNvPr id="59431" name="Text Box 18"/>
            <p:cNvSpPr txBox="1">
              <a:spLocks noChangeArrowheads="1"/>
            </p:cNvSpPr>
            <p:nvPr/>
          </p:nvSpPr>
          <p:spPr bwMode="auto">
            <a:xfrm>
              <a:off x="2564" y="2562"/>
              <a:ext cx="2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B</a:t>
              </a:r>
            </a:p>
          </p:txBody>
        </p:sp>
        <p:sp>
          <p:nvSpPr>
            <p:cNvPr id="59432" name="Text Box 19"/>
            <p:cNvSpPr txBox="1">
              <a:spLocks noChangeArrowheads="1"/>
            </p:cNvSpPr>
            <p:nvPr/>
          </p:nvSpPr>
          <p:spPr bwMode="auto">
            <a:xfrm>
              <a:off x="2014" y="2118"/>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C</a:t>
              </a:r>
            </a:p>
          </p:txBody>
        </p:sp>
      </p:grpSp>
      <p:sp>
        <p:nvSpPr>
          <p:cNvPr id="59397" name="Rectangle 20"/>
          <p:cNvSpPr>
            <a:spLocks noChangeArrowheads="1"/>
          </p:cNvSpPr>
          <p:nvPr/>
        </p:nvSpPr>
        <p:spPr bwMode="auto">
          <a:xfrm>
            <a:off x="457200" y="4114800"/>
            <a:ext cx="4148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nSpc>
                <a:spcPct val="90000"/>
              </a:lnSpc>
              <a:buFontTx/>
              <a:buNone/>
            </a:pPr>
            <a:r>
              <a:rPr lang="en-US" altLang="en-US" sz="2400">
                <a:solidFill>
                  <a:srgbClr val="FF0000"/>
                </a:solidFill>
              </a:rPr>
              <a:t>Hidden terminal problem</a:t>
            </a:r>
          </a:p>
          <a:p>
            <a:pPr>
              <a:lnSpc>
                <a:spcPct val="90000"/>
              </a:lnSpc>
            </a:pPr>
            <a:r>
              <a:rPr lang="en-US" altLang="en-US" sz="2000"/>
              <a:t>B, A hear each other</a:t>
            </a:r>
          </a:p>
          <a:p>
            <a:pPr>
              <a:lnSpc>
                <a:spcPct val="90000"/>
              </a:lnSpc>
            </a:pPr>
            <a:r>
              <a:rPr lang="en-US" altLang="en-US" sz="2000"/>
              <a:t>B, C hear each other</a:t>
            </a:r>
          </a:p>
          <a:p>
            <a:pPr>
              <a:lnSpc>
                <a:spcPct val="90000"/>
              </a:lnSpc>
            </a:pPr>
            <a:r>
              <a:rPr lang="en-US" altLang="en-US" sz="2000"/>
              <a:t>A, C can not hear each other</a:t>
            </a:r>
          </a:p>
          <a:p>
            <a:pPr>
              <a:lnSpc>
                <a:spcPct val="90000"/>
              </a:lnSpc>
              <a:buFontTx/>
              <a:buNone/>
            </a:pPr>
            <a:r>
              <a:rPr lang="en-US" altLang="en-US" sz="2000"/>
              <a:t>means A, C unaware of their interference at B</a:t>
            </a:r>
          </a:p>
          <a:p>
            <a:pPr>
              <a:lnSpc>
                <a:spcPct val="90000"/>
              </a:lnSpc>
            </a:pPr>
            <a:endParaRPr lang="en-US" altLang="en-US" sz="2000"/>
          </a:p>
        </p:txBody>
      </p:sp>
      <p:grpSp>
        <p:nvGrpSpPr>
          <p:cNvPr id="59398" name="Group 21"/>
          <p:cNvGrpSpPr>
            <a:grpSpLocks/>
          </p:cNvGrpSpPr>
          <p:nvPr/>
        </p:nvGrpSpPr>
        <p:grpSpPr bwMode="auto">
          <a:xfrm>
            <a:off x="4943475" y="2105025"/>
            <a:ext cx="3625850" cy="2281238"/>
            <a:chOff x="3264" y="1698"/>
            <a:chExt cx="2284" cy="1437"/>
          </a:xfrm>
        </p:grpSpPr>
        <p:grpSp>
          <p:nvGrpSpPr>
            <p:cNvPr id="59401" name="Group 22"/>
            <p:cNvGrpSpPr>
              <a:grpSpLocks/>
            </p:cNvGrpSpPr>
            <p:nvPr/>
          </p:nvGrpSpPr>
          <p:grpSpPr bwMode="auto">
            <a:xfrm>
              <a:off x="3264" y="1698"/>
              <a:ext cx="2150" cy="455"/>
              <a:chOff x="3256" y="1911"/>
              <a:chExt cx="2150" cy="455"/>
            </a:xfrm>
          </p:grpSpPr>
          <p:grpSp>
            <p:nvGrpSpPr>
              <p:cNvPr id="59412" name="Group 23"/>
              <p:cNvGrpSpPr>
                <a:grpSpLocks/>
              </p:cNvGrpSpPr>
              <p:nvPr/>
            </p:nvGrpSpPr>
            <p:grpSpPr bwMode="auto">
              <a:xfrm>
                <a:off x="3303" y="1911"/>
                <a:ext cx="482" cy="439"/>
                <a:chOff x="2870" y="1518"/>
                <a:chExt cx="292" cy="320"/>
              </a:xfrm>
            </p:grpSpPr>
            <p:graphicFrame>
              <p:nvGraphicFramePr>
                <p:cNvPr id="59422"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7219" name="Clip" r:id="rId12" imgW="825500" imgH="838200" progId="MS_ClipArt_Gallery.2">
                        <p:embed/>
                      </p:oleObj>
                    </mc:Choice>
                    <mc:Fallback>
                      <p:oleObj name="Clip" r:id="rId12"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9423"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7220" name="Clip" r:id="rId13" imgW="1270000" imgH="1193800" progId="MS_ClipArt_Gallery.2">
                        <p:embed/>
                      </p:oleObj>
                    </mc:Choice>
                    <mc:Fallback>
                      <p:oleObj name="Clip" r:id="rId13"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59413" name="Group 26"/>
              <p:cNvGrpSpPr>
                <a:grpSpLocks/>
              </p:cNvGrpSpPr>
              <p:nvPr/>
            </p:nvGrpSpPr>
            <p:grpSpPr bwMode="auto">
              <a:xfrm>
                <a:off x="4037" y="1919"/>
                <a:ext cx="482" cy="439"/>
                <a:chOff x="2870" y="1518"/>
                <a:chExt cx="292" cy="320"/>
              </a:xfrm>
            </p:grpSpPr>
            <p:graphicFrame>
              <p:nvGraphicFramePr>
                <p:cNvPr id="59420" name="Object 2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7221" name="Clip" r:id="rId14" imgW="825500" imgH="838200" progId="MS_ClipArt_Gallery.2">
                        <p:embed/>
                      </p:oleObj>
                    </mc:Choice>
                    <mc:Fallback>
                      <p:oleObj name="Clip" r:id="rId14"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9421" name="Object 2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7222" name="Clip" r:id="rId15" imgW="1270000" imgH="1193800" progId="MS_ClipArt_Gallery.2">
                        <p:embed/>
                      </p:oleObj>
                    </mc:Choice>
                    <mc:Fallback>
                      <p:oleObj name="Clip" r:id="rId15"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59414" name="Text Box 29"/>
              <p:cNvSpPr txBox="1">
                <a:spLocks noChangeArrowheads="1"/>
              </p:cNvSpPr>
              <p:nvPr/>
            </p:nvSpPr>
            <p:spPr bwMode="auto">
              <a:xfrm>
                <a:off x="3256" y="2029"/>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solidFill>
                      <a:srgbClr val="FF0000"/>
                    </a:solidFill>
                  </a:rPr>
                  <a:t>A</a:t>
                </a:r>
              </a:p>
            </p:txBody>
          </p:sp>
          <p:sp>
            <p:nvSpPr>
              <p:cNvPr id="59415" name="Text Box 30"/>
              <p:cNvSpPr txBox="1">
                <a:spLocks noChangeArrowheads="1"/>
              </p:cNvSpPr>
              <p:nvPr/>
            </p:nvSpPr>
            <p:spPr bwMode="auto">
              <a:xfrm>
                <a:off x="4459" y="2027"/>
                <a:ext cx="2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B</a:t>
                </a:r>
              </a:p>
            </p:txBody>
          </p:sp>
          <p:sp>
            <p:nvSpPr>
              <p:cNvPr id="59416" name="Text Box 31"/>
              <p:cNvSpPr txBox="1">
                <a:spLocks noChangeArrowheads="1"/>
              </p:cNvSpPr>
              <p:nvPr/>
            </p:nvSpPr>
            <p:spPr bwMode="auto">
              <a:xfrm>
                <a:off x="5203" y="2054"/>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C</a:t>
                </a:r>
              </a:p>
            </p:txBody>
          </p:sp>
          <p:grpSp>
            <p:nvGrpSpPr>
              <p:cNvPr id="59417" name="Group 32"/>
              <p:cNvGrpSpPr>
                <a:grpSpLocks/>
              </p:cNvGrpSpPr>
              <p:nvPr/>
            </p:nvGrpSpPr>
            <p:grpSpPr bwMode="auto">
              <a:xfrm>
                <a:off x="4726" y="1927"/>
                <a:ext cx="482" cy="439"/>
                <a:chOff x="2870" y="1518"/>
                <a:chExt cx="292" cy="320"/>
              </a:xfrm>
            </p:grpSpPr>
            <p:graphicFrame>
              <p:nvGraphicFramePr>
                <p:cNvPr id="59418" name="Object 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7223" name="Clip" r:id="rId16" imgW="825500" imgH="838200" progId="MS_ClipArt_Gallery.2">
                        <p:embed/>
                      </p:oleObj>
                    </mc:Choice>
                    <mc:Fallback>
                      <p:oleObj name="Clip" r:id="rId16"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9419" name="Object 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7224" name="Clip" r:id="rId17" imgW="1270000" imgH="1193800" progId="MS_ClipArt_Gallery.2">
                        <p:embed/>
                      </p:oleObj>
                    </mc:Choice>
                    <mc:Fallback>
                      <p:oleObj name="Clip" r:id="rId17"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sp>
          <p:nvSpPr>
            <p:cNvPr id="59402" name="Text Box 35"/>
            <p:cNvSpPr txBox="1">
              <a:spLocks noChangeArrowheads="1"/>
            </p:cNvSpPr>
            <p:nvPr/>
          </p:nvSpPr>
          <p:spPr bwMode="auto">
            <a:xfrm>
              <a:off x="3310" y="2337"/>
              <a:ext cx="5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solidFill>
                    <a:srgbClr val="FF0000"/>
                  </a:solidFill>
                </a:rPr>
                <a:t>A</a:t>
              </a:r>
              <a:r>
                <a:rPr lang="ja-JP" altLang="en-US" sz="1400">
                  <a:solidFill>
                    <a:srgbClr val="FF0000"/>
                  </a:solidFill>
                </a:rPr>
                <a:t>’</a:t>
              </a:r>
              <a:r>
                <a:rPr lang="en-US" altLang="ja-JP" sz="1400">
                  <a:solidFill>
                    <a:srgbClr val="FF0000"/>
                  </a:solidFill>
                </a:rPr>
                <a:t>s signal</a:t>
              </a:r>
            </a:p>
            <a:p>
              <a:pPr>
                <a:spcBef>
                  <a:spcPct val="0"/>
                </a:spcBef>
                <a:buFontTx/>
                <a:buNone/>
              </a:pPr>
              <a:r>
                <a:rPr lang="en-US" altLang="en-US" sz="1400">
                  <a:solidFill>
                    <a:srgbClr val="FF0000"/>
                  </a:solidFill>
                </a:rPr>
                <a:t>strength</a:t>
              </a:r>
            </a:p>
          </p:txBody>
        </p:sp>
        <p:sp>
          <p:nvSpPr>
            <p:cNvPr id="59403" name="Line 36"/>
            <p:cNvSpPr>
              <a:spLocks noChangeShapeType="1"/>
            </p:cNvSpPr>
            <p:nvPr/>
          </p:nvSpPr>
          <p:spPr bwMode="auto">
            <a:xfrm>
              <a:off x="3349" y="2985"/>
              <a:ext cx="2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9404" name="Line 37"/>
            <p:cNvSpPr>
              <a:spLocks noChangeShapeType="1"/>
            </p:cNvSpPr>
            <p:nvPr/>
          </p:nvSpPr>
          <p:spPr bwMode="auto">
            <a:xfrm>
              <a:off x="3315" y="2242"/>
              <a:ext cx="0" cy="7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9405" name="Freeform 38"/>
            <p:cNvSpPr>
              <a:spLocks/>
            </p:cNvSpPr>
            <p:nvPr/>
          </p:nvSpPr>
          <p:spPr bwMode="auto">
            <a:xfrm>
              <a:off x="3367" y="2277"/>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9406" name="Text Box 39"/>
            <p:cNvSpPr txBox="1">
              <a:spLocks noChangeArrowheads="1"/>
            </p:cNvSpPr>
            <p:nvPr/>
          </p:nvSpPr>
          <p:spPr bwMode="auto">
            <a:xfrm>
              <a:off x="4158" y="2962"/>
              <a:ext cx="3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t>space</a:t>
              </a:r>
            </a:p>
          </p:txBody>
        </p:sp>
        <p:sp>
          <p:nvSpPr>
            <p:cNvPr id="59407" name="Freeform 40"/>
            <p:cNvSpPr>
              <a:spLocks/>
            </p:cNvSpPr>
            <p:nvPr/>
          </p:nvSpPr>
          <p:spPr bwMode="auto">
            <a:xfrm flipH="1">
              <a:off x="3427" y="2258"/>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9408" name="Text Box 41"/>
            <p:cNvSpPr txBox="1">
              <a:spLocks noChangeArrowheads="1"/>
            </p:cNvSpPr>
            <p:nvPr/>
          </p:nvSpPr>
          <p:spPr bwMode="auto">
            <a:xfrm>
              <a:off x="4965" y="2292"/>
              <a:ext cx="58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solidFill>
                    <a:schemeClr val="accent2"/>
                  </a:solidFill>
                </a:rPr>
                <a:t>C</a:t>
              </a:r>
              <a:r>
                <a:rPr lang="ja-JP" altLang="en-US" sz="1400">
                  <a:solidFill>
                    <a:schemeClr val="accent2"/>
                  </a:solidFill>
                </a:rPr>
                <a:t>’</a:t>
              </a:r>
              <a:r>
                <a:rPr lang="en-US" altLang="ja-JP" sz="1400">
                  <a:solidFill>
                    <a:schemeClr val="accent2"/>
                  </a:solidFill>
                </a:rPr>
                <a:t>s signal</a:t>
              </a:r>
            </a:p>
            <a:p>
              <a:pPr>
                <a:spcBef>
                  <a:spcPct val="0"/>
                </a:spcBef>
                <a:buFontTx/>
                <a:buNone/>
              </a:pPr>
              <a:r>
                <a:rPr lang="en-US" altLang="en-US" sz="1400">
                  <a:solidFill>
                    <a:schemeClr val="accent2"/>
                  </a:solidFill>
                </a:rPr>
                <a:t>strength</a:t>
              </a:r>
            </a:p>
          </p:txBody>
        </p:sp>
        <p:sp>
          <p:nvSpPr>
            <p:cNvPr id="59409" name="Line 42"/>
            <p:cNvSpPr>
              <a:spLocks noChangeShapeType="1"/>
            </p:cNvSpPr>
            <p:nvPr/>
          </p:nvSpPr>
          <p:spPr bwMode="auto">
            <a:xfrm flipH="1">
              <a:off x="3554" y="2171"/>
              <a:ext cx="17" cy="7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9410" name="Line 43"/>
            <p:cNvSpPr>
              <a:spLocks noChangeShapeType="1"/>
            </p:cNvSpPr>
            <p:nvPr/>
          </p:nvSpPr>
          <p:spPr bwMode="auto">
            <a:xfrm>
              <a:off x="4323" y="2214"/>
              <a:ext cx="0" cy="761"/>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9411" name="Line 44"/>
            <p:cNvSpPr>
              <a:spLocks noChangeShapeType="1"/>
            </p:cNvSpPr>
            <p:nvPr/>
          </p:nvSpPr>
          <p:spPr bwMode="auto">
            <a:xfrm>
              <a:off x="5004" y="2204"/>
              <a:ext cx="0" cy="74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9399" name="Rectangle 45"/>
          <p:cNvSpPr>
            <a:spLocks noChangeArrowheads="1"/>
          </p:cNvSpPr>
          <p:nvPr/>
        </p:nvSpPr>
        <p:spPr bwMode="auto">
          <a:xfrm>
            <a:off x="4995863" y="4432300"/>
            <a:ext cx="414813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nSpc>
                <a:spcPct val="90000"/>
              </a:lnSpc>
              <a:buFontTx/>
              <a:buNone/>
            </a:pPr>
            <a:r>
              <a:rPr lang="en-US" altLang="en-US" sz="2400"/>
              <a:t>Signal fading:</a:t>
            </a:r>
          </a:p>
          <a:p>
            <a:pPr>
              <a:lnSpc>
                <a:spcPct val="90000"/>
              </a:lnSpc>
            </a:pPr>
            <a:r>
              <a:rPr lang="en-US" altLang="en-US" sz="2000"/>
              <a:t>B, A hear each other</a:t>
            </a:r>
          </a:p>
          <a:p>
            <a:pPr>
              <a:lnSpc>
                <a:spcPct val="90000"/>
              </a:lnSpc>
            </a:pPr>
            <a:r>
              <a:rPr lang="en-US" altLang="en-US" sz="2000"/>
              <a:t>B, C hear each other</a:t>
            </a:r>
          </a:p>
          <a:p>
            <a:pPr>
              <a:lnSpc>
                <a:spcPct val="90000"/>
              </a:lnSpc>
            </a:pPr>
            <a:r>
              <a:rPr lang="en-US" altLang="en-US" sz="2000"/>
              <a:t>A, C can not hear each other interferring at B</a:t>
            </a:r>
          </a:p>
        </p:txBody>
      </p:sp>
      <p:sp>
        <p:nvSpPr>
          <p:cNvPr id="48"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189375202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E47CE665-11A5-D74D-BACB-80444BF358FE}" type="slidenum">
              <a:rPr lang="en-US" altLang="en-US" sz="1200"/>
              <a:pPr>
                <a:spcBef>
                  <a:spcPct val="0"/>
                </a:spcBef>
                <a:buFontTx/>
                <a:buNone/>
              </a:pPr>
              <a:t>156</a:t>
            </a:fld>
            <a:endParaRPr lang="en-US" altLang="en-US" sz="1200"/>
          </a:p>
        </p:txBody>
      </p:sp>
      <p:sp>
        <p:nvSpPr>
          <p:cNvPr id="61442" name="Rectangle 2"/>
          <p:cNvSpPr>
            <a:spLocks noGrp="1" noChangeArrowheads="1"/>
          </p:cNvSpPr>
          <p:nvPr>
            <p:ph type="title"/>
          </p:nvPr>
        </p:nvSpPr>
        <p:spPr>
          <a:xfrm>
            <a:off x="628650" y="177800"/>
            <a:ext cx="7772400" cy="1143000"/>
          </a:xfrm>
        </p:spPr>
        <p:txBody>
          <a:bodyPr/>
          <a:lstStyle/>
          <a:p>
            <a:r>
              <a:rPr lang="en-US" altLang="en-US" sz="3200">
                <a:ea typeface="ＭＳ Ｐゴシック" charset="-128"/>
              </a:rPr>
              <a:t>Hidden and Exposed Terminal Problems</a:t>
            </a:r>
          </a:p>
        </p:txBody>
      </p:sp>
      <p:sp>
        <p:nvSpPr>
          <p:cNvPr id="61443" name="Rectangle 3"/>
          <p:cNvSpPr>
            <a:spLocks noGrp="1" noChangeArrowheads="1"/>
          </p:cNvSpPr>
          <p:nvPr>
            <p:ph type="body" idx="1"/>
          </p:nvPr>
        </p:nvSpPr>
        <p:spPr>
          <a:xfrm>
            <a:off x="762000" y="1447800"/>
            <a:ext cx="7772400" cy="4114800"/>
          </a:xfrm>
        </p:spPr>
        <p:txBody>
          <a:bodyPr/>
          <a:lstStyle/>
          <a:p>
            <a:r>
              <a:rPr lang="en-US" altLang="en-US" sz="2400">
                <a:ea typeface="ＭＳ Ｐゴシック" charset="-128"/>
              </a:rPr>
              <a:t>Wireless networks: </a:t>
            </a:r>
            <a:r>
              <a:rPr lang="en-US" altLang="en-US" sz="2400" i="1">
                <a:ea typeface="ＭＳ Ｐゴシック" charset="-128"/>
              </a:rPr>
              <a:t>hidden</a:t>
            </a:r>
            <a:r>
              <a:rPr lang="en-US" altLang="en-US" sz="2400">
                <a:ea typeface="ＭＳ Ｐゴシック" charset="-128"/>
              </a:rPr>
              <a:t> and </a:t>
            </a:r>
            <a:r>
              <a:rPr lang="en-US" altLang="en-US" sz="2400" i="1">
                <a:ea typeface="ＭＳ Ｐゴシック" charset="-128"/>
              </a:rPr>
              <a:t>exposed </a:t>
            </a:r>
            <a:r>
              <a:rPr lang="en-US" altLang="en-US" sz="2400">
                <a:ea typeface="ＭＳ Ｐゴシック" charset="-128"/>
              </a:rPr>
              <a:t>nodes</a:t>
            </a:r>
          </a:p>
          <a:p>
            <a:pPr lvl="1"/>
            <a:r>
              <a:rPr lang="en-US" altLang="en-US">
                <a:ea typeface="ＭＳ Ｐゴシック" charset="-128"/>
              </a:rPr>
              <a:t>A-&gt;B and C-&gt;B: A can</a:t>
            </a:r>
            <a:r>
              <a:rPr lang="ja-JP" altLang="en-US">
                <a:ea typeface="ＭＳ Ｐゴシック" charset="-128"/>
              </a:rPr>
              <a:t>’</a:t>
            </a:r>
            <a:r>
              <a:rPr lang="en-US" altLang="ja-JP">
                <a:ea typeface="ＭＳ Ｐゴシック" charset="-128"/>
              </a:rPr>
              <a:t>t hear C</a:t>
            </a:r>
            <a:r>
              <a:rPr lang="ja-JP" altLang="en-US">
                <a:ea typeface="ＭＳ Ｐゴシック" charset="-128"/>
              </a:rPr>
              <a:t>’</a:t>
            </a:r>
            <a:r>
              <a:rPr lang="en-US" altLang="ja-JP">
                <a:ea typeface="ＭＳ Ｐゴシック" charset="-128"/>
              </a:rPr>
              <a:t>s transmission </a:t>
            </a:r>
          </a:p>
          <a:p>
            <a:pPr lvl="2"/>
            <a:r>
              <a:rPr lang="en-US" altLang="en-US">
                <a:ea typeface="ＭＳ Ｐゴシック" charset="-128"/>
              </a:rPr>
              <a:t> </a:t>
            </a:r>
            <a:r>
              <a:rPr lang="en-US" altLang="en-US">
                <a:solidFill>
                  <a:srgbClr val="FF0000"/>
                </a:solidFill>
                <a:ea typeface="ＭＳ Ｐゴシック" charset="-128"/>
              </a:rPr>
              <a:t>C hidden from A, can cause collision!</a:t>
            </a:r>
          </a:p>
          <a:p>
            <a:pPr lvl="1"/>
            <a:r>
              <a:rPr lang="en-US" altLang="en-US">
                <a:ea typeface="ＭＳ Ｐゴシック" charset="-128"/>
              </a:rPr>
              <a:t>B-&gt;A and C-&gt;D: won</a:t>
            </a:r>
            <a:r>
              <a:rPr lang="ja-JP" altLang="en-US">
                <a:ea typeface="ＭＳ Ｐゴシック" charset="-128"/>
              </a:rPr>
              <a:t>’</a:t>
            </a:r>
            <a:r>
              <a:rPr lang="en-US" altLang="ja-JP">
                <a:ea typeface="ＭＳ Ｐゴシック" charset="-128"/>
              </a:rPr>
              <a:t>t interfere with each other, despite B can hear C</a:t>
            </a:r>
            <a:r>
              <a:rPr lang="ja-JP" altLang="en-US">
                <a:ea typeface="ＭＳ Ｐゴシック" charset="-128"/>
              </a:rPr>
              <a:t>’</a:t>
            </a:r>
            <a:r>
              <a:rPr lang="en-US" altLang="ja-JP">
                <a:ea typeface="ＭＳ Ｐゴシック" charset="-128"/>
              </a:rPr>
              <a:t>s transmission</a:t>
            </a:r>
          </a:p>
          <a:p>
            <a:pPr lvl="2"/>
            <a:r>
              <a:rPr lang="en-US" altLang="en-US">
                <a:solidFill>
                  <a:srgbClr val="FF0000"/>
                </a:solidFill>
                <a:ea typeface="ＭＳ Ｐゴシック" charset="-128"/>
              </a:rPr>
              <a:t>C exposed to B</a:t>
            </a:r>
            <a:r>
              <a:rPr lang="en-US" altLang="en-US">
                <a:ea typeface="ＭＳ Ｐゴシック" charset="-128"/>
              </a:rPr>
              <a:t>, </a:t>
            </a:r>
          </a:p>
          <a:p>
            <a:pPr lvl="2">
              <a:buFontTx/>
              <a:buNone/>
            </a:pPr>
            <a:r>
              <a:rPr lang="en-US" altLang="en-US">
                <a:solidFill>
                  <a:srgbClr val="FF0000"/>
                </a:solidFill>
                <a:ea typeface="ＭＳ Ｐゴシック" charset="-128"/>
              </a:rPr>
              <a:t>unnecessary backoff by B!  </a:t>
            </a:r>
          </a:p>
        </p:txBody>
      </p:sp>
      <p:pic>
        <p:nvPicPr>
          <p:cNvPr id="61444" name="Picture 4" descr="PE02F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352800"/>
            <a:ext cx="375285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85269378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092F40A6-D4F1-A248-8577-4A83D881FEF8}" type="slidenum">
              <a:rPr lang="en-US" altLang="en-US" sz="1200"/>
              <a:pPr>
                <a:spcBef>
                  <a:spcPct val="0"/>
                </a:spcBef>
                <a:buFontTx/>
                <a:buNone/>
              </a:pPr>
              <a:t>157</a:t>
            </a:fld>
            <a:endParaRPr lang="en-US" altLang="en-US" sz="1200"/>
          </a:p>
        </p:txBody>
      </p:sp>
      <p:sp>
        <p:nvSpPr>
          <p:cNvPr id="63490" name="Rectangle 2"/>
          <p:cNvSpPr>
            <a:spLocks noGrp="1" noChangeArrowheads="1"/>
          </p:cNvSpPr>
          <p:nvPr>
            <p:ph type="title"/>
          </p:nvPr>
        </p:nvSpPr>
        <p:spPr>
          <a:xfrm>
            <a:off x="509588" y="0"/>
            <a:ext cx="7772400" cy="1143000"/>
          </a:xfrm>
        </p:spPr>
        <p:txBody>
          <a:bodyPr/>
          <a:lstStyle/>
          <a:p>
            <a:r>
              <a:rPr lang="en-US" altLang="en-US">
                <a:ea typeface="ＭＳ Ｐゴシック" charset="-128"/>
              </a:rPr>
              <a:t>IEEE 802.11: Multiple Access</a:t>
            </a:r>
          </a:p>
        </p:txBody>
      </p:sp>
      <p:sp>
        <p:nvSpPr>
          <p:cNvPr id="63491" name="Rectangle 3"/>
          <p:cNvSpPr>
            <a:spLocks noGrp="1" noChangeArrowheads="1"/>
          </p:cNvSpPr>
          <p:nvPr>
            <p:ph type="body" idx="1"/>
          </p:nvPr>
        </p:nvSpPr>
        <p:spPr>
          <a:xfrm>
            <a:off x="533400" y="1160463"/>
            <a:ext cx="8188325" cy="4648200"/>
          </a:xfrm>
        </p:spPr>
        <p:txBody>
          <a:bodyPr/>
          <a:lstStyle/>
          <a:p>
            <a:r>
              <a:rPr lang="en-US" altLang="en-US" sz="2400">
                <a:ea typeface="ＭＳ Ｐゴシック" charset="-128"/>
              </a:rPr>
              <a:t>avoid collisions: 2</a:t>
            </a:r>
            <a:r>
              <a:rPr lang="en-US" altLang="en-US" sz="2400" baseline="30000">
                <a:ea typeface="ＭＳ Ｐゴシック" charset="-128"/>
              </a:rPr>
              <a:t>+</a:t>
            </a:r>
            <a:r>
              <a:rPr lang="en-US" altLang="en-US" sz="2400">
                <a:ea typeface="ＭＳ Ｐゴシック" charset="-128"/>
              </a:rPr>
              <a:t> nodes </a:t>
            </a:r>
            <a:r>
              <a:rPr lang="en-US" altLang="en-US" sz="2400">
                <a:ea typeface="ＭＳ Ｐゴシック" charset="-128"/>
                <a:sym typeface="Symbol" charset="2"/>
              </a:rPr>
              <a:t>transmitting at same time</a:t>
            </a:r>
          </a:p>
          <a:p>
            <a:r>
              <a:rPr lang="en-US" altLang="en-US" sz="2400">
                <a:ea typeface="ＭＳ Ｐゴシック" charset="-128"/>
                <a:sym typeface="Symbol" charset="2"/>
              </a:rPr>
              <a:t>802.11: CSMA - sense before transmitting</a:t>
            </a:r>
          </a:p>
          <a:p>
            <a:pPr lvl="1"/>
            <a:r>
              <a:rPr lang="en-US" altLang="en-US" sz="1800">
                <a:ea typeface="ＭＳ Ｐゴシック" charset="-128"/>
              </a:rPr>
              <a:t>don</a:t>
            </a:r>
            <a:r>
              <a:rPr lang="ja-JP" altLang="en-US" sz="1800">
                <a:ea typeface="ＭＳ Ｐゴシック" charset="-128"/>
              </a:rPr>
              <a:t>’</a:t>
            </a:r>
            <a:r>
              <a:rPr lang="en-US" altLang="ja-JP" sz="1800">
                <a:ea typeface="ＭＳ Ｐゴシック" charset="-128"/>
              </a:rPr>
              <a:t>t collide with ongoing transmission by other node</a:t>
            </a:r>
          </a:p>
          <a:p>
            <a:r>
              <a:rPr lang="en-US" altLang="en-US" sz="2400">
                <a:ea typeface="ＭＳ Ｐゴシック" charset="-128"/>
              </a:rPr>
              <a:t>802.11: </a:t>
            </a:r>
            <a:r>
              <a:rPr lang="en-US" altLang="en-US" sz="2400" i="1">
                <a:solidFill>
                  <a:srgbClr val="FF0000"/>
                </a:solidFill>
                <a:ea typeface="ＭＳ Ｐゴシック" charset="-128"/>
              </a:rPr>
              <a:t>no</a:t>
            </a:r>
            <a:r>
              <a:rPr lang="en-US" altLang="en-US" sz="2400">
                <a:solidFill>
                  <a:srgbClr val="FF0000"/>
                </a:solidFill>
                <a:ea typeface="ＭＳ Ｐゴシック" charset="-128"/>
              </a:rPr>
              <a:t> collision detection</a:t>
            </a:r>
            <a:r>
              <a:rPr lang="en-US" altLang="en-US" sz="2400">
                <a:ea typeface="ＭＳ Ｐゴシック" charset="-128"/>
              </a:rPr>
              <a:t>!</a:t>
            </a:r>
          </a:p>
          <a:p>
            <a:pPr lvl="1"/>
            <a:r>
              <a:rPr lang="en-US" altLang="en-US" sz="1800">
                <a:ea typeface="ＭＳ Ｐゴシック" charset="-128"/>
              </a:rPr>
              <a:t>difficult to receive (sense collisions) when transmitting due to weak received signals (fading); </a:t>
            </a:r>
          </a:p>
          <a:p>
            <a:pPr lvl="2"/>
            <a:r>
              <a:rPr lang="en-US" altLang="en-US" sz="1600">
                <a:ea typeface="ＭＳ Ｐゴシック" charset="-128"/>
              </a:rPr>
              <a:t>often  need to switch between transmitting vs. receiving mode</a:t>
            </a:r>
          </a:p>
          <a:p>
            <a:pPr lvl="1"/>
            <a:r>
              <a:rPr lang="en-US" altLang="en-US" sz="1800">
                <a:ea typeface="ＭＳ Ｐゴシック" charset="-128"/>
              </a:rPr>
              <a:t>can</a:t>
            </a:r>
            <a:r>
              <a:rPr lang="ja-JP" altLang="en-US" sz="1800">
                <a:ea typeface="ＭＳ Ｐゴシック" charset="-128"/>
              </a:rPr>
              <a:t>’</a:t>
            </a:r>
            <a:r>
              <a:rPr lang="en-US" altLang="ja-JP" sz="1800">
                <a:ea typeface="ＭＳ Ｐゴシック" charset="-128"/>
              </a:rPr>
              <a:t>t sense all collisions in any case: hidden terminal, fading</a:t>
            </a:r>
          </a:p>
          <a:p>
            <a:pPr lvl="1"/>
            <a:r>
              <a:rPr lang="en-US" altLang="en-US" sz="1800">
                <a:ea typeface="ＭＳ Ｐゴシック" charset="-128"/>
              </a:rPr>
              <a:t>goal: </a:t>
            </a:r>
            <a:r>
              <a:rPr lang="en-US" altLang="en-US" sz="1800" i="1">
                <a:solidFill>
                  <a:srgbClr val="FF0000"/>
                </a:solidFill>
                <a:ea typeface="ＭＳ Ｐゴシック" charset="-128"/>
              </a:rPr>
              <a:t>avoid collisions:</a:t>
            </a:r>
            <a:r>
              <a:rPr lang="en-US" altLang="en-US" sz="1800">
                <a:ea typeface="ＭＳ Ｐゴシック" charset="-128"/>
              </a:rPr>
              <a:t> CSMA/C(ollision)A(voidance)</a:t>
            </a:r>
            <a:endParaRPr lang="en-US" altLang="en-US" sz="1800">
              <a:solidFill>
                <a:srgbClr val="FF0000"/>
              </a:solidFill>
              <a:ea typeface="ＭＳ Ｐゴシック" charset="-128"/>
            </a:endParaRPr>
          </a:p>
        </p:txBody>
      </p:sp>
      <p:grpSp>
        <p:nvGrpSpPr>
          <p:cNvPr id="63492" name="Group 4"/>
          <p:cNvGrpSpPr>
            <a:grpSpLocks/>
          </p:cNvGrpSpPr>
          <p:nvPr/>
        </p:nvGrpSpPr>
        <p:grpSpPr bwMode="auto">
          <a:xfrm>
            <a:off x="1430338" y="4452938"/>
            <a:ext cx="6056312" cy="2006600"/>
            <a:chOff x="440" y="1326"/>
            <a:chExt cx="5164" cy="1464"/>
          </a:xfrm>
        </p:grpSpPr>
        <p:grpSp>
          <p:nvGrpSpPr>
            <p:cNvPr id="63494" name="Group 5"/>
            <p:cNvGrpSpPr>
              <a:grpSpLocks/>
            </p:cNvGrpSpPr>
            <p:nvPr/>
          </p:nvGrpSpPr>
          <p:grpSpPr bwMode="auto">
            <a:xfrm>
              <a:off x="440" y="1520"/>
              <a:ext cx="2086" cy="1018"/>
              <a:chOff x="759" y="2008"/>
              <a:chExt cx="2086" cy="1018"/>
            </a:xfrm>
          </p:grpSpPr>
          <p:grpSp>
            <p:nvGrpSpPr>
              <p:cNvPr id="63519" name="Group 6"/>
              <p:cNvGrpSpPr>
                <a:grpSpLocks/>
              </p:cNvGrpSpPr>
              <p:nvPr/>
            </p:nvGrpSpPr>
            <p:grpSpPr bwMode="auto">
              <a:xfrm>
                <a:off x="1529" y="2018"/>
                <a:ext cx="535" cy="466"/>
                <a:chOff x="2870" y="1518"/>
                <a:chExt cx="292" cy="320"/>
              </a:xfrm>
            </p:grpSpPr>
            <p:graphicFrame>
              <p:nvGraphicFramePr>
                <p:cNvPr id="63532"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8237" name="Clip" r:id="rId4" imgW="825500" imgH="838200" progId="MS_ClipArt_Gallery.2">
                        <p:embed/>
                      </p:oleObj>
                    </mc:Choice>
                    <mc:Fallback>
                      <p:oleObj name="Clip" r:id="rId4"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533"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8238" name="Clip" r:id="rId6" imgW="1270000" imgH="1193800" progId="MS_ClipArt_Gallery.2">
                        <p:embed/>
                      </p:oleObj>
                    </mc:Choice>
                    <mc:Fallback>
                      <p:oleObj name="Clip" r:id="rId6"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63520" name="Freeform 9"/>
              <p:cNvSpPr>
                <a:spLocks/>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3"/>
                  <a:gd name="T31" fmla="*/ 0 h 684"/>
                  <a:gd name="T32" fmla="*/ 1273 w 1273"/>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cap="flat" cmpd="sng">
                <a:solidFill>
                  <a:schemeClr val="tx1"/>
                </a:solidFill>
                <a:prstDash val="solid"/>
                <a:round/>
                <a:headEnd/>
                <a:tailEnd/>
              </a:ln>
            </p:spPr>
            <p:txBody>
              <a:bodyPr wrap="none"/>
              <a:lstStyle/>
              <a:p>
                <a:endParaRPr lang="en-US"/>
              </a:p>
            </p:txBody>
          </p:sp>
          <p:grpSp>
            <p:nvGrpSpPr>
              <p:cNvPr id="63521" name="Group 10"/>
              <p:cNvGrpSpPr>
                <a:grpSpLocks/>
              </p:cNvGrpSpPr>
              <p:nvPr/>
            </p:nvGrpSpPr>
            <p:grpSpPr bwMode="auto">
              <a:xfrm>
                <a:off x="1053" y="2587"/>
                <a:ext cx="482" cy="439"/>
                <a:chOff x="2870" y="1518"/>
                <a:chExt cx="292" cy="320"/>
              </a:xfrm>
            </p:grpSpPr>
            <p:graphicFrame>
              <p:nvGraphicFramePr>
                <p:cNvPr id="63530" name="Object 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8239" name="Clip" r:id="rId8" imgW="825500" imgH="838200" progId="MS_ClipArt_Gallery.2">
                        <p:embed/>
                      </p:oleObj>
                    </mc:Choice>
                    <mc:Fallback>
                      <p:oleObj name="Clip" r:id="rId8"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531" name="Object 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8240" name="Clip" r:id="rId9" imgW="1270000" imgH="1193800" progId="MS_ClipArt_Gallery.2">
                        <p:embed/>
                      </p:oleObj>
                    </mc:Choice>
                    <mc:Fallback>
                      <p:oleObj name="Clip" r:id="rId9"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63522" name="Group 13"/>
              <p:cNvGrpSpPr>
                <a:grpSpLocks/>
              </p:cNvGrpSpPr>
              <p:nvPr/>
            </p:nvGrpSpPr>
            <p:grpSpPr bwMode="auto">
              <a:xfrm>
                <a:off x="2124" y="2391"/>
                <a:ext cx="482" cy="439"/>
                <a:chOff x="2870" y="1518"/>
                <a:chExt cx="292" cy="320"/>
              </a:xfrm>
            </p:grpSpPr>
            <p:graphicFrame>
              <p:nvGraphicFramePr>
                <p:cNvPr id="63528" name="Object 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8241" name="Clip" r:id="rId10" imgW="825500" imgH="838200" progId="MS_ClipArt_Gallery.2">
                        <p:embed/>
                      </p:oleObj>
                    </mc:Choice>
                    <mc:Fallback>
                      <p:oleObj name="Clip" r:id="rId10"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529" name="Object 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8242" name="Clip" r:id="rId11" imgW="1270000" imgH="1193800" progId="MS_ClipArt_Gallery.2">
                        <p:embed/>
                      </p:oleObj>
                    </mc:Choice>
                    <mc:Fallback>
                      <p:oleObj name="Clip" r:id="rId11"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63523" name="Line 16"/>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524" name="Line 17"/>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525" name="Text Box 18"/>
              <p:cNvSpPr txBox="1">
                <a:spLocks noChangeArrowheads="1"/>
              </p:cNvSpPr>
              <p:nvPr/>
            </p:nvSpPr>
            <p:spPr bwMode="auto">
              <a:xfrm>
                <a:off x="1005" y="2705"/>
                <a:ext cx="30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A</a:t>
                </a:r>
              </a:p>
            </p:txBody>
          </p:sp>
          <p:sp>
            <p:nvSpPr>
              <p:cNvPr id="63526" name="Text Box 19"/>
              <p:cNvSpPr txBox="1">
                <a:spLocks noChangeArrowheads="1"/>
              </p:cNvSpPr>
              <p:nvPr/>
            </p:nvSpPr>
            <p:spPr bwMode="auto">
              <a:xfrm>
                <a:off x="2565" y="2562"/>
                <a:ext cx="28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B</a:t>
                </a:r>
              </a:p>
            </p:txBody>
          </p:sp>
          <p:sp>
            <p:nvSpPr>
              <p:cNvPr id="63527" name="Text Box 20"/>
              <p:cNvSpPr txBox="1">
                <a:spLocks noChangeArrowheads="1"/>
              </p:cNvSpPr>
              <p:nvPr/>
            </p:nvSpPr>
            <p:spPr bwMode="auto">
              <a:xfrm>
                <a:off x="2014" y="2118"/>
                <a:ext cx="27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C</a:t>
                </a:r>
              </a:p>
            </p:txBody>
          </p:sp>
        </p:grpSp>
        <p:grpSp>
          <p:nvGrpSpPr>
            <p:cNvPr id="63495" name="Group 21"/>
            <p:cNvGrpSpPr>
              <a:grpSpLocks/>
            </p:cNvGrpSpPr>
            <p:nvPr/>
          </p:nvGrpSpPr>
          <p:grpSpPr bwMode="auto">
            <a:xfrm>
              <a:off x="3114" y="1326"/>
              <a:ext cx="2490" cy="1464"/>
              <a:chOff x="3264" y="1698"/>
              <a:chExt cx="2490" cy="1464"/>
            </a:xfrm>
          </p:grpSpPr>
          <p:grpSp>
            <p:nvGrpSpPr>
              <p:cNvPr id="63496" name="Group 22"/>
              <p:cNvGrpSpPr>
                <a:grpSpLocks/>
              </p:cNvGrpSpPr>
              <p:nvPr/>
            </p:nvGrpSpPr>
            <p:grpSpPr bwMode="auto">
              <a:xfrm>
                <a:off x="3264" y="1698"/>
                <a:ext cx="2221" cy="455"/>
                <a:chOff x="3256" y="1911"/>
                <a:chExt cx="2221" cy="455"/>
              </a:xfrm>
            </p:grpSpPr>
            <p:grpSp>
              <p:nvGrpSpPr>
                <p:cNvPr id="63507" name="Group 23"/>
                <p:cNvGrpSpPr>
                  <a:grpSpLocks/>
                </p:cNvGrpSpPr>
                <p:nvPr/>
              </p:nvGrpSpPr>
              <p:grpSpPr bwMode="auto">
                <a:xfrm>
                  <a:off x="3303" y="1911"/>
                  <a:ext cx="482" cy="439"/>
                  <a:chOff x="2870" y="1518"/>
                  <a:chExt cx="292" cy="320"/>
                </a:xfrm>
              </p:grpSpPr>
              <p:graphicFrame>
                <p:nvGraphicFramePr>
                  <p:cNvPr id="63517"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8243" name="Clip" r:id="rId12" imgW="825500" imgH="838200" progId="MS_ClipArt_Gallery.2">
                          <p:embed/>
                        </p:oleObj>
                      </mc:Choice>
                      <mc:Fallback>
                        <p:oleObj name="Clip" r:id="rId12"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518"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8244" name="Clip" r:id="rId13" imgW="1270000" imgH="1193800" progId="MS_ClipArt_Gallery.2">
                          <p:embed/>
                        </p:oleObj>
                      </mc:Choice>
                      <mc:Fallback>
                        <p:oleObj name="Clip" r:id="rId13"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63508" name="Group 26"/>
                <p:cNvGrpSpPr>
                  <a:grpSpLocks/>
                </p:cNvGrpSpPr>
                <p:nvPr/>
              </p:nvGrpSpPr>
              <p:grpSpPr bwMode="auto">
                <a:xfrm>
                  <a:off x="4037" y="1919"/>
                  <a:ext cx="482" cy="439"/>
                  <a:chOff x="2870" y="1518"/>
                  <a:chExt cx="292" cy="320"/>
                </a:xfrm>
              </p:grpSpPr>
              <p:graphicFrame>
                <p:nvGraphicFramePr>
                  <p:cNvPr id="63515" name="Object 2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8245" name="Clip" r:id="rId14" imgW="825500" imgH="838200" progId="MS_ClipArt_Gallery.2">
                          <p:embed/>
                        </p:oleObj>
                      </mc:Choice>
                      <mc:Fallback>
                        <p:oleObj name="Clip" r:id="rId14"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516" name="Object 2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8246" name="Clip" r:id="rId15" imgW="1270000" imgH="1193800" progId="MS_ClipArt_Gallery.2">
                          <p:embed/>
                        </p:oleObj>
                      </mc:Choice>
                      <mc:Fallback>
                        <p:oleObj name="Clip" r:id="rId15"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63509" name="Text Box 29"/>
                <p:cNvSpPr txBox="1">
                  <a:spLocks noChangeArrowheads="1"/>
                </p:cNvSpPr>
                <p:nvPr/>
              </p:nvSpPr>
              <p:spPr bwMode="auto">
                <a:xfrm>
                  <a:off x="3256" y="2030"/>
                  <a:ext cx="29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solidFill>
                        <a:srgbClr val="FF0000"/>
                      </a:solidFill>
                    </a:rPr>
                    <a:t>A</a:t>
                  </a:r>
                </a:p>
              </p:txBody>
            </p:sp>
            <p:sp>
              <p:nvSpPr>
                <p:cNvPr id="63510" name="Text Box 30"/>
                <p:cNvSpPr txBox="1">
                  <a:spLocks noChangeArrowheads="1"/>
                </p:cNvSpPr>
                <p:nvPr/>
              </p:nvSpPr>
              <p:spPr bwMode="auto">
                <a:xfrm>
                  <a:off x="4459" y="2027"/>
                  <a:ext cx="20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B</a:t>
                  </a:r>
                </a:p>
              </p:txBody>
            </p:sp>
            <p:sp>
              <p:nvSpPr>
                <p:cNvPr id="63511" name="Text Box 31"/>
                <p:cNvSpPr txBox="1">
                  <a:spLocks noChangeArrowheads="1"/>
                </p:cNvSpPr>
                <p:nvPr/>
              </p:nvSpPr>
              <p:spPr bwMode="auto">
                <a:xfrm>
                  <a:off x="5203" y="2053"/>
                  <a:ext cx="27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C</a:t>
                  </a:r>
                </a:p>
              </p:txBody>
            </p:sp>
            <p:grpSp>
              <p:nvGrpSpPr>
                <p:cNvPr id="63512" name="Group 32"/>
                <p:cNvGrpSpPr>
                  <a:grpSpLocks/>
                </p:cNvGrpSpPr>
                <p:nvPr/>
              </p:nvGrpSpPr>
              <p:grpSpPr bwMode="auto">
                <a:xfrm>
                  <a:off x="4726" y="1927"/>
                  <a:ext cx="482" cy="439"/>
                  <a:chOff x="2870" y="1518"/>
                  <a:chExt cx="292" cy="320"/>
                </a:xfrm>
              </p:grpSpPr>
              <p:graphicFrame>
                <p:nvGraphicFramePr>
                  <p:cNvPr id="63513" name="Object 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8247" name="Clip" r:id="rId16" imgW="825500" imgH="838200" progId="MS_ClipArt_Gallery.2">
                          <p:embed/>
                        </p:oleObj>
                      </mc:Choice>
                      <mc:Fallback>
                        <p:oleObj name="Clip" r:id="rId16" imgW="825500" imgH="8382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514" name="Object 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8248" name="Clip" r:id="rId17" imgW="1270000" imgH="1193800" progId="MS_ClipArt_Gallery.2">
                          <p:embed/>
                        </p:oleObj>
                      </mc:Choice>
                      <mc:Fallback>
                        <p:oleObj name="Clip" r:id="rId17" imgW="1270000" imgH="1193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sp>
            <p:nvSpPr>
              <p:cNvPr id="63497" name="Text Box 35"/>
              <p:cNvSpPr txBox="1">
                <a:spLocks noChangeArrowheads="1"/>
              </p:cNvSpPr>
              <p:nvPr/>
            </p:nvSpPr>
            <p:spPr bwMode="auto">
              <a:xfrm>
                <a:off x="3310" y="2339"/>
                <a:ext cx="809"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solidFill>
                      <a:srgbClr val="FF0000"/>
                    </a:solidFill>
                  </a:rPr>
                  <a:t>A</a:t>
                </a:r>
                <a:r>
                  <a:rPr lang="ja-JP" altLang="en-US" sz="1400">
                    <a:solidFill>
                      <a:srgbClr val="FF0000"/>
                    </a:solidFill>
                  </a:rPr>
                  <a:t>’</a:t>
                </a:r>
                <a:r>
                  <a:rPr lang="en-US" altLang="ja-JP" sz="1400">
                    <a:solidFill>
                      <a:srgbClr val="FF0000"/>
                    </a:solidFill>
                  </a:rPr>
                  <a:t>s signal</a:t>
                </a:r>
              </a:p>
              <a:p>
                <a:pPr>
                  <a:spcBef>
                    <a:spcPct val="0"/>
                  </a:spcBef>
                  <a:buFontTx/>
                  <a:buNone/>
                </a:pPr>
                <a:r>
                  <a:rPr lang="en-US" altLang="en-US" sz="1400">
                    <a:solidFill>
                      <a:srgbClr val="FF0000"/>
                    </a:solidFill>
                  </a:rPr>
                  <a:t>strength</a:t>
                </a:r>
              </a:p>
            </p:txBody>
          </p:sp>
          <p:sp>
            <p:nvSpPr>
              <p:cNvPr id="63498" name="Line 36"/>
              <p:cNvSpPr>
                <a:spLocks noChangeShapeType="1"/>
              </p:cNvSpPr>
              <p:nvPr/>
            </p:nvSpPr>
            <p:spPr bwMode="auto">
              <a:xfrm>
                <a:off x="3349" y="2985"/>
                <a:ext cx="2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499" name="Line 37"/>
              <p:cNvSpPr>
                <a:spLocks noChangeShapeType="1"/>
              </p:cNvSpPr>
              <p:nvPr/>
            </p:nvSpPr>
            <p:spPr bwMode="auto">
              <a:xfrm>
                <a:off x="3315" y="2242"/>
                <a:ext cx="0" cy="7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500" name="Freeform 38"/>
              <p:cNvSpPr>
                <a:spLocks/>
              </p:cNvSpPr>
              <p:nvPr/>
            </p:nvSpPr>
            <p:spPr bwMode="auto">
              <a:xfrm>
                <a:off x="3367" y="2277"/>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63501" name="Text Box 39"/>
              <p:cNvSpPr txBox="1">
                <a:spLocks noChangeArrowheads="1"/>
              </p:cNvSpPr>
              <p:nvPr/>
            </p:nvSpPr>
            <p:spPr bwMode="auto">
              <a:xfrm>
                <a:off x="4159" y="2962"/>
                <a:ext cx="49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200"/>
                  <a:t>space</a:t>
                </a:r>
              </a:p>
            </p:txBody>
          </p:sp>
          <p:sp>
            <p:nvSpPr>
              <p:cNvPr id="63502" name="Freeform 40"/>
              <p:cNvSpPr>
                <a:spLocks/>
              </p:cNvSpPr>
              <p:nvPr/>
            </p:nvSpPr>
            <p:spPr bwMode="auto">
              <a:xfrm flipH="1">
                <a:off x="3427" y="2258"/>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63503" name="Text Box 41"/>
              <p:cNvSpPr txBox="1">
                <a:spLocks noChangeArrowheads="1"/>
              </p:cNvSpPr>
              <p:nvPr/>
            </p:nvSpPr>
            <p:spPr bwMode="auto">
              <a:xfrm>
                <a:off x="4964" y="2293"/>
                <a:ext cx="79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solidFill>
                      <a:schemeClr val="accent2"/>
                    </a:solidFill>
                  </a:rPr>
                  <a:t>C</a:t>
                </a:r>
                <a:r>
                  <a:rPr lang="ja-JP" altLang="en-US" sz="1400">
                    <a:solidFill>
                      <a:schemeClr val="accent2"/>
                    </a:solidFill>
                  </a:rPr>
                  <a:t>’</a:t>
                </a:r>
                <a:r>
                  <a:rPr lang="en-US" altLang="ja-JP" sz="1400">
                    <a:solidFill>
                      <a:schemeClr val="accent2"/>
                    </a:solidFill>
                  </a:rPr>
                  <a:t>s signal</a:t>
                </a:r>
              </a:p>
              <a:p>
                <a:pPr>
                  <a:spcBef>
                    <a:spcPct val="0"/>
                  </a:spcBef>
                  <a:buFontTx/>
                  <a:buNone/>
                </a:pPr>
                <a:r>
                  <a:rPr lang="en-US" altLang="en-US" sz="1400">
                    <a:solidFill>
                      <a:schemeClr val="accent2"/>
                    </a:solidFill>
                  </a:rPr>
                  <a:t>strength</a:t>
                </a:r>
              </a:p>
            </p:txBody>
          </p:sp>
          <p:sp>
            <p:nvSpPr>
              <p:cNvPr id="63504" name="Line 42"/>
              <p:cNvSpPr>
                <a:spLocks noChangeShapeType="1"/>
              </p:cNvSpPr>
              <p:nvPr/>
            </p:nvSpPr>
            <p:spPr bwMode="auto">
              <a:xfrm flipH="1">
                <a:off x="3554" y="2171"/>
                <a:ext cx="17" cy="7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505" name="Line 43"/>
              <p:cNvSpPr>
                <a:spLocks noChangeShapeType="1"/>
              </p:cNvSpPr>
              <p:nvPr/>
            </p:nvSpPr>
            <p:spPr bwMode="auto">
              <a:xfrm>
                <a:off x="4323" y="2214"/>
                <a:ext cx="0" cy="761"/>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506" name="Line 44"/>
              <p:cNvSpPr>
                <a:spLocks noChangeShapeType="1"/>
              </p:cNvSpPr>
              <p:nvPr/>
            </p:nvSpPr>
            <p:spPr bwMode="auto">
              <a:xfrm>
                <a:off x="5004" y="2204"/>
                <a:ext cx="0" cy="74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47" name="Footer Placeholder 3"/>
          <p:cNvSpPr>
            <a:spLocks noGrp="1"/>
          </p:cNvSpPr>
          <p:nvPr>
            <p:ph type="ftr" sz="quarter" idx="10"/>
          </p:nvPr>
        </p:nvSpPr>
        <p:spPr>
          <a:xfrm>
            <a:off x="3048000" y="64770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38493422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6A2745DC-1CF2-1741-8EB0-46B9C0089616}" type="slidenum">
              <a:rPr lang="en-US" altLang="en-US" sz="1200"/>
              <a:pPr>
                <a:spcBef>
                  <a:spcPct val="0"/>
                </a:spcBef>
                <a:buFontTx/>
                <a:buNone/>
              </a:pPr>
              <a:t>158</a:t>
            </a:fld>
            <a:endParaRPr lang="en-US" altLang="en-US" sz="1200"/>
          </a:p>
        </p:txBody>
      </p:sp>
      <p:sp>
        <p:nvSpPr>
          <p:cNvPr id="65538" name="Rectangle 2"/>
          <p:cNvSpPr>
            <a:spLocks noGrp="1" noChangeArrowheads="1"/>
          </p:cNvSpPr>
          <p:nvPr>
            <p:ph type="title"/>
          </p:nvPr>
        </p:nvSpPr>
        <p:spPr>
          <a:xfrm>
            <a:off x="571500" y="-71438"/>
            <a:ext cx="7772400" cy="1143001"/>
          </a:xfrm>
        </p:spPr>
        <p:txBody>
          <a:bodyPr/>
          <a:lstStyle/>
          <a:p>
            <a:r>
              <a:rPr lang="en-US" altLang="en-US" sz="3200">
                <a:ea typeface="ＭＳ Ｐゴシック" charset="-128"/>
              </a:rPr>
              <a:t>IEEE 802.11 MAC Protocol: CSMA/CA</a:t>
            </a:r>
          </a:p>
        </p:txBody>
      </p:sp>
      <p:sp>
        <p:nvSpPr>
          <p:cNvPr id="65539" name="Rectangle 3"/>
          <p:cNvSpPr>
            <a:spLocks noGrp="1" noChangeArrowheads="1"/>
          </p:cNvSpPr>
          <p:nvPr>
            <p:ph type="body" idx="1"/>
          </p:nvPr>
        </p:nvSpPr>
        <p:spPr>
          <a:xfrm>
            <a:off x="484188" y="1052513"/>
            <a:ext cx="5630862" cy="4953000"/>
          </a:xfrm>
        </p:spPr>
        <p:txBody>
          <a:bodyPr/>
          <a:lstStyle/>
          <a:p>
            <a:pPr>
              <a:buFontTx/>
              <a:buNone/>
            </a:pPr>
            <a:r>
              <a:rPr lang="en-US" altLang="en-US" sz="2400" u="sng">
                <a:solidFill>
                  <a:srgbClr val="FF0000"/>
                </a:solidFill>
                <a:ea typeface="ＭＳ Ｐゴシック" charset="-128"/>
              </a:rPr>
              <a:t>802.11 sender</a:t>
            </a:r>
            <a:endParaRPr lang="en-US" altLang="en-US" sz="2400">
              <a:solidFill>
                <a:srgbClr val="FF0000"/>
              </a:solidFill>
              <a:ea typeface="ＭＳ Ｐゴシック" charset="-128"/>
            </a:endParaRPr>
          </a:p>
          <a:p>
            <a:pPr>
              <a:buFontTx/>
              <a:buNone/>
            </a:pPr>
            <a:r>
              <a:rPr lang="en-US" altLang="en-US" sz="2400">
                <a:solidFill>
                  <a:schemeClr val="accent2"/>
                </a:solidFill>
                <a:ea typeface="ＭＳ Ｐゴシック" charset="-128"/>
              </a:rPr>
              <a:t>1 </a:t>
            </a:r>
            <a:r>
              <a:rPr lang="en-US" altLang="en-US" sz="2000">
                <a:solidFill>
                  <a:schemeClr val="accent2"/>
                </a:solidFill>
                <a:ea typeface="ＭＳ Ｐゴシック" charset="-128"/>
              </a:rPr>
              <a:t>if sense channel idle</a:t>
            </a:r>
            <a:r>
              <a:rPr lang="en-US" altLang="en-US" sz="2000">
                <a:ea typeface="ＭＳ Ｐゴシック" charset="-128"/>
              </a:rPr>
              <a:t> for </a:t>
            </a:r>
            <a:r>
              <a:rPr lang="en-US" altLang="en-US" sz="2000" b="1">
                <a:ea typeface="ＭＳ Ｐゴシック" charset="-128"/>
              </a:rPr>
              <a:t>DIFS</a:t>
            </a:r>
            <a:r>
              <a:rPr lang="en-US" altLang="en-US" sz="2000">
                <a:ea typeface="ＭＳ Ｐゴシック" charset="-128"/>
              </a:rPr>
              <a:t>  </a:t>
            </a:r>
            <a:r>
              <a:rPr lang="en-US" altLang="en-US" sz="2000">
                <a:solidFill>
                  <a:schemeClr val="accent2"/>
                </a:solidFill>
                <a:ea typeface="ＭＳ Ｐゴシック" charset="-128"/>
              </a:rPr>
              <a:t>then</a:t>
            </a:r>
            <a:r>
              <a:rPr lang="en-US" altLang="en-US" sz="2000">
                <a:ea typeface="ＭＳ Ｐゴシック" charset="-128"/>
              </a:rPr>
              <a:t> </a:t>
            </a:r>
          </a:p>
          <a:p>
            <a:pPr lvl="1">
              <a:buFontTx/>
              <a:buNone/>
            </a:pPr>
            <a:r>
              <a:rPr lang="en-US" altLang="en-US" sz="1800">
                <a:ea typeface="ＭＳ Ｐゴシック" charset="-128"/>
              </a:rPr>
              <a:t>transmit entire frame (no CD)</a:t>
            </a:r>
          </a:p>
          <a:p>
            <a:pPr>
              <a:buFontTx/>
              <a:buNone/>
            </a:pPr>
            <a:r>
              <a:rPr lang="en-US" altLang="en-US" sz="2000">
                <a:solidFill>
                  <a:schemeClr val="accent2"/>
                </a:solidFill>
                <a:ea typeface="ＭＳ Ｐゴシック" charset="-128"/>
              </a:rPr>
              <a:t>2 if</a:t>
            </a:r>
            <a:r>
              <a:rPr lang="en-US" altLang="en-US" sz="2000">
                <a:ea typeface="ＭＳ Ｐゴシック" charset="-128"/>
              </a:rPr>
              <a:t> </a:t>
            </a:r>
            <a:r>
              <a:rPr lang="en-US" altLang="en-US" sz="2000">
                <a:solidFill>
                  <a:schemeClr val="accent2"/>
                </a:solidFill>
                <a:ea typeface="ＭＳ Ｐゴシック" charset="-128"/>
              </a:rPr>
              <a:t>sense channel busy then</a:t>
            </a:r>
            <a:r>
              <a:rPr lang="en-US" altLang="en-US" sz="2000">
                <a:ea typeface="ＭＳ Ｐゴシック" charset="-128"/>
              </a:rPr>
              <a:t> </a:t>
            </a:r>
          </a:p>
          <a:p>
            <a:pPr lvl="1">
              <a:buFontTx/>
              <a:buNone/>
            </a:pPr>
            <a:r>
              <a:rPr lang="en-US" altLang="en-US" sz="1800">
                <a:ea typeface="ＭＳ Ｐゴシック" charset="-128"/>
              </a:rPr>
              <a:t>start random backoff timer</a:t>
            </a:r>
          </a:p>
          <a:p>
            <a:pPr lvl="1">
              <a:buFontTx/>
              <a:buNone/>
            </a:pPr>
            <a:r>
              <a:rPr lang="en-US" altLang="en-US" sz="1800">
                <a:solidFill>
                  <a:srgbClr val="CC0099"/>
                </a:solidFill>
                <a:ea typeface="ＭＳ Ｐゴシック" charset="-128"/>
              </a:rPr>
              <a:t>timer counts down while channel idle</a:t>
            </a:r>
          </a:p>
          <a:p>
            <a:pPr lvl="1">
              <a:buFontTx/>
              <a:buNone/>
            </a:pPr>
            <a:r>
              <a:rPr lang="en-US" altLang="en-US" sz="1800">
                <a:ea typeface="ＭＳ Ｐゴシック" charset="-128"/>
              </a:rPr>
              <a:t>transmit when timer expires</a:t>
            </a:r>
          </a:p>
          <a:p>
            <a:pPr>
              <a:buFontTx/>
              <a:buNone/>
            </a:pPr>
            <a:r>
              <a:rPr lang="en-US" altLang="en-US" sz="2000">
                <a:ea typeface="ＭＳ Ｐゴシック" charset="-128"/>
              </a:rPr>
              <a:t>if no ACK (e.g., due to collision or bit error), increase random backoff interval, repeat 2</a:t>
            </a:r>
          </a:p>
          <a:p>
            <a:pPr>
              <a:buFontTx/>
              <a:buNone/>
            </a:pPr>
            <a:r>
              <a:rPr lang="en-US" altLang="en-US" sz="2400" u="sng">
                <a:solidFill>
                  <a:srgbClr val="FF0000"/>
                </a:solidFill>
                <a:ea typeface="ＭＳ Ｐゴシック" charset="-128"/>
              </a:rPr>
              <a:t>802.11 receiver</a:t>
            </a:r>
            <a:endParaRPr lang="en-US" altLang="en-US" sz="2400">
              <a:ea typeface="ＭＳ Ｐゴシック" charset="-128"/>
            </a:endParaRPr>
          </a:p>
          <a:p>
            <a:pPr>
              <a:buFontTx/>
              <a:buNone/>
            </a:pPr>
            <a:r>
              <a:rPr lang="en-US" altLang="en-US" sz="2400">
                <a:solidFill>
                  <a:schemeClr val="accent2"/>
                </a:solidFill>
                <a:ea typeface="ＭＳ Ｐゴシック" charset="-128"/>
              </a:rPr>
              <a:t>- </a:t>
            </a:r>
            <a:r>
              <a:rPr lang="en-US" altLang="en-US" sz="2000">
                <a:solidFill>
                  <a:schemeClr val="accent2"/>
                </a:solidFill>
                <a:ea typeface="ＭＳ Ｐゴシック" charset="-128"/>
              </a:rPr>
              <a:t>if frame received OK</a:t>
            </a:r>
            <a:endParaRPr lang="en-US" altLang="en-US" sz="2000">
              <a:ea typeface="ＭＳ Ｐゴシック" charset="-128"/>
            </a:endParaRPr>
          </a:p>
          <a:p>
            <a:pPr>
              <a:buFontTx/>
              <a:buNone/>
            </a:pPr>
            <a:r>
              <a:rPr lang="en-US" altLang="en-US" sz="2000">
                <a:solidFill>
                  <a:schemeClr val="accent2"/>
                </a:solidFill>
                <a:ea typeface="ＭＳ Ｐゴシック" charset="-128"/>
              </a:rPr>
              <a:t>   </a:t>
            </a:r>
            <a:r>
              <a:rPr lang="en-US" altLang="en-US" sz="2000">
                <a:ea typeface="ＭＳ Ｐゴシック" charset="-128"/>
              </a:rPr>
              <a:t>return ACK after </a:t>
            </a:r>
            <a:r>
              <a:rPr lang="en-US" altLang="en-US" sz="2000" b="1">
                <a:ea typeface="ＭＳ Ｐゴシック" charset="-128"/>
              </a:rPr>
              <a:t>SIFS </a:t>
            </a:r>
            <a:r>
              <a:rPr lang="en-US" altLang="en-US" sz="2000">
                <a:ea typeface="ＭＳ Ｐゴシック" charset="-128"/>
              </a:rPr>
              <a:t>(ACK needed due to hidden terminal problem) </a:t>
            </a:r>
            <a:endParaRPr lang="en-US" altLang="en-US" sz="2400" b="1">
              <a:ea typeface="ＭＳ Ｐゴシック" charset="-128"/>
            </a:endParaRPr>
          </a:p>
        </p:txBody>
      </p:sp>
      <p:sp>
        <p:nvSpPr>
          <p:cNvPr id="65540" name="Line 4"/>
          <p:cNvSpPr>
            <a:spLocks noChangeShapeType="1"/>
          </p:cNvSpPr>
          <p:nvPr/>
        </p:nvSpPr>
        <p:spPr bwMode="auto">
          <a:xfrm>
            <a:off x="6432550" y="2270125"/>
            <a:ext cx="0" cy="3338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5541" name="Line 5"/>
          <p:cNvSpPr>
            <a:spLocks noChangeShapeType="1"/>
          </p:cNvSpPr>
          <p:nvPr/>
        </p:nvSpPr>
        <p:spPr bwMode="auto">
          <a:xfrm>
            <a:off x="8351838" y="2257425"/>
            <a:ext cx="0" cy="3338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5542" name="Text Box 6"/>
          <p:cNvSpPr txBox="1">
            <a:spLocks noChangeArrowheads="1"/>
          </p:cNvSpPr>
          <p:nvPr/>
        </p:nvSpPr>
        <p:spPr bwMode="auto">
          <a:xfrm>
            <a:off x="6022975" y="1912938"/>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600"/>
              <a:t>sender</a:t>
            </a:r>
          </a:p>
        </p:txBody>
      </p:sp>
      <p:sp>
        <p:nvSpPr>
          <p:cNvPr id="65543" name="Text Box 7"/>
          <p:cNvSpPr txBox="1">
            <a:spLocks noChangeArrowheads="1"/>
          </p:cNvSpPr>
          <p:nvPr/>
        </p:nvSpPr>
        <p:spPr bwMode="auto">
          <a:xfrm>
            <a:off x="7861300" y="1922463"/>
            <a:ext cx="974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600"/>
              <a:t>receiver</a:t>
            </a:r>
          </a:p>
        </p:txBody>
      </p:sp>
      <p:grpSp>
        <p:nvGrpSpPr>
          <p:cNvPr id="2" name="Group 8"/>
          <p:cNvGrpSpPr>
            <a:grpSpLocks/>
          </p:cNvGrpSpPr>
          <p:nvPr/>
        </p:nvGrpSpPr>
        <p:grpSpPr bwMode="auto">
          <a:xfrm>
            <a:off x="5737225" y="2566988"/>
            <a:ext cx="2616200" cy="1690687"/>
            <a:chOff x="3614" y="1617"/>
            <a:chExt cx="1648" cy="1065"/>
          </a:xfrm>
        </p:grpSpPr>
        <p:grpSp>
          <p:nvGrpSpPr>
            <p:cNvPr id="65552" name="Group 9"/>
            <p:cNvGrpSpPr>
              <a:grpSpLocks/>
            </p:cNvGrpSpPr>
            <p:nvPr/>
          </p:nvGrpSpPr>
          <p:grpSpPr bwMode="auto">
            <a:xfrm>
              <a:off x="3614" y="1617"/>
              <a:ext cx="424" cy="192"/>
              <a:chOff x="3614" y="1617"/>
              <a:chExt cx="424" cy="192"/>
            </a:xfrm>
          </p:grpSpPr>
          <p:sp>
            <p:nvSpPr>
              <p:cNvPr id="65556" name="AutoShape 10"/>
              <p:cNvSpPr>
                <a:spLocks/>
              </p:cNvSpPr>
              <p:nvPr/>
            </p:nvSpPr>
            <p:spPr bwMode="auto">
              <a:xfrm>
                <a:off x="3984" y="1620"/>
                <a:ext cx="54" cy="162"/>
              </a:xfrm>
              <a:prstGeom prst="lef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65557" name="Text Box 11"/>
              <p:cNvSpPr txBox="1">
                <a:spLocks noChangeArrowheads="1"/>
              </p:cNvSpPr>
              <p:nvPr/>
            </p:nvSpPr>
            <p:spPr bwMode="auto">
              <a:xfrm>
                <a:off x="3614" y="1617"/>
                <a:ext cx="4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t>DIFS</a:t>
                </a:r>
              </a:p>
            </p:txBody>
          </p:sp>
        </p:grpSp>
        <p:grpSp>
          <p:nvGrpSpPr>
            <p:cNvPr id="65553" name="Group 12"/>
            <p:cNvGrpSpPr>
              <a:grpSpLocks/>
            </p:cNvGrpSpPr>
            <p:nvPr/>
          </p:nvGrpSpPr>
          <p:grpSpPr bwMode="auto">
            <a:xfrm>
              <a:off x="4050" y="1782"/>
              <a:ext cx="1212" cy="900"/>
              <a:chOff x="4050" y="1782"/>
              <a:chExt cx="1212" cy="900"/>
            </a:xfrm>
          </p:grpSpPr>
          <p:sp>
            <p:nvSpPr>
              <p:cNvPr id="65554" name="Freeform 13"/>
              <p:cNvSpPr>
                <a:spLocks/>
              </p:cNvSpPr>
              <p:nvPr/>
            </p:nvSpPr>
            <p:spPr bwMode="auto">
              <a:xfrm>
                <a:off x="4050" y="1782"/>
                <a:ext cx="1212" cy="900"/>
              </a:xfrm>
              <a:custGeom>
                <a:avLst/>
                <a:gdLst>
                  <a:gd name="T0" fmla="*/ 6 w 1212"/>
                  <a:gd name="T1" fmla="*/ 0 h 900"/>
                  <a:gd name="T2" fmla="*/ 1212 w 1212"/>
                  <a:gd name="T3" fmla="*/ 228 h 900"/>
                  <a:gd name="T4" fmla="*/ 1212 w 1212"/>
                  <a:gd name="T5" fmla="*/ 900 h 900"/>
                  <a:gd name="T6" fmla="*/ 0 w 1212"/>
                  <a:gd name="T7" fmla="*/ 660 h 900"/>
                  <a:gd name="T8" fmla="*/ 6 w 1212"/>
                  <a:gd name="T9" fmla="*/ 0 h 900"/>
                  <a:gd name="T10" fmla="*/ 0 60000 65536"/>
                  <a:gd name="T11" fmla="*/ 0 60000 65536"/>
                  <a:gd name="T12" fmla="*/ 0 60000 65536"/>
                  <a:gd name="T13" fmla="*/ 0 60000 65536"/>
                  <a:gd name="T14" fmla="*/ 0 60000 65536"/>
                  <a:gd name="T15" fmla="*/ 0 w 1212"/>
                  <a:gd name="T16" fmla="*/ 0 h 900"/>
                  <a:gd name="T17" fmla="*/ 1212 w 1212"/>
                  <a:gd name="T18" fmla="*/ 900 h 900"/>
                </a:gdLst>
                <a:ahLst/>
                <a:cxnLst>
                  <a:cxn ang="T10">
                    <a:pos x="T0" y="T1"/>
                  </a:cxn>
                  <a:cxn ang="T11">
                    <a:pos x="T2" y="T3"/>
                  </a:cxn>
                  <a:cxn ang="T12">
                    <a:pos x="T4" y="T5"/>
                  </a:cxn>
                  <a:cxn ang="T13">
                    <a:pos x="T6" y="T7"/>
                  </a:cxn>
                  <a:cxn ang="T14">
                    <a:pos x="T8" y="T9"/>
                  </a:cxn>
                </a:cxnLst>
                <a:rect l="T15" t="T16" r="T17" b="T18"/>
                <a:pathLst>
                  <a:path w="1212" h="900">
                    <a:moveTo>
                      <a:pt x="6" y="0"/>
                    </a:moveTo>
                    <a:lnTo>
                      <a:pt x="1212" y="228"/>
                    </a:lnTo>
                    <a:lnTo>
                      <a:pt x="1212" y="900"/>
                    </a:lnTo>
                    <a:lnTo>
                      <a:pt x="0" y="660"/>
                    </a:lnTo>
                    <a:lnTo>
                      <a:pt x="6" y="0"/>
                    </a:lnTo>
                    <a:close/>
                  </a:path>
                </a:pathLst>
              </a:custGeom>
              <a:solidFill>
                <a:schemeClr val="accent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65555" name="Text Box 14"/>
              <p:cNvSpPr txBox="1">
                <a:spLocks noChangeArrowheads="1"/>
              </p:cNvSpPr>
              <p:nvPr/>
            </p:nvSpPr>
            <p:spPr bwMode="auto">
              <a:xfrm>
                <a:off x="4394" y="2108"/>
                <a:ext cx="4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solidFill>
                      <a:schemeClr val="bg1"/>
                    </a:solidFill>
                  </a:rPr>
                  <a:t>data</a:t>
                </a:r>
              </a:p>
            </p:txBody>
          </p:sp>
        </p:grpSp>
      </p:grpSp>
      <p:grpSp>
        <p:nvGrpSpPr>
          <p:cNvPr id="5" name="Group 15"/>
          <p:cNvGrpSpPr>
            <a:grpSpLocks/>
          </p:cNvGrpSpPr>
          <p:nvPr/>
        </p:nvGrpSpPr>
        <p:grpSpPr bwMode="auto">
          <a:xfrm>
            <a:off x="6419850" y="4267200"/>
            <a:ext cx="2563813" cy="923925"/>
            <a:chOff x="4044" y="2688"/>
            <a:chExt cx="1615" cy="582"/>
          </a:xfrm>
        </p:grpSpPr>
        <p:sp>
          <p:nvSpPr>
            <p:cNvPr id="65547" name="Text Box 16"/>
            <p:cNvSpPr txBox="1">
              <a:spLocks noChangeArrowheads="1"/>
            </p:cNvSpPr>
            <p:nvPr/>
          </p:nvSpPr>
          <p:spPr bwMode="auto">
            <a:xfrm>
              <a:off x="5258" y="2697"/>
              <a:ext cx="4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t>SIFS</a:t>
              </a:r>
            </a:p>
          </p:txBody>
        </p:sp>
        <p:sp>
          <p:nvSpPr>
            <p:cNvPr id="65548" name="AutoShape 17"/>
            <p:cNvSpPr>
              <a:spLocks/>
            </p:cNvSpPr>
            <p:nvPr/>
          </p:nvSpPr>
          <p:spPr bwMode="auto">
            <a:xfrm flipH="1">
              <a:off x="5262" y="2688"/>
              <a:ext cx="54" cy="162"/>
            </a:xfrm>
            <a:prstGeom prst="lef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nvGrpSpPr>
            <p:cNvPr id="65549" name="Group 18"/>
            <p:cNvGrpSpPr>
              <a:grpSpLocks/>
            </p:cNvGrpSpPr>
            <p:nvPr/>
          </p:nvGrpSpPr>
          <p:grpSpPr bwMode="auto">
            <a:xfrm>
              <a:off x="4044" y="2856"/>
              <a:ext cx="1212" cy="414"/>
              <a:chOff x="4044" y="2856"/>
              <a:chExt cx="1212" cy="414"/>
            </a:xfrm>
          </p:grpSpPr>
          <p:sp>
            <p:nvSpPr>
              <p:cNvPr id="65550" name="Freeform 19"/>
              <p:cNvSpPr>
                <a:spLocks/>
              </p:cNvSpPr>
              <p:nvPr/>
            </p:nvSpPr>
            <p:spPr bwMode="auto">
              <a:xfrm flipV="1">
                <a:off x="4044" y="2856"/>
                <a:ext cx="1212" cy="414"/>
              </a:xfrm>
              <a:custGeom>
                <a:avLst/>
                <a:gdLst>
                  <a:gd name="T0" fmla="*/ 0 w 1212"/>
                  <a:gd name="T1" fmla="*/ 0 h 414"/>
                  <a:gd name="T2" fmla="*/ 1212 w 1212"/>
                  <a:gd name="T3" fmla="*/ 246 h 414"/>
                  <a:gd name="T4" fmla="*/ 1212 w 1212"/>
                  <a:gd name="T5" fmla="*/ 414 h 414"/>
                  <a:gd name="T6" fmla="*/ 6 w 1212"/>
                  <a:gd name="T7" fmla="*/ 174 h 414"/>
                  <a:gd name="T8" fmla="*/ 0 w 1212"/>
                  <a:gd name="T9" fmla="*/ 0 h 414"/>
                  <a:gd name="T10" fmla="*/ 0 60000 65536"/>
                  <a:gd name="T11" fmla="*/ 0 60000 65536"/>
                  <a:gd name="T12" fmla="*/ 0 60000 65536"/>
                  <a:gd name="T13" fmla="*/ 0 60000 65536"/>
                  <a:gd name="T14" fmla="*/ 0 60000 65536"/>
                  <a:gd name="T15" fmla="*/ 0 w 1212"/>
                  <a:gd name="T16" fmla="*/ 0 h 414"/>
                  <a:gd name="T17" fmla="*/ 1212 w 1212"/>
                  <a:gd name="T18" fmla="*/ 414 h 414"/>
                </a:gdLst>
                <a:ahLst/>
                <a:cxnLst>
                  <a:cxn ang="T10">
                    <a:pos x="T0" y="T1"/>
                  </a:cxn>
                  <a:cxn ang="T11">
                    <a:pos x="T2" y="T3"/>
                  </a:cxn>
                  <a:cxn ang="T12">
                    <a:pos x="T4" y="T5"/>
                  </a:cxn>
                  <a:cxn ang="T13">
                    <a:pos x="T6" y="T7"/>
                  </a:cxn>
                  <a:cxn ang="T14">
                    <a:pos x="T8" y="T9"/>
                  </a:cxn>
                </a:cxnLst>
                <a:rect l="T15" t="T16" r="T17" b="T18"/>
                <a:pathLst>
                  <a:path w="1212" h="414">
                    <a:moveTo>
                      <a:pt x="0" y="0"/>
                    </a:moveTo>
                    <a:lnTo>
                      <a:pt x="1212" y="246"/>
                    </a:lnTo>
                    <a:lnTo>
                      <a:pt x="1212" y="414"/>
                    </a:lnTo>
                    <a:lnTo>
                      <a:pt x="6" y="174"/>
                    </a:lnTo>
                    <a:lnTo>
                      <a:pt x="0" y="0"/>
                    </a:lnTo>
                    <a:close/>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65551" name="Text Box 20"/>
              <p:cNvSpPr txBox="1">
                <a:spLocks noChangeArrowheads="1"/>
              </p:cNvSpPr>
              <p:nvPr/>
            </p:nvSpPr>
            <p:spPr bwMode="auto">
              <a:xfrm>
                <a:off x="4436" y="2954"/>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solidFill>
                      <a:schemeClr val="bg1"/>
                    </a:solidFill>
                  </a:rPr>
                  <a:t>ACK</a:t>
                </a:r>
              </a:p>
            </p:txBody>
          </p:sp>
        </p:grpSp>
      </p:grpSp>
      <p:sp>
        <p:nvSpPr>
          <p:cNvPr id="23"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135839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par>
                          <p:cTn id="8" fill="hold" nodeType="afterGroup">
                            <p:stCondLst>
                              <p:cond delay="2000"/>
                            </p:stCondLst>
                            <p:childTnLst>
                              <p:par>
                                <p:cTn id="9" presetID="22" presetClass="entr" presetSubtype="1"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EEDEC652-131D-8348-A49D-66F16A5B37E9}" type="slidenum">
              <a:rPr lang="en-US" altLang="en-US" sz="1200"/>
              <a:pPr>
                <a:spcBef>
                  <a:spcPct val="0"/>
                </a:spcBef>
                <a:buFontTx/>
                <a:buNone/>
              </a:pPr>
              <a:t>159</a:t>
            </a:fld>
            <a:endParaRPr lang="en-US" altLang="en-US" sz="1200"/>
          </a:p>
        </p:txBody>
      </p:sp>
      <p:sp>
        <p:nvSpPr>
          <p:cNvPr id="67586" name="Rectangle 2"/>
          <p:cNvSpPr>
            <a:spLocks noGrp="1" noChangeArrowheads="1"/>
          </p:cNvSpPr>
          <p:nvPr>
            <p:ph type="title"/>
          </p:nvPr>
        </p:nvSpPr>
        <p:spPr>
          <a:xfrm>
            <a:off x="533400" y="304800"/>
            <a:ext cx="8370888" cy="1143000"/>
          </a:xfrm>
        </p:spPr>
        <p:txBody>
          <a:bodyPr/>
          <a:lstStyle/>
          <a:p>
            <a:r>
              <a:rPr lang="en-US" altLang="en-US" sz="3600">
                <a:ea typeface="ＭＳ Ｐゴシック" charset="-128"/>
              </a:rPr>
              <a:t>Collision Avoidance Mechanisms</a:t>
            </a:r>
          </a:p>
        </p:txBody>
      </p:sp>
      <p:sp>
        <p:nvSpPr>
          <p:cNvPr id="67587" name="Rectangle 3"/>
          <p:cNvSpPr>
            <a:spLocks noGrp="1" noChangeArrowheads="1"/>
          </p:cNvSpPr>
          <p:nvPr>
            <p:ph type="body" idx="1"/>
          </p:nvPr>
        </p:nvSpPr>
        <p:spPr>
          <a:xfrm>
            <a:off x="546100" y="1282700"/>
            <a:ext cx="7772400" cy="4648200"/>
          </a:xfrm>
        </p:spPr>
        <p:txBody>
          <a:bodyPr/>
          <a:lstStyle/>
          <a:p>
            <a:r>
              <a:rPr lang="en-US" altLang="en-US" sz="2400">
                <a:ea typeface="ＭＳ Ｐゴシック" charset="-128"/>
              </a:rPr>
              <a:t>Problem:</a:t>
            </a:r>
            <a:r>
              <a:rPr lang="en-US" altLang="en-US" sz="2000">
                <a:ea typeface="ＭＳ Ｐゴシック" charset="-128"/>
              </a:rPr>
              <a:t> </a:t>
            </a:r>
          </a:p>
          <a:p>
            <a:pPr lvl="1"/>
            <a:r>
              <a:rPr lang="en-US" altLang="en-US">
                <a:ea typeface="ＭＳ Ｐゴシック" charset="-128"/>
              </a:rPr>
              <a:t>two nodes, hidden from each other, transmit complete frames to base station</a:t>
            </a:r>
          </a:p>
          <a:p>
            <a:pPr lvl="1"/>
            <a:r>
              <a:rPr lang="en-US" altLang="en-US">
                <a:ea typeface="ＭＳ Ｐゴシック" charset="-128"/>
              </a:rPr>
              <a:t>wasted bandwidth for long duration !</a:t>
            </a:r>
          </a:p>
          <a:p>
            <a:r>
              <a:rPr lang="en-US" altLang="en-US" sz="2400">
                <a:ea typeface="ＭＳ Ｐゴシック" charset="-128"/>
              </a:rPr>
              <a:t>Solution: </a:t>
            </a:r>
          </a:p>
          <a:p>
            <a:pPr lvl="1"/>
            <a:r>
              <a:rPr lang="en-US" altLang="en-US">
                <a:ea typeface="ＭＳ Ｐゴシック" charset="-128"/>
              </a:rPr>
              <a:t>small reservation packets</a:t>
            </a:r>
          </a:p>
          <a:p>
            <a:pPr lvl="1"/>
            <a:r>
              <a:rPr lang="en-US" altLang="en-US">
                <a:ea typeface="ＭＳ Ｐゴシック" charset="-128"/>
              </a:rPr>
              <a:t>nodes track reservation interval  with internal </a:t>
            </a:r>
            <a:r>
              <a:rPr lang="ja-JP" altLang="en-US">
                <a:ea typeface="ＭＳ Ｐゴシック" charset="-128"/>
              </a:rPr>
              <a:t>“</a:t>
            </a:r>
            <a:r>
              <a:rPr lang="en-US" altLang="ja-JP">
                <a:ea typeface="ＭＳ Ｐゴシック" charset="-128"/>
              </a:rPr>
              <a:t>network allocation vector</a:t>
            </a:r>
            <a:r>
              <a:rPr lang="ja-JP" altLang="en-US">
                <a:ea typeface="ＭＳ Ｐゴシック" charset="-128"/>
              </a:rPr>
              <a:t>”</a:t>
            </a:r>
            <a:r>
              <a:rPr lang="en-US" altLang="ja-JP">
                <a:ea typeface="ＭＳ Ｐゴシック" charset="-128"/>
              </a:rPr>
              <a:t> (NAV)</a:t>
            </a:r>
            <a:endParaRPr lang="en-US" altLang="en-US">
              <a:ea typeface="ＭＳ Ｐゴシック" charset="-128"/>
            </a:endParaRPr>
          </a:p>
        </p:txBody>
      </p:sp>
      <p:sp>
        <p:nvSpPr>
          <p:cNvPr id="6"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1960010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Footer Placeholder 4"/>
          <p:cNvSpPr>
            <a:spLocks noGrp="1"/>
          </p:cNvSpPr>
          <p:nvPr>
            <p:ph type="ftr" sz="quarter" idx="10"/>
          </p:nvPr>
        </p:nvSpPr>
        <p:spPr/>
        <p:txBody>
          <a:bodyPr/>
          <a:lstStyle/>
          <a:p>
            <a:pPr>
              <a:defRPr/>
            </a:pPr>
            <a:r>
              <a:rPr lang="en-US"/>
              <a:t>CSci4211:                  Weekly Summary </a:t>
            </a:r>
          </a:p>
        </p:txBody>
      </p:sp>
      <p:sp>
        <p:nvSpPr>
          <p:cNvPr id="233474" name="Slide Number Placeholder 5"/>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E32790C-77C5-0045-BEC4-8DBE46B70347}" type="slidenum">
              <a:rPr lang="en-US" sz="1200">
                <a:latin typeface="Comic Sans MS" charset="0"/>
              </a:rPr>
              <a:pPr/>
              <a:t>16</a:t>
            </a:fld>
            <a:endParaRPr lang="en-US" sz="1200">
              <a:latin typeface="Comic Sans MS" charset="0"/>
            </a:endParaRPr>
          </a:p>
        </p:txBody>
      </p:sp>
      <p:sp>
        <p:nvSpPr>
          <p:cNvPr id="233475" name="Rectangle 2"/>
          <p:cNvSpPr>
            <a:spLocks noGrp="1" noChangeArrowheads="1"/>
          </p:cNvSpPr>
          <p:nvPr>
            <p:ph type="title"/>
          </p:nvPr>
        </p:nvSpPr>
        <p:spPr>
          <a:xfrm>
            <a:off x="0" y="0"/>
            <a:ext cx="8534400" cy="1143000"/>
          </a:xfrm>
        </p:spPr>
        <p:txBody>
          <a:bodyPr/>
          <a:lstStyle/>
          <a:p>
            <a:r>
              <a:rPr lang="en-US" sz="3600">
                <a:latin typeface="Comic Sans MS" charset="0"/>
              </a:rPr>
              <a:t>Datagram Networks: </a:t>
            </a:r>
            <a:r>
              <a:rPr lang="en-US" sz="2800">
                <a:latin typeface="Comic Sans MS" charset="0"/>
              </a:rPr>
              <a:t>the Internet model</a:t>
            </a:r>
          </a:p>
        </p:txBody>
      </p:sp>
      <p:sp>
        <p:nvSpPr>
          <p:cNvPr id="233476" name="Rectangle 3"/>
          <p:cNvSpPr>
            <a:spLocks noGrp="1" noChangeArrowheads="1"/>
          </p:cNvSpPr>
          <p:nvPr>
            <p:ph type="body" sz="half" idx="1"/>
          </p:nvPr>
        </p:nvSpPr>
        <p:spPr>
          <a:xfrm>
            <a:off x="609600" y="990600"/>
            <a:ext cx="7781925" cy="2428875"/>
          </a:xfrm>
        </p:spPr>
        <p:txBody>
          <a:bodyPr/>
          <a:lstStyle/>
          <a:p>
            <a:r>
              <a:rPr lang="en-US" sz="2400">
                <a:latin typeface="Comic Sans MS" charset="0"/>
              </a:rPr>
              <a:t>no call setup at network layer</a:t>
            </a:r>
          </a:p>
          <a:p>
            <a:r>
              <a:rPr lang="en-US" sz="2400">
                <a:latin typeface="Comic Sans MS" charset="0"/>
              </a:rPr>
              <a:t>routers: no state about end-to-end connections</a:t>
            </a:r>
          </a:p>
          <a:p>
            <a:pPr lvl="1"/>
            <a:r>
              <a:rPr lang="en-US" sz="2000">
                <a:latin typeface="Comic Sans MS" charset="0"/>
              </a:rPr>
              <a:t>no network-level concept of </a:t>
            </a:r>
            <a:r>
              <a:rPr lang="ja-JP" altLang="en-US" sz="2000">
                <a:latin typeface="Comic Sans MS" charset="0"/>
              </a:rPr>
              <a:t>“</a:t>
            </a:r>
            <a:r>
              <a:rPr lang="en-US" altLang="ja-JP" sz="2000">
                <a:latin typeface="Comic Sans MS" charset="0"/>
              </a:rPr>
              <a:t>connection</a:t>
            </a:r>
            <a:r>
              <a:rPr lang="ja-JP" altLang="en-US" sz="2000">
                <a:latin typeface="Comic Sans MS" charset="0"/>
              </a:rPr>
              <a:t>”</a:t>
            </a:r>
            <a:endParaRPr lang="en-US" altLang="ja-JP" sz="2000">
              <a:latin typeface="Comic Sans MS" charset="0"/>
            </a:endParaRPr>
          </a:p>
          <a:p>
            <a:r>
              <a:rPr lang="en-US" sz="2400">
                <a:latin typeface="Comic Sans MS" charset="0"/>
              </a:rPr>
              <a:t>packets forwarded using </a:t>
            </a:r>
            <a:r>
              <a:rPr lang="en-US" sz="2400">
                <a:solidFill>
                  <a:srgbClr val="FF0000"/>
                </a:solidFill>
                <a:latin typeface="Comic Sans MS" charset="0"/>
              </a:rPr>
              <a:t>destination host address</a:t>
            </a:r>
          </a:p>
          <a:p>
            <a:pPr lvl="1"/>
            <a:r>
              <a:rPr lang="en-US" sz="2000">
                <a:latin typeface="Comic Sans MS" charset="0"/>
              </a:rPr>
              <a:t>packets between same source-dest pair may take different paths, when intermediate routes change!</a:t>
            </a:r>
          </a:p>
        </p:txBody>
      </p:sp>
      <p:grpSp>
        <p:nvGrpSpPr>
          <p:cNvPr id="233477" name="Group 4"/>
          <p:cNvGrpSpPr>
            <a:grpSpLocks/>
          </p:cNvGrpSpPr>
          <p:nvPr/>
        </p:nvGrpSpPr>
        <p:grpSpPr bwMode="auto">
          <a:xfrm>
            <a:off x="228600" y="3352800"/>
            <a:ext cx="8348663" cy="2743200"/>
            <a:chOff x="302" y="2357"/>
            <a:chExt cx="5259" cy="1775"/>
          </a:xfrm>
        </p:grpSpPr>
        <p:sp>
          <p:nvSpPr>
            <p:cNvPr id="233478" name="Freeform 5"/>
            <p:cNvSpPr>
              <a:spLocks/>
            </p:cNvSpPr>
            <p:nvPr/>
          </p:nvSpPr>
          <p:spPr bwMode="auto">
            <a:xfrm>
              <a:off x="2112" y="3199"/>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3479" name="Line 6"/>
            <p:cNvSpPr>
              <a:spLocks noChangeShapeType="1"/>
            </p:cNvSpPr>
            <p:nvPr/>
          </p:nvSpPr>
          <p:spPr bwMode="auto">
            <a:xfrm rot="5400000" flipV="1">
              <a:off x="1705" y="3037"/>
              <a:ext cx="4" cy="99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480" name="Freeform 7"/>
            <p:cNvSpPr>
              <a:spLocks/>
            </p:cNvSpPr>
            <p:nvPr/>
          </p:nvSpPr>
          <p:spPr bwMode="auto">
            <a:xfrm>
              <a:off x="2514" y="3384"/>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33481" name="Group 8"/>
            <p:cNvGrpSpPr>
              <a:grpSpLocks/>
            </p:cNvGrpSpPr>
            <p:nvPr/>
          </p:nvGrpSpPr>
          <p:grpSpPr bwMode="auto">
            <a:xfrm>
              <a:off x="2203" y="3494"/>
              <a:ext cx="316" cy="147"/>
              <a:chOff x="3600" y="219"/>
              <a:chExt cx="360" cy="175"/>
            </a:xfrm>
          </p:grpSpPr>
          <p:sp>
            <p:nvSpPr>
              <p:cNvPr id="233609" name="Oval 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33610" name="Line 1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611" name="Line 1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612" name="Rectangle 1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33613" name="Oval 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233614" name="Group 14"/>
              <p:cNvGrpSpPr>
                <a:grpSpLocks/>
              </p:cNvGrpSpPr>
              <p:nvPr/>
            </p:nvGrpSpPr>
            <p:grpSpPr bwMode="auto">
              <a:xfrm>
                <a:off x="3686" y="244"/>
                <a:ext cx="177" cy="66"/>
                <a:chOff x="2848" y="848"/>
                <a:chExt cx="140" cy="98"/>
              </a:xfrm>
            </p:grpSpPr>
            <p:sp>
              <p:nvSpPr>
                <p:cNvPr id="233619"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620"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621"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33615" name="Group 18"/>
              <p:cNvGrpSpPr>
                <a:grpSpLocks/>
              </p:cNvGrpSpPr>
              <p:nvPr/>
            </p:nvGrpSpPr>
            <p:grpSpPr bwMode="auto">
              <a:xfrm flipV="1">
                <a:off x="3686" y="243"/>
                <a:ext cx="177" cy="66"/>
                <a:chOff x="2848" y="848"/>
                <a:chExt cx="140" cy="98"/>
              </a:xfrm>
            </p:grpSpPr>
            <p:sp>
              <p:nvSpPr>
                <p:cNvPr id="233616" name="Line 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617" name="Line 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618" name="Line 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233482" name="Group 22"/>
            <p:cNvGrpSpPr>
              <a:grpSpLocks/>
            </p:cNvGrpSpPr>
            <p:nvPr/>
          </p:nvGrpSpPr>
          <p:grpSpPr bwMode="auto">
            <a:xfrm>
              <a:off x="2425" y="3896"/>
              <a:ext cx="316" cy="147"/>
              <a:chOff x="3600" y="219"/>
              <a:chExt cx="360" cy="175"/>
            </a:xfrm>
          </p:grpSpPr>
          <p:sp>
            <p:nvSpPr>
              <p:cNvPr id="233596" name="Oval 2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33597" name="Line 2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98" name="Line 2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99" name="Rectangle 2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33600" name="Oval 2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233601" name="Group 28"/>
              <p:cNvGrpSpPr>
                <a:grpSpLocks/>
              </p:cNvGrpSpPr>
              <p:nvPr/>
            </p:nvGrpSpPr>
            <p:grpSpPr bwMode="auto">
              <a:xfrm>
                <a:off x="3686" y="244"/>
                <a:ext cx="177" cy="66"/>
                <a:chOff x="2848" y="848"/>
                <a:chExt cx="140" cy="98"/>
              </a:xfrm>
            </p:grpSpPr>
            <p:sp>
              <p:nvSpPr>
                <p:cNvPr id="233606" name="Line 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607" name="Line 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608" name="Line 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33602" name="Group 32"/>
              <p:cNvGrpSpPr>
                <a:grpSpLocks/>
              </p:cNvGrpSpPr>
              <p:nvPr/>
            </p:nvGrpSpPr>
            <p:grpSpPr bwMode="auto">
              <a:xfrm flipV="1">
                <a:off x="3686" y="243"/>
                <a:ext cx="177" cy="66"/>
                <a:chOff x="2848" y="848"/>
                <a:chExt cx="140" cy="98"/>
              </a:xfrm>
            </p:grpSpPr>
            <p:sp>
              <p:nvSpPr>
                <p:cNvPr id="233603" name="Line 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604" name="Line 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605" name="Line 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233483" name="Group 36"/>
            <p:cNvGrpSpPr>
              <a:grpSpLocks/>
            </p:cNvGrpSpPr>
            <p:nvPr/>
          </p:nvGrpSpPr>
          <p:grpSpPr bwMode="auto">
            <a:xfrm>
              <a:off x="2850" y="3302"/>
              <a:ext cx="316" cy="147"/>
              <a:chOff x="3600" y="219"/>
              <a:chExt cx="360" cy="175"/>
            </a:xfrm>
          </p:grpSpPr>
          <p:sp>
            <p:nvSpPr>
              <p:cNvPr id="233583" name="Oval 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33584" name="Line 3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85" name="Line 3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86" name="Rectangle 4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33587" name="Oval 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233588" name="Group 42"/>
              <p:cNvGrpSpPr>
                <a:grpSpLocks/>
              </p:cNvGrpSpPr>
              <p:nvPr/>
            </p:nvGrpSpPr>
            <p:grpSpPr bwMode="auto">
              <a:xfrm>
                <a:off x="3686" y="244"/>
                <a:ext cx="177" cy="66"/>
                <a:chOff x="2848" y="848"/>
                <a:chExt cx="140" cy="98"/>
              </a:xfrm>
            </p:grpSpPr>
            <p:sp>
              <p:nvSpPr>
                <p:cNvPr id="233593" name="Line 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94" name="Line 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95" name="Line 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33589" name="Group 46"/>
              <p:cNvGrpSpPr>
                <a:grpSpLocks/>
              </p:cNvGrpSpPr>
              <p:nvPr/>
            </p:nvGrpSpPr>
            <p:grpSpPr bwMode="auto">
              <a:xfrm flipV="1">
                <a:off x="3686" y="243"/>
                <a:ext cx="177" cy="66"/>
                <a:chOff x="2848" y="848"/>
                <a:chExt cx="140" cy="98"/>
              </a:xfrm>
            </p:grpSpPr>
            <p:sp>
              <p:nvSpPr>
                <p:cNvPr id="233590" name="Line 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91" name="Line 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92" name="Line 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233484" name="Group 50"/>
            <p:cNvGrpSpPr>
              <a:grpSpLocks/>
            </p:cNvGrpSpPr>
            <p:nvPr/>
          </p:nvGrpSpPr>
          <p:grpSpPr bwMode="auto">
            <a:xfrm>
              <a:off x="2801" y="3721"/>
              <a:ext cx="315" cy="147"/>
              <a:chOff x="3600" y="219"/>
              <a:chExt cx="360" cy="175"/>
            </a:xfrm>
          </p:grpSpPr>
          <p:sp>
            <p:nvSpPr>
              <p:cNvPr id="233570" name="Oval 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33571" name="Line 5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72" name="Line 5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73" name="Rectangle 5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33574" name="Oval 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233575" name="Group 56"/>
              <p:cNvGrpSpPr>
                <a:grpSpLocks/>
              </p:cNvGrpSpPr>
              <p:nvPr/>
            </p:nvGrpSpPr>
            <p:grpSpPr bwMode="auto">
              <a:xfrm>
                <a:off x="3686" y="244"/>
                <a:ext cx="177" cy="66"/>
                <a:chOff x="2848" y="848"/>
                <a:chExt cx="140" cy="98"/>
              </a:xfrm>
            </p:grpSpPr>
            <p:sp>
              <p:nvSpPr>
                <p:cNvPr id="233580" name="Line 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81" name="Line 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82" name="Line 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33576" name="Group 60"/>
              <p:cNvGrpSpPr>
                <a:grpSpLocks/>
              </p:cNvGrpSpPr>
              <p:nvPr/>
            </p:nvGrpSpPr>
            <p:grpSpPr bwMode="auto">
              <a:xfrm flipV="1">
                <a:off x="3686" y="243"/>
                <a:ext cx="177" cy="66"/>
                <a:chOff x="2848" y="848"/>
                <a:chExt cx="140" cy="98"/>
              </a:xfrm>
            </p:grpSpPr>
            <p:sp>
              <p:nvSpPr>
                <p:cNvPr id="233577" name="Line 6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78" name="Line 6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79" name="Line 6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233485" name="Group 64"/>
            <p:cNvGrpSpPr>
              <a:grpSpLocks/>
            </p:cNvGrpSpPr>
            <p:nvPr/>
          </p:nvGrpSpPr>
          <p:grpSpPr bwMode="auto">
            <a:xfrm>
              <a:off x="3201" y="3908"/>
              <a:ext cx="316" cy="147"/>
              <a:chOff x="3600" y="219"/>
              <a:chExt cx="360" cy="175"/>
            </a:xfrm>
          </p:grpSpPr>
          <p:sp>
            <p:nvSpPr>
              <p:cNvPr id="233557" name="Oval 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33558" name="Line 6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59" name="Line 6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60" name="Rectangle 6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33561" name="Oval 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233562" name="Group 70"/>
              <p:cNvGrpSpPr>
                <a:grpSpLocks/>
              </p:cNvGrpSpPr>
              <p:nvPr/>
            </p:nvGrpSpPr>
            <p:grpSpPr bwMode="auto">
              <a:xfrm>
                <a:off x="3686" y="244"/>
                <a:ext cx="177" cy="66"/>
                <a:chOff x="2848" y="848"/>
                <a:chExt cx="140" cy="98"/>
              </a:xfrm>
            </p:grpSpPr>
            <p:sp>
              <p:nvSpPr>
                <p:cNvPr id="233567" name="Line 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68" name="Line 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69" name="Line 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33563" name="Group 74"/>
              <p:cNvGrpSpPr>
                <a:grpSpLocks/>
              </p:cNvGrpSpPr>
              <p:nvPr/>
            </p:nvGrpSpPr>
            <p:grpSpPr bwMode="auto">
              <a:xfrm flipV="1">
                <a:off x="3686" y="243"/>
                <a:ext cx="177" cy="66"/>
                <a:chOff x="2848" y="848"/>
                <a:chExt cx="140" cy="98"/>
              </a:xfrm>
            </p:grpSpPr>
            <p:sp>
              <p:nvSpPr>
                <p:cNvPr id="233564" name="Line 7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65" name="Line 7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66" name="Line 7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233486" name="Group 78"/>
            <p:cNvGrpSpPr>
              <a:grpSpLocks/>
            </p:cNvGrpSpPr>
            <p:nvPr/>
          </p:nvGrpSpPr>
          <p:grpSpPr bwMode="auto">
            <a:xfrm>
              <a:off x="3481" y="3495"/>
              <a:ext cx="316" cy="147"/>
              <a:chOff x="3600" y="219"/>
              <a:chExt cx="360" cy="175"/>
            </a:xfrm>
          </p:grpSpPr>
          <p:sp>
            <p:nvSpPr>
              <p:cNvPr id="233544" name="Oval 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233545" name="Line 8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46" name="Line 8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47" name="Rectangle 8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33548" name="Oval 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233549" name="Group 84"/>
              <p:cNvGrpSpPr>
                <a:grpSpLocks/>
              </p:cNvGrpSpPr>
              <p:nvPr/>
            </p:nvGrpSpPr>
            <p:grpSpPr bwMode="auto">
              <a:xfrm>
                <a:off x="3686" y="244"/>
                <a:ext cx="177" cy="66"/>
                <a:chOff x="2848" y="848"/>
                <a:chExt cx="140" cy="98"/>
              </a:xfrm>
            </p:grpSpPr>
            <p:sp>
              <p:nvSpPr>
                <p:cNvPr id="233554" name="Line 8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55" name="Line 8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56" name="Line 8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33550" name="Group 88"/>
              <p:cNvGrpSpPr>
                <a:grpSpLocks/>
              </p:cNvGrpSpPr>
              <p:nvPr/>
            </p:nvGrpSpPr>
            <p:grpSpPr bwMode="auto">
              <a:xfrm flipV="1">
                <a:off x="3686" y="243"/>
                <a:ext cx="177" cy="66"/>
                <a:chOff x="2848" y="848"/>
                <a:chExt cx="140" cy="98"/>
              </a:xfrm>
            </p:grpSpPr>
            <p:sp>
              <p:nvSpPr>
                <p:cNvPr id="233551" name="Line 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52" name="Line 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53" name="Line 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233487" name="Group 92"/>
            <p:cNvGrpSpPr>
              <a:grpSpLocks/>
            </p:cNvGrpSpPr>
            <p:nvPr/>
          </p:nvGrpSpPr>
          <p:grpSpPr bwMode="auto">
            <a:xfrm>
              <a:off x="302" y="2357"/>
              <a:ext cx="987" cy="1280"/>
              <a:chOff x="2366" y="929"/>
              <a:chExt cx="987" cy="1280"/>
            </a:xfrm>
          </p:grpSpPr>
          <p:graphicFrame>
            <p:nvGraphicFramePr>
              <p:cNvPr id="233534" name="Object 93"/>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292940"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233535" name="Group 94"/>
              <p:cNvGrpSpPr>
                <a:grpSpLocks/>
              </p:cNvGrpSpPr>
              <p:nvPr/>
            </p:nvGrpSpPr>
            <p:grpSpPr bwMode="auto">
              <a:xfrm>
                <a:off x="2366" y="1145"/>
                <a:ext cx="987" cy="1064"/>
                <a:chOff x="2956" y="969"/>
                <a:chExt cx="513" cy="543"/>
              </a:xfrm>
            </p:grpSpPr>
            <p:sp>
              <p:nvSpPr>
                <p:cNvPr id="233536" name="Rectangle 95"/>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3537" name="Rectangle 96"/>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233538" name="Rectangle 97"/>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3539" name="Text Box 98"/>
                <p:cNvSpPr txBox="1">
                  <a:spLocks noChangeArrowheads="1"/>
                </p:cNvSpPr>
                <p:nvPr/>
              </p:nvSpPr>
              <p:spPr bwMode="auto">
                <a:xfrm>
                  <a:off x="2956" y="978"/>
                  <a:ext cx="513" cy="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2000">
                      <a:latin typeface="Comic Sans MS" charset="0"/>
                    </a:rPr>
                    <a:t>application</a:t>
                  </a:r>
                </a:p>
                <a:p>
                  <a:pPr algn="ctr"/>
                  <a:r>
                    <a:rPr lang="en-US" sz="2000">
                      <a:latin typeface="Comic Sans MS" charset="0"/>
                    </a:rPr>
                    <a:t>transport</a:t>
                  </a:r>
                </a:p>
                <a:p>
                  <a:pPr algn="ctr"/>
                  <a:r>
                    <a:rPr lang="en-US" sz="2000">
                      <a:solidFill>
                        <a:schemeClr val="bg1"/>
                      </a:solidFill>
                      <a:latin typeface="Comic Sans MS" charset="0"/>
                    </a:rPr>
                    <a:t>network</a:t>
                  </a:r>
                  <a:endParaRPr lang="en-US" sz="2000">
                    <a:latin typeface="Comic Sans MS" charset="0"/>
                  </a:endParaRPr>
                </a:p>
                <a:p>
                  <a:pPr algn="ctr"/>
                  <a:r>
                    <a:rPr lang="en-US" sz="2000">
                      <a:latin typeface="Comic Sans MS" charset="0"/>
                    </a:rPr>
                    <a:t>data link</a:t>
                  </a:r>
                </a:p>
                <a:p>
                  <a:pPr algn="ctr"/>
                  <a:r>
                    <a:rPr lang="en-US" sz="2000">
                      <a:latin typeface="Comic Sans MS" charset="0"/>
                    </a:rPr>
                    <a:t>physical</a:t>
                  </a:r>
                  <a:endParaRPr lang="en-US" sz="2000"/>
                </a:p>
              </p:txBody>
            </p:sp>
            <p:sp>
              <p:nvSpPr>
                <p:cNvPr id="233540" name="Line 99"/>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41" name="Line 100"/>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42" name="Line 101"/>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43" name="Line 102"/>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233488" name="Freeform 103"/>
            <p:cNvSpPr>
              <a:spLocks/>
            </p:cNvSpPr>
            <p:nvPr/>
          </p:nvSpPr>
          <p:spPr bwMode="auto">
            <a:xfrm>
              <a:off x="3170" y="3380"/>
              <a:ext cx="318" cy="194"/>
            </a:xfrm>
            <a:custGeom>
              <a:avLst/>
              <a:gdLst>
                <a:gd name="T0" fmla="*/ 0 w 318"/>
                <a:gd name="T1" fmla="*/ 0 h 194"/>
                <a:gd name="T2" fmla="*/ 318 w 318"/>
                <a:gd name="T3" fmla="*/ 194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33489" name="Freeform 104"/>
            <p:cNvSpPr>
              <a:spLocks/>
            </p:cNvSpPr>
            <p:nvPr/>
          </p:nvSpPr>
          <p:spPr bwMode="auto">
            <a:xfrm>
              <a:off x="2499" y="3627"/>
              <a:ext cx="303" cy="150"/>
            </a:xfrm>
            <a:custGeom>
              <a:avLst/>
              <a:gdLst>
                <a:gd name="T0" fmla="*/ 0 w 294"/>
                <a:gd name="T1" fmla="*/ 0 h 174"/>
                <a:gd name="T2" fmla="*/ 506 w 294"/>
                <a:gd name="T3" fmla="*/ 12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33490" name="Freeform 105"/>
            <p:cNvSpPr>
              <a:spLocks/>
            </p:cNvSpPr>
            <p:nvPr/>
          </p:nvSpPr>
          <p:spPr bwMode="auto">
            <a:xfrm>
              <a:off x="3096" y="3612"/>
              <a:ext cx="396" cy="156"/>
            </a:xfrm>
            <a:custGeom>
              <a:avLst/>
              <a:gdLst>
                <a:gd name="T0" fmla="*/ 0 w 378"/>
                <a:gd name="T1" fmla="*/ 25 h 174"/>
                <a:gd name="T2" fmla="*/ 87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33491" name="Freeform 106"/>
            <p:cNvSpPr>
              <a:spLocks/>
            </p:cNvSpPr>
            <p:nvPr/>
          </p:nvSpPr>
          <p:spPr bwMode="auto">
            <a:xfrm>
              <a:off x="3516" y="3646"/>
              <a:ext cx="130" cy="320"/>
            </a:xfrm>
            <a:custGeom>
              <a:avLst/>
              <a:gdLst>
                <a:gd name="T0" fmla="*/ 0 w 118"/>
                <a:gd name="T1" fmla="*/ 1 h 500"/>
                <a:gd name="T2" fmla="*/ 681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33492" name="Freeform 107"/>
            <p:cNvSpPr>
              <a:spLocks/>
            </p:cNvSpPr>
            <p:nvPr/>
          </p:nvSpPr>
          <p:spPr bwMode="auto">
            <a:xfrm>
              <a:off x="2738" y="3982"/>
              <a:ext cx="464" cy="47"/>
            </a:xfrm>
            <a:custGeom>
              <a:avLst/>
              <a:gdLst>
                <a:gd name="T0" fmla="*/ 21745 w 370"/>
                <a:gd name="T1" fmla="*/ 3218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33493" name="Freeform 108"/>
            <p:cNvSpPr>
              <a:spLocks/>
            </p:cNvSpPr>
            <p:nvPr/>
          </p:nvSpPr>
          <p:spPr bwMode="auto">
            <a:xfrm>
              <a:off x="2400" y="3642"/>
              <a:ext cx="122" cy="268"/>
            </a:xfrm>
            <a:custGeom>
              <a:avLst/>
              <a:gdLst>
                <a:gd name="T0" fmla="*/ 1 w 176"/>
                <a:gd name="T1" fmla="*/ 1 h 412"/>
                <a:gd name="T2" fmla="*/ 1 w 176"/>
                <a:gd name="T3" fmla="*/ 1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33494" name="Group 109"/>
            <p:cNvGrpSpPr>
              <a:grpSpLocks/>
            </p:cNvGrpSpPr>
            <p:nvPr/>
          </p:nvGrpSpPr>
          <p:grpSpPr bwMode="auto">
            <a:xfrm>
              <a:off x="4574" y="2465"/>
              <a:ext cx="987" cy="1280"/>
              <a:chOff x="2366" y="929"/>
              <a:chExt cx="987" cy="1280"/>
            </a:xfrm>
          </p:grpSpPr>
          <p:graphicFrame>
            <p:nvGraphicFramePr>
              <p:cNvPr id="233524" name="Object 110"/>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292941"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233525" name="Group 111"/>
              <p:cNvGrpSpPr>
                <a:grpSpLocks/>
              </p:cNvGrpSpPr>
              <p:nvPr/>
            </p:nvGrpSpPr>
            <p:grpSpPr bwMode="auto">
              <a:xfrm>
                <a:off x="2366" y="1145"/>
                <a:ext cx="987" cy="1064"/>
                <a:chOff x="2956" y="969"/>
                <a:chExt cx="513" cy="543"/>
              </a:xfrm>
            </p:grpSpPr>
            <p:sp>
              <p:nvSpPr>
                <p:cNvPr id="233526" name="Rectangle 112"/>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3527" name="Rectangle 113"/>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233528" name="Rectangle 114"/>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3529" name="Text Box 115"/>
                <p:cNvSpPr txBox="1">
                  <a:spLocks noChangeArrowheads="1"/>
                </p:cNvSpPr>
                <p:nvPr/>
              </p:nvSpPr>
              <p:spPr bwMode="auto">
                <a:xfrm>
                  <a:off x="2956" y="978"/>
                  <a:ext cx="513" cy="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2000">
                      <a:latin typeface="Comic Sans MS" charset="0"/>
                    </a:rPr>
                    <a:t>application</a:t>
                  </a:r>
                </a:p>
                <a:p>
                  <a:pPr algn="ctr"/>
                  <a:r>
                    <a:rPr lang="en-US" sz="2000">
                      <a:latin typeface="Comic Sans MS" charset="0"/>
                    </a:rPr>
                    <a:t>transport</a:t>
                  </a:r>
                </a:p>
                <a:p>
                  <a:pPr algn="ctr"/>
                  <a:r>
                    <a:rPr lang="en-US" sz="2000">
                      <a:solidFill>
                        <a:schemeClr val="bg1"/>
                      </a:solidFill>
                      <a:latin typeface="Comic Sans MS" charset="0"/>
                    </a:rPr>
                    <a:t>network</a:t>
                  </a:r>
                  <a:endParaRPr lang="en-US" sz="2000">
                    <a:latin typeface="Comic Sans MS" charset="0"/>
                  </a:endParaRPr>
                </a:p>
                <a:p>
                  <a:pPr algn="ctr"/>
                  <a:r>
                    <a:rPr lang="en-US" sz="2000">
                      <a:latin typeface="Comic Sans MS" charset="0"/>
                    </a:rPr>
                    <a:t>data link</a:t>
                  </a:r>
                </a:p>
                <a:p>
                  <a:pPr algn="ctr"/>
                  <a:r>
                    <a:rPr lang="en-US" sz="2000">
                      <a:latin typeface="Comic Sans MS" charset="0"/>
                    </a:rPr>
                    <a:t>physical</a:t>
                  </a:r>
                  <a:endParaRPr lang="en-US" sz="2000"/>
                </a:p>
              </p:txBody>
            </p:sp>
            <p:sp>
              <p:nvSpPr>
                <p:cNvPr id="233530" name="Line 116"/>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31" name="Line 117"/>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32" name="Line 118"/>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533" name="Line 119"/>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233495" name="Line 120"/>
            <p:cNvSpPr>
              <a:spLocks noChangeShapeType="1"/>
            </p:cNvSpPr>
            <p:nvPr/>
          </p:nvSpPr>
          <p:spPr bwMode="auto">
            <a:xfrm rot="-5400000" flipH="1" flipV="1">
              <a:off x="4222" y="3152"/>
              <a:ext cx="4" cy="88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3496" name="Text Box 121"/>
            <p:cNvSpPr txBox="1">
              <a:spLocks noChangeArrowheads="1"/>
            </p:cNvSpPr>
            <p:nvPr/>
          </p:nvSpPr>
          <p:spPr bwMode="auto">
            <a:xfrm>
              <a:off x="1259" y="3116"/>
              <a:ext cx="943" cy="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1. Send data</a:t>
              </a:r>
              <a:endParaRPr lang="en-US"/>
            </a:p>
          </p:txBody>
        </p:sp>
        <p:sp>
          <p:nvSpPr>
            <p:cNvPr id="233497" name="Text Box 122"/>
            <p:cNvSpPr txBox="1">
              <a:spLocks noChangeArrowheads="1"/>
            </p:cNvSpPr>
            <p:nvPr/>
          </p:nvSpPr>
          <p:spPr bwMode="auto">
            <a:xfrm>
              <a:off x="3539" y="3158"/>
              <a:ext cx="1138" cy="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2. Receive data</a:t>
              </a:r>
              <a:endParaRPr lang="en-US"/>
            </a:p>
          </p:txBody>
        </p:sp>
        <p:sp>
          <p:nvSpPr>
            <p:cNvPr id="233498" name="Freeform 123"/>
            <p:cNvSpPr>
              <a:spLocks/>
            </p:cNvSpPr>
            <p:nvPr/>
          </p:nvSpPr>
          <p:spPr bwMode="auto">
            <a:xfrm>
              <a:off x="1278" y="3096"/>
              <a:ext cx="192" cy="414"/>
            </a:xfrm>
            <a:custGeom>
              <a:avLst/>
              <a:gdLst>
                <a:gd name="T0" fmla="*/ 0 w 192"/>
                <a:gd name="T1" fmla="*/ 0 h 414"/>
                <a:gd name="T2" fmla="*/ 0 w 192"/>
                <a:gd name="T3" fmla="*/ 414 h 414"/>
                <a:gd name="T4" fmla="*/ 192 w 192"/>
                <a:gd name="T5" fmla="*/ 408 h 414"/>
                <a:gd name="T6" fmla="*/ 0 60000 65536"/>
                <a:gd name="T7" fmla="*/ 0 60000 65536"/>
                <a:gd name="T8" fmla="*/ 0 60000 65536"/>
                <a:gd name="T9" fmla="*/ 0 w 192"/>
                <a:gd name="T10" fmla="*/ 0 h 414"/>
                <a:gd name="T11" fmla="*/ 192 w 192"/>
                <a:gd name="T12" fmla="*/ 414 h 414"/>
              </a:gdLst>
              <a:ahLst/>
              <a:cxnLst>
                <a:cxn ang="T6">
                  <a:pos x="T0" y="T1"/>
                </a:cxn>
                <a:cxn ang="T7">
                  <a:pos x="T2" y="T3"/>
                </a:cxn>
                <a:cxn ang="T8">
                  <a:pos x="T4" y="T5"/>
                </a:cxn>
              </a:cxnLst>
              <a:rect l="T9" t="T10" r="T11" b="T12"/>
              <a:pathLst>
                <a:path w="192" h="414">
                  <a:moveTo>
                    <a:pt x="0" y="0"/>
                  </a:moveTo>
                  <a:lnTo>
                    <a:pt x="0" y="414"/>
                  </a:lnTo>
                  <a:lnTo>
                    <a:pt x="192" y="408"/>
                  </a:lnTo>
                </a:path>
              </a:pathLst>
            </a:custGeom>
            <a:noFill/>
            <a:ln w="19050" cap="flat" cmpd="sng">
              <a:solidFill>
                <a:srgbClr val="FF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33499" name="Freeform 124"/>
            <p:cNvSpPr>
              <a:spLocks/>
            </p:cNvSpPr>
            <p:nvPr/>
          </p:nvSpPr>
          <p:spPr bwMode="auto">
            <a:xfrm>
              <a:off x="4197" y="3375"/>
              <a:ext cx="384" cy="186"/>
            </a:xfrm>
            <a:custGeom>
              <a:avLst/>
              <a:gdLst>
                <a:gd name="T0" fmla="*/ 0 w 384"/>
                <a:gd name="T1" fmla="*/ 186 h 186"/>
                <a:gd name="T2" fmla="*/ 384 w 384"/>
                <a:gd name="T3" fmla="*/ 186 h 186"/>
                <a:gd name="T4" fmla="*/ 384 w 384"/>
                <a:gd name="T5" fmla="*/ 0 h 186"/>
                <a:gd name="T6" fmla="*/ 0 60000 65536"/>
                <a:gd name="T7" fmla="*/ 0 60000 65536"/>
                <a:gd name="T8" fmla="*/ 0 60000 65536"/>
                <a:gd name="T9" fmla="*/ 0 w 384"/>
                <a:gd name="T10" fmla="*/ 0 h 186"/>
                <a:gd name="T11" fmla="*/ 384 w 384"/>
                <a:gd name="T12" fmla="*/ 186 h 186"/>
              </a:gdLst>
              <a:ahLst/>
              <a:cxnLst>
                <a:cxn ang="T6">
                  <a:pos x="T0" y="T1"/>
                </a:cxn>
                <a:cxn ang="T7">
                  <a:pos x="T2" y="T3"/>
                </a:cxn>
                <a:cxn ang="T8">
                  <a:pos x="T4" y="T5"/>
                </a:cxn>
              </a:cxnLst>
              <a:rect l="T9" t="T10" r="T11" b="T12"/>
              <a:pathLst>
                <a:path w="384" h="186">
                  <a:moveTo>
                    <a:pt x="0" y="186"/>
                  </a:moveTo>
                  <a:lnTo>
                    <a:pt x="384" y="186"/>
                  </a:lnTo>
                  <a:lnTo>
                    <a:pt x="384" y="0"/>
                  </a:lnTo>
                </a:path>
              </a:pathLst>
            </a:custGeom>
            <a:noFill/>
            <a:ln w="19050" cap="flat" cmpd="sng">
              <a:solidFill>
                <a:srgbClr val="FF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33500" name="Group 125"/>
            <p:cNvGrpSpPr>
              <a:grpSpLocks/>
            </p:cNvGrpSpPr>
            <p:nvPr/>
          </p:nvGrpSpPr>
          <p:grpSpPr bwMode="auto">
            <a:xfrm>
              <a:off x="1503" y="3372"/>
              <a:ext cx="228" cy="165"/>
              <a:chOff x="1548" y="3723"/>
              <a:chExt cx="228" cy="165"/>
            </a:xfrm>
          </p:grpSpPr>
          <p:sp>
            <p:nvSpPr>
              <p:cNvPr id="233521" name="Rectangle 126"/>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3522" name="Rectangle 127"/>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3523" name="Line 128"/>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33501" name="Group 129"/>
            <p:cNvGrpSpPr>
              <a:grpSpLocks/>
            </p:cNvGrpSpPr>
            <p:nvPr/>
          </p:nvGrpSpPr>
          <p:grpSpPr bwMode="auto">
            <a:xfrm>
              <a:off x="2001" y="3375"/>
              <a:ext cx="228" cy="165"/>
              <a:chOff x="1548" y="3723"/>
              <a:chExt cx="228" cy="165"/>
            </a:xfrm>
          </p:grpSpPr>
          <p:sp>
            <p:nvSpPr>
              <p:cNvPr id="233518" name="Rectangle 130"/>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3519" name="Rectangle 131"/>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3520" name="Line 132"/>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33502" name="Group 133"/>
            <p:cNvGrpSpPr>
              <a:grpSpLocks/>
            </p:cNvGrpSpPr>
            <p:nvPr/>
          </p:nvGrpSpPr>
          <p:grpSpPr bwMode="auto">
            <a:xfrm>
              <a:off x="3180" y="3306"/>
              <a:ext cx="228" cy="165"/>
              <a:chOff x="1548" y="3723"/>
              <a:chExt cx="228" cy="165"/>
            </a:xfrm>
          </p:grpSpPr>
          <p:sp>
            <p:nvSpPr>
              <p:cNvPr id="233515" name="Rectangle 134"/>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3516" name="Rectangle 135"/>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3517" name="Line 136"/>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33503" name="Group 137"/>
            <p:cNvGrpSpPr>
              <a:grpSpLocks/>
            </p:cNvGrpSpPr>
            <p:nvPr/>
          </p:nvGrpSpPr>
          <p:grpSpPr bwMode="auto">
            <a:xfrm>
              <a:off x="2850" y="3897"/>
              <a:ext cx="228" cy="165"/>
              <a:chOff x="1548" y="3723"/>
              <a:chExt cx="228" cy="165"/>
            </a:xfrm>
          </p:grpSpPr>
          <p:sp>
            <p:nvSpPr>
              <p:cNvPr id="233512" name="Rectangle 138"/>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3513" name="Rectangle 139"/>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3514" name="Line 140"/>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33504" name="Group 141"/>
            <p:cNvGrpSpPr>
              <a:grpSpLocks/>
            </p:cNvGrpSpPr>
            <p:nvPr/>
          </p:nvGrpSpPr>
          <p:grpSpPr bwMode="auto">
            <a:xfrm>
              <a:off x="2586" y="3597"/>
              <a:ext cx="228" cy="165"/>
              <a:chOff x="1548" y="3723"/>
              <a:chExt cx="228" cy="165"/>
            </a:xfrm>
          </p:grpSpPr>
          <p:sp>
            <p:nvSpPr>
              <p:cNvPr id="233509" name="Rectangle 142"/>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3510" name="Rectangle 143"/>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3511" name="Line 144"/>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33505" name="Group 145"/>
            <p:cNvGrpSpPr>
              <a:grpSpLocks/>
            </p:cNvGrpSpPr>
            <p:nvPr/>
          </p:nvGrpSpPr>
          <p:grpSpPr bwMode="auto">
            <a:xfrm>
              <a:off x="4068" y="3423"/>
              <a:ext cx="228" cy="165"/>
              <a:chOff x="1548" y="3723"/>
              <a:chExt cx="228" cy="165"/>
            </a:xfrm>
          </p:grpSpPr>
          <p:sp>
            <p:nvSpPr>
              <p:cNvPr id="233506" name="Rectangle 146"/>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3507" name="Rectangle 147"/>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3508" name="Line 148"/>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4367363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D33703D2-BA57-564D-88D3-35C51EB26A5D}" type="slidenum">
              <a:rPr lang="en-US" altLang="en-US" sz="1200"/>
              <a:pPr>
                <a:spcBef>
                  <a:spcPct val="0"/>
                </a:spcBef>
                <a:buFontTx/>
                <a:buNone/>
              </a:pPr>
              <a:t>160</a:t>
            </a:fld>
            <a:endParaRPr lang="en-US" altLang="en-US" sz="1200"/>
          </a:p>
        </p:txBody>
      </p:sp>
      <p:sp>
        <p:nvSpPr>
          <p:cNvPr id="69634" name="Rectangle 2"/>
          <p:cNvSpPr>
            <a:spLocks noGrp="1" noChangeArrowheads="1"/>
          </p:cNvSpPr>
          <p:nvPr>
            <p:ph type="title"/>
          </p:nvPr>
        </p:nvSpPr>
        <p:spPr>
          <a:xfrm>
            <a:off x="503238" y="212725"/>
            <a:ext cx="8370887" cy="1143000"/>
          </a:xfrm>
        </p:spPr>
        <p:txBody>
          <a:bodyPr/>
          <a:lstStyle/>
          <a:p>
            <a:r>
              <a:rPr lang="en-US" altLang="en-US">
                <a:ea typeface="ＭＳ Ｐゴシック" charset="-128"/>
              </a:rPr>
              <a:t>Avoiding Collisions (cont</a:t>
            </a:r>
            <a:r>
              <a:rPr lang="ja-JP" altLang="en-US">
                <a:ea typeface="ＭＳ Ｐゴシック" charset="-128"/>
              </a:rPr>
              <a:t>’</a:t>
            </a:r>
            <a:r>
              <a:rPr lang="en-US" altLang="ja-JP">
                <a:ea typeface="ＭＳ Ｐゴシック" charset="-128"/>
              </a:rPr>
              <a:t>d)</a:t>
            </a:r>
            <a:endParaRPr lang="en-US" altLang="en-US">
              <a:ea typeface="ＭＳ Ｐゴシック" charset="-128"/>
            </a:endParaRPr>
          </a:p>
        </p:txBody>
      </p:sp>
      <p:sp>
        <p:nvSpPr>
          <p:cNvPr id="69635" name="Rectangle 3"/>
          <p:cNvSpPr>
            <a:spLocks noGrp="1" noChangeArrowheads="1"/>
          </p:cNvSpPr>
          <p:nvPr>
            <p:ph type="body" idx="1"/>
          </p:nvPr>
        </p:nvSpPr>
        <p:spPr>
          <a:xfrm>
            <a:off x="561975" y="1511300"/>
            <a:ext cx="7772400" cy="3611563"/>
          </a:xfrm>
        </p:spPr>
        <p:txBody>
          <a:bodyPr/>
          <a:lstStyle/>
          <a:p>
            <a:pPr>
              <a:buFontTx/>
              <a:buNone/>
            </a:pPr>
            <a:r>
              <a:rPr lang="en-US" altLang="en-US" sz="2400" i="1">
                <a:solidFill>
                  <a:srgbClr val="FF0000"/>
                </a:solidFill>
                <a:ea typeface="ＭＳ Ｐゴシック" charset="-128"/>
              </a:rPr>
              <a:t>idea:</a:t>
            </a:r>
            <a:r>
              <a:rPr lang="en-US" altLang="en-US" sz="2400">
                <a:ea typeface="ＭＳ Ｐゴシック" charset="-128"/>
              </a:rPr>
              <a:t> </a:t>
            </a:r>
            <a:r>
              <a:rPr lang="en-US" altLang="en-US" sz="2000">
                <a:ea typeface="ＭＳ Ｐゴシック" charset="-128"/>
              </a:rPr>
              <a:t> allow sender to </a:t>
            </a:r>
            <a:r>
              <a:rPr lang="ja-JP" altLang="en-US" sz="2000">
                <a:ea typeface="ＭＳ Ｐゴシック" charset="-128"/>
              </a:rPr>
              <a:t>“</a:t>
            </a:r>
            <a:r>
              <a:rPr lang="en-US" altLang="ja-JP" sz="2000">
                <a:ea typeface="ＭＳ Ｐゴシック" charset="-128"/>
              </a:rPr>
              <a:t>reserve</a:t>
            </a:r>
            <a:r>
              <a:rPr lang="ja-JP" altLang="en-US" sz="2000">
                <a:ea typeface="ＭＳ Ｐゴシック" charset="-128"/>
              </a:rPr>
              <a:t>”</a:t>
            </a:r>
            <a:r>
              <a:rPr lang="en-US" altLang="ja-JP" sz="2000">
                <a:ea typeface="ＭＳ Ｐゴシック" charset="-128"/>
              </a:rPr>
              <a:t> channel rather than random access of data frames: avoid  collisions of long  data frames</a:t>
            </a:r>
          </a:p>
          <a:p>
            <a:r>
              <a:rPr lang="en-US" altLang="en-US" sz="2000">
                <a:ea typeface="ＭＳ Ｐゴシック" charset="-128"/>
              </a:rPr>
              <a:t>sender first transmits </a:t>
            </a:r>
            <a:r>
              <a:rPr lang="en-US" altLang="en-US" sz="2000" i="1">
                <a:ea typeface="ＭＳ Ｐゴシック" charset="-128"/>
              </a:rPr>
              <a:t>small</a:t>
            </a:r>
            <a:r>
              <a:rPr lang="en-US" altLang="en-US" sz="2000">
                <a:ea typeface="ＭＳ Ｐゴシック" charset="-128"/>
              </a:rPr>
              <a:t> request-to-send (RTS) packets to BS using CSMA</a:t>
            </a:r>
          </a:p>
          <a:p>
            <a:pPr lvl="1"/>
            <a:r>
              <a:rPr lang="en-US" altLang="en-US" sz="1800">
                <a:ea typeface="ＭＳ Ｐゴシック" charset="-128"/>
              </a:rPr>
              <a:t>RTSs may still collide with each other (but they</a:t>
            </a:r>
            <a:r>
              <a:rPr lang="ja-JP" altLang="en-US" sz="1800">
                <a:ea typeface="ＭＳ Ｐゴシック" charset="-128"/>
              </a:rPr>
              <a:t>’</a:t>
            </a:r>
            <a:r>
              <a:rPr lang="en-US" altLang="ja-JP" sz="1800">
                <a:ea typeface="ＭＳ Ｐゴシック" charset="-128"/>
              </a:rPr>
              <a:t>re short)</a:t>
            </a:r>
          </a:p>
          <a:p>
            <a:r>
              <a:rPr lang="en-US" altLang="en-US" sz="2000">
                <a:ea typeface="ＭＳ Ｐゴシック" charset="-128"/>
              </a:rPr>
              <a:t>BS broadcasts clear-to-send CTS in response to RTS</a:t>
            </a:r>
          </a:p>
          <a:p>
            <a:r>
              <a:rPr lang="en-US" altLang="en-US" sz="2000">
                <a:ea typeface="ＭＳ Ｐゴシック" charset="-128"/>
              </a:rPr>
              <a:t>RTS heard by all nodes</a:t>
            </a:r>
          </a:p>
          <a:p>
            <a:pPr lvl="1"/>
            <a:r>
              <a:rPr lang="en-US" altLang="en-US" sz="1800">
                <a:ea typeface="ＭＳ Ｐゴシック" charset="-128"/>
              </a:rPr>
              <a:t>sender transmits data frame</a:t>
            </a:r>
          </a:p>
          <a:p>
            <a:pPr lvl="1"/>
            <a:r>
              <a:rPr lang="en-US" altLang="en-US" sz="1800">
                <a:ea typeface="ＭＳ Ｐゴシック" charset="-128"/>
              </a:rPr>
              <a:t>other stations defer transmissions </a:t>
            </a:r>
          </a:p>
          <a:p>
            <a:pPr lvl="1">
              <a:buFontTx/>
              <a:buNone/>
            </a:pPr>
            <a:endParaRPr lang="en-US" altLang="en-US" sz="1800">
              <a:ea typeface="ＭＳ Ｐゴシック" charset="-128"/>
            </a:endParaRPr>
          </a:p>
        </p:txBody>
      </p:sp>
      <p:sp>
        <p:nvSpPr>
          <p:cNvPr id="69636" name="Text Box 4"/>
          <p:cNvSpPr txBox="1">
            <a:spLocks noChangeArrowheads="1"/>
          </p:cNvSpPr>
          <p:nvPr/>
        </p:nvSpPr>
        <p:spPr bwMode="auto">
          <a:xfrm>
            <a:off x="2030413" y="5030788"/>
            <a:ext cx="51355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2400"/>
              <a:t>Avoid (large) data frame collisions </a:t>
            </a:r>
          </a:p>
          <a:p>
            <a:pPr algn="ctr">
              <a:spcBef>
                <a:spcPct val="0"/>
              </a:spcBef>
              <a:buFontTx/>
              <a:buNone/>
            </a:pPr>
            <a:r>
              <a:rPr lang="en-US" altLang="en-US" sz="2400"/>
              <a:t>using small reservation packets!</a:t>
            </a:r>
          </a:p>
        </p:txBody>
      </p:sp>
      <p:sp>
        <p:nvSpPr>
          <p:cNvPr id="69637" name="Rectangle 5"/>
          <p:cNvSpPr>
            <a:spLocks noChangeArrowheads="1"/>
          </p:cNvSpPr>
          <p:nvPr/>
        </p:nvSpPr>
        <p:spPr bwMode="auto">
          <a:xfrm>
            <a:off x="1660525" y="5013325"/>
            <a:ext cx="5853113" cy="914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12276536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1BEC10EC-F2E3-7A4B-8C54-1EAD6D74DE9E}" type="slidenum">
              <a:rPr lang="en-US" altLang="en-US" sz="1200"/>
              <a:pPr>
                <a:spcBef>
                  <a:spcPct val="0"/>
                </a:spcBef>
                <a:buFontTx/>
                <a:buNone/>
              </a:pPr>
              <a:t>161</a:t>
            </a:fld>
            <a:endParaRPr lang="en-US" altLang="en-US" sz="1200"/>
          </a:p>
        </p:txBody>
      </p:sp>
      <p:sp>
        <p:nvSpPr>
          <p:cNvPr id="71682" name="Rectangle 2"/>
          <p:cNvSpPr>
            <a:spLocks noGrp="1" noChangeArrowheads="1"/>
          </p:cNvSpPr>
          <p:nvPr>
            <p:ph type="title"/>
          </p:nvPr>
        </p:nvSpPr>
        <p:spPr>
          <a:xfrm>
            <a:off x="685800" y="457200"/>
            <a:ext cx="7772400" cy="1143000"/>
          </a:xfrm>
        </p:spPr>
        <p:txBody>
          <a:bodyPr/>
          <a:lstStyle/>
          <a:p>
            <a:r>
              <a:rPr lang="en-US" altLang="en-US" sz="3600">
                <a:ea typeface="ＭＳ Ｐゴシック" charset="-128"/>
              </a:rPr>
              <a:t>Collision Avoidance: Some Details</a:t>
            </a:r>
          </a:p>
        </p:txBody>
      </p:sp>
      <p:sp>
        <p:nvSpPr>
          <p:cNvPr id="71683" name="Rectangle 3"/>
          <p:cNvSpPr>
            <a:spLocks noGrp="1" noChangeArrowheads="1"/>
          </p:cNvSpPr>
          <p:nvPr>
            <p:ph type="body" idx="1"/>
          </p:nvPr>
        </p:nvSpPr>
        <p:spPr>
          <a:xfrm>
            <a:off x="685800" y="1600200"/>
            <a:ext cx="7772400" cy="4343400"/>
          </a:xfrm>
        </p:spPr>
        <p:txBody>
          <a:bodyPr/>
          <a:lstStyle/>
          <a:p>
            <a:pPr>
              <a:lnSpc>
                <a:spcPct val="80000"/>
              </a:lnSpc>
            </a:pPr>
            <a:r>
              <a:rPr lang="en-US" altLang="en-US" sz="2400">
                <a:ea typeface="ＭＳ Ｐゴシック" charset="-128"/>
              </a:rPr>
              <a:t>Sender transmits </a:t>
            </a:r>
            <a:r>
              <a:rPr lang="en-US" altLang="en-US" sz="2000" b="1">
                <a:latin typeface="Courier New" charset="0"/>
                <a:ea typeface="ＭＳ Ｐゴシック" charset="-128"/>
              </a:rPr>
              <a:t>RequestToSend</a:t>
            </a:r>
            <a:r>
              <a:rPr lang="en-US" altLang="en-US" sz="2400">
                <a:ea typeface="ＭＳ Ｐゴシック" charset="-128"/>
              </a:rPr>
              <a:t> (RTS) frame</a:t>
            </a:r>
          </a:p>
          <a:p>
            <a:pPr>
              <a:lnSpc>
                <a:spcPct val="80000"/>
              </a:lnSpc>
            </a:pPr>
            <a:r>
              <a:rPr lang="en-US" altLang="en-US" sz="2400">
                <a:ea typeface="ＭＳ Ｐゴシック" charset="-128"/>
              </a:rPr>
              <a:t>Receiver replies with </a:t>
            </a:r>
            <a:r>
              <a:rPr lang="en-US" altLang="en-US" sz="2000" b="1">
                <a:latin typeface="Courier New" charset="0"/>
                <a:ea typeface="ＭＳ Ｐゴシック" charset="-128"/>
              </a:rPr>
              <a:t>ClearToSend</a:t>
            </a:r>
            <a:r>
              <a:rPr lang="en-US" altLang="en-US" sz="2400">
                <a:ea typeface="ＭＳ Ｐゴシック" charset="-128"/>
              </a:rPr>
              <a:t> (CTS) frame</a:t>
            </a:r>
          </a:p>
          <a:p>
            <a:pPr>
              <a:lnSpc>
                <a:spcPct val="80000"/>
              </a:lnSpc>
            </a:pPr>
            <a:r>
              <a:rPr lang="en-US" altLang="en-US" sz="2400">
                <a:ea typeface="ＭＳ Ｐゴシック" charset="-128"/>
              </a:rPr>
              <a:t>Neighbors…</a:t>
            </a:r>
          </a:p>
          <a:p>
            <a:pPr lvl="1">
              <a:lnSpc>
                <a:spcPct val="80000"/>
              </a:lnSpc>
            </a:pPr>
            <a:r>
              <a:rPr lang="en-US" altLang="en-US">
                <a:ea typeface="ＭＳ Ｐゴシック" charset="-128"/>
              </a:rPr>
              <a:t>see CTS: keep quiet</a:t>
            </a:r>
          </a:p>
          <a:p>
            <a:pPr lvl="1">
              <a:lnSpc>
                <a:spcPct val="80000"/>
              </a:lnSpc>
            </a:pPr>
            <a:r>
              <a:rPr lang="en-US" altLang="en-US">
                <a:ea typeface="ＭＳ Ｐゴシック" charset="-128"/>
              </a:rPr>
              <a:t>see RTS but not CTS: ok to transmit</a:t>
            </a:r>
          </a:p>
          <a:p>
            <a:pPr>
              <a:lnSpc>
                <a:spcPct val="80000"/>
              </a:lnSpc>
            </a:pPr>
            <a:r>
              <a:rPr lang="en-US" altLang="en-US" sz="2400">
                <a:ea typeface="ＭＳ Ｐゴシック" charset="-128"/>
              </a:rPr>
              <a:t>Receiver sends ACK when has frame</a:t>
            </a:r>
          </a:p>
          <a:p>
            <a:pPr lvl="1">
              <a:lnSpc>
                <a:spcPct val="80000"/>
              </a:lnSpc>
            </a:pPr>
            <a:r>
              <a:rPr lang="en-US" altLang="en-US">
                <a:ea typeface="ＭＳ Ｐゴシック" charset="-128"/>
              </a:rPr>
              <a:t>neighbors silent until see ACK</a:t>
            </a:r>
          </a:p>
          <a:p>
            <a:pPr>
              <a:lnSpc>
                <a:spcPct val="80000"/>
              </a:lnSpc>
            </a:pPr>
            <a:r>
              <a:rPr lang="en-US" altLang="en-US" sz="2400">
                <a:ea typeface="ＭＳ Ｐゴシック" charset="-128"/>
              </a:rPr>
              <a:t>Collisions</a:t>
            </a:r>
          </a:p>
          <a:p>
            <a:pPr lvl="1">
              <a:lnSpc>
                <a:spcPct val="80000"/>
              </a:lnSpc>
            </a:pPr>
            <a:r>
              <a:rPr lang="en-US" altLang="en-US">
                <a:ea typeface="ＭＳ Ｐゴシック" charset="-128"/>
              </a:rPr>
              <a:t>no collisions detection</a:t>
            </a:r>
          </a:p>
          <a:p>
            <a:pPr lvl="1">
              <a:lnSpc>
                <a:spcPct val="80000"/>
              </a:lnSpc>
            </a:pPr>
            <a:r>
              <a:rPr lang="en-US" altLang="en-US">
                <a:ea typeface="ＭＳ Ｐゴシック" charset="-128"/>
              </a:rPr>
              <a:t>known when don</a:t>
            </a:r>
            <a:r>
              <a:rPr lang="ja-JP" altLang="en-US">
                <a:ea typeface="ＭＳ Ｐゴシック" charset="-128"/>
              </a:rPr>
              <a:t>’</a:t>
            </a:r>
            <a:r>
              <a:rPr lang="en-US" altLang="ja-JP">
                <a:ea typeface="ＭＳ Ｐゴシック" charset="-128"/>
              </a:rPr>
              <a:t>t receive CTS</a:t>
            </a:r>
          </a:p>
          <a:p>
            <a:pPr lvl="1">
              <a:lnSpc>
                <a:spcPct val="80000"/>
              </a:lnSpc>
            </a:pPr>
            <a:r>
              <a:rPr lang="en-US" altLang="en-US">
                <a:ea typeface="ＭＳ Ｐゴシック" charset="-128"/>
              </a:rPr>
              <a:t>exponential backoff</a:t>
            </a:r>
          </a:p>
        </p:txBody>
      </p:sp>
      <p:sp>
        <p:nvSpPr>
          <p:cNvPr id="6"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82250696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554FDA32-7108-BE44-B278-BB8544660D5C}" type="slidenum">
              <a:rPr lang="en-US" altLang="en-US" sz="1200"/>
              <a:pPr>
                <a:spcBef>
                  <a:spcPct val="0"/>
                </a:spcBef>
                <a:buFontTx/>
                <a:buNone/>
              </a:pPr>
              <a:t>162</a:t>
            </a:fld>
            <a:endParaRPr lang="en-US" altLang="en-US" sz="1200"/>
          </a:p>
        </p:txBody>
      </p:sp>
      <p:sp>
        <p:nvSpPr>
          <p:cNvPr id="73730" name="Rectangle 2"/>
          <p:cNvSpPr>
            <a:spLocks noGrp="1" noChangeArrowheads="1"/>
          </p:cNvSpPr>
          <p:nvPr>
            <p:ph type="title"/>
          </p:nvPr>
        </p:nvSpPr>
        <p:spPr>
          <a:xfrm>
            <a:off x="533400" y="381000"/>
            <a:ext cx="7772400" cy="1143000"/>
          </a:xfrm>
        </p:spPr>
        <p:txBody>
          <a:bodyPr/>
          <a:lstStyle/>
          <a:p>
            <a:r>
              <a:rPr lang="en-US" altLang="en-US" sz="3600">
                <a:ea typeface="ＭＳ Ｐゴシック" charset="-128"/>
              </a:rPr>
              <a:t>Collision Avoidance: </a:t>
            </a:r>
            <a:br>
              <a:rPr lang="en-US" altLang="en-US" sz="3600">
                <a:ea typeface="ＭＳ Ｐゴシック" charset="-128"/>
              </a:rPr>
            </a:br>
            <a:r>
              <a:rPr lang="en-US" altLang="en-US" sz="3600">
                <a:ea typeface="ＭＳ Ｐゴシック" charset="-128"/>
              </a:rPr>
              <a:t>RTS-CTS Exchange</a:t>
            </a:r>
          </a:p>
        </p:txBody>
      </p:sp>
      <p:pic>
        <p:nvPicPr>
          <p:cNvPr id="73731"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9800"/>
            <a:ext cx="4191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Text Box 4"/>
          <p:cNvSpPr txBox="1">
            <a:spLocks noChangeArrowheads="1"/>
          </p:cNvSpPr>
          <p:nvPr/>
        </p:nvSpPr>
        <p:spPr bwMode="auto">
          <a:xfrm>
            <a:off x="3260725" y="1238250"/>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3200">
              <a:latin typeface="Times New Roman" charset="0"/>
            </a:endParaRPr>
          </a:p>
        </p:txBody>
      </p:sp>
      <p:sp>
        <p:nvSpPr>
          <p:cNvPr id="73733" name="Rectangle 5"/>
          <p:cNvSpPr>
            <a:spLocks noGrp="1" noChangeArrowheads="1"/>
          </p:cNvSpPr>
          <p:nvPr>
            <p:ph type="body" idx="1"/>
          </p:nvPr>
        </p:nvSpPr>
        <p:spPr>
          <a:xfrm>
            <a:off x="609600" y="1524000"/>
            <a:ext cx="4038600" cy="4343400"/>
          </a:xfrm>
        </p:spPr>
        <p:txBody>
          <a:bodyPr/>
          <a:lstStyle/>
          <a:p>
            <a:r>
              <a:rPr lang="en-US" altLang="en-US" sz="2200">
                <a:ea typeface="ＭＳ Ｐゴシック" charset="-128"/>
              </a:rPr>
              <a:t>sender transmits short RTS (request to send) packet: indicates duration of transmission</a:t>
            </a:r>
          </a:p>
          <a:p>
            <a:r>
              <a:rPr lang="en-US" altLang="en-US" sz="2200">
                <a:ea typeface="ＭＳ Ｐゴシック" charset="-128"/>
              </a:rPr>
              <a:t>receiver replies with short CTS (clear to send) packet</a:t>
            </a:r>
          </a:p>
          <a:p>
            <a:pPr lvl="1"/>
            <a:r>
              <a:rPr lang="en-US" altLang="en-US">
                <a:ea typeface="ＭＳ Ｐゴシック" charset="-128"/>
              </a:rPr>
              <a:t>notifying (possibly hidden) nodes</a:t>
            </a:r>
          </a:p>
          <a:p>
            <a:r>
              <a:rPr lang="en-US" altLang="en-US" sz="2200">
                <a:ea typeface="ＭＳ Ｐゴシック" charset="-128"/>
              </a:rPr>
              <a:t>hidden nodes will  not transmit for specified duration: NAV</a:t>
            </a:r>
          </a:p>
        </p:txBody>
      </p:sp>
      <p:sp>
        <p:nvSpPr>
          <p:cNvPr id="8"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53850237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5BDC8592-C657-8E49-8711-ED6CB50B14A0}" type="slidenum">
              <a:rPr lang="en-US" altLang="en-US" sz="1200"/>
              <a:pPr>
                <a:spcBef>
                  <a:spcPct val="0"/>
                </a:spcBef>
                <a:buFontTx/>
                <a:buNone/>
              </a:pPr>
              <a:t>163</a:t>
            </a:fld>
            <a:endParaRPr lang="en-US" altLang="en-US" sz="1200"/>
          </a:p>
        </p:txBody>
      </p:sp>
      <p:sp>
        <p:nvSpPr>
          <p:cNvPr id="75778" name="Rectangle 2"/>
          <p:cNvSpPr>
            <a:spLocks noGrp="1" noChangeArrowheads="1"/>
          </p:cNvSpPr>
          <p:nvPr>
            <p:ph type="title"/>
          </p:nvPr>
        </p:nvSpPr>
        <p:spPr>
          <a:xfrm>
            <a:off x="476250" y="115888"/>
            <a:ext cx="7772400" cy="1143000"/>
          </a:xfrm>
        </p:spPr>
        <p:txBody>
          <a:bodyPr/>
          <a:lstStyle/>
          <a:p>
            <a:r>
              <a:rPr lang="en-US" altLang="en-US" sz="3200">
                <a:ea typeface="ＭＳ Ｐゴシック" charset="-128"/>
              </a:rPr>
              <a:t>Collision Avoidance: RTS-CTS Exchange</a:t>
            </a:r>
          </a:p>
        </p:txBody>
      </p:sp>
      <p:sp>
        <p:nvSpPr>
          <p:cNvPr id="75779" name="Text Box 3"/>
          <p:cNvSpPr txBox="1">
            <a:spLocks noChangeArrowheads="1"/>
          </p:cNvSpPr>
          <p:nvPr/>
        </p:nvSpPr>
        <p:spPr bwMode="auto">
          <a:xfrm>
            <a:off x="3246438" y="746125"/>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3200">
              <a:latin typeface="Times New Roman" charset="0"/>
            </a:endParaRPr>
          </a:p>
        </p:txBody>
      </p:sp>
      <p:sp>
        <p:nvSpPr>
          <p:cNvPr id="75780" name="Text Box 4"/>
          <p:cNvSpPr txBox="1">
            <a:spLocks noChangeArrowheads="1"/>
          </p:cNvSpPr>
          <p:nvPr/>
        </p:nvSpPr>
        <p:spPr bwMode="auto">
          <a:xfrm>
            <a:off x="4624388" y="1393825"/>
            <a:ext cx="46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AP</a:t>
            </a:r>
          </a:p>
        </p:txBody>
      </p:sp>
      <p:grpSp>
        <p:nvGrpSpPr>
          <p:cNvPr id="75781" name="Group 5"/>
          <p:cNvGrpSpPr>
            <a:grpSpLocks/>
          </p:cNvGrpSpPr>
          <p:nvPr/>
        </p:nvGrpSpPr>
        <p:grpSpPr bwMode="auto">
          <a:xfrm>
            <a:off x="4202113" y="1109663"/>
            <a:ext cx="782637" cy="571500"/>
            <a:chOff x="1160" y="2192"/>
            <a:chExt cx="589" cy="440"/>
          </a:xfrm>
        </p:grpSpPr>
        <p:pic>
          <p:nvPicPr>
            <p:cNvPr id="75819" name="Picture 6"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0" name="AutoShape 7"/>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5821" name="Freeform 8"/>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22" name="Freeform 9"/>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23" name="Freeform 10"/>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24" name="Freeform 11"/>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25" name="Freeform 12"/>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26" name="Freeform 13"/>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27" name="Freeform 14"/>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28" name="Freeform 15"/>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29" name="Freeform 16"/>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30" name="Freeform 17"/>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31" name="Freeform 18"/>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32" name="Freeform 19"/>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33" name="Freeform 20"/>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34" name="Freeform 21"/>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35" name="Freeform 22"/>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36" name="Freeform 23"/>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5782" name="Group 24"/>
          <p:cNvGrpSpPr>
            <a:grpSpLocks/>
          </p:cNvGrpSpPr>
          <p:nvPr/>
        </p:nvGrpSpPr>
        <p:grpSpPr bwMode="auto">
          <a:xfrm>
            <a:off x="1701800" y="1128713"/>
            <a:ext cx="415925" cy="511175"/>
            <a:chOff x="2870" y="1518"/>
            <a:chExt cx="292" cy="320"/>
          </a:xfrm>
        </p:grpSpPr>
        <p:graphicFrame>
          <p:nvGraphicFramePr>
            <p:cNvPr id="75817" name="Object 2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9253" name="Clip" r:id="rId5" imgW="825500" imgH="838200" progId="MS_ClipArt_Gallery.2">
                    <p:embed/>
                  </p:oleObj>
                </mc:Choice>
                <mc:Fallback>
                  <p:oleObj name="Clip" r:id="rId5" imgW="825500" imgH="83820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5818" name="Object 2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9254" name="Clip" r:id="rId7" imgW="1270000" imgH="1193800" progId="MS_ClipArt_Gallery.2">
                    <p:embed/>
                  </p:oleObj>
                </mc:Choice>
                <mc:Fallback>
                  <p:oleObj name="Clip" r:id="rId7" imgW="1270000" imgH="119380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75783" name="Group 27"/>
          <p:cNvGrpSpPr>
            <a:grpSpLocks/>
          </p:cNvGrpSpPr>
          <p:nvPr/>
        </p:nvGrpSpPr>
        <p:grpSpPr bwMode="auto">
          <a:xfrm>
            <a:off x="8029575" y="1098550"/>
            <a:ext cx="415925" cy="511175"/>
            <a:chOff x="2870" y="1518"/>
            <a:chExt cx="292" cy="320"/>
          </a:xfrm>
        </p:grpSpPr>
        <p:graphicFrame>
          <p:nvGraphicFramePr>
            <p:cNvPr id="75815" name="Object 2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9255" name="Clip" r:id="rId9" imgW="825500" imgH="838200" progId="MS_ClipArt_Gallery.2">
                    <p:embed/>
                  </p:oleObj>
                </mc:Choice>
                <mc:Fallback>
                  <p:oleObj name="Clip" r:id="rId9" imgW="825500" imgH="83820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5816" name="Object 2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9256" name="Clip" r:id="rId10" imgW="1270000" imgH="1193800" progId="MS_ClipArt_Gallery.2">
                    <p:embed/>
                  </p:oleObj>
                </mc:Choice>
                <mc:Fallback>
                  <p:oleObj name="Clip" r:id="rId10" imgW="1270000" imgH="119380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75784" name="Text Box 30"/>
          <p:cNvSpPr txBox="1">
            <a:spLocks noChangeArrowheads="1"/>
          </p:cNvSpPr>
          <p:nvPr/>
        </p:nvSpPr>
        <p:spPr bwMode="auto">
          <a:xfrm>
            <a:off x="2073275" y="1243013"/>
            <a:ext cx="350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A</a:t>
            </a:r>
          </a:p>
        </p:txBody>
      </p:sp>
      <p:sp>
        <p:nvSpPr>
          <p:cNvPr id="75785" name="Text Box 31"/>
          <p:cNvSpPr txBox="1">
            <a:spLocks noChangeArrowheads="1"/>
          </p:cNvSpPr>
          <p:nvPr/>
        </p:nvSpPr>
        <p:spPr bwMode="auto">
          <a:xfrm>
            <a:off x="7670800" y="1241425"/>
            <a:ext cx="328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B</a:t>
            </a:r>
          </a:p>
        </p:txBody>
      </p:sp>
      <p:sp>
        <p:nvSpPr>
          <p:cNvPr id="75786" name="Line 32"/>
          <p:cNvSpPr>
            <a:spLocks noChangeShapeType="1"/>
          </p:cNvSpPr>
          <p:nvPr/>
        </p:nvSpPr>
        <p:spPr bwMode="auto">
          <a:xfrm>
            <a:off x="758825" y="1743075"/>
            <a:ext cx="41275" cy="3938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5787" name="Text Box 33"/>
          <p:cNvSpPr txBox="1">
            <a:spLocks noChangeArrowheads="1"/>
          </p:cNvSpPr>
          <p:nvPr/>
        </p:nvSpPr>
        <p:spPr bwMode="auto">
          <a:xfrm>
            <a:off x="188913" y="5378450"/>
            <a:ext cx="6588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time</a:t>
            </a:r>
          </a:p>
        </p:txBody>
      </p:sp>
      <p:sp>
        <p:nvSpPr>
          <p:cNvPr id="75788" name="Line 34"/>
          <p:cNvSpPr>
            <a:spLocks noChangeShapeType="1"/>
          </p:cNvSpPr>
          <p:nvPr/>
        </p:nvSpPr>
        <p:spPr bwMode="auto">
          <a:xfrm>
            <a:off x="744538" y="1728788"/>
            <a:ext cx="7835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5" name="Group 35"/>
          <p:cNvGrpSpPr>
            <a:grpSpLocks/>
          </p:cNvGrpSpPr>
          <p:nvPr/>
        </p:nvGrpSpPr>
        <p:grpSpPr bwMode="auto">
          <a:xfrm>
            <a:off x="1801813" y="1857375"/>
            <a:ext cx="6611937" cy="855663"/>
            <a:chOff x="1135" y="1170"/>
            <a:chExt cx="4165" cy="539"/>
          </a:xfrm>
        </p:grpSpPr>
        <p:grpSp>
          <p:nvGrpSpPr>
            <p:cNvPr id="75810" name="Group 36"/>
            <p:cNvGrpSpPr>
              <a:grpSpLocks/>
            </p:cNvGrpSpPr>
            <p:nvPr/>
          </p:nvGrpSpPr>
          <p:grpSpPr bwMode="auto">
            <a:xfrm>
              <a:off x="1135" y="1194"/>
              <a:ext cx="4163" cy="515"/>
              <a:chOff x="594" y="1184"/>
              <a:chExt cx="4163" cy="515"/>
            </a:xfrm>
          </p:grpSpPr>
          <p:sp>
            <p:nvSpPr>
              <p:cNvPr id="75813" name="Freeform 37"/>
              <p:cNvSpPr>
                <a:spLocks/>
              </p:cNvSpPr>
              <p:nvPr/>
            </p:nvSpPr>
            <p:spPr bwMode="auto">
              <a:xfrm>
                <a:off x="594" y="1238"/>
                <a:ext cx="3642" cy="461"/>
              </a:xfrm>
              <a:custGeom>
                <a:avLst/>
                <a:gdLst>
                  <a:gd name="T0" fmla="*/ 1 w 2996"/>
                  <a:gd name="T1" fmla="*/ 0 h 461"/>
                  <a:gd name="T2" fmla="*/ 17368 w 2996"/>
                  <a:gd name="T3" fmla="*/ 298 h 461"/>
                  <a:gd name="T4" fmla="*/ 173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75814" name="Freeform 38"/>
              <p:cNvSpPr>
                <a:spLocks/>
              </p:cNvSpPr>
              <p:nvPr/>
            </p:nvSpPr>
            <p:spPr bwMode="auto">
              <a:xfrm flipH="1">
                <a:off x="1115" y="1184"/>
                <a:ext cx="3642" cy="461"/>
              </a:xfrm>
              <a:custGeom>
                <a:avLst/>
                <a:gdLst>
                  <a:gd name="T0" fmla="*/ 1 w 2996"/>
                  <a:gd name="T1" fmla="*/ 0 h 461"/>
                  <a:gd name="T2" fmla="*/ 17368 w 2996"/>
                  <a:gd name="T3" fmla="*/ 298 h 461"/>
                  <a:gd name="T4" fmla="*/ 173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rgbClr val="FFFFFF">
                      <a:alpha val="6000"/>
                    </a:srgbClr>
                  </a:gs>
                </a:gsLst>
                <a:lin ang="54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75811" name="Text Box 39"/>
            <p:cNvSpPr txBox="1">
              <a:spLocks noChangeArrowheads="1"/>
            </p:cNvSpPr>
            <p:nvPr/>
          </p:nvSpPr>
          <p:spPr bwMode="auto">
            <a:xfrm rot="356404">
              <a:off x="1544" y="1279"/>
              <a:ext cx="6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RTS(A)</a:t>
              </a:r>
            </a:p>
          </p:txBody>
        </p:sp>
        <p:sp>
          <p:nvSpPr>
            <p:cNvPr id="75812" name="Text Box 40"/>
            <p:cNvSpPr txBox="1">
              <a:spLocks noChangeArrowheads="1"/>
            </p:cNvSpPr>
            <p:nvPr/>
          </p:nvSpPr>
          <p:spPr bwMode="auto">
            <a:xfrm rot="-354180">
              <a:off x="4699" y="1170"/>
              <a:ext cx="6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RTS(B)</a:t>
              </a:r>
            </a:p>
          </p:txBody>
        </p:sp>
      </p:grpSp>
      <p:grpSp>
        <p:nvGrpSpPr>
          <p:cNvPr id="7" name="Group 41"/>
          <p:cNvGrpSpPr>
            <a:grpSpLocks/>
          </p:cNvGrpSpPr>
          <p:nvPr/>
        </p:nvGrpSpPr>
        <p:grpSpPr bwMode="auto">
          <a:xfrm>
            <a:off x="1800225" y="2693988"/>
            <a:ext cx="6472238" cy="1174750"/>
            <a:chOff x="1134" y="1697"/>
            <a:chExt cx="4077" cy="740"/>
          </a:xfrm>
        </p:grpSpPr>
        <p:sp>
          <p:nvSpPr>
            <p:cNvPr id="75804" name="Freeform 42"/>
            <p:cNvSpPr>
              <a:spLocks/>
            </p:cNvSpPr>
            <p:nvPr/>
          </p:nvSpPr>
          <p:spPr bwMode="auto">
            <a:xfrm>
              <a:off x="1134" y="1697"/>
              <a:ext cx="3642" cy="461"/>
            </a:xfrm>
            <a:custGeom>
              <a:avLst/>
              <a:gdLst>
                <a:gd name="T0" fmla="*/ 1 w 2996"/>
                <a:gd name="T1" fmla="*/ 0 h 461"/>
                <a:gd name="T2" fmla="*/ 17368 w 2996"/>
                <a:gd name="T3" fmla="*/ 298 h 461"/>
                <a:gd name="T4" fmla="*/ 173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75805" name="Text Box 43"/>
            <p:cNvSpPr txBox="1">
              <a:spLocks noChangeArrowheads="1"/>
            </p:cNvSpPr>
            <p:nvPr/>
          </p:nvSpPr>
          <p:spPr bwMode="auto">
            <a:xfrm rot="356404">
              <a:off x="1551" y="1738"/>
              <a:ext cx="6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RTS(A)</a:t>
              </a:r>
            </a:p>
          </p:txBody>
        </p:sp>
        <p:sp>
          <p:nvSpPr>
            <p:cNvPr id="75806" name="Freeform 44"/>
            <p:cNvSpPr>
              <a:spLocks/>
            </p:cNvSpPr>
            <p:nvPr/>
          </p:nvSpPr>
          <p:spPr bwMode="auto">
            <a:xfrm>
              <a:off x="2951" y="2082"/>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75807" name="Freeform 45"/>
            <p:cNvSpPr>
              <a:spLocks/>
            </p:cNvSpPr>
            <p:nvPr/>
          </p:nvSpPr>
          <p:spPr bwMode="auto">
            <a:xfrm>
              <a:off x="1134" y="2081"/>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75808" name="Text Box 46"/>
            <p:cNvSpPr txBox="1">
              <a:spLocks noChangeArrowheads="1"/>
            </p:cNvSpPr>
            <p:nvPr/>
          </p:nvSpPr>
          <p:spPr bwMode="auto">
            <a:xfrm rot="-379204">
              <a:off x="1584" y="2157"/>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CTS(A)</a:t>
              </a:r>
            </a:p>
          </p:txBody>
        </p:sp>
        <p:sp>
          <p:nvSpPr>
            <p:cNvPr id="75809" name="Text Box 47"/>
            <p:cNvSpPr txBox="1">
              <a:spLocks noChangeArrowheads="1"/>
            </p:cNvSpPr>
            <p:nvPr/>
          </p:nvSpPr>
          <p:spPr bwMode="auto">
            <a:xfrm rot="276164">
              <a:off x="3816" y="2147"/>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CTS(A)</a:t>
              </a:r>
            </a:p>
          </p:txBody>
        </p:sp>
      </p:grpSp>
      <p:grpSp>
        <p:nvGrpSpPr>
          <p:cNvPr id="8" name="Group 48"/>
          <p:cNvGrpSpPr>
            <a:grpSpLocks/>
          </p:cNvGrpSpPr>
          <p:nvPr/>
        </p:nvGrpSpPr>
        <p:grpSpPr bwMode="auto">
          <a:xfrm>
            <a:off x="1825625" y="3956050"/>
            <a:ext cx="6472238" cy="2174875"/>
            <a:chOff x="1150" y="2492"/>
            <a:chExt cx="4077" cy="1370"/>
          </a:xfrm>
        </p:grpSpPr>
        <p:sp>
          <p:nvSpPr>
            <p:cNvPr id="75798" name="Freeform 49"/>
            <p:cNvSpPr>
              <a:spLocks/>
            </p:cNvSpPr>
            <p:nvPr/>
          </p:nvSpPr>
          <p:spPr bwMode="auto">
            <a:xfrm>
              <a:off x="1150" y="2492"/>
              <a:ext cx="3652" cy="1134"/>
            </a:xfrm>
            <a:custGeom>
              <a:avLst/>
              <a:gdLst>
                <a:gd name="T0" fmla="*/ 0 w 3652"/>
                <a:gd name="T1" fmla="*/ 0 h 1134"/>
                <a:gd name="T2" fmla="*/ 3652 w 3652"/>
                <a:gd name="T3" fmla="*/ 318 h 1134"/>
                <a:gd name="T4" fmla="*/ 3652 w 3652"/>
                <a:gd name="T5" fmla="*/ 1134 h 1134"/>
                <a:gd name="T6" fmla="*/ 1 w 3652"/>
                <a:gd name="T7" fmla="*/ 787 h 1134"/>
                <a:gd name="T8" fmla="*/ 0 w 3652"/>
                <a:gd name="T9" fmla="*/ 0 h 1134"/>
                <a:gd name="T10" fmla="*/ 0 60000 65536"/>
                <a:gd name="T11" fmla="*/ 0 60000 65536"/>
                <a:gd name="T12" fmla="*/ 0 60000 65536"/>
                <a:gd name="T13" fmla="*/ 0 60000 65536"/>
                <a:gd name="T14" fmla="*/ 0 60000 65536"/>
                <a:gd name="T15" fmla="*/ 0 w 3652"/>
                <a:gd name="T16" fmla="*/ 0 h 1134"/>
                <a:gd name="T17" fmla="*/ 3652 w 3652"/>
                <a:gd name="T18" fmla="*/ 1134 h 1134"/>
              </a:gdLst>
              <a:ahLst/>
              <a:cxnLst>
                <a:cxn ang="T10">
                  <a:pos x="T0" y="T1"/>
                </a:cxn>
                <a:cxn ang="T11">
                  <a:pos x="T2" y="T3"/>
                </a:cxn>
                <a:cxn ang="T12">
                  <a:pos x="T4" y="T5"/>
                </a:cxn>
                <a:cxn ang="T13">
                  <a:pos x="T6" y="T7"/>
                </a:cxn>
                <a:cxn ang="T14">
                  <a:pos x="T8" y="T9"/>
                </a:cxn>
              </a:cxnLst>
              <a:rect l="T15" t="T16" r="T17" b="T18"/>
              <a:pathLst>
                <a:path w="3652" h="1134">
                  <a:moveTo>
                    <a:pt x="0" y="0"/>
                  </a:moveTo>
                  <a:lnTo>
                    <a:pt x="3652" y="318"/>
                  </a:lnTo>
                  <a:lnTo>
                    <a:pt x="3652" y="1134"/>
                  </a:lnTo>
                  <a:lnTo>
                    <a:pt x="1" y="787"/>
                  </a:lnTo>
                  <a:lnTo>
                    <a:pt x="0" y="0"/>
                  </a:lnTo>
                  <a:close/>
                </a:path>
              </a:pathLst>
            </a:custGeom>
            <a:gradFill rotWithShape="1">
              <a:gsLst>
                <a:gs pos="0">
                  <a:schemeClr val="accent2"/>
                </a:gs>
                <a:gs pos="100000">
                  <a:srgbClr val="FFFFFF"/>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75799" name="Text Box 50"/>
            <p:cNvSpPr txBox="1">
              <a:spLocks noChangeArrowheads="1"/>
            </p:cNvSpPr>
            <p:nvPr/>
          </p:nvSpPr>
          <p:spPr bwMode="auto">
            <a:xfrm>
              <a:off x="1594" y="2814"/>
              <a:ext cx="11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50000"/>
                </a:spcBef>
                <a:buFontTx/>
                <a:buNone/>
              </a:pPr>
              <a:r>
                <a:rPr lang="en-US" altLang="en-US" sz="1800"/>
                <a:t>DATA (A)</a:t>
              </a:r>
            </a:p>
          </p:txBody>
        </p:sp>
        <p:sp>
          <p:nvSpPr>
            <p:cNvPr id="75800" name="Freeform 51"/>
            <p:cNvSpPr>
              <a:spLocks/>
            </p:cNvSpPr>
            <p:nvPr/>
          </p:nvSpPr>
          <p:spPr bwMode="auto">
            <a:xfrm>
              <a:off x="2967" y="3507"/>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75801" name="Freeform 52"/>
            <p:cNvSpPr>
              <a:spLocks/>
            </p:cNvSpPr>
            <p:nvPr/>
          </p:nvSpPr>
          <p:spPr bwMode="auto">
            <a:xfrm>
              <a:off x="1150" y="3506"/>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75802" name="Text Box 53"/>
            <p:cNvSpPr txBox="1">
              <a:spLocks noChangeArrowheads="1"/>
            </p:cNvSpPr>
            <p:nvPr/>
          </p:nvSpPr>
          <p:spPr bwMode="auto">
            <a:xfrm rot="-379204">
              <a:off x="1600" y="3582"/>
              <a:ext cx="6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ACK(A)</a:t>
              </a:r>
            </a:p>
          </p:txBody>
        </p:sp>
        <p:sp>
          <p:nvSpPr>
            <p:cNvPr id="75803" name="Text Box 54"/>
            <p:cNvSpPr txBox="1">
              <a:spLocks noChangeArrowheads="1"/>
            </p:cNvSpPr>
            <p:nvPr/>
          </p:nvSpPr>
          <p:spPr bwMode="auto">
            <a:xfrm rot="276164">
              <a:off x="3832" y="3572"/>
              <a:ext cx="6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ACK(A)</a:t>
              </a:r>
            </a:p>
          </p:txBody>
        </p:sp>
      </p:grpSp>
      <p:grpSp>
        <p:nvGrpSpPr>
          <p:cNvPr id="9" name="Group 55"/>
          <p:cNvGrpSpPr>
            <a:grpSpLocks/>
          </p:cNvGrpSpPr>
          <p:nvPr/>
        </p:nvGrpSpPr>
        <p:grpSpPr bwMode="auto">
          <a:xfrm>
            <a:off x="4418013" y="2046288"/>
            <a:ext cx="3109912" cy="715962"/>
            <a:chOff x="2596" y="1330"/>
            <a:chExt cx="1959" cy="451"/>
          </a:xfrm>
        </p:grpSpPr>
        <p:sp>
          <p:nvSpPr>
            <p:cNvPr id="75796" name="AutoShape 56"/>
            <p:cNvSpPr>
              <a:spLocks noChangeArrowheads="1"/>
            </p:cNvSpPr>
            <p:nvPr/>
          </p:nvSpPr>
          <p:spPr bwMode="auto">
            <a:xfrm>
              <a:off x="2596" y="1330"/>
              <a:ext cx="683" cy="293"/>
            </a:xfrm>
            <a:prstGeom prst="irregularSeal1">
              <a:avLst/>
            </a:prstGeom>
            <a:solidFill>
              <a:srgbClr val="FFFF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75797" name="Text Box 57"/>
            <p:cNvSpPr txBox="1">
              <a:spLocks noChangeArrowheads="1"/>
            </p:cNvSpPr>
            <p:nvPr/>
          </p:nvSpPr>
          <p:spPr bwMode="auto">
            <a:xfrm>
              <a:off x="2778" y="1550"/>
              <a:ext cx="17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latin typeface="Arial" charset="0"/>
                </a:rPr>
                <a:t>reservation collision</a:t>
              </a:r>
            </a:p>
          </p:txBody>
        </p:sp>
      </p:grpSp>
      <p:sp>
        <p:nvSpPr>
          <p:cNvPr id="75793" name="Line 58"/>
          <p:cNvSpPr>
            <a:spLocks noChangeShapeType="1"/>
          </p:cNvSpPr>
          <p:nvPr/>
        </p:nvSpPr>
        <p:spPr bwMode="auto">
          <a:xfrm>
            <a:off x="8428038" y="3671888"/>
            <a:ext cx="0" cy="242411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5794" name="Text Box 59"/>
          <p:cNvSpPr txBox="1">
            <a:spLocks noChangeArrowheads="1"/>
          </p:cNvSpPr>
          <p:nvPr/>
        </p:nvSpPr>
        <p:spPr bwMode="auto">
          <a:xfrm>
            <a:off x="8015288" y="4689475"/>
            <a:ext cx="795337"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defer</a:t>
            </a:r>
          </a:p>
        </p:txBody>
      </p:sp>
      <p:sp>
        <p:nvSpPr>
          <p:cNvPr id="62"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1528912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10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579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5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3" grpId="0" animBg="1"/>
      <p:bldP spid="7579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DCBB5BE8-68F8-6E44-B37D-53D03C7B839A}" type="slidenum">
              <a:rPr lang="en-US" altLang="en-US" sz="1200"/>
              <a:pPr>
                <a:spcBef>
                  <a:spcPct val="0"/>
                </a:spcBef>
                <a:buFontTx/>
                <a:buNone/>
              </a:pPr>
              <a:t>164</a:t>
            </a:fld>
            <a:endParaRPr lang="en-US" altLang="en-US" sz="1200"/>
          </a:p>
        </p:txBody>
      </p:sp>
      <p:grpSp>
        <p:nvGrpSpPr>
          <p:cNvPr id="77826" name="Group 2"/>
          <p:cNvGrpSpPr>
            <a:grpSpLocks/>
          </p:cNvGrpSpPr>
          <p:nvPr/>
        </p:nvGrpSpPr>
        <p:grpSpPr bwMode="auto">
          <a:xfrm>
            <a:off x="288925" y="1812925"/>
            <a:ext cx="8077200" cy="985838"/>
            <a:chOff x="240" y="887"/>
            <a:chExt cx="5088" cy="621"/>
          </a:xfrm>
        </p:grpSpPr>
        <p:sp>
          <p:nvSpPr>
            <p:cNvPr id="77837" name="Rectangle 3"/>
            <p:cNvSpPr>
              <a:spLocks noChangeArrowheads="1"/>
            </p:cNvSpPr>
            <p:nvPr/>
          </p:nvSpPr>
          <p:spPr bwMode="auto">
            <a:xfrm>
              <a:off x="24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frame</a:t>
              </a:r>
            </a:p>
            <a:p>
              <a:pPr algn="ctr" eaLnBrk="1" hangingPunct="1">
                <a:spcBef>
                  <a:spcPct val="0"/>
                </a:spcBef>
                <a:buFontTx/>
                <a:buNone/>
              </a:pPr>
              <a:r>
                <a:rPr lang="en-US" altLang="en-US" sz="1600">
                  <a:latin typeface="Arial" charset="0"/>
                </a:rPr>
                <a:t>control</a:t>
              </a:r>
            </a:p>
          </p:txBody>
        </p:sp>
        <p:sp>
          <p:nvSpPr>
            <p:cNvPr id="77838" name="Rectangle 4"/>
            <p:cNvSpPr>
              <a:spLocks noChangeArrowheads="1"/>
            </p:cNvSpPr>
            <p:nvPr/>
          </p:nvSpPr>
          <p:spPr bwMode="auto">
            <a:xfrm>
              <a:off x="768"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duration</a:t>
              </a:r>
            </a:p>
          </p:txBody>
        </p:sp>
        <p:sp>
          <p:nvSpPr>
            <p:cNvPr id="77839" name="Rectangle 5"/>
            <p:cNvSpPr>
              <a:spLocks noChangeArrowheads="1"/>
            </p:cNvSpPr>
            <p:nvPr/>
          </p:nvSpPr>
          <p:spPr bwMode="auto">
            <a:xfrm>
              <a:off x="1296"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address</a:t>
              </a:r>
            </a:p>
            <a:p>
              <a:pPr algn="ctr" eaLnBrk="1" hangingPunct="1">
                <a:spcBef>
                  <a:spcPct val="0"/>
                </a:spcBef>
                <a:buFontTx/>
                <a:buNone/>
              </a:pPr>
              <a:r>
                <a:rPr lang="en-US" altLang="en-US" sz="1600">
                  <a:latin typeface="Arial" charset="0"/>
                </a:rPr>
                <a:t>1</a:t>
              </a:r>
            </a:p>
          </p:txBody>
        </p:sp>
        <p:sp>
          <p:nvSpPr>
            <p:cNvPr id="77840" name="Rectangle 6"/>
            <p:cNvSpPr>
              <a:spLocks noChangeArrowheads="1"/>
            </p:cNvSpPr>
            <p:nvPr/>
          </p:nvSpPr>
          <p:spPr bwMode="auto">
            <a:xfrm>
              <a:off x="1824"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address</a:t>
              </a:r>
            </a:p>
            <a:p>
              <a:pPr algn="ctr" eaLnBrk="1" hangingPunct="1">
                <a:spcBef>
                  <a:spcPct val="0"/>
                </a:spcBef>
                <a:buFontTx/>
                <a:buNone/>
              </a:pPr>
              <a:r>
                <a:rPr lang="en-US" altLang="en-US" sz="1600">
                  <a:latin typeface="Arial" charset="0"/>
                </a:rPr>
                <a:t>2</a:t>
              </a:r>
            </a:p>
          </p:txBody>
        </p:sp>
        <p:sp>
          <p:nvSpPr>
            <p:cNvPr id="77841" name="Rectangle 7"/>
            <p:cNvSpPr>
              <a:spLocks noChangeArrowheads="1"/>
            </p:cNvSpPr>
            <p:nvPr/>
          </p:nvSpPr>
          <p:spPr bwMode="auto">
            <a:xfrm>
              <a:off x="3408"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address</a:t>
              </a:r>
            </a:p>
            <a:p>
              <a:pPr algn="ctr" eaLnBrk="1" hangingPunct="1">
                <a:spcBef>
                  <a:spcPct val="0"/>
                </a:spcBef>
                <a:buFontTx/>
                <a:buNone/>
              </a:pPr>
              <a:r>
                <a:rPr lang="en-US" altLang="en-US" sz="1600">
                  <a:latin typeface="Arial" charset="0"/>
                </a:rPr>
                <a:t>4</a:t>
              </a:r>
            </a:p>
          </p:txBody>
        </p:sp>
        <p:sp>
          <p:nvSpPr>
            <p:cNvPr id="77842" name="Rectangle 8"/>
            <p:cNvSpPr>
              <a:spLocks noChangeArrowheads="1"/>
            </p:cNvSpPr>
            <p:nvPr/>
          </p:nvSpPr>
          <p:spPr bwMode="auto">
            <a:xfrm>
              <a:off x="2352"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address</a:t>
              </a:r>
            </a:p>
            <a:p>
              <a:pPr algn="ctr" eaLnBrk="1" hangingPunct="1">
                <a:spcBef>
                  <a:spcPct val="0"/>
                </a:spcBef>
                <a:buFontTx/>
                <a:buNone/>
              </a:pPr>
              <a:r>
                <a:rPr lang="en-US" altLang="en-US" sz="1600">
                  <a:latin typeface="Arial" charset="0"/>
                </a:rPr>
                <a:t>3</a:t>
              </a:r>
            </a:p>
          </p:txBody>
        </p:sp>
        <p:sp>
          <p:nvSpPr>
            <p:cNvPr id="77843" name="Rectangle 9"/>
            <p:cNvSpPr>
              <a:spLocks noChangeArrowheads="1"/>
            </p:cNvSpPr>
            <p:nvPr/>
          </p:nvSpPr>
          <p:spPr bwMode="auto">
            <a:xfrm>
              <a:off x="288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endParaRPr lang="en-US" altLang="en-US" sz="1600">
                <a:latin typeface="Arial" charset="0"/>
              </a:endParaRPr>
            </a:p>
          </p:txBody>
        </p:sp>
        <p:sp>
          <p:nvSpPr>
            <p:cNvPr id="77844" name="Rectangle 10"/>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payload</a:t>
              </a:r>
            </a:p>
          </p:txBody>
        </p:sp>
        <p:sp>
          <p:nvSpPr>
            <p:cNvPr id="77845" name="Rectangle 11"/>
            <p:cNvSpPr>
              <a:spLocks noChangeArrowheads="1"/>
            </p:cNvSpPr>
            <p:nvPr/>
          </p:nvSpPr>
          <p:spPr bwMode="auto">
            <a:xfrm>
              <a:off x="480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CRC</a:t>
              </a:r>
            </a:p>
          </p:txBody>
        </p:sp>
        <p:sp>
          <p:nvSpPr>
            <p:cNvPr id="77846" name="Text Box 12"/>
            <p:cNvSpPr txBox="1">
              <a:spLocks noChangeArrowheads="1"/>
            </p:cNvSpPr>
            <p:nvPr/>
          </p:nvSpPr>
          <p:spPr bwMode="auto">
            <a:xfrm>
              <a:off x="48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2</a:t>
              </a:r>
            </a:p>
          </p:txBody>
        </p:sp>
        <p:sp>
          <p:nvSpPr>
            <p:cNvPr id="77847" name="Text Box 13"/>
            <p:cNvSpPr txBox="1">
              <a:spLocks noChangeArrowheads="1"/>
            </p:cNvSpPr>
            <p:nvPr/>
          </p:nvSpPr>
          <p:spPr bwMode="auto">
            <a:xfrm>
              <a:off x="96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2</a:t>
              </a:r>
            </a:p>
          </p:txBody>
        </p:sp>
        <p:sp>
          <p:nvSpPr>
            <p:cNvPr id="77848" name="Text Box 14"/>
            <p:cNvSpPr txBox="1">
              <a:spLocks noChangeArrowheads="1"/>
            </p:cNvSpPr>
            <p:nvPr/>
          </p:nvSpPr>
          <p:spPr bwMode="auto">
            <a:xfrm>
              <a:off x="153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6</a:t>
              </a:r>
            </a:p>
          </p:txBody>
        </p:sp>
        <p:sp>
          <p:nvSpPr>
            <p:cNvPr id="77849" name="Text Box 15"/>
            <p:cNvSpPr txBox="1">
              <a:spLocks noChangeArrowheads="1"/>
            </p:cNvSpPr>
            <p:nvPr/>
          </p:nvSpPr>
          <p:spPr bwMode="auto">
            <a:xfrm>
              <a:off x="201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6</a:t>
              </a:r>
            </a:p>
          </p:txBody>
        </p:sp>
        <p:sp>
          <p:nvSpPr>
            <p:cNvPr id="77850" name="Text Box 16"/>
            <p:cNvSpPr txBox="1">
              <a:spLocks noChangeArrowheads="1"/>
            </p:cNvSpPr>
            <p:nvPr/>
          </p:nvSpPr>
          <p:spPr bwMode="auto">
            <a:xfrm>
              <a:off x="2544"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6</a:t>
              </a:r>
            </a:p>
          </p:txBody>
        </p:sp>
        <p:sp>
          <p:nvSpPr>
            <p:cNvPr id="77851" name="Text Box 17"/>
            <p:cNvSpPr txBox="1">
              <a:spLocks noChangeArrowheads="1"/>
            </p:cNvSpPr>
            <p:nvPr/>
          </p:nvSpPr>
          <p:spPr bwMode="auto">
            <a:xfrm>
              <a:off x="3072"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2</a:t>
              </a:r>
            </a:p>
          </p:txBody>
        </p:sp>
        <p:sp>
          <p:nvSpPr>
            <p:cNvPr id="77852" name="Text Box 18"/>
            <p:cNvSpPr txBox="1">
              <a:spLocks noChangeArrowheads="1"/>
            </p:cNvSpPr>
            <p:nvPr/>
          </p:nvSpPr>
          <p:spPr bwMode="auto">
            <a:xfrm>
              <a:off x="3638"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6</a:t>
              </a:r>
            </a:p>
          </p:txBody>
        </p:sp>
        <p:sp>
          <p:nvSpPr>
            <p:cNvPr id="77853" name="Text Box 19"/>
            <p:cNvSpPr txBox="1">
              <a:spLocks noChangeArrowheads="1"/>
            </p:cNvSpPr>
            <p:nvPr/>
          </p:nvSpPr>
          <p:spPr bwMode="auto">
            <a:xfrm>
              <a:off x="4032" y="912"/>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0 - 2312</a:t>
              </a:r>
            </a:p>
          </p:txBody>
        </p:sp>
        <p:sp>
          <p:nvSpPr>
            <p:cNvPr id="77854" name="Text Box 20"/>
            <p:cNvSpPr txBox="1">
              <a:spLocks noChangeArrowheads="1"/>
            </p:cNvSpPr>
            <p:nvPr/>
          </p:nvSpPr>
          <p:spPr bwMode="auto">
            <a:xfrm>
              <a:off x="4982"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4</a:t>
              </a:r>
            </a:p>
          </p:txBody>
        </p:sp>
        <p:sp>
          <p:nvSpPr>
            <p:cNvPr id="77855" name="Text Box 21"/>
            <p:cNvSpPr txBox="1">
              <a:spLocks noChangeArrowheads="1"/>
            </p:cNvSpPr>
            <p:nvPr/>
          </p:nvSpPr>
          <p:spPr bwMode="auto">
            <a:xfrm>
              <a:off x="2918" y="1142"/>
              <a:ext cx="5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seq</a:t>
              </a:r>
            </a:p>
            <a:p>
              <a:pPr algn="ctr" eaLnBrk="1" hangingPunct="1">
                <a:spcBef>
                  <a:spcPct val="0"/>
                </a:spcBef>
                <a:buFontTx/>
                <a:buNone/>
              </a:pPr>
              <a:r>
                <a:rPr lang="en-US" altLang="en-US" sz="1600">
                  <a:latin typeface="Arial" charset="0"/>
                </a:rPr>
                <a:t>control</a:t>
              </a:r>
            </a:p>
          </p:txBody>
        </p:sp>
      </p:grpSp>
      <p:sp>
        <p:nvSpPr>
          <p:cNvPr id="77827" name="Rectangle 22"/>
          <p:cNvSpPr>
            <a:spLocks noGrp="1" noChangeArrowheads="1"/>
          </p:cNvSpPr>
          <p:nvPr>
            <p:ph type="title"/>
          </p:nvPr>
        </p:nvSpPr>
        <p:spPr>
          <a:xfrm>
            <a:off x="654050" y="265113"/>
            <a:ext cx="7772400" cy="1143000"/>
          </a:xfrm>
        </p:spPr>
        <p:txBody>
          <a:bodyPr/>
          <a:lstStyle/>
          <a:p>
            <a:r>
              <a:rPr lang="en-US" altLang="en-US">
                <a:ea typeface="ＭＳ Ｐゴシック" charset="-128"/>
              </a:rPr>
              <a:t>802.11 Frame: Addressing</a:t>
            </a:r>
          </a:p>
        </p:txBody>
      </p:sp>
      <p:sp>
        <p:nvSpPr>
          <p:cNvPr id="77828" name="Text Box 23"/>
          <p:cNvSpPr txBox="1">
            <a:spLocks noChangeArrowheads="1"/>
          </p:cNvSpPr>
          <p:nvPr/>
        </p:nvSpPr>
        <p:spPr bwMode="auto">
          <a:xfrm>
            <a:off x="823913" y="4719638"/>
            <a:ext cx="28416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solidFill>
                  <a:srgbClr val="FF0000"/>
                </a:solidFill>
              </a:rPr>
              <a:t>Address 2:</a:t>
            </a:r>
            <a:r>
              <a:rPr lang="en-US" altLang="en-US" sz="1800"/>
              <a:t> MAC address</a:t>
            </a:r>
          </a:p>
          <a:p>
            <a:pPr>
              <a:spcBef>
                <a:spcPct val="0"/>
              </a:spcBef>
              <a:buFontTx/>
              <a:buNone/>
            </a:pPr>
            <a:r>
              <a:rPr lang="en-US" altLang="en-US" sz="1800"/>
              <a:t>of wireless host or AP </a:t>
            </a:r>
          </a:p>
          <a:p>
            <a:pPr>
              <a:spcBef>
                <a:spcPct val="0"/>
              </a:spcBef>
              <a:buFontTx/>
              <a:buNone/>
            </a:pPr>
            <a:r>
              <a:rPr lang="en-US" altLang="en-US" sz="1800"/>
              <a:t>transmitting this frame</a:t>
            </a:r>
          </a:p>
        </p:txBody>
      </p:sp>
      <p:sp>
        <p:nvSpPr>
          <p:cNvPr id="77829" name="Line 24"/>
          <p:cNvSpPr>
            <a:spLocks noChangeShapeType="1"/>
          </p:cNvSpPr>
          <p:nvPr/>
        </p:nvSpPr>
        <p:spPr bwMode="auto">
          <a:xfrm flipV="1">
            <a:off x="974725" y="2835275"/>
            <a:ext cx="1235075" cy="7302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7830" name="Line 25"/>
          <p:cNvSpPr>
            <a:spLocks noChangeShapeType="1"/>
          </p:cNvSpPr>
          <p:nvPr/>
        </p:nvSpPr>
        <p:spPr bwMode="auto">
          <a:xfrm flipH="1" flipV="1">
            <a:off x="3186113" y="2849563"/>
            <a:ext cx="44450" cy="18732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7831" name="Text Box 26"/>
          <p:cNvSpPr txBox="1">
            <a:spLocks noChangeArrowheads="1"/>
          </p:cNvSpPr>
          <p:nvPr/>
        </p:nvSpPr>
        <p:spPr bwMode="auto">
          <a:xfrm>
            <a:off x="274638" y="3486150"/>
            <a:ext cx="2805112"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solidFill>
                  <a:srgbClr val="FF0000"/>
                </a:solidFill>
              </a:rPr>
              <a:t>Address 1:</a:t>
            </a:r>
            <a:r>
              <a:rPr lang="en-US" altLang="en-US" sz="1800"/>
              <a:t> MAC address</a:t>
            </a:r>
          </a:p>
          <a:p>
            <a:pPr>
              <a:spcBef>
                <a:spcPct val="0"/>
              </a:spcBef>
              <a:buFontTx/>
              <a:buNone/>
            </a:pPr>
            <a:r>
              <a:rPr lang="en-US" altLang="en-US" sz="1800"/>
              <a:t>of wireless host or AP </a:t>
            </a:r>
          </a:p>
          <a:p>
            <a:pPr>
              <a:spcBef>
                <a:spcPct val="0"/>
              </a:spcBef>
              <a:buFontTx/>
              <a:buNone/>
            </a:pPr>
            <a:r>
              <a:rPr lang="en-US" altLang="en-US" sz="1800"/>
              <a:t>to receive this frame</a:t>
            </a:r>
          </a:p>
        </p:txBody>
      </p:sp>
      <p:sp>
        <p:nvSpPr>
          <p:cNvPr id="77832" name="Line 27"/>
          <p:cNvSpPr>
            <a:spLocks noChangeShapeType="1"/>
          </p:cNvSpPr>
          <p:nvPr/>
        </p:nvSpPr>
        <p:spPr bwMode="auto">
          <a:xfrm flipH="1" flipV="1">
            <a:off x="3978275" y="2879725"/>
            <a:ext cx="609600" cy="8366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7833" name="Text Box 28"/>
          <p:cNvSpPr txBox="1">
            <a:spLocks noChangeArrowheads="1"/>
          </p:cNvSpPr>
          <p:nvPr/>
        </p:nvSpPr>
        <p:spPr bwMode="auto">
          <a:xfrm>
            <a:off x="3598863" y="3851275"/>
            <a:ext cx="3049587"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solidFill>
                  <a:srgbClr val="FF0000"/>
                </a:solidFill>
              </a:rPr>
              <a:t>Address 3: </a:t>
            </a:r>
            <a:r>
              <a:rPr lang="en-US" altLang="en-US" sz="1800"/>
              <a:t>MAC address of </a:t>
            </a:r>
            <a:r>
              <a:rPr lang="en-US" altLang="en-US" sz="1800">
                <a:solidFill>
                  <a:srgbClr val="FF0000"/>
                </a:solidFill>
              </a:rPr>
              <a:t>original (i.e., actual!) source or target (i.e., actual) destination </a:t>
            </a:r>
            <a:r>
              <a:rPr lang="en-US" altLang="en-US" sz="1800"/>
              <a:t> when frames are forwarded by AP</a:t>
            </a:r>
          </a:p>
        </p:txBody>
      </p:sp>
      <p:sp>
        <p:nvSpPr>
          <p:cNvPr id="77834" name="Text Box 29"/>
          <p:cNvSpPr txBox="1">
            <a:spLocks noChangeArrowheads="1"/>
          </p:cNvSpPr>
          <p:nvPr/>
        </p:nvSpPr>
        <p:spPr bwMode="auto">
          <a:xfrm>
            <a:off x="6477000" y="3071813"/>
            <a:ext cx="23622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solidFill>
                  <a:srgbClr val="FF0000"/>
                </a:solidFill>
              </a:rPr>
              <a:t>Address 4:</a:t>
            </a:r>
            <a:r>
              <a:rPr lang="en-US" altLang="en-US" sz="1800"/>
              <a:t> used when frames are forwarded from one AP to another AP (MAC address of actual source)</a:t>
            </a:r>
          </a:p>
        </p:txBody>
      </p:sp>
      <p:sp>
        <p:nvSpPr>
          <p:cNvPr id="77835" name="Line 30"/>
          <p:cNvSpPr>
            <a:spLocks noChangeShapeType="1"/>
          </p:cNvSpPr>
          <p:nvPr/>
        </p:nvSpPr>
        <p:spPr bwMode="auto">
          <a:xfrm flipH="1" flipV="1">
            <a:off x="5594350" y="2833688"/>
            <a:ext cx="882650" cy="3667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152641238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295653FD-DA3B-3F4B-A325-D50A1B45C6C3}" type="slidenum">
              <a:rPr lang="en-US" altLang="en-US" sz="1200"/>
              <a:pPr>
                <a:spcBef>
                  <a:spcPct val="0"/>
                </a:spcBef>
                <a:buFontTx/>
                <a:buNone/>
              </a:pPr>
              <a:t>165</a:t>
            </a:fld>
            <a:endParaRPr lang="en-US" altLang="en-US" sz="1200"/>
          </a:p>
        </p:txBody>
      </p:sp>
      <p:grpSp>
        <p:nvGrpSpPr>
          <p:cNvPr id="79874" name="Group 2"/>
          <p:cNvGrpSpPr>
            <a:grpSpLocks/>
          </p:cNvGrpSpPr>
          <p:nvPr/>
        </p:nvGrpSpPr>
        <p:grpSpPr bwMode="auto">
          <a:xfrm>
            <a:off x="519113" y="2179638"/>
            <a:ext cx="8077200" cy="985837"/>
            <a:chOff x="240" y="887"/>
            <a:chExt cx="5088" cy="621"/>
          </a:xfrm>
        </p:grpSpPr>
        <p:sp>
          <p:nvSpPr>
            <p:cNvPr id="79907" name="Rectangle 3"/>
            <p:cNvSpPr>
              <a:spLocks noChangeArrowheads="1"/>
            </p:cNvSpPr>
            <p:nvPr/>
          </p:nvSpPr>
          <p:spPr bwMode="auto">
            <a:xfrm>
              <a:off x="24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frame</a:t>
              </a:r>
            </a:p>
            <a:p>
              <a:pPr algn="ctr" eaLnBrk="1" hangingPunct="1">
                <a:spcBef>
                  <a:spcPct val="0"/>
                </a:spcBef>
                <a:buFontTx/>
                <a:buNone/>
              </a:pPr>
              <a:r>
                <a:rPr lang="en-US" altLang="en-US" sz="1600">
                  <a:latin typeface="Arial" charset="0"/>
                </a:rPr>
                <a:t>control</a:t>
              </a:r>
            </a:p>
          </p:txBody>
        </p:sp>
        <p:sp>
          <p:nvSpPr>
            <p:cNvPr id="79908" name="Rectangle 4"/>
            <p:cNvSpPr>
              <a:spLocks noChangeArrowheads="1"/>
            </p:cNvSpPr>
            <p:nvPr/>
          </p:nvSpPr>
          <p:spPr bwMode="auto">
            <a:xfrm>
              <a:off x="768"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duration</a:t>
              </a:r>
            </a:p>
          </p:txBody>
        </p:sp>
        <p:sp>
          <p:nvSpPr>
            <p:cNvPr id="79909" name="Rectangle 5"/>
            <p:cNvSpPr>
              <a:spLocks noChangeArrowheads="1"/>
            </p:cNvSpPr>
            <p:nvPr/>
          </p:nvSpPr>
          <p:spPr bwMode="auto">
            <a:xfrm>
              <a:off x="1296"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address</a:t>
              </a:r>
            </a:p>
            <a:p>
              <a:pPr algn="ctr" eaLnBrk="1" hangingPunct="1">
                <a:spcBef>
                  <a:spcPct val="0"/>
                </a:spcBef>
                <a:buFontTx/>
                <a:buNone/>
              </a:pPr>
              <a:r>
                <a:rPr lang="en-US" altLang="en-US" sz="1600">
                  <a:latin typeface="Arial" charset="0"/>
                </a:rPr>
                <a:t>1</a:t>
              </a:r>
            </a:p>
          </p:txBody>
        </p:sp>
        <p:sp>
          <p:nvSpPr>
            <p:cNvPr id="79910" name="Rectangle 6"/>
            <p:cNvSpPr>
              <a:spLocks noChangeArrowheads="1"/>
            </p:cNvSpPr>
            <p:nvPr/>
          </p:nvSpPr>
          <p:spPr bwMode="auto">
            <a:xfrm>
              <a:off x="1824"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address</a:t>
              </a:r>
            </a:p>
            <a:p>
              <a:pPr algn="ctr" eaLnBrk="1" hangingPunct="1">
                <a:spcBef>
                  <a:spcPct val="0"/>
                </a:spcBef>
                <a:buFontTx/>
                <a:buNone/>
              </a:pPr>
              <a:r>
                <a:rPr lang="en-US" altLang="en-US" sz="1600">
                  <a:latin typeface="Arial" charset="0"/>
                </a:rPr>
                <a:t>2</a:t>
              </a:r>
            </a:p>
          </p:txBody>
        </p:sp>
        <p:sp>
          <p:nvSpPr>
            <p:cNvPr id="79911" name="Rectangle 7"/>
            <p:cNvSpPr>
              <a:spLocks noChangeArrowheads="1"/>
            </p:cNvSpPr>
            <p:nvPr/>
          </p:nvSpPr>
          <p:spPr bwMode="auto">
            <a:xfrm>
              <a:off x="3408"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address</a:t>
              </a:r>
            </a:p>
            <a:p>
              <a:pPr algn="ctr" eaLnBrk="1" hangingPunct="1">
                <a:spcBef>
                  <a:spcPct val="0"/>
                </a:spcBef>
                <a:buFontTx/>
                <a:buNone/>
              </a:pPr>
              <a:r>
                <a:rPr lang="en-US" altLang="en-US" sz="1600">
                  <a:latin typeface="Arial" charset="0"/>
                </a:rPr>
                <a:t>4</a:t>
              </a:r>
            </a:p>
          </p:txBody>
        </p:sp>
        <p:sp>
          <p:nvSpPr>
            <p:cNvPr id="79912" name="Rectangle 8"/>
            <p:cNvSpPr>
              <a:spLocks noChangeArrowheads="1"/>
            </p:cNvSpPr>
            <p:nvPr/>
          </p:nvSpPr>
          <p:spPr bwMode="auto">
            <a:xfrm>
              <a:off x="2352"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address</a:t>
              </a:r>
            </a:p>
            <a:p>
              <a:pPr algn="ctr" eaLnBrk="1" hangingPunct="1">
                <a:spcBef>
                  <a:spcPct val="0"/>
                </a:spcBef>
                <a:buFontTx/>
                <a:buNone/>
              </a:pPr>
              <a:r>
                <a:rPr lang="en-US" altLang="en-US" sz="1600">
                  <a:latin typeface="Arial" charset="0"/>
                </a:rPr>
                <a:t>3</a:t>
              </a:r>
            </a:p>
          </p:txBody>
        </p:sp>
        <p:sp>
          <p:nvSpPr>
            <p:cNvPr id="79913" name="Rectangle 9"/>
            <p:cNvSpPr>
              <a:spLocks noChangeArrowheads="1"/>
            </p:cNvSpPr>
            <p:nvPr/>
          </p:nvSpPr>
          <p:spPr bwMode="auto">
            <a:xfrm>
              <a:off x="288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endParaRPr lang="en-US" altLang="en-US" sz="1600">
                <a:latin typeface="Arial" charset="0"/>
              </a:endParaRPr>
            </a:p>
          </p:txBody>
        </p:sp>
        <p:sp>
          <p:nvSpPr>
            <p:cNvPr id="79914" name="Rectangle 10"/>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payload</a:t>
              </a:r>
            </a:p>
          </p:txBody>
        </p:sp>
        <p:sp>
          <p:nvSpPr>
            <p:cNvPr id="79915" name="Rectangle 11"/>
            <p:cNvSpPr>
              <a:spLocks noChangeArrowheads="1"/>
            </p:cNvSpPr>
            <p:nvPr/>
          </p:nvSpPr>
          <p:spPr bwMode="auto">
            <a:xfrm>
              <a:off x="480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CRC</a:t>
              </a:r>
            </a:p>
          </p:txBody>
        </p:sp>
        <p:sp>
          <p:nvSpPr>
            <p:cNvPr id="79916" name="Text Box 12"/>
            <p:cNvSpPr txBox="1">
              <a:spLocks noChangeArrowheads="1"/>
            </p:cNvSpPr>
            <p:nvPr/>
          </p:nvSpPr>
          <p:spPr bwMode="auto">
            <a:xfrm>
              <a:off x="48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2</a:t>
              </a:r>
            </a:p>
          </p:txBody>
        </p:sp>
        <p:sp>
          <p:nvSpPr>
            <p:cNvPr id="79917" name="Text Box 13"/>
            <p:cNvSpPr txBox="1">
              <a:spLocks noChangeArrowheads="1"/>
            </p:cNvSpPr>
            <p:nvPr/>
          </p:nvSpPr>
          <p:spPr bwMode="auto">
            <a:xfrm>
              <a:off x="96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2</a:t>
              </a:r>
            </a:p>
          </p:txBody>
        </p:sp>
        <p:sp>
          <p:nvSpPr>
            <p:cNvPr id="79918" name="Text Box 14"/>
            <p:cNvSpPr txBox="1">
              <a:spLocks noChangeArrowheads="1"/>
            </p:cNvSpPr>
            <p:nvPr/>
          </p:nvSpPr>
          <p:spPr bwMode="auto">
            <a:xfrm>
              <a:off x="153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6</a:t>
              </a:r>
            </a:p>
          </p:txBody>
        </p:sp>
        <p:sp>
          <p:nvSpPr>
            <p:cNvPr id="79919" name="Text Box 15"/>
            <p:cNvSpPr txBox="1">
              <a:spLocks noChangeArrowheads="1"/>
            </p:cNvSpPr>
            <p:nvPr/>
          </p:nvSpPr>
          <p:spPr bwMode="auto">
            <a:xfrm>
              <a:off x="201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6</a:t>
              </a:r>
            </a:p>
          </p:txBody>
        </p:sp>
        <p:sp>
          <p:nvSpPr>
            <p:cNvPr id="79920" name="Text Box 16"/>
            <p:cNvSpPr txBox="1">
              <a:spLocks noChangeArrowheads="1"/>
            </p:cNvSpPr>
            <p:nvPr/>
          </p:nvSpPr>
          <p:spPr bwMode="auto">
            <a:xfrm>
              <a:off x="2544"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6</a:t>
              </a:r>
            </a:p>
          </p:txBody>
        </p:sp>
        <p:sp>
          <p:nvSpPr>
            <p:cNvPr id="79921" name="Text Box 17"/>
            <p:cNvSpPr txBox="1">
              <a:spLocks noChangeArrowheads="1"/>
            </p:cNvSpPr>
            <p:nvPr/>
          </p:nvSpPr>
          <p:spPr bwMode="auto">
            <a:xfrm>
              <a:off x="3072"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2</a:t>
              </a:r>
            </a:p>
          </p:txBody>
        </p:sp>
        <p:sp>
          <p:nvSpPr>
            <p:cNvPr id="79922" name="Text Box 18"/>
            <p:cNvSpPr txBox="1">
              <a:spLocks noChangeArrowheads="1"/>
            </p:cNvSpPr>
            <p:nvPr/>
          </p:nvSpPr>
          <p:spPr bwMode="auto">
            <a:xfrm>
              <a:off x="3638"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6</a:t>
              </a:r>
            </a:p>
          </p:txBody>
        </p:sp>
        <p:sp>
          <p:nvSpPr>
            <p:cNvPr id="79923" name="Text Box 19"/>
            <p:cNvSpPr txBox="1">
              <a:spLocks noChangeArrowheads="1"/>
            </p:cNvSpPr>
            <p:nvPr/>
          </p:nvSpPr>
          <p:spPr bwMode="auto">
            <a:xfrm>
              <a:off x="4032" y="912"/>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0 - 2312</a:t>
              </a:r>
            </a:p>
          </p:txBody>
        </p:sp>
        <p:sp>
          <p:nvSpPr>
            <p:cNvPr id="79924" name="Text Box 20"/>
            <p:cNvSpPr txBox="1">
              <a:spLocks noChangeArrowheads="1"/>
            </p:cNvSpPr>
            <p:nvPr/>
          </p:nvSpPr>
          <p:spPr bwMode="auto">
            <a:xfrm>
              <a:off x="4982"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4</a:t>
              </a:r>
            </a:p>
          </p:txBody>
        </p:sp>
        <p:sp>
          <p:nvSpPr>
            <p:cNvPr id="79925" name="Text Box 21"/>
            <p:cNvSpPr txBox="1">
              <a:spLocks noChangeArrowheads="1"/>
            </p:cNvSpPr>
            <p:nvPr/>
          </p:nvSpPr>
          <p:spPr bwMode="auto">
            <a:xfrm>
              <a:off x="2918" y="1142"/>
              <a:ext cx="5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seq</a:t>
              </a:r>
            </a:p>
            <a:p>
              <a:pPr algn="ctr" eaLnBrk="1" hangingPunct="1">
                <a:spcBef>
                  <a:spcPct val="0"/>
                </a:spcBef>
                <a:buFontTx/>
                <a:buNone/>
              </a:pPr>
              <a:r>
                <a:rPr lang="en-US" altLang="en-US" sz="1600">
                  <a:latin typeface="Arial" charset="0"/>
                </a:rPr>
                <a:t>control</a:t>
              </a:r>
            </a:p>
          </p:txBody>
        </p:sp>
      </p:grpSp>
      <p:grpSp>
        <p:nvGrpSpPr>
          <p:cNvPr id="79875" name="Group 22"/>
          <p:cNvGrpSpPr>
            <a:grpSpLocks/>
          </p:cNvGrpSpPr>
          <p:nvPr/>
        </p:nvGrpSpPr>
        <p:grpSpPr bwMode="auto">
          <a:xfrm>
            <a:off x="442913" y="3856038"/>
            <a:ext cx="8534400" cy="954087"/>
            <a:chOff x="240" y="1991"/>
            <a:chExt cx="5376" cy="601"/>
          </a:xfrm>
        </p:grpSpPr>
        <p:sp>
          <p:nvSpPr>
            <p:cNvPr id="79885" name="Rectangle 23"/>
            <p:cNvSpPr>
              <a:spLocks noChangeArrowheads="1"/>
            </p:cNvSpPr>
            <p:nvPr/>
          </p:nvSpPr>
          <p:spPr bwMode="auto">
            <a:xfrm>
              <a:off x="864" y="2208"/>
              <a:ext cx="624"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Type</a:t>
              </a:r>
            </a:p>
          </p:txBody>
        </p:sp>
        <p:sp>
          <p:nvSpPr>
            <p:cNvPr id="79886" name="Rectangle 24"/>
            <p:cNvSpPr>
              <a:spLocks noChangeArrowheads="1"/>
            </p:cNvSpPr>
            <p:nvPr/>
          </p:nvSpPr>
          <p:spPr bwMode="auto">
            <a:xfrm>
              <a:off x="2592"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From</a:t>
              </a:r>
            </a:p>
            <a:p>
              <a:pPr algn="ctr" eaLnBrk="1" hangingPunct="1">
                <a:spcBef>
                  <a:spcPct val="0"/>
                </a:spcBef>
                <a:buFontTx/>
                <a:buNone/>
              </a:pPr>
              <a:r>
                <a:rPr lang="en-US" altLang="en-US" sz="1600">
                  <a:latin typeface="Arial" charset="0"/>
                </a:rPr>
                <a:t>AP</a:t>
              </a:r>
            </a:p>
          </p:txBody>
        </p:sp>
        <p:sp>
          <p:nvSpPr>
            <p:cNvPr id="79887" name="Rectangle 25"/>
            <p:cNvSpPr>
              <a:spLocks noChangeArrowheads="1"/>
            </p:cNvSpPr>
            <p:nvPr/>
          </p:nvSpPr>
          <p:spPr bwMode="auto">
            <a:xfrm>
              <a:off x="1488" y="2208"/>
              <a:ext cx="67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Subtype</a:t>
              </a:r>
            </a:p>
          </p:txBody>
        </p:sp>
        <p:sp>
          <p:nvSpPr>
            <p:cNvPr id="79888" name="Rectangle 26"/>
            <p:cNvSpPr>
              <a:spLocks noChangeArrowheads="1"/>
            </p:cNvSpPr>
            <p:nvPr/>
          </p:nvSpPr>
          <p:spPr bwMode="auto">
            <a:xfrm>
              <a:off x="2160"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To</a:t>
              </a:r>
            </a:p>
            <a:p>
              <a:pPr algn="ctr" eaLnBrk="1" hangingPunct="1">
                <a:spcBef>
                  <a:spcPct val="0"/>
                </a:spcBef>
                <a:buFontTx/>
                <a:buNone/>
              </a:pPr>
              <a:r>
                <a:rPr lang="en-US" altLang="en-US" sz="1600">
                  <a:latin typeface="Arial" charset="0"/>
                </a:rPr>
                <a:t>AP</a:t>
              </a:r>
            </a:p>
          </p:txBody>
        </p:sp>
        <p:sp>
          <p:nvSpPr>
            <p:cNvPr id="79889" name="Rectangle 27"/>
            <p:cNvSpPr>
              <a:spLocks noChangeArrowheads="1"/>
            </p:cNvSpPr>
            <p:nvPr/>
          </p:nvSpPr>
          <p:spPr bwMode="auto">
            <a:xfrm>
              <a:off x="3024"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More </a:t>
              </a:r>
            </a:p>
            <a:p>
              <a:pPr algn="ctr" eaLnBrk="1" hangingPunct="1">
                <a:spcBef>
                  <a:spcPct val="0"/>
                </a:spcBef>
                <a:buFontTx/>
                <a:buNone/>
              </a:pPr>
              <a:r>
                <a:rPr lang="en-US" altLang="en-US" sz="1600">
                  <a:latin typeface="Arial" charset="0"/>
                </a:rPr>
                <a:t>frag</a:t>
              </a:r>
            </a:p>
          </p:txBody>
        </p:sp>
        <p:sp>
          <p:nvSpPr>
            <p:cNvPr id="79890" name="Rectangle 28"/>
            <p:cNvSpPr>
              <a:spLocks noChangeArrowheads="1"/>
            </p:cNvSpPr>
            <p:nvPr/>
          </p:nvSpPr>
          <p:spPr bwMode="auto">
            <a:xfrm>
              <a:off x="4752"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WEP</a:t>
              </a:r>
            </a:p>
          </p:txBody>
        </p:sp>
        <p:sp>
          <p:nvSpPr>
            <p:cNvPr id="79891" name="Rectangle 29"/>
            <p:cNvSpPr>
              <a:spLocks noChangeArrowheads="1"/>
            </p:cNvSpPr>
            <p:nvPr/>
          </p:nvSpPr>
          <p:spPr bwMode="auto">
            <a:xfrm>
              <a:off x="4320"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More</a:t>
              </a:r>
            </a:p>
            <a:p>
              <a:pPr algn="ctr" eaLnBrk="1" hangingPunct="1">
                <a:spcBef>
                  <a:spcPct val="0"/>
                </a:spcBef>
                <a:buFontTx/>
                <a:buNone/>
              </a:pPr>
              <a:r>
                <a:rPr lang="en-US" altLang="en-US" sz="1600">
                  <a:latin typeface="Arial" charset="0"/>
                </a:rPr>
                <a:t>data</a:t>
              </a:r>
            </a:p>
          </p:txBody>
        </p:sp>
        <p:sp>
          <p:nvSpPr>
            <p:cNvPr id="79892" name="Rectangle 30"/>
            <p:cNvSpPr>
              <a:spLocks noChangeArrowheads="1"/>
            </p:cNvSpPr>
            <p:nvPr/>
          </p:nvSpPr>
          <p:spPr bwMode="auto">
            <a:xfrm>
              <a:off x="3888"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Power</a:t>
              </a:r>
            </a:p>
            <a:p>
              <a:pPr algn="ctr" eaLnBrk="1" hangingPunct="1">
                <a:spcBef>
                  <a:spcPct val="0"/>
                </a:spcBef>
                <a:buFontTx/>
                <a:buNone/>
              </a:pPr>
              <a:r>
                <a:rPr lang="en-US" altLang="en-US" sz="1600">
                  <a:latin typeface="Arial" charset="0"/>
                </a:rPr>
                <a:t>mgt</a:t>
              </a:r>
            </a:p>
          </p:txBody>
        </p:sp>
        <p:sp>
          <p:nvSpPr>
            <p:cNvPr id="79893" name="Rectangle 31"/>
            <p:cNvSpPr>
              <a:spLocks noChangeArrowheads="1"/>
            </p:cNvSpPr>
            <p:nvPr/>
          </p:nvSpPr>
          <p:spPr bwMode="auto">
            <a:xfrm>
              <a:off x="3456"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Retry</a:t>
              </a:r>
            </a:p>
          </p:txBody>
        </p:sp>
        <p:sp>
          <p:nvSpPr>
            <p:cNvPr id="79894" name="Rectangle 32"/>
            <p:cNvSpPr>
              <a:spLocks noChangeArrowheads="1"/>
            </p:cNvSpPr>
            <p:nvPr/>
          </p:nvSpPr>
          <p:spPr bwMode="auto">
            <a:xfrm>
              <a:off x="5184"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Rsvd</a:t>
              </a:r>
            </a:p>
          </p:txBody>
        </p:sp>
        <p:sp>
          <p:nvSpPr>
            <p:cNvPr id="79895" name="Rectangle 33"/>
            <p:cNvSpPr>
              <a:spLocks noChangeArrowheads="1"/>
            </p:cNvSpPr>
            <p:nvPr/>
          </p:nvSpPr>
          <p:spPr bwMode="auto">
            <a:xfrm>
              <a:off x="240" y="2208"/>
              <a:ext cx="624"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eaLnBrk="1" hangingPunct="1">
                <a:spcBef>
                  <a:spcPct val="0"/>
                </a:spcBef>
                <a:buFontTx/>
                <a:buNone/>
              </a:pPr>
              <a:r>
                <a:rPr lang="en-US" altLang="en-US" sz="1600">
                  <a:latin typeface="Arial" charset="0"/>
                </a:rPr>
                <a:t>Protocol</a:t>
              </a:r>
            </a:p>
            <a:p>
              <a:pPr algn="ctr" eaLnBrk="1" hangingPunct="1">
                <a:spcBef>
                  <a:spcPct val="0"/>
                </a:spcBef>
                <a:buFontTx/>
                <a:buNone/>
              </a:pPr>
              <a:r>
                <a:rPr lang="en-US" altLang="en-US" sz="1600">
                  <a:latin typeface="Arial" charset="0"/>
                </a:rPr>
                <a:t>version</a:t>
              </a:r>
            </a:p>
          </p:txBody>
        </p:sp>
        <p:sp>
          <p:nvSpPr>
            <p:cNvPr id="79896" name="Text Box 34"/>
            <p:cNvSpPr txBox="1">
              <a:spLocks noChangeArrowheads="1"/>
            </p:cNvSpPr>
            <p:nvPr/>
          </p:nvSpPr>
          <p:spPr bwMode="auto">
            <a:xfrm>
              <a:off x="518" y="1991"/>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2</a:t>
              </a:r>
            </a:p>
          </p:txBody>
        </p:sp>
        <p:sp>
          <p:nvSpPr>
            <p:cNvPr id="79897" name="Text Box 35"/>
            <p:cNvSpPr txBox="1">
              <a:spLocks noChangeArrowheads="1"/>
            </p:cNvSpPr>
            <p:nvPr/>
          </p:nvSpPr>
          <p:spPr bwMode="auto">
            <a:xfrm>
              <a:off x="110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2</a:t>
              </a:r>
            </a:p>
          </p:txBody>
        </p:sp>
        <p:sp>
          <p:nvSpPr>
            <p:cNvPr id="79898" name="Text Box 36"/>
            <p:cNvSpPr txBox="1">
              <a:spLocks noChangeArrowheads="1"/>
            </p:cNvSpPr>
            <p:nvPr/>
          </p:nvSpPr>
          <p:spPr bwMode="auto">
            <a:xfrm>
              <a:off x="1728"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4</a:t>
              </a:r>
            </a:p>
          </p:txBody>
        </p:sp>
        <p:sp>
          <p:nvSpPr>
            <p:cNvPr id="79899" name="Text Box 37"/>
            <p:cNvSpPr txBox="1">
              <a:spLocks noChangeArrowheads="1"/>
            </p:cNvSpPr>
            <p:nvPr/>
          </p:nvSpPr>
          <p:spPr bwMode="auto">
            <a:xfrm>
              <a:off x="230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1</a:t>
              </a:r>
            </a:p>
          </p:txBody>
        </p:sp>
        <p:sp>
          <p:nvSpPr>
            <p:cNvPr id="79900" name="Text Box 38"/>
            <p:cNvSpPr txBox="1">
              <a:spLocks noChangeArrowheads="1"/>
            </p:cNvSpPr>
            <p:nvPr/>
          </p:nvSpPr>
          <p:spPr bwMode="auto">
            <a:xfrm>
              <a:off x="2688"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1</a:t>
              </a:r>
            </a:p>
          </p:txBody>
        </p:sp>
        <p:sp>
          <p:nvSpPr>
            <p:cNvPr id="79901" name="Text Box 39"/>
            <p:cNvSpPr txBox="1">
              <a:spLocks noChangeArrowheads="1"/>
            </p:cNvSpPr>
            <p:nvPr/>
          </p:nvSpPr>
          <p:spPr bwMode="auto">
            <a:xfrm>
              <a:off x="312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1</a:t>
              </a:r>
            </a:p>
          </p:txBody>
        </p:sp>
        <p:sp>
          <p:nvSpPr>
            <p:cNvPr id="79902" name="Text Box 40"/>
            <p:cNvSpPr txBox="1">
              <a:spLocks noChangeArrowheads="1"/>
            </p:cNvSpPr>
            <p:nvPr/>
          </p:nvSpPr>
          <p:spPr bwMode="auto">
            <a:xfrm>
              <a:off x="446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1</a:t>
              </a:r>
            </a:p>
          </p:txBody>
        </p:sp>
        <p:sp>
          <p:nvSpPr>
            <p:cNvPr id="79903" name="Text Box 41"/>
            <p:cNvSpPr txBox="1">
              <a:spLocks noChangeArrowheads="1"/>
            </p:cNvSpPr>
            <p:nvPr/>
          </p:nvSpPr>
          <p:spPr bwMode="auto">
            <a:xfrm>
              <a:off x="4896"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1</a:t>
              </a:r>
            </a:p>
          </p:txBody>
        </p:sp>
        <p:sp>
          <p:nvSpPr>
            <p:cNvPr id="79904" name="Text Box 42"/>
            <p:cNvSpPr txBox="1">
              <a:spLocks noChangeArrowheads="1"/>
            </p:cNvSpPr>
            <p:nvPr/>
          </p:nvSpPr>
          <p:spPr bwMode="auto">
            <a:xfrm>
              <a:off x="528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1</a:t>
              </a:r>
            </a:p>
          </p:txBody>
        </p:sp>
        <p:sp>
          <p:nvSpPr>
            <p:cNvPr id="79905" name="Text Box 43"/>
            <p:cNvSpPr txBox="1">
              <a:spLocks noChangeArrowheads="1"/>
            </p:cNvSpPr>
            <p:nvPr/>
          </p:nvSpPr>
          <p:spPr bwMode="auto">
            <a:xfrm>
              <a:off x="360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1</a:t>
              </a:r>
            </a:p>
          </p:txBody>
        </p:sp>
        <p:sp>
          <p:nvSpPr>
            <p:cNvPr id="79906" name="Text Box 44"/>
            <p:cNvSpPr txBox="1">
              <a:spLocks noChangeArrowheads="1"/>
            </p:cNvSpPr>
            <p:nvPr/>
          </p:nvSpPr>
          <p:spPr bwMode="auto">
            <a:xfrm>
              <a:off x="398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latin typeface="Arial" charset="0"/>
                </a:rPr>
                <a:t>1</a:t>
              </a:r>
            </a:p>
          </p:txBody>
        </p:sp>
      </p:grpSp>
      <p:sp>
        <p:nvSpPr>
          <p:cNvPr id="79876" name="Freeform 45"/>
          <p:cNvSpPr>
            <a:spLocks/>
          </p:cNvSpPr>
          <p:nvPr/>
        </p:nvSpPr>
        <p:spPr bwMode="auto">
          <a:xfrm>
            <a:off x="430213" y="3144838"/>
            <a:ext cx="8713787" cy="1066800"/>
          </a:xfrm>
          <a:custGeom>
            <a:avLst/>
            <a:gdLst>
              <a:gd name="T0" fmla="*/ 2147483646 w 5489"/>
              <a:gd name="T1" fmla="*/ 0 h 672"/>
              <a:gd name="T2" fmla="*/ 0 w 5489"/>
              <a:gd name="T3" fmla="*/ 2147483646 h 672"/>
              <a:gd name="T4" fmla="*/ 2147483646 w 5489"/>
              <a:gd name="T5" fmla="*/ 2147483646 h 672"/>
              <a:gd name="T6" fmla="*/ 2147483646 w 5489"/>
              <a:gd name="T7" fmla="*/ 0 h 672"/>
              <a:gd name="T8" fmla="*/ 2147483646 w 5489"/>
              <a:gd name="T9" fmla="*/ 0 h 672"/>
              <a:gd name="T10" fmla="*/ 0 60000 65536"/>
              <a:gd name="T11" fmla="*/ 0 60000 65536"/>
              <a:gd name="T12" fmla="*/ 0 60000 65536"/>
              <a:gd name="T13" fmla="*/ 0 60000 65536"/>
              <a:gd name="T14" fmla="*/ 0 60000 65536"/>
              <a:gd name="T15" fmla="*/ 0 w 5489"/>
              <a:gd name="T16" fmla="*/ 0 h 672"/>
              <a:gd name="T17" fmla="*/ 5489 w 5489"/>
              <a:gd name="T18" fmla="*/ 672 h 672"/>
            </a:gdLst>
            <a:ahLst/>
            <a:cxnLst>
              <a:cxn ang="T10">
                <a:pos x="T0" y="T1"/>
              </a:cxn>
              <a:cxn ang="T11">
                <a:pos x="T2" y="T3"/>
              </a:cxn>
              <a:cxn ang="T12">
                <a:pos x="T4" y="T5"/>
              </a:cxn>
              <a:cxn ang="T13">
                <a:pos x="T6" y="T7"/>
              </a:cxn>
              <a:cxn ang="T14">
                <a:pos x="T8" y="T9"/>
              </a:cxn>
            </a:cxnLst>
            <a:rect l="T15" t="T16" r="T17" b="T18"/>
            <a:pathLst>
              <a:path w="5489" h="672">
                <a:moveTo>
                  <a:pt x="64" y="0"/>
                </a:moveTo>
                <a:lnTo>
                  <a:pt x="0" y="664"/>
                </a:lnTo>
                <a:lnTo>
                  <a:pt x="5392" y="672"/>
                </a:lnTo>
                <a:cubicBezTo>
                  <a:pt x="5489" y="561"/>
                  <a:pt x="976" y="408"/>
                  <a:pt x="584" y="0"/>
                </a:cubicBezTo>
                <a:cubicBezTo>
                  <a:pt x="152" y="0"/>
                  <a:pt x="172" y="0"/>
                  <a:pt x="64"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877" name="Rectangle 46"/>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4000">
                <a:solidFill>
                  <a:srgbClr val="000099"/>
                </a:solidFill>
              </a:rPr>
              <a:t>802.11 Frame: More</a:t>
            </a:r>
          </a:p>
        </p:txBody>
      </p:sp>
      <p:sp>
        <p:nvSpPr>
          <p:cNvPr id="79878" name="Text Box 47"/>
          <p:cNvSpPr txBox="1">
            <a:spLocks noChangeArrowheads="1"/>
          </p:cNvSpPr>
          <p:nvPr/>
        </p:nvSpPr>
        <p:spPr bwMode="auto">
          <a:xfrm>
            <a:off x="2132013" y="1335088"/>
            <a:ext cx="33226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duration of reserved </a:t>
            </a:r>
          </a:p>
          <a:p>
            <a:pPr>
              <a:spcBef>
                <a:spcPct val="0"/>
              </a:spcBef>
              <a:buFontTx/>
              <a:buNone/>
            </a:pPr>
            <a:r>
              <a:rPr lang="en-US" altLang="en-US" sz="1800"/>
              <a:t>transmission time (RTS/CTS)</a:t>
            </a:r>
          </a:p>
        </p:txBody>
      </p:sp>
      <p:sp>
        <p:nvSpPr>
          <p:cNvPr id="79879" name="Line 48"/>
          <p:cNvSpPr>
            <a:spLocks noChangeShapeType="1"/>
          </p:cNvSpPr>
          <p:nvPr/>
        </p:nvSpPr>
        <p:spPr bwMode="auto">
          <a:xfrm flipH="1">
            <a:off x="1905000" y="1554163"/>
            <a:ext cx="258763" cy="639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9880" name="Text Box 49"/>
          <p:cNvSpPr txBox="1">
            <a:spLocks noChangeArrowheads="1"/>
          </p:cNvSpPr>
          <p:nvPr/>
        </p:nvSpPr>
        <p:spPr bwMode="auto">
          <a:xfrm>
            <a:off x="5926138" y="1196975"/>
            <a:ext cx="21447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frame seq #</a:t>
            </a:r>
          </a:p>
          <a:p>
            <a:pPr>
              <a:spcBef>
                <a:spcPct val="0"/>
              </a:spcBef>
              <a:buFontTx/>
              <a:buNone/>
            </a:pPr>
            <a:r>
              <a:rPr lang="en-US" altLang="en-US" sz="1800"/>
              <a:t>(for reliable ARQ)</a:t>
            </a:r>
          </a:p>
        </p:txBody>
      </p:sp>
      <p:sp>
        <p:nvSpPr>
          <p:cNvPr id="79881" name="Line 50"/>
          <p:cNvSpPr>
            <a:spLocks noChangeShapeType="1"/>
          </p:cNvSpPr>
          <p:nvPr/>
        </p:nvSpPr>
        <p:spPr bwMode="auto">
          <a:xfrm flipH="1">
            <a:off x="5410200" y="1493838"/>
            <a:ext cx="487363" cy="912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9882" name="Line 51"/>
          <p:cNvSpPr>
            <a:spLocks noChangeShapeType="1"/>
          </p:cNvSpPr>
          <p:nvPr/>
        </p:nvSpPr>
        <p:spPr bwMode="auto">
          <a:xfrm flipH="1" flipV="1">
            <a:off x="2012950" y="4908550"/>
            <a:ext cx="258763" cy="639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9883" name="Text Box 52"/>
          <p:cNvSpPr txBox="1">
            <a:spLocks noChangeArrowheads="1"/>
          </p:cNvSpPr>
          <p:nvPr/>
        </p:nvSpPr>
        <p:spPr bwMode="auto">
          <a:xfrm>
            <a:off x="2192338" y="5480050"/>
            <a:ext cx="25796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frame type</a:t>
            </a:r>
          </a:p>
          <a:p>
            <a:pPr>
              <a:spcBef>
                <a:spcPct val="0"/>
              </a:spcBef>
              <a:buFontTx/>
              <a:buNone/>
            </a:pPr>
            <a:r>
              <a:rPr lang="en-US" altLang="en-US" sz="1800"/>
              <a:t>(RTS, CTS, ACK, data)</a:t>
            </a:r>
          </a:p>
        </p:txBody>
      </p:sp>
      <p:sp>
        <p:nvSpPr>
          <p:cNvPr id="55"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112232164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0740C547-7B2E-C248-ADA3-AFA87590A6F7}" type="slidenum">
              <a:rPr lang="en-US" altLang="en-US" sz="1200"/>
              <a:pPr>
                <a:spcBef>
                  <a:spcPct val="0"/>
                </a:spcBef>
                <a:buFontTx/>
                <a:buNone/>
              </a:pPr>
              <a:t>166</a:t>
            </a:fld>
            <a:endParaRPr lang="en-US" altLang="en-US" sz="1200"/>
          </a:p>
        </p:txBody>
      </p:sp>
      <p:sp>
        <p:nvSpPr>
          <p:cNvPr id="81922" name="Oval 2"/>
          <p:cNvSpPr>
            <a:spLocks noChangeArrowheads="1"/>
          </p:cNvSpPr>
          <p:nvPr/>
        </p:nvSpPr>
        <p:spPr bwMode="auto">
          <a:xfrm>
            <a:off x="1601788" y="1216025"/>
            <a:ext cx="2454275" cy="2374900"/>
          </a:xfrm>
          <a:prstGeom prst="ellipse">
            <a:avLst/>
          </a:pr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23" name="Line 3"/>
          <p:cNvSpPr>
            <a:spLocks noChangeShapeType="1"/>
          </p:cNvSpPr>
          <p:nvPr/>
        </p:nvSpPr>
        <p:spPr bwMode="auto">
          <a:xfrm>
            <a:off x="3581400" y="2728913"/>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24" name="Line 4"/>
          <p:cNvSpPr>
            <a:spLocks noChangeShapeType="1"/>
          </p:cNvSpPr>
          <p:nvPr/>
        </p:nvSpPr>
        <p:spPr bwMode="auto">
          <a:xfrm flipV="1">
            <a:off x="5257800" y="2271713"/>
            <a:ext cx="914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1925" name="Group 5"/>
          <p:cNvGrpSpPr>
            <a:grpSpLocks/>
          </p:cNvGrpSpPr>
          <p:nvPr/>
        </p:nvGrpSpPr>
        <p:grpSpPr bwMode="auto">
          <a:xfrm>
            <a:off x="6019800" y="1433513"/>
            <a:ext cx="2362200" cy="1762125"/>
            <a:chOff x="3744" y="1392"/>
            <a:chExt cx="1488" cy="1110"/>
          </a:xfrm>
        </p:grpSpPr>
        <p:sp>
          <p:nvSpPr>
            <p:cNvPr id="82035" name="Freeform 6"/>
            <p:cNvSpPr>
              <a:spLocks/>
            </p:cNvSpPr>
            <p:nvPr/>
          </p:nvSpPr>
          <p:spPr bwMode="auto">
            <a:xfrm>
              <a:off x="3744" y="1392"/>
              <a:ext cx="1488" cy="1110"/>
            </a:xfrm>
            <a:custGeom>
              <a:avLst/>
              <a:gdLst>
                <a:gd name="T0" fmla="*/ 1 w 2135"/>
                <a:gd name="T1" fmla="*/ 17 h 1662"/>
                <a:gd name="T2" fmla="*/ 4 w 2135"/>
                <a:gd name="T3" fmla="*/ 2 h 1662"/>
                <a:gd name="T4" fmla="*/ 25 w 2135"/>
                <a:gd name="T5" fmla="*/ 5 h 1662"/>
                <a:gd name="T6" fmla="*/ 47 w 2135"/>
                <a:gd name="T7" fmla="*/ 3 h 1662"/>
                <a:gd name="T8" fmla="*/ 78 w 2135"/>
                <a:gd name="T9" fmla="*/ 11 h 1662"/>
                <a:gd name="T10" fmla="*/ 78 w 2135"/>
                <a:gd name="T11" fmla="*/ 30 h 1662"/>
                <a:gd name="T12" fmla="*/ 61 w 2135"/>
                <a:gd name="T13" fmla="*/ 42 h 1662"/>
                <a:gd name="T14" fmla="*/ 31 w 2135"/>
                <a:gd name="T15" fmla="*/ 39 h 1662"/>
                <a:gd name="T16" fmla="*/ 20 w 2135"/>
                <a:gd name="T17" fmla="*/ 33 h 1662"/>
                <a:gd name="T18" fmla="*/ 7 w 2135"/>
                <a:gd name="T19" fmla="*/ 28 h 1662"/>
                <a:gd name="T20" fmla="*/ 1 w 2135"/>
                <a:gd name="T21" fmla="*/ 1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2036" name="Text Box 7"/>
            <p:cNvSpPr txBox="1">
              <a:spLocks noChangeArrowheads="1"/>
            </p:cNvSpPr>
            <p:nvPr/>
          </p:nvSpPr>
          <p:spPr bwMode="auto">
            <a:xfrm>
              <a:off x="4128" y="1776"/>
              <a:ext cx="7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Internet</a:t>
              </a:r>
            </a:p>
          </p:txBody>
        </p:sp>
      </p:grpSp>
      <p:grpSp>
        <p:nvGrpSpPr>
          <p:cNvPr id="81926" name="Group 8"/>
          <p:cNvGrpSpPr>
            <a:grpSpLocks/>
          </p:cNvGrpSpPr>
          <p:nvPr/>
        </p:nvGrpSpPr>
        <p:grpSpPr bwMode="auto">
          <a:xfrm>
            <a:off x="4699000" y="2284413"/>
            <a:ext cx="876300" cy="525462"/>
            <a:chOff x="2960" y="1439"/>
            <a:chExt cx="552" cy="331"/>
          </a:xfrm>
        </p:grpSpPr>
        <p:grpSp>
          <p:nvGrpSpPr>
            <p:cNvPr id="82020" name="Group 9"/>
            <p:cNvGrpSpPr>
              <a:grpSpLocks/>
            </p:cNvGrpSpPr>
            <p:nvPr/>
          </p:nvGrpSpPr>
          <p:grpSpPr bwMode="auto">
            <a:xfrm>
              <a:off x="3024" y="1623"/>
              <a:ext cx="315" cy="147"/>
              <a:chOff x="3600" y="219"/>
              <a:chExt cx="360" cy="175"/>
            </a:xfrm>
          </p:grpSpPr>
          <p:sp>
            <p:nvSpPr>
              <p:cNvPr id="82022" name="Oval 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2023" name="Line 1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24" name="Line 1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25" name="Rectangle 1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82026" name="Oval 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nvGrpSpPr>
              <p:cNvPr id="82027" name="Group 15"/>
              <p:cNvGrpSpPr>
                <a:grpSpLocks/>
              </p:cNvGrpSpPr>
              <p:nvPr/>
            </p:nvGrpSpPr>
            <p:grpSpPr bwMode="auto">
              <a:xfrm>
                <a:off x="3686" y="244"/>
                <a:ext cx="177" cy="66"/>
                <a:chOff x="2848" y="848"/>
                <a:chExt cx="140" cy="98"/>
              </a:xfrm>
            </p:grpSpPr>
            <p:sp>
              <p:nvSpPr>
                <p:cNvPr id="82032"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33"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34"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2028" name="Group 19"/>
              <p:cNvGrpSpPr>
                <a:grpSpLocks/>
              </p:cNvGrpSpPr>
              <p:nvPr/>
            </p:nvGrpSpPr>
            <p:grpSpPr bwMode="auto">
              <a:xfrm flipV="1">
                <a:off x="3686" y="243"/>
                <a:ext cx="177" cy="66"/>
                <a:chOff x="2848" y="848"/>
                <a:chExt cx="140" cy="98"/>
              </a:xfrm>
            </p:grpSpPr>
            <p:sp>
              <p:nvSpPr>
                <p:cNvPr id="82029"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30"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31"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2021" name="Text Box 23"/>
            <p:cNvSpPr txBox="1">
              <a:spLocks noChangeArrowheads="1"/>
            </p:cNvSpPr>
            <p:nvPr/>
          </p:nvSpPr>
          <p:spPr bwMode="auto">
            <a:xfrm>
              <a:off x="2960" y="1439"/>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router</a:t>
              </a:r>
            </a:p>
          </p:txBody>
        </p:sp>
      </p:grpSp>
      <p:grpSp>
        <p:nvGrpSpPr>
          <p:cNvPr id="81927" name="Group 24"/>
          <p:cNvGrpSpPr>
            <a:grpSpLocks/>
          </p:cNvGrpSpPr>
          <p:nvPr/>
        </p:nvGrpSpPr>
        <p:grpSpPr bwMode="auto">
          <a:xfrm>
            <a:off x="3022600" y="2157413"/>
            <a:ext cx="935038" cy="1039812"/>
            <a:chOff x="1952" y="1032"/>
            <a:chExt cx="589" cy="655"/>
          </a:xfrm>
        </p:grpSpPr>
        <p:sp>
          <p:nvSpPr>
            <p:cNvPr id="82000" name="Text Box 25"/>
            <p:cNvSpPr txBox="1">
              <a:spLocks noChangeArrowheads="1"/>
            </p:cNvSpPr>
            <p:nvPr/>
          </p:nvSpPr>
          <p:spPr bwMode="auto">
            <a:xfrm>
              <a:off x="2080" y="1456"/>
              <a:ext cx="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AP</a:t>
              </a:r>
            </a:p>
          </p:txBody>
        </p:sp>
        <p:grpSp>
          <p:nvGrpSpPr>
            <p:cNvPr id="82001" name="Group 26"/>
            <p:cNvGrpSpPr>
              <a:grpSpLocks/>
            </p:cNvGrpSpPr>
            <p:nvPr/>
          </p:nvGrpSpPr>
          <p:grpSpPr bwMode="auto">
            <a:xfrm>
              <a:off x="1952" y="1032"/>
              <a:ext cx="589" cy="440"/>
              <a:chOff x="1160" y="2192"/>
              <a:chExt cx="589" cy="440"/>
            </a:xfrm>
          </p:grpSpPr>
          <p:pic>
            <p:nvPicPr>
              <p:cNvPr id="82002" name="Picture 27"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3" name="AutoShape 28"/>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2004" name="Freeform 29"/>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5" name="Freeform 30"/>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6" name="Freeform 31"/>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7" name="Freeform 32"/>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8" name="Freeform 33"/>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9" name="Freeform 34"/>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0" name="Freeform 35"/>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1" name="Freeform 36"/>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2" name="Freeform 37"/>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3" name="Freeform 38"/>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4" name="Freeform 39"/>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5" name="Freeform 40"/>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6" name="Freeform 41"/>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7" name="Freeform 42"/>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8" name="Freeform 43"/>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9" name="Freeform 44"/>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81928" name="Group 45"/>
          <p:cNvGrpSpPr>
            <a:grpSpLocks/>
          </p:cNvGrpSpPr>
          <p:nvPr/>
        </p:nvGrpSpPr>
        <p:grpSpPr bwMode="auto">
          <a:xfrm>
            <a:off x="1943100" y="1827213"/>
            <a:ext cx="495300" cy="622300"/>
            <a:chOff x="2870" y="1518"/>
            <a:chExt cx="292" cy="320"/>
          </a:xfrm>
        </p:grpSpPr>
        <p:graphicFrame>
          <p:nvGraphicFramePr>
            <p:cNvPr id="81998" name="Object 4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10277" name="Clip" r:id="rId5" imgW="825500" imgH="838200" progId="MS_ClipArt_Gallery.2">
                    <p:embed/>
                  </p:oleObj>
                </mc:Choice>
                <mc:Fallback>
                  <p:oleObj name="Clip" r:id="rId5" imgW="825500" imgH="83820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1999" name="Object 4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10278" name="Clip" r:id="rId7" imgW="1270000" imgH="1193800" progId="MS_ClipArt_Gallery.2">
                    <p:embed/>
                  </p:oleObj>
                </mc:Choice>
                <mc:Fallback>
                  <p:oleObj name="Clip" r:id="rId7" imgW="1270000" imgH="119380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81929" name="Group 48"/>
          <p:cNvGrpSpPr>
            <a:grpSpLocks/>
          </p:cNvGrpSpPr>
          <p:nvPr/>
        </p:nvGrpSpPr>
        <p:grpSpPr bwMode="auto">
          <a:xfrm>
            <a:off x="2801938" y="1347788"/>
            <a:ext cx="495300" cy="622300"/>
            <a:chOff x="2870" y="1518"/>
            <a:chExt cx="292" cy="320"/>
          </a:xfrm>
        </p:grpSpPr>
        <p:graphicFrame>
          <p:nvGraphicFramePr>
            <p:cNvPr id="81996" name="Object 4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10279" name="Clip" r:id="rId9" imgW="825500" imgH="838200" progId="MS_ClipArt_Gallery.2">
                    <p:embed/>
                  </p:oleObj>
                </mc:Choice>
                <mc:Fallback>
                  <p:oleObj name="Clip" r:id="rId9" imgW="825500" imgH="83820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1997" name="Object 5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10280" name="Clip" r:id="rId10" imgW="1270000" imgH="1193800" progId="MS_ClipArt_Gallery.2">
                    <p:embed/>
                  </p:oleObj>
                </mc:Choice>
                <mc:Fallback>
                  <p:oleObj name="Clip" r:id="rId10" imgW="1270000" imgH="119380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81930" name="Text Box 51"/>
          <p:cNvSpPr txBox="1">
            <a:spLocks noChangeArrowheads="1"/>
          </p:cNvSpPr>
          <p:nvPr/>
        </p:nvSpPr>
        <p:spPr bwMode="auto">
          <a:xfrm>
            <a:off x="1727200" y="234791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H1</a:t>
            </a:r>
          </a:p>
        </p:txBody>
      </p:sp>
      <p:sp>
        <p:nvSpPr>
          <p:cNvPr id="81931" name="Text Box 52"/>
          <p:cNvSpPr txBox="1">
            <a:spLocks noChangeArrowheads="1"/>
          </p:cNvSpPr>
          <p:nvPr/>
        </p:nvSpPr>
        <p:spPr bwMode="auto">
          <a:xfrm>
            <a:off x="4327525" y="2376488"/>
            <a:ext cx="4302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R1</a:t>
            </a:r>
          </a:p>
        </p:txBody>
      </p:sp>
      <p:grpSp>
        <p:nvGrpSpPr>
          <p:cNvPr id="11" name="Group 53"/>
          <p:cNvGrpSpPr>
            <a:grpSpLocks/>
          </p:cNvGrpSpPr>
          <p:nvPr/>
        </p:nvGrpSpPr>
        <p:grpSpPr bwMode="auto">
          <a:xfrm>
            <a:off x="304800" y="2209800"/>
            <a:ext cx="5386388" cy="3913188"/>
            <a:chOff x="268" y="1180"/>
            <a:chExt cx="3393" cy="2465"/>
          </a:xfrm>
        </p:grpSpPr>
        <p:sp>
          <p:nvSpPr>
            <p:cNvPr id="81967" name="Line 54"/>
            <p:cNvSpPr>
              <a:spLocks noChangeShapeType="1"/>
            </p:cNvSpPr>
            <p:nvPr/>
          </p:nvSpPr>
          <p:spPr bwMode="auto">
            <a:xfrm>
              <a:off x="1612" y="1180"/>
              <a:ext cx="566" cy="2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1968" name="Rectangle 55"/>
            <p:cNvSpPr>
              <a:spLocks noChangeArrowheads="1"/>
            </p:cNvSpPr>
            <p:nvPr/>
          </p:nvSpPr>
          <p:spPr bwMode="auto">
            <a:xfrm>
              <a:off x="358" y="2897"/>
              <a:ext cx="3280"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69" name="Freeform 56"/>
            <p:cNvSpPr>
              <a:spLocks/>
            </p:cNvSpPr>
            <p:nvPr/>
          </p:nvSpPr>
          <p:spPr bwMode="auto">
            <a:xfrm>
              <a:off x="268" y="1426"/>
              <a:ext cx="3374" cy="1668"/>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 name="T18" fmla="*/ 0 w 3374"/>
                <a:gd name="T19" fmla="*/ 0 h 1668"/>
                <a:gd name="T20" fmla="*/ 3374 w 3374"/>
                <a:gd name="T21" fmla="*/ 1668 h 1668"/>
              </a:gdLst>
              <a:ahLst/>
              <a:cxnLst>
                <a:cxn ang="T12">
                  <a:pos x="T0" y="T1"/>
                </a:cxn>
                <a:cxn ang="T13">
                  <a:pos x="T2" y="T3"/>
                </a:cxn>
                <a:cxn ang="T14">
                  <a:pos x="T4" y="T5"/>
                </a:cxn>
                <a:cxn ang="T15">
                  <a:pos x="T6" y="T7"/>
                </a:cxn>
                <a:cxn ang="T16">
                  <a:pos x="T8" y="T9"/>
                </a:cxn>
                <a:cxn ang="T17">
                  <a:pos x="T10" y="T11"/>
                </a:cxn>
              </a:cxnLst>
              <a:rect l="T18" t="T19" r="T20" b="T21"/>
              <a:pathLst>
                <a:path w="3374" h="1668">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70" name="Rectangle 57"/>
            <p:cNvSpPr>
              <a:spLocks noChangeArrowheads="1"/>
            </p:cNvSpPr>
            <p:nvPr/>
          </p:nvSpPr>
          <p:spPr bwMode="auto">
            <a:xfrm rot="1284652">
              <a:off x="1621" y="1314"/>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71" name="Text Box 58"/>
            <p:cNvSpPr txBox="1">
              <a:spLocks noChangeArrowheads="1"/>
            </p:cNvSpPr>
            <p:nvPr/>
          </p:nvSpPr>
          <p:spPr bwMode="auto">
            <a:xfrm>
              <a:off x="540" y="2923"/>
              <a:ext cx="29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AP MAC addr  H1 MAC addr R1 MAC addr</a:t>
              </a:r>
            </a:p>
          </p:txBody>
        </p:sp>
        <p:sp>
          <p:nvSpPr>
            <p:cNvPr id="81972" name="Line 59"/>
            <p:cNvSpPr>
              <a:spLocks noChangeShapeType="1"/>
            </p:cNvSpPr>
            <p:nvPr/>
          </p:nvSpPr>
          <p:spPr bwMode="auto">
            <a:xfrm>
              <a:off x="56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73" name="Line 60"/>
            <p:cNvSpPr>
              <a:spLocks noChangeShapeType="1"/>
            </p:cNvSpPr>
            <p:nvPr/>
          </p:nvSpPr>
          <p:spPr bwMode="auto">
            <a:xfrm>
              <a:off x="152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74" name="Line 61"/>
            <p:cNvSpPr>
              <a:spLocks noChangeShapeType="1"/>
            </p:cNvSpPr>
            <p:nvPr/>
          </p:nvSpPr>
          <p:spPr bwMode="auto">
            <a:xfrm>
              <a:off x="248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81975" name="Group 62"/>
            <p:cNvGrpSpPr>
              <a:grpSpLocks/>
            </p:cNvGrpSpPr>
            <p:nvPr/>
          </p:nvGrpSpPr>
          <p:grpSpPr bwMode="auto">
            <a:xfrm>
              <a:off x="396" y="3107"/>
              <a:ext cx="120" cy="114"/>
              <a:chOff x="1300" y="3186"/>
              <a:chExt cx="120" cy="114"/>
            </a:xfrm>
          </p:grpSpPr>
          <p:sp>
            <p:nvSpPr>
              <p:cNvPr id="81993" name="Rectangle 63"/>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94" name="Freeform 64"/>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1995" name="Freeform 65"/>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81976" name="Group 66"/>
            <p:cNvGrpSpPr>
              <a:grpSpLocks/>
            </p:cNvGrpSpPr>
            <p:nvPr/>
          </p:nvGrpSpPr>
          <p:grpSpPr bwMode="auto">
            <a:xfrm>
              <a:off x="412" y="2839"/>
              <a:ext cx="120" cy="114"/>
              <a:chOff x="1300" y="3186"/>
              <a:chExt cx="120" cy="114"/>
            </a:xfrm>
          </p:grpSpPr>
          <p:sp>
            <p:nvSpPr>
              <p:cNvPr id="81990" name="Rectangle 67"/>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91" name="Freeform 68"/>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1992" name="Freeform 69"/>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81977" name="Group 70"/>
            <p:cNvGrpSpPr>
              <a:grpSpLocks/>
            </p:cNvGrpSpPr>
            <p:nvPr/>
          </p:nvGrpSpPr>
          <p:grpSpPr bwMode="auto">
            <a:xfrm>
              <a:off x="3456" y="2851"/>
              <a:ext cx="120" cy="114"/>
              <a:chOff x="1300" y="3186"/>
              <a:chExt cx="120" cy="114"/>
            </a:xfrm>
          </p:grpSpPr>
          <p:sp>
            <p:nvSpPr>
              <p:cNvPr id="81987" name="Rectangle 71"/>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88" name="Freeform 72"/>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1989" name="Freeform 73"/>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sp>
          <p:nvSpPr>
            <p:cNvPr id="81978" name="Line 74"/>
            <p:cNvSpPr>
              <a:spLocks noChangeShapeType="1"/>
            </p:cNvSpPr>
            <p:nvPr/>
          </p:nvSpPr>
          <p:spPr bwMode="auto">
            <a:xfrm>
              <a:off x="3404" y="2903"/>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81979" name="Group 75"/>
            <p:cNvGrpSpPr>
              <a:grpSpLocks/>
            </p:cNvGrpSpPr>
            <p:nvPr/>
          </p:nvGrpSpPr>
          <p:grpSpPr bwMode="auto">
            <a:xfrm>
              <a:off x="3462" y="3103"/>
              <a:ext cx="120" cy="114"/>
              <a:chOff x="1300" y="3186"/>
              <a:chExt cx="120" cy="114"/>
            </a:xfrm>
          </p:grpSpPr>
          <p:sp>
            <p:nvSpPr>
              <p:cNvPr id="81984" name="Rectangle 76"/>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85" name="Freeform 77"/>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1986" name="Freeform 78"/>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sp>
          <p:nvSpPr>
            <p:cNvPr id="81980" name="Text Box 79"/>
            <p:cNvSpPr txBox="1">
              <a:spLocks noChangeArrowheads="1"/>
            </p:cNvSpPr>
            <p:nvPr/>
          </p:nvSpPr>
          <p:spPr bwMode="auto">
            <a:xfrm>
              <a:off x="523" y="3182"/>
              <a:ext cx="6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latin typeface="Arial" charset="0"/>
                </a:rPr>
                <a:t>address 1</a:t>
              </a:r>
            </a:p>
          </p:txBody>
        </p:sp>
        <p:sp>
          <p:nvSpPr>
            <p:cNvPr id="81981" name="Text Box 80"/>
            <p:cNvSpPr txBox="1">
              <a:spLocks noChangeArrowheads="1"/>
            </p:cNvSpPr>
            <p:nvPr/>
          </p:nvSpPr>
          <p:spPr bwMode="auto">
            <a:xfrm>
              <a:off x="1500" y="3180"/>
              <a:ext cx="6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latin typeface="Arial" charset="0"/>
                </a:rPr>
                <a:t>address 2</a:t>
              </a:r>
            </a:p>
          </p:txBody>
        </p:sp>
        <p:sp>
          <p:nvSpPr>
            <p:cNvPr id="81982" name="Text Box 81"/>
            <p:cNvSpPr txBox="1">
              <a:spLocks noChangeArrowheads="1"/>
            </p:cNvSpPr>
            <p:nvPr/>
          </p:nvSpPr>
          <p:spPr bwMode="auto">
            <a:xfrm>
              <a:off x="2480" y="3171"/>
              <a:ext cx="6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latin typeface="Arial" charset="0"/>
                </a:rPr>
                <a:t>address 3</a:t>
              </a:r>
            </a:p>
          </p:txBody>
        </p:sp>
        <p:sp>
          <p:nvSpPr>
            <p:cNvPr id="81983" name="Text Box 82"/>
            <p:cNvSpPr txBox="1">
              <a:spLocks noChangeArrowheads="1"/>
            </p:cNvSpPr>
            <p:nvPr/>
          </p:nvSpPr>
          <p:spPr bwMode="auto">
            <a:xfrm>
              <a:off x="2619" y="3414"/>
              <a:ext cx="10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802.</a:t>
              </a:r>
              <a:r>
                <a:rPr lang="en-US" altLang="en-US" sz="1800" b="1">
                  <a:solidFill>
                    <a:srgbClr val="FF0000"/>
                  </a:solidFill>
                </a:rPr>
                <a:t>11</a:t>
              </a:r>
              <a:r>
                <a:rPr lang="en-US" altLang="en-US" sz="1800"/>
                <a:t> frame</a:t>
              </a:r>
            </a:p>
          </p:txBody>
        </p:sp>
      </p:grpSp>
      <p:grpSp>
        <p:nvGrpSpPr>
          <p:cNvPr id="16" name="Group 83"/>
          <p:cNvGrpSpPr>
            <a:grpSpLocks/>
          </p:cNvGrpSpPr>
          <p:nvPr/>
        </p:nvGrpSpPr>
        <p:grpSpPr bwMode="auto">
          <a:xfrm>
            <a:off x="3811588" y="2811463"/>
            <a:ext cx="4284662" cy="2152650"/>
            <a:chOff x="2401" y="1771"/>
            <a:chExt cx="2699" cy="1356"/>
          </a:xfrm>
        </p:grpSpPr>
        <p:sp>
          <p:nvSpPr>
            <p:cNvPr id="81940" name="Freeform 84"/>
            <p:cNvSpPr>
              <a:spLocks/>
            </p:cNvSpPr>
            <p:nvPr/>
          </p:nvSpPr>
          <p:spPr bwMode="auto">
            <a:xfrm>
              <a:off x="2592" y="2002"/>
              <a:ext cx="2419" cy="441"/>
            </a:xfrm>
            <a:custGeom>
              <a:avLst/>
              <a:gdLst>
                <a:gd name="T0" fmla="*/ 54 w 2419"/>
                <a:gd name="T1" fmla="*/ 9 h 441"/>
                <a:gd name="T2" fmla="*/ 0 w 2419"/>
                <a:gd name="T3" fmla="*/ 437 h 441"/>
                <a:gd name="T4" fmla="*/ 2419 w 2419"/>
                <a:gd name="T5" fmla="*/ 369 h 441"/>
                <a:gd name="T6" fmla="*/ 336 w 2419"/>
                <a:gd name="T7" fmla="*/ 5 h 441"/>
                <a:gd name="T8" fmla="*/ 54 w 2419"/>
                <a:gd name="T9" fmla="*/ 9 h 441"/>
                <a:gd name="T10" fmla="*/ 0 60000 65536"/>
                <a:gd name="T11" fmla="*/ 0 60000 65536"/>
                <a:gd name="T12" fmla="*/ 0 60000 65536"/>
                <a:gd name="T13" fmla="*/ 0 60000 65536"/>
                <a:gd name="T14" fmla="*/ 0 60000 65536"/>
                <a:gd name="T15" fmla="*/ 0 w 2419"/>
                <a:gd name="T16" fmla="*/ 0 h 441"/>
                <a:gd name="T17" fmla="*/ 2419 w 2419"/>
                <a:gd name="T18" fmla="*/ 441 h 441"/>
              </a:gdLst>
              <a:ahLst/>
              <a:cxnLst>
                <a:cxn ang="T10">
                  <a:pos x="T0" y="T1"/>
                </a:cxn>
                <a:cxn ang="T11">
                  <a:pos x="T2" y="T3"/>
                </a:cxn>
                <a:cxn ang="T12">
                  <a:pos x="T4" y="T5"/>
                </a:cxn>
                <a:cxn ang="T13">
                  <a:pos x="T6" y="T7"/>
                </a:cxn>
                <a:cxn ang="T14">
                  <a:pos x="T8" y="T9"/>
                </a:cxn>
              </a:cxnLst>
              <a:rect l="T15" t="T16" r="T17" b="T18"/>
              <a:pathLst>
                <a:path w="2419" h="441">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41" name="Line 85"/>
            <p:cNvSpPr>
              <a:spLocks noChangeShapeType="1"/>
            </p:cNvSpPr>
            <p:nvPr/>
          </p:nvSpPr>
          <p:spPr bwMode="auto">
            <a:xfrm>
              <a:off x="2401" y="1771"/>
              <a:ext cx="604"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1942" name="Rectangle 86"/>
            <p:cNvSpPr>
              <a:spLocks noChangeArrowheads="1"/>
            </p:cNvSpPr>
            <p:nvPr/>
          </p:nvSpPr>
          <p:spPr bwMode="auto">
            <a:xfrm>
              <a:off x="2620" y="2398"/>
              <a:ext cx="2385"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43" name="Rectangle 87"/>
            <p:cNvSpPr>
              <a:spLocks noChangeArrowheads="1"/>
            </p:cNvSpPr>
            <p:nvPr/>
          </p:nvSpPr>
          <p:spPr bwMode="auto">
            <a:xfrm>
              <a:off x="2563" y="1848"/>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44" name="Text Box 88"/>
            <p:cNvSpPr txBox="1">
              <a:spLocks noChangeArrowheads="1"/>
            </p:cNvSpPr>
            <p:nvPr/>
          </p:nvSpPr>
          <p:spPr bwMode="auto">
            <a:xfrm>
              <a:off x="2802" y="2424"/>
              <a:ext cx="20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R1 MAC addr  </a:t>
              </a:r>
              <a:r>
                <a:rPr lang="en-US" altLang="en-US" sz="1800">
                  <a:solidFill>
                    <a:srgbClr val="FF0000"/>
                  </a:solidFill>
                </a:rPr>
                <a:t>H1</a:t>
              </a:r>
              <a:r>
                <a:rPr lang="en-US" altLang="en-US" sz="1800"/>
                <a:t> MAC addr </a:t>
              </a:r>
            </a:p>
          </p:txBody>
        </p:sp>
        <p:sp>
          <p:nvSpPr>
            <p:cNvPr id="81945" name="Line 89"/>
            <p:cNvSpPr>
              <a:spLocks noChangeShapeType="1"/>
            </p:cNvSpPr>
            <p:nvPr/>
          </p:nvSpPr>
          <p:spPr bwMode="auto">
            <a:xfrm>
              <a:off x="282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46" name="Line 90"/>
            <p:cNvSpPr>
              <a:spLocks noChangeShapeType="1"/>
            </p:cNvSpPr>
            <p:nvPr/>
          </p:nvSpPr>
          <p:spPr bwMode="auto">
            <a:xfrm>
              <a:off x="378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47" name="Line 91"/>
            <p:cNvSpPr>
              <a:spLocks noChangeShapeType="1"/>
            </p:cNvSpPr>
            <p:nvPr/>
          </p:nvSpPr>
          <p:spPr bwMode="auto">
            <a:xfrm>
              <a:off x="474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81948" name="Group 92"/>
            <p:cNvGrpSpPr>
              <a:grpSpLocks/>
            </p:cNvGrpSpPr>
            <p:nvPr/>
          </p:nvGrpSpPr>
          <p:grpSpPr bwMode="auto">
            <a:xfrm>
              <a:off x="2658" y="2608"/>
              <a:ext cx="120" cy="114"/>
              <a:chOff x="1300" y="3186"/>
              <a:chExt cx="120" cy="114"/>
            </a:xfrm>
          </p:grpSpPr>
          <p:sp>
            <p:nvSpPr>
              <p:cNvPr id="81964" name="Rectangle 93"/>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65" name="Freeform 94"/>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1966" name="Freeform 95"/>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81949" name="Group 96"/>
            <p:cNvGrpSpPr>
              <a:grpSpLocks/>
            </p:cNvGrpSpPr>
            <p:nvPr/>
          </p:nvGrpSpPr>
          <p:grpSpPr bwMode="auto">
            <a:xfrm>
              <a:off x="2674" y="2340"/>
              <a:ext cx="120" cy="114"/>
              <a:chOff x="1300" y="3186"/>
              <a:chExt cx="120" cy="114"/>
            </a:xfrm>
          </p:grpSpPr>
          <p:sp>
            <p:nvSpPr>
              <p:cNvPr id="81961" name="Rectangle 97"/>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62" name="Freeform 98"/>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1963" name="Freeform 99"/>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81950" name="Group 100"/>
            <p:cNvGrpSpPr>
              <a:grpSpLocks/>
            </p:cNvGrpSpPr>
            <p:nvPr/>
          </p:nvGrpSpPr>
          <p:grpSpPr bwMode="auto">
            <a:xfrm>
              <a:off x="4814" y="2352"/>
              <a:ext cx="120" cy="114"/>
              <a:chOff x="1300" y="3186"/>
              <a:chExt cx="120" cy="114"/>
            </a:xfrm>
          </p:grpSpPr>
          <p:sp>
            <p:nvSpPr>
              <p:cNvPr id="81958" name="Rectangle 101"/>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59" name="Freeform 102"/>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1960" name="Freeform 103"/>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81951" name="Group 104"/>
            <p:cNvGrpSpPr>
              <a:grpSpLocks/>
            </p:cNvGrpSpPr>
            <p:nvPr/>
          </p:nvGrpSpPr>
          <p:grpSpPr bwMode="auto">
            <a:xfrm>
              <a:off x="4820" y="2604"/>
              <a:ext cx="120" cy="114"/>
              <a:chOff x="1300" y="3186"/>
              <a:chExt cx="120" cy="114"/>
            </a:xfrm>
          </p:grpSpPr>
          <p:sp>
            <p:nvSpPr>
              <p:cNvPr id="81955" name="Rectangle 105"/>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1956" name="Freeform 106"/>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1957" name="Freeform 107"/>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sp>
          <p:nvSpPr>
            <p:cNvPr id="81952" name="Text Box 108"/>
            <p:cNvSpPr txBox="1">
              <a:spLocks noChangeArrowheads="1"/>
            </p:cNvSpPr>
            <p:nvPr/>
          </p:nvSpPr>
          <p:spPr bwMode="auto">
            <a:xfrm>
              <a:off x="2785" y="2683"/>
              <a:ext cx="8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latin typeface="Arial" charset="0"/>
                </a:rPr>
                <a:t>dest. address </a:t>
              </a:r>
            </a:p>
          </p:txBody>
        </p:sp>
        <p:sp>
          <p:nvSpPr>
            <p:cNvPr id="81953" name="Text Box 109"/>
            <p:cNvSpPr txBox="1">
              <a:spLocks noChangeArrowheads="1"/>
            </p:cNvSpPr>
            <p:nvPr/>
          </p:nvSpPr>
          <p:spPr bwMode="auto">
            <a:xfrm>
              <a:off x="3762" y="2681"/>
              <a:ext cx="9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latin typeface="Arial" charset="0"/>
                </a:rPr>
                <a:t>source address </a:t>
              </a:r>
            </a:p>
          </p:txBody>
        </p:sp>
        <p:sp>
          <p:nvSpPr>
            <p:cNvPr id="81954" name="Text Box 110"/>
            <p:cNvSpPr txBox="1">
              <a:spLocks noChangeArrowheads="1"/>
            </p:cNvSpPr>
            <p:nvPr/>
          </p:nvSpPr>
          <p:spPr bwMode="auto">
            <a:xfrm>
              <a:off x="4146" y="2896"/>
              <a:ext cx="9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802.</a:t>
              </a:r>
              <a:r>
                <a:rPr lang="en-US" altLang="en-US" sz="1800" b="1">
                  <a:solidFill>
                    <a:srgbClr val="FF0000"/>
                  </a:solidFill>
                </a:rPr>
                <a:t>3</a:t>
              </a:r>
              <a:r>
                <a:rPr lang="en-US" altLang="en-US" sz="1800">
                  <a:solidFill>
                    <a:srgbClr val="FF0000"/>
                  </a:solidFill>
                </a:rPr>
                <a:t> </a:t>
              </a:r>
              <a:r>
                <a:rPr lang="en-US" altLang="en-US" sz="1800"/>
                <a:t>frame</a:t>
              </a:r>
            </a:p>
          </p:txBody>
        </p:sp>
      </p:grpSp>
      <p:sp>
        <p:nvSpPr>
          <p:cNvPr id="81934" name="Rectangle 111"/>
          <p:cNvSpPr>
            <a:spLocks noChangeArrowheads="1"/>
          </p:cNvSpPr>
          <p:nvPr/>
        </p:nvSpPr>
        <p:spPr bwMode="auto">
          <a:xfrm>
            <a:off x="533400" y="1524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4000">
                <a:solidFill>
                  <a:srgbClr val="000099"/>
                </a:solidFill>
              </a:rPr>
              <a:t>802.11 Frame: Addressing</a:t>
            </a:r>
          </a:p>
        </p:txBody>
      </p:sp>
      <p:sp>
        <p:nvSpPr>
          <p:cNvPr id="81935" name="Text Box 110"/>
          <p:cNvSpPr txBox="1">
            <a:spLocks noChangeArrowheads="1"/>
          </p:cNvSpPr>
          <p:nvPr/>
        </p:nvSpPr>
        <p:spPr bwMode="auto">
          <a:xfrm>
            <a:off x="457200" y="5715000"/>
            <a:ext cx="2471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To-AP=1; From-AP=0; </a:t>
            </a:r>
          </a:p>
        </p:txBody>
      </p:sp>
      <p:sp>
        <p:nvSpPr>
          <p:cNvPr id="115"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grpSp>
        <p:nvGrpSpPr>
          <p:cNvPr id="5" name="Group 4"/>
          <p:cNvGrpSpPr>
            <a:grpSpLocks/>
          </p:cNvGrpSpPr>
          <p:nvPr/>
        </p:nvGrpSpPr>
        <p:grpSpPr bwMode="auto">
          <a:xfrm>
            <a:off x="6067425" y="3121025"/>
            <a:ext cx="2668588" cy="758825"/>
            <a:chOff x="6082941" y="3149085"/>
            <a:chExt cx="2667718" cy="759341"/>
          </a:xfrm>
        </p:grpSpPr>
        <p:cxnSp>
          <p:nvCxnSpPr>
            <p:cNvPr id="81938" name="Straight Arrow Connector 2"/>
            <p:cNvCxnSpPr>
              <a:cxnSpLocks noChangeShapeType="1"/>
            </p:cNvCxnSpPr>
            <p:nvPr/>
          </p:nvCxnSpPr>
          <p:spPr bwMode="auto">
            <a:xfrm flipH="1">
              <a:off x="6172200" y="3422653"/>
              <a:ext cx="381000" cy="485773"/>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81939" name="Text Box 110"/>
            <p:cNvSpPr txBox="1">
              <a:spLocks noChangeArrowheads="1"/>
            </p:cNvSpPr>
            <p:nvPr/>
          </p:nvSpPr>
          <p:spPr bwMode="auto">
            <a:xfrm>
              <a:off x="6082941" y="3149085"/>
              <a:ext cx="26677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i="1">
                  <a:solidFill>
                    <a:srgbClr val="FF0000"/>
                  </a:solidFill>
                  <a:latin typeface="Arial" charset="0"/>
                </a:rPr>
                <a:t>Not AP’s MAC address!</a:t>
              </a:r>
            </a:p>
          </p:txBody>
        </p:sp>
      </p:grpSp>
    </p:spTree>
    <p:extLst>
      <p:ext uri="{BB962C8B-B14F-4D97-AF65-F5344CB8AC3E}">
        <p14:creationId xmlns:p14="http://schemas.microsoft.com/office/powerpoint/2010/main" val="8029150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fld id="{CAFB2D0A-2BBC-8F44-8E72-D1539397850E}" type="slidenum">
              <a:rPr lang="en-US" altLang="en-US" sz="1200"/>
              <a:pPr>
                <a:spcBef>
                  <a:spcPct val="0"/>
                </a:spcBef>
                <a:buFontTx/>
                <a:buNone/>
              </a:pPr>
              <a:t>167</a:t>
            </a:fld>
            <a:endParaRPr lang="en-US" altLang="en-US" sz="1200"/>
          </a:p>
        </p:txBody>
      </p:sp>
      <p:sp>
        <p:nvSpPr>
          <p:cNvPr id="83970" name="Oval 2"/>
          <p:cNvSpPr>
            <a:spLocks noChangeArrowheads="1"/>
          </p:cNvSpPr>
          <p:nvPr/>
        </p:nvSpPr>
        <p:spPr bwMode="auto">
          <a:xfrm>
            <a:off x="1601788" y="1216025"/>
            <a:ext cx="2454275" cy="2374900"/>
          </a:xfrm>
          <a:prstGeom prst="ellipse">
            <a:avLst/>
          </a:pr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3971" name="Line 3"/>
          <p:cNvSpPr>
            <a:spLocks noChangeShapeType="1"/>
          </p:cNvSpPr>
          <p:nvPr/>
        </p:nvSpPr>
        <p:spPr bwMode="auto">
          <a:xfrm>
            <a:off x="3581400" y="2728913"/>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72" name="Line 4"/>
          <p:cNvSpPr>
            <a:spLocks noChangeShapeType="1"/>
          </p:cNvSpPr>
          <p:nvPr/>
        </p:nvSpPr>
        <p:spPr bwMode="auto">
          <a:xfrm flipV="1">
            <a:off x="5257800" y="2271713"/>
            <a:ext cx="914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973" name="Group 5"/>
          <p:cNvGrpSpPr>
            <a:grpSpLocks/>
          </p:cNvGrpSpPr>
          <p:nvPr/>
        </p:nvGrpSpPr>
        <p:grpSpPr bwMode="auto">
          <a:xfrm>
            <a:off x="6019800" y="1433513"/>
            <a:ext cx="2362200" cy="1762125"/>
            <a:chOff x="3744" y="1392"/>
            <a:chExt cx="1488" cy="1110"/>
          </a:xfrm>
        </p:grpSpPr>
        <p:sp>
          <p:nvSpPr>
            <p:cNvPr id="84080" name="Freeform 6"/>
            <p:cNvSpPr>
              <a:spLocks/>
            </p:cNvSpPr>
            <p:nvPr/>
          </p:nvSpPr>
          <p:spPr bwMode="auto">
            <a:xfrm>
              <a:off x="3744" y="1392"/>
              <a:ext cx="1488" cy="1110"/>
            </a:xfrm>
            <a:custGeom>
              <a:avLst/>
              <a:gdLst>
                <a:gd name="T0" fmla="*/ 1 w 2135"/>
                <a:gd name="T1" fmla="*/ 17 h 1662"/>
                <a:gd name="T2" fmla="*/ 4 w 2135"/>
                <a:gd name="T3" fmla="*/ 2 h 1662"/>
                <a:gd name="T4" fmla="*/ 25 w 2135"/>
                <a:gd name="T5" fmla="*/ 5 h 1662"/>
                <a:gd name="T6" fmla="*/ 47 w 2135"/>
                <a:gd name="T7" fmla="*/ 3 h 1662"/>
                <a:gd name="T8" fmla="*/ 78 w 2135"/>
                <a:gd name="T9" fmla="*/ 11 h 1662"/>
                <a:gd name="T10" fmla="*/ 78 w 2135"/>
                <a:gd name="T11" fmla="*/ 30 h 1662"/>
                <a:gd name="T12" fmla="*/ 61 w 2135"/>
                <a:gd name="T13" fmla="*/ 42 h 1662"/>
                <a:gd name="T14" fmla="*/ 31 w 2135"/>
                <a:gd name="T15" fmla="*/ 39 h 1662"/>
                <a:gd name="T16" fmla="*/ 20 w 2135"/>
                <a:gd name="T17" fmla="*/ 33 h 1662"/>
                <a:gd name="T18" fmla="*/ 7 w 2135"/>
                <a:gd name="T19" fmla="*/ 28 h 1662"/>
                <a:gd name="T20" fmla="*/ 1 w 2135"/>
                <a:gd name="T21" fmla="*/ 1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4081" name="Text Box 7"/>
            <p:cNvSpPr txBox="1">
              <a:spLocks noChangeArrowheads="1"/>
            </p:cNvSpPr>
            <p:nvPr/>
          </p:nvSpPr>
          <p:spPr bwMode="auto">
            <a:xfrm>
              <a:off x="4128" y="1776"/>
              <a:ext cx="7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Internet</a:t>
              </a:r>
            </a:p>
          </p:txBody>
        </p:sp>
      </p:grpSp>
      <p:grpSp>
        <p:nvGrpSpPr>
          <p:cNvPr id="83974" name="Group 8"/>
          <p:cNvGrpSpPr>
            <a:grpSpLocks/>
          </p:cNvGrpSpPr>
          <p:nvPr/>
        </p:nvGrpSpPr>
        <p:grpSpPr bwMode="auto">
          <a:xfrm>
            <a:off x="4699000" y="2284413"/>
            <a:ext cx="876300" cy="525462"/>
            <a:chOff x="2960" y="1439"/>
            <a:chExt cx="552" cy="331"/>
          </a:xfrm>
        </p:grpSpPr>
        <p:grpSp>
          <p:nvGrpSpPr>
            <p:cNvPr id="84065" name="Group 9"/>
            <p:cNvGrpSpPr>
              <a:grpSpLocks/>
            </p:cNvGrpSpPr>
            <p:nvPr/>
          </p:nvGrpSpPr>
          <p:grpSpPr bwMode="auto">
            <a:xfrm>
              <a:off x="3024" y="1623"/>
              <a:ext cx="315" cy="147"/>
              <a:chOff x="3600" y="219"/>
              <a:chExt cx="360" cy="175"/>
            </a:xfrm>
          </p:grpSpPr>
          <p:sp>
            <p:nvSpPr>
              <p:cNvPr id="84067" name="Oval 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4068" name="Line 1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69" name="Line 1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0" name="Rectangle 1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endParaRPr lang="en-US" altLang="en-US" sz="2400">
                  <a:latin typeface="Times New Roman" charset="0"/>
                </a:endParaRPr>
              </a:p>
            </p:txBody>
          </p:sp>
          <p:sp>
            <p:nvSpPr>
              <p:cNvPr id="84071" name="Oval 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grpSp>
            <p:nvGrpSpPr>
              <p:cNvPr id="84072" name="Group 15"/>
              <p:cNvGrpSpPr>
                <a:grpSpLocks/>
              </p:cNvGrpSpPr>
              <p:nvPr/>
            </p:nvGrpSpPr>
            <p:grpSpPr bwMode="auto">
              <a:xfrm>
                <a:off x="3686" y="244"/>
                <a:ext cx="177" cy="66"/>
                <a:chOff x="2848" y="848"/>
                <a:chExt cx="140" cy="98"/>
              </a:xfrm>
            </p:grpSpPr>
            <p:sp>
              <p:nvSpPr>
                <p:cNvPr id="84077"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8"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9"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4073" name="Group 19"/>
              <p:cNvGrpSpPr>
                <a:grpSpLocks/>
              </p:cNvGrpSpPr>
              <p:nvPr/>
            </p:nvGrpSpPr>
            <p:grpSpPr bwMode="auto">
              <a:xfrm flipV="1">
                <a:off x="3686" y="243"/>
                <a:ext cx="177" cy="66"/>
                <a:chOff x="2848" y="848"/>
                <a:chExt cx="140" cy="98"/>
              </a:xfrm>
            </p:grpSpPr>
            <p:sp>
              <p:nvSpPr>
                <p:cNvPr id="84074"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5"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6"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4066" name="Text Box 23"/>
            <p:cNvSpPr txBox="1">
              <a:spLocks noChangeArrowheads="1"/>
            </p:cNvSpPr>
            <p:nvPr/>
          </p:nvSpPr>
          <p:spPr bwMode="auto">
            <a:xfrm>
              <a:off x="2960" y="1439"/>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router</a:t>
              </a:r>
            </a:p>
          </p:txBody>
        </p:sp>
      </p:grpSp>
      <p:grpSp>
        <p:nvGrpSpPr>
          <p:cNvPr id="83975" name="Group 24"/>
          <p:cNvGrpSpPr>
            <a:grpSpLocks/>
          </p:cNvGrpSpPr>
          <p:nvPr/>
        </p:nvGrpSpPr>
        <p:grpSpPr bwMode="auto">
          <a:xfrm>
            <a:off x="3022600" y="2157413"/>
            <a:ext cx="935038" cy="1039812"/>
            <a:chOff x="1952" y="1032"/>
            <a:chExt cx="589" cy="655"/>
          </a:xfrm>
        </p:grpSpPr>
        <p:sp>
          <p:nvSpPr>
            <p:cNvPr id="84045" name="Text Box 25"/>
            <p:cNvSpPr txBox="1">
              <a:spLocks noChangeArrowheads="1"/>
            </p:cNvSpPr>
            <p:nvPr/>
          </p:nvSpPr>
          <p:spPr bwMode="auto">
            <a:xfrm>
              <a:off x="2080" y="1456"/>
              <a:ext cx="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AP</a:t>
              </a:r>
            </a:p>
          </p:txBody>
        </p:sp>
        <p:grpSp>
          <p:nvGrpSpPr>
            <p:cNvPr id="84046" name="Group 26"/>
            <p:cNvGrpSpPr>
              <a:grpSpLocks/>
            </p:cNvGrpSpPr>
            <p:nvPr/>
          </p:nvGrpSpPr>
          <p:grpSpPr bwMode="auto">
            <a:xfrm>
              <a:off x="1952" y="1032"/>
              <a:ext cx="589" cy="440"/>
              <a:chOff x="1160" y="2192"/>
              <a:chExt cx="589" cy="440"/>
            </a:xfrm>
          </p:grpSpPr>
          <p:pic>
            <p:nvPicPr>
              <p:cNvPr id="84047" name="Picture 27"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48" name="AutoShape 28"/>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4049" name="Freeform 29"/>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50" name="Freeform 30"/>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51" name="Freeform 31"/>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52" name="Freeform 32"/>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53" name="Freeform 33"/>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54" name="Freeform 34"/>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55" name="Freeform 35"/>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56" name="Freeform 36"/>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57" name="Freeform 37"/>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58" name="Freeform 38"/>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59" name="Freeform 39"/>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60" name="Freeform 40"/>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61" name="Freeform 41"/>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62" name="Freeform 42"/>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63" name="Freeform 43"/>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64" name="Freeform 44"/>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83976" name="Group 45"/>
          <p:cNvGrpSpPr>
            <a:grpSpLocks/>
          </p:cNvGrpSpPr>
          <p:nvPr/>
        </p:nvGrpSpPr>
        <p:grpSpPr bwMode="auto">
          <a:xfrm>
            <a:off x="1943100" y="1827213"/>
            <a:ext cx="495300" cy="622300"/>
            <a:chOff x="2870" y="1518"/>
            <a:chExt cx="292" cy="320"/>
          </a:xfrm>
        </p:grpSpPr>
        <p:graphicFrame>
          <p:nvGraphicFramePr>
            <p:cNvPr id="84043" name="Object 4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11301" name="Clip" r:id="rId5" imgW="825500" imgH="838200" progId="MS_ClipArt_Gallery.2">
                    <p:embed/>
                  </p:oleObj>
                </mc:Choice>
                <mc:Fallback>
                  <p:oleObj name="Clip" r:id="rId5" imgW="825500" imgH="83820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4044" name="Object 4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11302" name="Clip" r:id="rId7" imgW="1270000" imgH="1193800" progId="MS_ClipArt_Gallery.2">
                    <p:embed/>
                  </p:oleObj>
                </mc:Choice>
                <mc:Fallback>
                  <p:oleObj name="Clip" r:id="rId7" imgW="1270000" imgH="119380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83977" name="Group 48"/>
          <p:cNvGrpSpPr>
            <a:grpSpLocks/>
          </p:cNvGrpSpPr>
          <p:nvPr/>
        </p:nvGrpSpPr>
        <p:grpSpPr bwMode="auto">
          <a:xfrm>
            <a:off x="2801938" y="1347788"/>
            <a:ext cx="495300" cy="622300"/>
            <a:chOff x="2870" y="1518"/>
            <a:chExt cx="292" cy="320"/>
          </a:xfrm>
        </p:grpSpPr>
        <p:graphicFrame>
          <p:nvGraphicFramePr>
            <p:cNvPr id="84041" name="Object 4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11303" name="Clip" r:id="rId9" imgW="825500" imgH="838200" progId="MS_ClipArt_Gallery.2">
                    <p:embed/>
                  </p:oleObj>
                </mc:Choice>
                <mc:Fallback>
                  <p:oleObj name="Clip" r:id="rId9" imgW="825500" imgH="83820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4042" name="Object 5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11304" name="Clip" r:id="rId10" imgW="1270000" imgH="1193800" progId="MS_ClipArt_Gallery.2">
                    <p:embed/>
                  </p:oleObj>
                </mc:Choice>
                <mc:Fallback>
                  <p:oleObj name="Clip" r:id="rId10" imgW="1270000" imgH="119380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83978" name="Text Box 51"/>
          <p:cNvSpPr txBox="1">
            <a:spLocks noChangeArrowheads="1"/>
          </p:cNvSpPr>
          <p:nvPr/>
        </p:nvSpPr>
        <p:spPr bwMode="auto">
          <a:xfrm>
            <a:off x="1727200" y="234791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H1</a:t>
            </a:r>
          </a:p>
        </p:txBody>
      </p:sp>
      <p:sp>
        <p:nvSpPr>
          <p:cNvPr id="83979" name="Text Box 52"/>
          <p:cNvSpPr txBox="1">
            <a:spLocks noChangeArrowheads="1"/>
          </p:cNvSpPr>
          <p:nvPr/>
        </p:nvSpPr>
        <p:spPr bwMode="auto">
          <a:xfrm>
            <a:off x="4327525" y="2376488"/>
            <a:ext cx="4302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eaLnBrk="1" hangingPunct="1">
              <a:spcBef>
                <a:spcPct val="0"/>
              </a:spcBef>
              <a:buFontTx/>
              <a:buNone/>
            </a:pPr>
            <a:r>
              <a:rPr lang="en-US" altLang="en-US" sz="1800"/>
              <a:t>R1</a:t>
            </a:r>
          </a:p>
        </p:txBody>
      </p:sp>
      <p:grpSp>
        <p:nvGrpSpPr>
          <p:cNvPr id="11" name="Group 53"/>
          <p:cNvGrpSpPr>
            <a:grpSpLocks/>
          </p:cNvGrpSpPr>
          <p:nvPr/>
        </p:nvGrpSpPr>
        <p:grpSpPr bwMode="auto">
          <a:xfrm>
            <a:off x="304800" y="2133600"/>
            <a:ext cx="5386388" cy="3989388"/>
            <a:chOff x="268" y="1132"/>
            <a:chExt cx="3393" cy="2513"/>
          </a:xfrm>
        </p:grpSpPr>
        <p:sp>
          <p:nvSpPr>
            <p:cNvPr id="84012" name="Line 54"/>
            <p:cNvSpPr>
              <a:spLocks noChangeShapeType="1"/>
            </p:cNvSpPr>
            <p:nvPr/>
          </p:nvSpPr>
          <p:spPr bwMode="auto">
            <a:xfrm flipH="1" flipV="1">
              <a:off x="1612" y="1132"/>
              <a:ext cx="576" cy="24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4013" name="Rectangle 55"/>
            <p:cNvSpPr>
              <a:spLocks noChangeArrowheads="1"/>
            </p:cNvSpPr>
            <p:nvPr/>
          </p:nvSpPr>
          <p:spPr bwMode="auto">
            <a:xfrm>
              <a:off x="358" y="2897"/>
              <a:ext cx="3280"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4014" name="Freeform 56"/>
            <p:cNvSpPr>
              <a:spLocks/>
            </p:cNvSpPr>
            <p:nvPr/>
          </p:nvSpPr>
          <p:spPr bwMode="auto">
            <a:xfrm>
              <a:off x="268" y="1426"/>
              <a:ext cx="3374" cy="1668"/>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 name="T18" fmla="*/ 0 w 3374"/>
                <a:gd name="T19" fmla="*/ 0 h 1668"/>
                <a:gd name="T20" fmla="*/ 3374 w 3374"/>
                <a:gd name="T21" fmla="*/ 1668 h 1668"/>
              </a:gdLst>
              <a:ahLst/>
              <a:cxnLst>
                <a:cxn ang="T12">
                  <a:pos x="T0" y="T1"/>
                </a:cxn>
                <a:cxn ang="T13">
                  <a:pos x="T2" y="T3"/>
                </a:cxn>
                <a:cxn ang="T14">
                  <a:pos x="T4" y="T5"/>
                </a:cxn>
                <a:cxn ang="T15">
                  <a:pos x="T6" y="T7"/>
                </a:cxn>
                <a:cxn ang="T16">
                  <a:pos x="T8" y="T9"/>
                </a:cxn>
                <a:cxn ang="T17">
                  <a:pos x="T10" y="T11"/>
                </a:cxn>
              </a:cxnLst>
              <a:rect l="T18" t="T19" r="T20" b="T21"/>
              <a:pathLst>
                <a:path w="3374" h="1668">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15" name="Rectangle 57"/>
            <p:cNvSpPr>
              <a:spLocks noChangeArrowheads="1"/>
            </p:cNvSpPr>
            <p:nvPr/>
          </p:nvSpPr>
          <p:spPr bwMode="auto">
            <a:xfrm rot="1284652">
              <a:off x="1621" y="1314"/>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4016" name="Text Box 58"/>
            <p:cNvSpPr txBox="1">
              <a:spLocks noChangeArrowheads="1"/>
            </p:cNvSpPr>
            <p:nvPr/>
          </p:nvSpPr>
          <p:spPr bwMode="auto">
            <a:xfrm>
              <a:off x="540" y="2923"/>
              <a:ext cx="29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H1 MAC addr  AP MAC addr R1 MAC addr</a:t>
              </a:r>
            </a:p>
          </p:txBody>
        </p:sp>
        <p:sp>
          <p:nvSpPr>
            <p:cNvPr id="84017" name="Line 59"/>
            <p:cNvSpPr>
              <a:spLocks noChangeShapeType="1"/>
            </p:cNvSpPr>
            <p:nvPr/>
          </p:nvSpPr>
          <p:spPr bwMode="auto">
            <a:xfrm>
              <a:off x="56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18" name="Line 60"/>
            <p:cNvSpPr>
              <a:spLocks noChangeShapeType="1"/>
            </p:cNvSpPr>
            <p:nvPr/>
          </p:nvSpPr>
          <p:spPr bwMode="auto">
            <a:xfrm>
              <a:off x="152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19" name="Line 61"/>
            <p:cNvSpPr>
              <a:spLocks noChangeShapeType="1"/>
            </p:cNvSpPr>
            <p:nvPr/>
          </p:nvSpPr>
          <p:spPr bwMode="auto">
            <a:xfrm>
              <a:off x="248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84020" name="Group 62"/>
            <p:cNvGrpSpPr>
              <a:grpSpLocks/>
            </p:cNvGrpSpPr>
            <p:nvPr/>
          </p:nvGrpSpPr>
          <p:grpSpPr bwMode="auto">
            <a:xfrm>
              <a:off x="396" y="3107"/>
              <a:ext cx="120" cy="114"/>
              <a:chOff x="1300" y="3186"/>
              <a:chExt cx="120" cy="114"/>
            </a:xfrm>
          </p:grpSpPr>
          <p:sp>
            <p:nvSpPr>
              <p:cNvPr id="84038" name="Rectangle 63"/>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4039" name="Freeform 64"/>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4040" name="Freeform 65"/>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84021" name="Group 66"/>
            <p:cNvGrpSpPr>
              <a:grpSpLocks/>
            </p:cNvGrpSpPr>
            <p:nvPr/>
          </p:nvGrpSpPr>
          <p:grpSpPr bwMode="auto">
            <a:xfrm>
              <a:off x="412" y="2839"/>
              <a:ext cx="120" cy="114"/>
              <a:chOff x="1300" y="3186"/>
              <a:chExt cx="120" cy="114"/>
            </a:xfrm>
          </p:grpSpPr>
          <p:sp>
            <p:nvSpPr>
              <p:cNvPr id="84035" name="Rectangle 67"/>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4036" name="Freeform 68"/>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4037" name="Freeform 69"/>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84022" name="Group 70"/>
            <p:cNvGrpSpPr>
              <a:grpSpLocks/>
            </p:cNvGrpSpPr>
            <p:nvPr/>
          </p:nvGrpSpPr>
          <p:grpSpPr bwMode="auto">
            <a:xfrm>
              <a:off x="3456" y="2851"/>
              <a:ext cx="120" cy="114"/>
              <a:chOff x="1300" y="3186"/>
              <a:chExt cx="120" cy="114"/>
            </a:xfrm>
          </p:grpSpPr>
          <p:sp>
            <p:nvSpPr>
              <p:cNvPr id="84032" name="Rectangle 71"/>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4033" name="Freeform 72"/>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4034" name="Freeform 73"/>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sp>
          <p:nvSpPr>
            <p:cNvPr id="84023" name="Line 74"/>
            <p:cNvSpPr>
              <a:spLocks noChangeShapeType="1"/>
            </p:cNvSpPr>
            <p:nvPr/>
          </p:nvSpPr>
          <p:spPr bwMode="auto">
            <a:xfrm>
              <a:off x="3404" y="2903"/>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84024" name="Group 75"/>
            <p:cNvGrpSpPr>
              <a:grpSpLocks/>
            </p:cNvGrpSpPr>
            <p:nvPr/>
          </p:nvGrpSpPr>
          <p:grpSpPr bwMode="auto">
            <a:xfrm>
              <a:off x="3462" y="3103"/>
              <a:ext cx="120" cy="114"/>
              <a:chOff x="1300" y="3186"/>
              <a:chExt cx="120" cy="114"/>
            </a:xfrm>
          </p:grpSpPr>
          <p:sp>
            <p:nvSpPr>
              <p:cNvPr id="84029" name="Rectangle 76"/>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4030" name="Freeform 77"/>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4031" name="Freeform 78"/>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sp>
          <p:nvSpPr>
            <p:cNvPr id="84025" name="Text Box 79"/>
            <p:cNvSpPr txBox="1">
              <a:spLocks noChangeArrowheads="1"/>
            </p:cNvSpPr>
            <p:nvPr/>
          </p:nvSpPr>
          <p:spPr bwMode="auto">
            <a:xfrm>
              <a:off x="523" y="3182"/>
              <a:ext cx="6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latin typeface="Arial" charset="0"/>
                </a:rPr>
                <a:t>address 1</a:t>
              </a:r>
            </a:p>
          </p:txBody>
        </p:sp>
        <p:sp>
          <p:nvSpPr>
            <p:cNvPr id="84026" name="Text Box 80"/>
            <p:cNvSpPr txBox="1">
              <a:spLocks noChangeArrowheads="1"/>
            </p:cNvSpPr>
            <p:nvPr/>
          </p:nvSpPr>
          <p:spPr bwMode="auto">
            <a:xfrm>
              <a:off x="1500" y="3180"/>
              <a:ext cx="6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latin typeface="Arial" charset="0"/>
                </a:rPr>
                <a:t>address 2</a:t>
              </a:r>
            </a:p>
          </p:txBody>
        </p:sp>
        <p:sp>
          <p:nvSpPr>
            <p:cNvPr id="84027" name="Text Box 81"/>
            <p:cNvSpPr txBox="1">
              <a:spLocks noChangeArrowheads="1"/>
            </p:cNvSpPr>
            <p:nvPr/>
          </p:nvSpPr>
          <p:spPr bwMode="auto">
            <a:xfrm>
              <a:off x="2480" y="3171"/>
              <a:ext cx="6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latin typeface="Arial" charset="0"/>
                </a:rPr>
                <a:t>address 3</a:t>
              </a:r>
            </a:p>
          </p:txBody>
        </p:sp>
        <p:sp>
          <p:nvSpPr>
            <p:cNvPr id="84028" name="Text Box 82"/>
            <p:cNvSpPr txBox="1">
              <a:spLocks noChangeArrowheads="1"/>
            </p:cNvSpPr>
            <p:nvPr/>
          </p:nvSpPr>
          <p:spPr bwMode="auto">
            <a:xfrm>
              <a:off x="2619" y="3414"/>
              <a:ext cx="10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802.</a:t>
              </a:r>
              <a:r>
                <a:rPr lang="en-US" altLang="en-US" sz="1800" b="1">
                  <a:solidFill>
                    <a:srgbClr val="FF0000"/>
                  </a:solidFill>
                </a:rPr>
                <a:t>11</a:t>
              </a:r>
              <a:r>
                <a:rPr lang="en-US" altLang="en-US" sz="1800"/>
                <a:t> frame</a:t>
              </a:r>
            </a:p>
          </p:txBody>
        </p:sp>
      </p:grpSp>
      <p:grpSp>
        <p:nvGrpSpPr>
          <p:cNvPr id="16" name="Group 83"/>
          <p:cNvGrpSpPr>
            <a:grpSpLocks/>
          </p:cNvGrpSpPr>
          <p:nvPr/>
        </p:nvGrpSpPr>
        <p:grpSpPr bwMode="auto">
          <a:xfrm>
            <a:off x="3962400" y="2819400"/>
            <a:ext cx="4133850" cy="2144713"/>
            <a:chOff x="2496" y="1776"/>
            <a:chExt cx="2604" cy="1351"/>
          </a:xfrm>
        </p:grpSpPr>
        <p:sp>
          <p:nvSpPr>
            <p:cNvPr id="83985" name="Freeform 84"/>
            <p:cNvSpPr>
              <a:spLocks/>
            </p:cNvSpPr>
            <p:nvPr/>
          </p:nvSpPr>
          <p:spPr bwMode="auto">
            <a:xfrm>
              <a:off x="2592" y="2002"/>
              <a:ext cx="2419" cy="441"/>
            </a:xfrm>
            <a:custGeom>
              <a:avLst/>
              <a:gdLst>
                <a:gd name="T0" fmla="*/ 54 w 2419"/>
                <a:gd name="T1" fmla="*/ 9 h 441"/>
                <a:gd name="T2" fmla="*/ 0 w 2419"/>
                <a:gd name="T3" fmla="*/ 437 h 441"/>
                <a:gd name="T4" fmla="*/ 2419 w 2419"/>
                <a:gd name="T5" fmla="*/ 369 h 441"/>
                <a:gd name="T6" fmla="*/ 336 w 2419"/>
                <a:gd name="T7" fmla="*/ 5 h 441"/>
                <a:gd name="T8" fmla="*/ 54 w 2419"/>
                <a:gd name="T9" fmla="*/ 9 h 441"/>
                <a:gd name="T10" fmla="*/ 0 60000 65536"/>
                <a:gd name="T11" fmla="*/ 0 60000 65536"/>
                <a:gd name="T12" fmla="*/ 0 60000 65536"/>
                <a:gd name="T13" fmla="*/ 0 60000 65536"/>
                <a:gd name="T14" fmla="*/ 0 60000 65536"/>
                <a:gd name="T15" fmla="*/ 0 w 2419"/>
                <a:gd name="T16" fmla="*/ 0 h 441"/>
                <a:gd name="T17" fmla="*/ 2419 w 2419"/>
                <a:gd name="T18" fmla="*/ 441 h 441"/>
              </a:gdLst>
              <a:ahLst/>
              <a:cxnLst>
                <a:cxn ang="T10">
                  <a:pos x="T0" y="T1"/>
                </a:cxn>
                <a:cxn ang="T11">
                  <a:pos x="T2" y="T3"/>
                </a:cxn>
                <a:cxn ang="T12">
                  <a:pos x="T4" y="T5"/>
                </a:cxn>
                <a:cxn ang="T13">
                  <a:pos x="T6" y="T7"/>
                </a:cxn>
                <a:cxn ang="T14">
                  <a:pos x="T8" y="T9"/>
                </a:cxn>
              </a:cxnLst>
              <a:rect l="T15" t="T16" r="T17" b="T18"/>
              <a:pathLst>
                <a:path w="2419" h="441">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86" name="Line 85"/>
            <p:cNvSpPr>
              <a:spLocks noChangeShapeType="1"/>
            </p:cNvSpPr>
            <p:nvPr/>
          </p:nvSpPr>
          <p:spPr bwMode="auto">
            <a:xfrm flipH="1" flipV="1">
              <a:off x="2496" y="1776"/>
              <a:ext cx="433"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3987" name="Rectangle 86"/>
            <p:cNvSpPr>
              <a:spLocks noChangeArrowheads="1"/>
            </p:cNvSpPr>
            <p:nvPr/>
          </p:nvSpPr>
          <p:spPr bwMode="auto">
            <a:xfrm>
              <a:off x="2620" y="2398"/>
              <a:ext cx="2385"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3988" name="Rectangle 87"/>
            <p:cNvSpPr>
              <a:spLocks noChangeArrowheads="1"/>
            </p:cNvSpPr>
            <p:nvPr/>
          </p:nvSpPr>
          <p:spPr bwMode="auto">
            <a:xfrm>
              <a:off x="2563" y="1848"/>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3989" name="Text Box 88"/>
            <p:cNvSpPr txBox="1">
              <a:spLocks noChangeArrowheads="1"/>
            </p:cNvSpPr>
            <p:nvPr/>
          </p:nvSpPr>
          <p:spPr bwMode="auto">
            <a:xfrm>
              <a:off x="2802" y="2424"/>
              <a:ext cx="19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H1 MAC addr  R1 MAC addr </a:t>
              </a:r>
            </a:p>
          </p:txBody>
        </p:sp>
        <p:sp>
          <p:nvSpPr>
            <p:cNvPr id="83990" name="Line 89"/>
            <p:cNvSpPr>
              <a:spLocks noChangeShapeType="1"/>
            </p:cNvSpPr>
            <p:nvPr/>
          </p:nvSpPr>
          <p:spPr bwMode="auto">
            <a:xfrm>
              <a:off x="282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3991" name="Line 90"/>
            <p:cNvSpPr>
              <a:spLocks noChangeShapeType="1"/>
            </p:cNvSpPr>
            <p:nvPr/>
          </p:nvSpPr>
          <p:spPr bwMode="auto">
            <a:xfrm>
              <a:off x="378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3992" name="Line 91"/>
            <p:cNvSpPr>
              <a:spLocks noChangeShapeType="1"/>
            </p:cNvSpPr>
            <p:nvPr/>
          </p:nvSpPr>
          <p:spPr bwMode="auto">
            <a:xfrm>
              <a:off x="474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83993" name="Group 92"/>
            <p:cNvGrpSpPr>
              <a:grpSpLocks/>
            </p:cNvGrpSpPr>
            <p:nvPr/>
          </p:nvGrpSpPr>
          <p:grpSpPr bwMode="auto">
            <a:xfrm>
              <a:off x="2658" y="2608"/>
              <a:ext cx="120" cy="114"/>
              <a:chOff x="1300" y="3186"/>
              <a:chExt cx="120" cy="114"/>
            </a:xfrm>
          </p:grpSpPr>
          <p:sp>
            <p:nvSpPr>
              <p:cNvPr id="84009" name="Rectangle 93"/>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4010" name="Freeform 94"/>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4011" name="Freeform 95"/>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83994" name="Group 96"/>
            <p:cNvGrpSpPr>
              <a:grpSpLocks/>
            </p:cNvGrpSpPr>
            <p:nvPr/>
          </p:nvGrpSpPr>
          <p:grpSpPr bwMode="auto">
            <a:xfrm>
              <a:off x="2674" y="2340"/>
              <a:ext cx="120" cy="114"/>
              <a:chOff x="1300" y="3186"/>
              <a:chExt cx="120" cy="114"/>
            </a:xfrm>
          </p:grpSpPr>
          <p:sp>
            <p:nvSpPr>
              <p:cNvPr id="84006" name="Rectangle 97"/>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4007" name="Freeform 98"/>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4008" name="Freeform 99"/>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83995" name="Group 100"/>
            <p:cNvGrpSpPr>
              <a:grpSpLocks/>
            </p:cNvGrpSpPr>
            <p:nvPr/>
          </p:nvGrpSpPr>
          <p:grpSpPr bwMode="auto">
            <a:xfrm>
              <a:off x="4814" y="2352"/>
              <a:ext cx="120" cy="114"/>
              <a:chOff x="1300" y="3186"/>
              <a:chExt cx="120" cy="114"/>
            </a:xfrm>
          </p:grpSpPr>
          <p:sp>
            <p:nvSpPr>
              <p:cNvPr id="84003" name="Rectangle 101"/>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4004" name="Freeform 102"/>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4005" name="Freeform 103"/>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83996" name="Group 104"/>
            <p:cNvGrpSpPr>
              <a:grpSpLocks/>
            </p:cNvGrpSpPr>
            <p:nvPr/>
          </p:nvGrpSpPr>
          <p:grpSpPr bwMode="auto">
            <a:xfrm>
              <a:off x="4820" y="2604"/>
              <a:ext cx="120" cy="114"/>
              <a:chOff x="1300" y="3186"/>
              <a:chExt cx="120" cy="114"/>
            </a:xfrm>
          </p:grpSpPr>
          <p:sp>
            <p:nvSpPr>
              <p:cNvPr id="84000" name="Rectangle 105"/>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endParaRPr lang="en-US" altLang="en-US" sz="2400">
                  <a:latin typeface="Times New Roman" charset="0"/>
                </a:endParaRPr>
              </a:p>
            </p:txBody>
          </p:sp>
          <p:sp>
            <p:nvSpPr>
              <p:cNvPr id="84001" name="Freeform 106"/>
              <p:cNvSpPr>
                <a:spLocks/>
              </p:cNvSpPr>
              <p:nvPr/>
            </p:nvSpPr>
            <p:spPr bwMode="auto">
              <a:xfrm>
                <a:off x="130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84002" name="Freeform 107"/>
              <p:cNvSpPr>
                <a:spLocks/>
              </p:cNvSpPr>
              <p:nvPr/>
            </p:nvSpPr>
            <p:spPr bwMode="auto">
              <a:xfrm>
                <a:off x="1358" y="3186"/>
                <a:ext cx="48" cy="114"/>
              </a:xfrm>
              <a:custGeom>
                <a:avLst/>
                <a:gdLst>
                  <a:gd name="T0" fmla="*/ 8 w 60"/>
                  <a:gd name="T1" fmla="*/ 0 h 150"/>
                  <a:gd name="T2" fmla="*/ 2 w 60"/>
                  <a:gd name="T3" fmla="*/ 4 h 150"/>
                  <a:gd name="T4" fmla="*/ 6 w 60"/>
                  <a:gd name="T5" fmla="*/ 7 h 150"/>
                  <a:gd name="T6" fmla="*/ 0 w 60"/>
                  <a:gd name="T7" fmla="*/ 13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sp>
          <p:nvSpPr>
            <p:cNvPr id="83997" name="Text Box 108"/>
            <p:cNvSpPr txBox="1">
              <a:spLocks noChangeArrowheads="1"/>
            </p:cNvSpPr>
            <p:nvPr/>
          </p:nvSpPr>
          <p:spPr bwMode="auto">
            <a:xfrm>
              <a:off x="2785" y="2683"/>
              <a:ext cx="8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latin typeface="Arial" charset="0"/>
                </a:rPr>
                <a:t>dest. address </a:t>
              </a:r>
            </a:p>
          </p:txBody>
        </p:sp>
        <p:sp>
          <p:nvSpPr>
            <p:cNvPr id="83998" name="Text Box 109"/>
            <p:cNvSpPr txBox="1">
              <a:spLocks noChangeArrowheads="1"/>
            </p:cNvSpPr>
            <p:nvPr/>
          </p:nvSpPr>
          <p:spPr bwMode="auto">
            <a:xfrm>
              <a:off x="3762" y="2681"/>
              <a:ext cx="9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400">
                  <a:latin typeface="Arial" charset="0"/>
                </a:rPr>
                <a:t>source address </a:t>
              </a:r>
            </a:p>
          </p:txBody>
        </p:sp>
        <p:sp>
          <p:nvSpPr>
            <p:cNvPr id="83999" name="Text Box 110"/>
            <p:cNvSpPr txBox="1">
              <a:spLocks noChangeArrowheads="1"/>
            </p:cNvSpPr>
            <p:nvPr/>
          </p:nvSpPr>
          <p:spPr bwMode="auto">
            <a:xfrm>
              <a:off x="4146" y="2896"/>
              <a:ext cx="9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802.</a:t>
              </a:r>
              <a:r>
                <a:rPr lang="en-US" altLang="en-US" sz="1800" b="1">
                  <a:solidFill>
                    <a:srgbClr val="FF0000"/>
                  </a:solidFill>
                </a:rPr>
                <a:t>3</a:t>
              </a:r>
              <a:r>
                <a:rPr lang="en-US" altLang="en-US" sz="1800">
                  <a:solidFill>
                    <a:srgbClr val="FF0000"/>
                  </a:solidFill>
                </a:rPr>
                <a:t> </a:t>
              </a:r>
              <a:r>
                <a:rPr lang="en-US" altLang="en-US" sz="1800"/>
                <a:t>frame</a:t>
              </a:r>
            </a:p>
          </p:txBody>
        </p:sp>
      </p:grpSp>
      <p:sp>
        <p:nvSpPr>
          <p:cNvPr id="83982" name="Rectangle 111"/>
          <p:cNvSpPr>
            <a:spLocks noChangeArrowheads="1"/>
          </p:cNvSpPr>
          <p:nvPr/>
        </p:nvSpPr>
        <p:spPr bwMode="auto">
          <a:xfrm>
            <a:off x="533400" y="1524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lgn="ctr">
              <a:spcBef>
                <a:spcPct val="0"/>
              </a:spcBef>
              <a:buFontTx/>
              <a:buNone/>
            </a:pPr>
            <a:r>
              <a:rPr lang="en-US" altLang="en-US" sz="4000">
                <a:solidFill>
                  <a:srgbClr val="000099"/>
                </a:solidFill>
              </a:rPr>
              <a:t>802.11 Frame: Addressing</a:t>
            </a:r>
          </a:p>
        </p:txBody>
      </p:sp>
      <p:sp>
        <p:nvSpPr>
          <p:cNvPr id="83983" name="Text Box 110"/>
          <p:cNvSpPr txBox="1">
            <a:spLocks noChangeArrowheads="1"/>
          </p:cNvSpPr>
          <p:nvPr/>
        </p:nvSpPr>
        <p:spPr bwMode="auto">
          <a:xfrm>
            <a:off x="457200" y="5715000"/>
            <a:ext cx="2471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ＭＳ Ｐゴシック" charset="-128"/>
              </a:defRPr>
            </a:lvl1pPr>
            <a:lvl2pPr marL="742950" indent="-285750">
              <a:spcBef>
                <a:spcPct val="20000"/>
              </a:spcBef>
              <a:buChar char="–"/>
              <a:defRPr sz="2000">
                <a:solidFill>
                  <a:srgbClr val="000099"/>
                </a:solidFill>
                <a:latin typeface="Comic Sans MS" charset="0"/>
                <a:ea typeface="ＭＳ Ｐゴシック" charset="-128"/>
              </a:defRPr>
            </a:lvl2pPr>
            <a:lvl3pPr marL="1143000" indent="-228600">
              <a:spcBef>
                <a:spcPct val="20000"/>
              </a:spcBef>
              <a:buChar char="•"/>
              <a:defRPr>
                <a:solidFill>
                  <a:schemeClr val="tx1"/>
                </a:solidFill>
                <a:latin typeface="Comic Sans MS" charset="0"/>
                <a:ea typeface="ＭＳ Ｐゴシック" charset="-128"/>
              </a:defRPr>
            </a:lvl3pPr>
            <a:lvl4pPr marL="1600200" indent="-228600">
              <a:spcBef>
                <a:spcPct val="20000"/>
              </a:spcBef>
              <a:buChar char="–"/>
              <a:defRPr sz="1600">
                <a:solidFill>
                  <a:schemeClr val="tx1"/>
                </a:solidFill>
                <a:latin typeface="Comic Sans MS" charset="0"/>
                <a:ea typeface="ＭＳ Ｐゴシック" charset="-128"/>
              </a:defRPr>
            </a:lvl4pPr>
            <a:lvl5pPr marL="2057400" indent="-228600">
              <a:spcBef>
                <a:spcPct val="20000"/>
              </a:spcBef>
              <a:buChar char="»"/>
              <a:defRPr sz="1600">
                <a:solidFill>
                  <a:schemeClr val="tx1"/>
                </a:solidFill>
                <a:latin typeface="Comic Sans MS" charset="0"/>
                <a:ea typeface="ＭＳ Ｐゴシック" charset="-128"/>
              </a:defRPr>
            </a:lvl5pPr>
            <a:lvl6pPr marL="2514600" indent="-228600" eaLnBrk="0" fontAlgn="base" hangingPunct="0">
              <a:spcBef>
                <a:spcPct val="20000"/>
              </a:spcBef>
              <a:spcAft>
                <a:spcPct val="0"/>
              </a:spcAft>
              <a:buChar char="»"/>
              <a:defRPr sz="1600">
                <a:solidFill>
                  <a:schemeClr val="tx1"/>
                </a:solidFill>
                <a:latin typeface="Comic Sans MS" charset="0"/>
                <a:ea typeface="ＭＳ Ｐゴシック" charset="-128"/>
              </a:defRPr>
            </a:lvl6pPr>
            <a:lvl7pPr marL="2971800" indent="-228600" eaLnBrk="0" fontAlgn="base" hangingPunct="0">
              <a:spcBef>
                <a:spcPct val="20000"/>
              </a:spcBef>
              <a:spcAft>
                <a:spcPct val="0"/>
              </a:spcAft>
              <a:buChar char="»"/>
              <a:defRPr sz="1600">
                <a:solidFill>
                  <a:schemeClr val="tx1"/>
                </a:solidFill>
                <a:latin typeface="Comic Sans MS" charset="0"/>
                <a:ea typeface="ＭＳ Ｐゴシック" charset="-128"/>
              </a:defRPr>
            </a:lvl7pPr>
            <a:lvl8pPr marL="3429000" indent="-228600" eaLnBrk="0" fontAlgn="base" hangingPunct="0">
              <a:spcBef>
                <a:spcPct val="20000"/>
              </a:spcBef>
              <a:spcAft>
                <a:spcPct val="0"/>
              </a:spcAft>
              <a:buChar char="»"/>
              <a:defRPr sz="1600">
                <a:solidFill>
                  <a:schemeClr val="tx1"/>
                </a:solidFill>
                <a:latin typeface="Comic Sans MS" charset="0"/>
                <a:ea typeface="ＭＳ Ｐゴシック" charset="-128"/>
              </a:defRPr>
            </a:lvl8pPr>
            <a:lvl9pPr marL="3886200" indent="-228600" eaLnBrk="0" fontAlgn="base" hangingPunct="0">
              <a:spcBef>
                <a:spcPct val="20000"/>
              </a:spcBef>
              <a:spcAft>
                <a:spcPct val="0"/>
              </a:spcAft>
              <a:buChar char="»"/>
              <a:defRPr sz="1600">
                <a:solidFill>
                  <a:schemeClr val="tx1"/>
                </a:solidFill>
                <a:latin typeface="Comic Sans MS" charset="0"/>
                <a:ea typeface="ＭＳ Ｐゴシック" charset="-128"/>
              </a:defRPr>
            </a:lvl9pPr>
          </a:lstStyle>
          <a:p>
            <a:pPr>
              <a:spcBef>
                <a:spcPct val="0"/>
              </a:spcBef>
              <a:buFontTx/>
              <a:buNone/>
            </a:pPr>
            <a:r>
              <a:rPr lang="en-US" altLang="en-US" sz="1800"/>
              <a:t>To-AP=0; From-AP=1; </a:t>
            </a:r>
          </a:p>
        </p:txBody>
      </p:sp>
      <p:sp>
        <p:nvSpPr>
          <p:cNvPr id="115" name="Footer Placeholder 3"/>
          <p:cNvSpPr>
            <a:spLocks noGrp="1"/>
          </p:cNvSpPr>
          <p:nvPr>
            <p:ph type="ftr" sz="quarter" idx="10"/>
          </p:nvPr>
        </p:nvSpPr>
        <p:spPr>
          <a:xfrm>
            <a:off x="3048000" y="6248400"/>
            <a:ext cx="3733800" cy="457200"/>
          </a:xfrm>
        </p:spPr>
        <p:txBody>
          <a:bodyPr/>
          <a:lstStyle/>
          <a:p>
            <a:pPr>
              <a:defRPr/>
            </a:pPr>
            <a:r>
              <a:rPr lang="en-US"/>
              <a:t>CSci4211  802.11 Wireless and </a:t>
            </a:r>
            <a:r>
              <a:rPr lang="en-US" smtClean="0"/>
              <a:t>Mobile Networks</a:t>
            </a:r>
            <a:endParaRPr lang="en-US"/>
          </a:p>
        </p:txBody>
      </p:sp>
    </p:spTree>
    <p:extLst>
      <p:ext uri="{BB962C8B-B14F-4D97-AF65-F5344CB8AC3E}">
        <p14:creationId xmlns:p14="http://schemas.microsoft.com/office/powerpoint/2010/main" val="351848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860183"/>
            <a:ext cx="8229600" cy="1143000"/>
          </a:xfrm>
        </p:spPr>
        <p:txBody>
          <a:bodyPr>
            <a:normAutofit/>
          </a:bodyPr>
          <a:lstStyle/>
          <a:p>
            <a:r>
              <a:rPr lang="en-US" sz="4400" dirty="0" smtClean="0"/>
              <a:t>Questions?</a:t>
            </a:r>
            <a:endParaRPr lang="en-US" dirty="0"/>
          </a:p>
        </p:txBody>
      </p:sp>
      <p:sp>
        <p:nvSpPr>
          <p:cNvPr id="3" name="灯片编号占位符 2"/>
          <p:cNvSpPr>
            <a:spLocks noGrp="1"/>
          </p:cNvSpPr>
          <p:nvPr>
            <p:ph type="sldNum" sz="quarter" idx="12"/>
          </p:nvPr>
        </p:nvSpPr>
        <p:spPr/>
        <p:txBody>
          <a:bodyPr/>
          <a:lstStyle/>
          <a:p>
            <a:fld id="{6FF9F73E-F7DE-274D-BDCD-CFF588AEE931}" type="slidenum">
              <a:rPr lang="en-US" smtClean="0"/>
              <a:t>168</a:t>
            </a:fld>
            <a:endParaRPr lang="en-US"/>
          </a:p>
        </p:txBody>
      </p:sp>
      <p:sp>
        <p:nvSpPr>
          <p:cNvPr id="8"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5392736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0"/>
          </p:nvPr>
        </p:nvSpPr>
        <p:spPr/>
        <p:txBody>
          <a:bodyPr/>
          <a:lstStyle/>
          <a:p>
            <a:pPr>
              <a:defRPr/>
            </a:pPr>
            <a:r>
              <a:rPr lang="en-US"/>
              <a:t>CSci4211:                  Weekly Summary </a:t>
            </a:r>
          </a:p>
        </p:txBody>
      </p:sp>
      <p:sp>
        <p:nvSpPr>
          <p:cNvPr id="231426" name="Slide Number Placeholder 5"/>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5070C49-1113-ED4B-98DB-B9BCE7807907}" type="slidenum">
              <a:rPr lang="en-US" sz="1200">
                <a:latin typeface="Comic Sans MS" charset="0"/>
              </a:rPr>
              <a:pPr/>
              <a:t>17</a:t>
            </a:fld>
            <a:endParaRPr lang="en-US" sz="1200">
              <a:latin typeface="Comic Sans MS" charset="0"/>
            </a:endParaRPr>
          </a:p>
        </p:txBody>
      </p:sp>
      <p:sp>
        <p:nvSpPr>
          <p:cNvPr id="231427" name="Rectangle 2"/>
          <p:cNvSpPr>
            <a:spLocks noGrp="1" noChangeArrowheads="1"/>
          </p:cNvSpPr>
          <p:nvPr>
            <p:ph type="title"/>
          </p:nvPr>
        </p:nvSpPr>
        <p:spPr>
          <a:xfrm>
            <a:off x="685800" y="304800"/>
            <a:ext cx="7772400" cy="762000"/>
          </a:xfrm>
        </p:spPr>
        <p:txBody>
          <a:bodyPr/>
          <a:lstStyle/>
          <a:p>
            <a:r>
              <a:rPr lang="en-US" sz="3200">
                <a:latin typeface="Comic Sans MS" charset="0"/>
              </a:rPr>
              <a:t>Datagram vs. </a:t>
            </a:r>
            <a:r>
              <a:rPr lang="en-US">
                <a:latin typeface="Comic Sans MS" charset="0"/>
              </a:rPr>
              <a:t>Virtual Circuit </a:t>
            </a:r>
          </a:p>
        </p:txBody>
      </p:sp>
      <p:sp>
        <p:nvSpPr>
          <p:cNvPr id="231428" name="Rectangle 3"/>
          <p:cNvSpPr>
            <a:spLocks noGrp="1" noChangeArrowheads="1"/>
          </p:cNvSpPr>
          <p:nvPr>
            <p:ph type="body" sz="half" idx="1"/>
          </p:nvPr>
        </p:nvSpPr>
        <p:spPr>
          <a:xfrm>
            <a:off x="519113" y="914400"/>
            <a:ext cx="8001000" cy="5097463"/>
          </a:xfrm>
        </p:spPr>
        <p:txBody>
          <a:bodyPr/>
          <a:lstStyle/>
          <a:p>
            <a:pPr>
              <a:lnSpc>
                <a:spcPct val="90000"/>
              </a:lnSpc>
            </a:pPr>
            <a:r>
              <a:rPr lang="en-US" sz="2000" dirty="0">
                <a:latin typeface="Comic Sans MS" charset="0"/>
              </a:rPr>
              <a:t>Objective of both: move packets through routers from source to destination</a:t>
            </a:r>
          </a:p>
          <a:p>
            <a:pPr>
              <a:lnSpc>
                <a:spcPct val="90000"/>
              </a:lnSpc>
            </a:pPr>
            <a:r>
              <a:rPr lang="en-US" sz="2000" dirty="0">
                <a:solidFill>
                  <a:srgbClr val="FF0000"/>
                </a:solidFill>
                <a:latin typeface="Comic Sans MS" charset="0"/>
              </a:rPr>
              <a:t>Datagram Model:</a:t>
            </a:r>
            <a:r>
              <a:rPr lang="en-US" sz="2000" dirty="0">
                <a:latin typeface="Comic Sans MS" charset="0"/>
              </a:rPr>
              <a:t> </a:t>
            </a:r>
          </a:p>
          <a:p>
            <a:pPr lvl="1">
              <a:lnSpc>
                <a:spcPct val="90000"/>
              </a:lnSpc>
            </a:pPr>
            <a:r>
              <a:rPr lang="en-US" sz="2000" i="1" dirty="0">
                <a:latin typeface="Comic Sans MS" charset="0"/>
              </a:rPr>
              <a:t>Routing: </a:t>
            </a:r>
            <a:r>
              <a:rPr lang="en-US" sz="2000" dirty="0">
                <a:latin typeface="Comic Sans MS" charset="0"/>
              </a:rPr>
              <a:t>determine next hop to each destination a priori</a:t>
            </a:r>
          </a:p>
          <a:p>
            <a:pPr lvl="1">
              <a:lnSpc>
                <a:spcPct val="90000"/>
              </a:lnSpc>
            </a:pPr>
            <a:r>
              <a:rPr lang="en-US" sz="2000" i="1" dirty="0">
                <a:latin typeface="Comic Sans MS" charset="0"/>
              </a:rPr>
              <a:t>Forwarding: </a:t>
            </a:r>
            <a:r>
              <a:rPr lang="en-US" sz="2000" dirty="0">
                <a:solidFill>
                  <a:srgbClr val="6600FF"/>
                </a:solidFill>
                <a:latin typeface="Comic Sans MS" charset="0"/>
              </a:rPr>
              <a:t>destination address in packet header</a:t>
            </a:r>
            <a:r>
              <a:rPr lang="en-US" sz="2000" dirty="0">
                <a:latin typeface="Comic Sans MS" charset="0"/>
              </a:rPr>
              <a:t>, used at each hop to look up for next hop </a:t>
            </a:r>
          </a:p>
          <a:p>
            <a:pPr lvl="2">
              <a:lnSpc>
                <a:spcPct val="90000"/>
              </a:lnSpc>
            </a:pPr>
            <a:r>
              <a:rPr lang="en-US" dirty="0">
                <a:latin typeface="Comic Sans MS" charset="0"/>
              </a:rPr>
              <a:t>routes may change during </a:t>
            </a:r>
            <a:r>
              <a:rPr lang="ja-JP" altLang="en-US" dirty="0">
                <a:latin typeface="Comic Sans MS" charset="0"/>
              </a:rPr>
              <a:t>“</a:t>
            </a:r>
            <a:r>
              <a:rPr lang="en-US" altLang="ja-JP" dirty="0">
                <a:latin typeface="Comic Sans MS" charset="0"/>
              </a:rPr>
              <a:t>session</a:t>
            </a:r>
            <a:r>
              <a:rPr lang="ja-JP" altLang="en-US" dirty="0">
                <a:latin typeface="Comic Sans MS" charset="0"/>
              </a:rPr>
              <a:t>”</a:t>
            </a:r>
            <a:endParaRPr lang="en-US" altLang="ja-JP" dirty="0">
              <a:latin typeface="Comic Sans MS" charset="0"/>
            </a:endParaRPr>
          </a:p>
          <a:p>
            <a:pPr lvl="1">
              <a:lnSpc>
                <a:spcPct val="90000"/>
              </a:lnSpc>
            </a:pPr>
            <a:r>
              <a:rPr lang="en-US" sz="2000" dirty="0">
                <a:latin typeface="Comic Sans MS" charset="0"/>
              </a:rPr>
              <a:t>analogy: driving, asking directions at every gas station, or based on the road signs at every turn </a:t>
            </a:r>
          </a:p>
          <a:p>
            <a:pPr>
              <a:lnSpc>
                <a:spcPct val="90000"/>
              </a:lnSpc>
            </a:pPr>
            <a:r>
              <a:rPr lang="en-US" sz="2000" dirty="0">
                <a:solidFill>
                  <a:srgbClr val="FF0000"/>
                </a:solidFill>
                <a:latin typeface="Comic Sans MS" charset="0"/>
              </a:rPr>
              <a:t>Virtual Circuit Model (will be </a:t>
            </a:r>
            <a:r>
              <a:rPr lang="en-US" sz="2000" dirty="0" smtClean="0">
                <a:solidFill>
                  <a:srgbClr val="FF0000"/>
                </a:solidFill>
                <a:latin typeface="Comic Sans MS" charset="0"/>
              </a:rPr>
              <a:t>studied next week!):</a:t>
            </a:r>
            <a:r>
              <a:rPr lang="en-US" sz="2000" dirty="0" smtClean="0">
                <a:latin typeface="Comic Sans MS" charset="0"/>
              </a:rPr>
              <a:t> </a:t>
            </a:r>
            <a:endParaRPr lang="en-US" sz="2000" dirty="0">
              <a:latin typeface="Comic Sans MS" charset="0"/>
            </a:endParaRPr>
          </a:p>
          <a:p>
            <a:pPr lvl="1">
              <a:lnSpc>
                <a:spcPct val="90000"/>
              </a:lnSpc>
            </a:pPr>
            <a:r>
              <a:rPr lang="en-US" sz="2000" i="1" dirty="0">
                <a:latin typeface="Comic Sans MS" charset="0"/>
              </a:rPr>
              <a:t>Routing:</a:t>
            </a:r>
            <a:r>
              <a:rPr lang="en-US" sz="2000" dirty="0">
                <a:latin typeface="Comic Sans MS" charset="0"/>
              </a:rPr>
              <a:t> determine a path from source to each destination </a:t>
            </a:r>
          </a:p>
          <a:p>
            <a:pPr lvl="1">
              <a:lnSpc>
                <a:spcPct val="90000"/>
              </a:lnSpc>
            </a:pPr>
            <a:r>
              <a:rPr lang="ja-JP" altLang="en-US" sz="2000" i="1" dirty="0">
                <a:latin typeface="Comic Sans MS" charset="0"/>
              </a:rPr>
              <a:t>“</a:t>
            </a:r>
            <a:r>
              <a:rPr lang="en-US" altLang="ja-JP" sz="2000" i="1" dirty="0">
                <a:latin typeface="Comic Sans MS" charset="0"/>
              </a:rPr>
              <a:t>Call</a:t>
            </a:r>
            <a:r>
              <a:rPr lang="ja-JP" altLang="en-US" sz="2000" i="1" dirty="0">
                <a:latin typeface="Comic Sans MS" charset="0"/>
              </a:rPr>
              <a:t>”</a:t>
            </a:r>
            <a:r>
              <a:rPr lang="en-US" altLang="ja-JP" sz="2000" i="1" dirty="0">
                <a:latin typeface="Comic Sans MS" charset="0"/>
              </a:rPr>
              <a:t> Set-up:</a:t>
            </a:r>
            <a:r>
              <a:rPr lang="en-US" altLang="ja-JP" sz="2000" dirty="0">
                <a:latin typeface="Comic Sans MS" charset="0"/>
              </a:rPr>
              <a:t> fixed path (</a:t>
            </a:r>
            <a:r>
              <a:rPr lang="ja-JP" altLang="en-US" sz="2000" dirty="0">
                <a:latin typeface="Comic Sans MS" charset="0"/>
              </a:rPr>
              <a:t>“</a:t>
            </a:r>
            <a:r>
              <a:rPr lang="en-US" altLang="ja-JP" sz="2000" dirty="0">
                <a:latin typeface="Comic Sans MS" charset="0"/>
              </a:rPr>
              <a:t>virtual circuit</a:t>
            </a:r>
            <a:r>
              <a:rPr lang="ja-JP" altLang="en-US" sz="2000" dirty="0">
                <a:latin typeface="Comic Sans MS" charset="0"/>
              </a:rPr>
              <a:t>”</a:t>
            </a:r>
            <a:r>
              <a:rPr lang="en-US" altLang="ja-JP" sz="2000" dirty="0">
                <a:latin typeface="Comic Sans MS" charset="0"/>
              </a:rPr>
              <a:t>) set up at </a:t>
            </a:r>
            <a:r>
              <a:rPr lang="ja-JP" altLang="en-US" sz="2000" dirty="0">
                <a:latin typeface="Comic Sans MS" charset="0"/>
              </a:rPr>
              <a:t>“</a:t>
            </a:r>
            <a:r>
              <a:rPr lang="en-US" altLang="ja-JP" sz="2000" i="1" dirty="0">
                <a:latin typeface="Comic Sans MS" charset="0"/>
              </a:rPr>
              <a:t>call</a:t>
            </a:r>
            <a:r>
              <a:rPr lang="ja-JP" altLang="en-US" sz="2000" i="1" dirty="0">
                <a:latin typeface="Comic Sans MS" charset="0"/>
              </a:rPr>
              <a:t>”</a:t>
            </a:r>
            <a:r>
              <a:rPr lang="en-US" altLang="ja-JP" sz="2000" i="1" dirty="0">
                <a:latin typeface="Comic Sans MS" charset="0"/>
              </a:rPr>
              <a:t> setup time</a:t>
            </a:r>
            <a:r>
              <a:rPr lang="en-US" altLang="ja-JP" sz="2000" dirty="0">
                <a:latin typeface="Comic Sans MS" charset="0"/>
              </a:rPr>
              <a:t>, remains fixed thru </a:t>
            </a:r>
            <a:r>
              <a:rPr lang="ja-JP" altLang="en-US" sz="2000" dirty="0">
                <a:latin typeface="Comic Sans MS" charset="0"/>
              </a:rPr>
              <a:t>“</a:t>
            </a:r>
            <a:r>
              <a:rPr lang="en-US" altLang="ja-JP" sz="2000" dirty="0">
                <a:latin typeface="Comic Sans MS" charset="0"/>
              </a:rPr>
              <a:t>call</a:t>
            </a:r>
            <a:r>
              <a:rPr lang="ja-JP" altLang="en-US" sz="2000" dirty="0">
                <a:latin typeface="Comic Sans MS" charset="0"/>
              </a:rPr>
              <a:t>”</a:t>
            </a:r>
            <a:r>
              <a:rPr lang="en-US" altLang="ja-JP" sz="2000" dirty="0">
                <a:latin typeface="Comic Sans MS" charset="0"/>
              </a:rPr>
              <a:t> </a:t>
            </a:r>
          </a:p>
          <a:p>
            <a:pPr lvl="1">
              <a:lnSpc>
                <a:spcPct val="90000"/>
              </a:lnSpc>
            </a:pPr>
            <a:r>
              <a:rPr lang="en-US" sz="2000" i="1" dirty="0">
                <a:latin typeface="Comic Sans MS" charset="0"/>
              </a:rPr>
              <a:t>Data Forwarding:</a:t>
            </a:r>
            <a:r>
              <a:rPr lang="en-US" sz="2000" dirty="0">
                <a:latin typeface="Comic Sans MS" charset="0"/>
              </a:rPr>
              <a:t> each packet carries </a:t>
            </a:r>
            <a:r>
              <a:rPr lang="ja-JP" altLang="en-US" sz="2000" dirty="0">
                <a:latin typeface="Comic Sans MS" charset="0"/>
              </a:rPr>
              <a:t>“</a:t>
            </a:r>
            <a:r>
              <a:rPr lang="en-US" altLang="ja-JP" sz="2000" dirty="0">
                <a:latin typeface="Comic Sans MS" charset="0"/>
              </a:rPr>
              <a:t>tag</a:t>
            </a:r>
            <a:r>
              <a:rPr lang="ja-JP" altLang="en-US" sz="2000" dirty="0">
                <a:latin typeface="Comic Sans MS" charset="0"/>
              </a:rPr>
              <a:t>”</a:t>
            </a:r>
            <a:r>
              <a:rPr lang="en-US" altLang="ja-JP" sz="2000" dirty="0">
                <a:latin typeface="Comic Sans MS" charset="0"/>
              </a:rPr>
              <a:t> or </a:t>
            </a:r>
            <a:r>
              <a:rPr lang="ja-JP" altLang="en-US" sz="2000" dirty="0">
                <a:latin typeface="Comic Sans MS" charset="0"/>
              </a:rPr>
              <a:t>“</a:t>
            </a:r>
            <a:r>
              <a:rPr lang="en-US" altLang="ja-JP" sz="2000" dirty="0">
                <a:latin typeface="Comic Sans MS" charset="0"/>
              </a:rPr>
              <a:t>label</a:t>
            </a:r>
            <a:r>
              <a:rPr lang="ja-JP" altLang="en-US" sz="2000" dirty="0">
                <a:latin typeface="Comic Sans MS" charset="0"/>
              </a:rPr>
              <a:t>”</a:t>
            </a:r>
            <a:r>
              <a:rPr lang="en-US" altLang="ja-JP" sz="2000" dirty="0">
                <a:latin typeface="Comic Sans MS" charset="0"/>
              </a:rPr>
              <a:t>  (</a:t>
            </a:r>
            <a:r>
              <a:rPr lang="en-US" altLang="ja-JP" sz="2000" dirty="0">
                <a:solidFill>
                  <a:srgbClr val="6600FF"/>
                </a:solidFill>
                <a:latin typeface="Comic Sans MS" charset="0"/>
              </a:rPr>
              <a:t>virtual circuit id, VCI</a:t>
            </a:r>
            <a:r>
              <a:rPr lang="en-US" altLang="ja-JP" sz="2000" dirty="0">
                <a:latin typeface="Comic Sans MS" charset="0"/>
              </a:rPr>
              <a:t>), which determines next hop</a:t>
            </a:r>
          </a:p>
          <a:p>
            <a:pPr lvl="1">
              <a:lnSpc>
                <a:spcPct val="90000"/>
              </a:lnSpc>
            </a:pPr>
            <a:r>
              <a:rPr lang="en-US" sz="2000" i="1" dirty="0">
                <a:solidFill>
                  <a:srgbClr val="FF0000"/>
                </a:solidFill>
                <a:latin typeface="Comic Sans MS" charset="0"/>
              </a:rPr>
              <a:t>routers maintain</a:t>
            </a:r>
            <a:r>
              <a:rPr lang="en-US" sz="2000" dirty="0">
                <a:latin typeface="Comic Sans MS" charset="0"/>
              </a:rPr>
              <a:t>  </a:t>
            </a:r>
            <a:r>
              <a:rPr lang="ja-JP" altLang="en-US" sz="2000" i="1" dirty="0">
                <a:solidFill>
                  <a:srgbClr val="FF0000"/>
                </a:solidFill>
                <a:latin typeface="Comic Sans MS" charset="0"/>
              </a:rPr>
              <a:t>”</a:t>
            </a:r>
            <a:r>
              <a:rPr lang="en-US" altLang="ja-JP" sz="2000" i="1" dirty="0">
                <a:solidFill>
                  <a:srgbClr val="FF0000"/>
                </a:solidFill>
                <a:latin typeface="Comic Sans MS" charset="0"/>
              </a:rPr>
              <a:t>per-call</a:t>
            </a:r>
            <a:r>
              <a:rPr lang="ja-JP" altLang="en-US" sz="2000" i="1" dirty="0">
                <a:solidFill>
                  <a:srgbClr val="FF0000"/>
                </a:solidFill>
                <a:latin typeface="Comic Sans MS" charset="0"/>
              </a:rPr>
              <a:t>”</a:t>
            </a:r>
            <a:r>
              <a:rPr lang="en-US" altLang="ja-JP" sz="2000" i="1" dirty="0">
                <a:solidFill>
                  <a:srgbClr val="FF0000"/>
                </a:solidFill>
                <a:latin typeface="Comic Sans MS" charset="0"/>
              </a:rPr>
              <a:t>  state</a:t>
            </a:r>
            <a:endParaRPr lang="en-US" sz="2000" i="1" dirty="0">
              <a:solidFill>
                <a:srgbClr val="FF0000"/>
              </a:solidFill>
              <a:latin typeface="Comic Sans MS" charset="0"/>
            </a:endParaRPr>
          </a:p>
        </p:txBody>
      </p:sp>
    </p:spTree>
    <p:extLst>
      <p:ext uri="{BB962C8B-B14F-4D97-AF65-F5344CB8AC3E}">
        <p14:creationId xmlns:p14="http://schemas.microsoft.com/office/powerpoint/2010/main" val="6409028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t>CSci4211:           Network Layer: Part I</a:t>
            </a:r>
          </a:p>
        </p:txBody>
      </p:sp>
      <p:sp>
        <p:nvSpPr>
          <p:cNvPr id="235522"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855E1FA-E167-B746-B4F2-043965344C5E}" type="slidenum">
              <a:rPr lang="en-US" sz="1200">
                <a:latin typeface="Comic Sans MS" charset="0"/>
              </a:rPr>
              <a:pPr/>
              <a:t>18</a:t>
            </a:fld>
            <a:endParaRPr lang="en-US" sz="1200">
              <a:latin typeface="Comic Sans MS" charset="0"/>
            </a:endParaRPr>
          </a:p>
        </p:txBody>
      </p:sp>
      <p:sp>
        <p:nvSpPr>
          <p:cNvPr id="235523" name="Rectangle 2"/>
          <p:cNvSpPr>
            <a:spLocks noGrp="1" noChangeArrowheads="1"/>
          </p:cNvSpPr>
          <p:nvPr>
            <p:ph type="title"/>
          </p:nvPr>
        </p:nvSpPr>
        <p:spPr>
          <a:xfrm>
            <a:off x="609600" y="228600"/>
            <a:ext cx="7772400" cy="914400"/>
          </a:xfrm>
        </p:spPr>
        <p:txBody>
          <a:bodyPr/>
          <a:lstStyle/>
          <a:p>
            <a:r>
              <a:rPr lang="en-US" sz="3200">
                <a:latin typeface="Comic Sans MS" charset="0"/>
              </a:rPr>
              <a:t>IP Forwarding Table</a:t>
            </a:r>
          </a:p>
        </p:txBody>
      </p:sp>
      <p:sp>
        <p:nvSpPr>
          <p:cNvPr id="235524" name="Text Box 3"/>
          <p:cNvSpPr txBox="1">
            <a:spLocks noChangeArrowheads="1"/>
          </p:cNvSpPr>
          <p:nvPr/>
        </p:nvSpPr>
        <p:spPr bwMode="auto">
          <a:xfrm>
            <a:off x="762000" y="990600"/>
            <a:ext cx="7162800" cy="650875"/>
          </a:xfrm>
          <a:prstGeom prst="rect">
            <a:avLst/>
          </a:prstGeom>
          <a:noFill/>
          <a:ln w="9525">
            <a:solidFill>
              <a:srgbClr val="FF66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solidFill>
                  <a:srgbClr val="FF0000"/>
                </a:solidFill>
                <a:latin typeface="Comic Sans MS" charset="0"/>
              </a:rPr>
              <a:t>4 billion possible entries! </a:t>
            </a:r>
          </a:p>
          <a:p>
            <a:r>
              <a:rPr lang="en-US" sz="1800">
                <a:solidFill>
                  <a:srgbClr val="FF0000"/>
                </a:solidFill>
                <a:latin typeface="Comic Sans MS" charset="0"/>
              </a:rPr>
              <a:t> (in reality, far less, but can still have  millions of </a:t>
            </a:r>
            <a:r>
              <a:rPr lang="ja-JP" altLang="en-US" sz="1800">
                <a:solidFill>
                  <a:srgbClr val="FF0000"/>
                </a:solidFill>
                <a:latin typeface="Comic Sans MS" charset="0"/>
              </a:rPr>
              <a:t>“</a:t>
            </a:r>
            <a:r>
              <a:rPr lang="en-US" altLang="ja-JP" sz="1800">
                <a:solidFill>
                  <a:srgbClr val="FF0000"/>
                </a:solidFill>
                <a:latin typeface="Comic Sans MS" charset="0"/>
              </a:rPr>
              <a:t>routes</a:t>
            </a:r>
            <a:r>
              <a:rPr lang="ja-JP" altLang="en-US" sz="1800">
                <a:solidFill>
                  <a:srgbClr val="FF0000"/>
                </a:solidFill>
                <a:latin typeface="Comic Sans MS" charset="0"/>
              </a:rPr>
              <a:t>”</a:t>
            </a:r>
            <a:r>
              <a:rPr lang="en-US" altLang="ja-JP" sz="1800">
                <a:solidFill>
                  <a:srgbClr val="FF0000"/>
                </a:solidFill>
                <a:latin typeface="Comic Sans MS" charset="0"/>
              </a:rPr>
              <a:t>)</a:t>
            </a:r>
            <a:endParaRPr lang="en-US" sz="1800">
              <a:solidFill>
                <a:srgbClr val="FF0000"/>
              </a:solidFill>
              <a:latin typeface="Comic Sans MS" charset="0"/>
            </a:endParaRPr>
          </a:p>
        </p:txBody>
      </p:sp>
      <p:sp>
        <p:nvSpPr>
          <p:cNvPr id="235525" name="Rectangle 4"/>
          <p:cNvSpPr>
            <a:spLocks noChangeArrowheads="1"/>
          </p:cNvSpPr>
          <p:nvPr/>
        </p:nvSpPr>
        <p:spPr bwMode="auto">
          <a:xfrm>
            <a:off x="228600" y="1905000"/>
            <a:ext cx="8915400" cy="4757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r>
              <a:rPr lang="en-US" sz="2000">
                <a:solidFill>
                  <a:srgbClr val="000099"/>
                </a:solidFill>
                <a:latin typeface="Comic Sans MS" charset="0"/>
              </a:rPr>
              <a:t> forwarding table entry format</a:t>
            </a:r>
            <a:r>
              <a:rPr lang="en-US" sz="1800">
                <a:latin typeface="Comic Sans MS" charset="0"/>
              </a:rPr>
              <a:t>         </a:t>
            </a:r>
            <a:r>
              <a:rPr lang="en-US" sz="1800">
                <a:latin typeface="Times" charset="0"/>
                <a:cs typeface="Times New Roman" charset="0"/>
              </a:rPr>
              <a:t>                                       </a:t>
            </a:r>
            <a:endParaRPr lang="en-US" sz="1800" u="sng">
              <a:latin typeface="Times" charset="0"/>
              <a:cs typeface="Times New Roman" charset="0"/>
            </a:endParaRPr>
          </a:p>
          <a:p>
            <a:r>
              <a:rPr lang="en-US" sz="1800">
                <a:latin typeface="Times" charset="0"/>
                <a:cs typeface="Times New Roman" charset="0"/>
              </a:rPr>
              <a:t>   </a:t>
            </a:r>
            <a:r>
              <a:rPr lang="en-US" sz="1800" u="sng">
                <a:latin typeface="Times" charset="0"/>
                <a:cs typeface="Times New Roman" charset="0"/>
              </a:rPr>
              <a:t>destination network</a:t>
            </a:r>
            <a:r>
              <a:rPr lang="en-US" sz="1800">
                <a:latin typeface="Times" charset="0"/>
                <a:cs typeface="Times New Roman" charset="0"/>
              </a:rPr>
              <a:t>                                              </a:t>
            </a:r>
            <a:r>
              <a:rPr lang="en-US" sz="1800" u="sng">
                <a:latin typeface="Times" charset="0"/>
                <a:cs typeface="Times New Roman" charset="0"/>
              </a:rPr>
              <a:t>next-hop</a:t>
            </a:r>
            <a:r>
              <a:rPr lang="en-US" sz="1800">
                <a:latin typeface="Times" charset="0"/>
                <a:cs typeface="Times New Roman" charset="0"/>
              </a:rPr>
              <a:t> (IP address)        </a:t>
            </a:r>
            <a:r>
              <a:rPr lang="en-US" sz="1800" u="sng">
                <a:latin typeface="Times" charset="0"/>
                <a:cs typeface="Times New Roman" charset="0"/>
              </a:rPr>
              <a:t>link interface</a:t>
            </a:r>
          </a:p>
          <a:p>
            <a:r>
              <a:rPr lang="en-US" sz="1800">
                <a:latin typeface="Times" charset="0"/>
                <a:cs typeface="Times New Roman" charset="0"/>
              </a:rPr>
              <a:t> (1</a:t>
            </a:r>
            <a:r>
              <a:rPr lang="en-US" sz="1800" baseline="30000">
                <a:latin typeface="Times" charset="0"/>
                <a:cs typeface="Times New Roman" charset="0"/>
              </a:rPr>
              <a:t>st</a:t>
            </a:r>
            <a:r>
              <a:rPr lang="en-US" sz="1800">
                <a:latin typeface="Times" charset="0"/>
                <a:cs typeface="Times New Roman" charset="0"/>
              </a:rPr>
              <a:t> IP address , network mask )                                           </a:t>
            </a:r>
            <a:endParaRPr lang="en-US" sz="1800" u="sng">
              <a:latin typeface="Times" charset="0"/>
              <a:cs typeface="Times New Roman" charset="0"/>
            </a:endParaRPr>
          </a:p>
          <a:p>
            <a:r>
              <a:rPr lang="en-US" sz="1800">
                <a:latin typeface="Times" charset="0"/>
                <a:cs typeface="Times New Roman" charset="0"/>
              </a:rPr>
              <a:t> </a:t>
            </a:r>
          </a:p>
          <a:p>
            <a:r>
              <a:rPr lang="en-US" sz="1800">
                <a:latin typeface="Times" charset="0"/>
                <a:cs typeface="Times New Roman" charset="0"/>
              </a:rPr>
              <a:t> 11001000 00010111 00010000 00000000,</a:t>
            </a:r>
            <a:r>
              <a:rPr lang="en-US" sz="2000">
                <a:latin typeface="Comic Sans MS" charset="0"/>
              </a:rPr>
              <a:t> </a:t>
            </a:r>
            <a:r>
              <a:rPr lang="en-US" sz="1800">
                <a:latin typeface="Times" charset="0"/>
              </a:rPr>
              <a:t>           200.23.16.1                                0</a:t>
            </a:r>
          </a:p>
          <a:p>
            <a:r>
              <a:rPr lang="en-US" sz="1800">
                <a:latin typeface="Times" charset="0"/>
                <a:cs typeface="Times New Roman" charset="0"/>
              </a:rPr>
              <a:t> 11111111 11111111 11111000 00000000  </a:t>
            </a:r>
            <a:endParaRPr lang="en-US"/>
          </a:p>
          <a:p>
            <a:endParaRPr lang="en-US"/>
          </a:p>
          <a:p>
            <a:pPr algn="just"/>
            <a:r>
              <a:rPr lang="en-US" sz="1800">
                <a:latin typeface="Times" charset="0"/>
                <a:cs typeface="Times New Roman" charset="0"/>
              </a:rPr>
              <a:t> 11001000 00010111 00011000 00000000,               - (direct)                                  1</a:t>
            </a:r>
          </a:p>
          <a:p>
            <a:pPr algn="just"/>
            <a:r>
              <a:rPr lang="en-US" sz="1800">
                <a:latin typeface="Times" charset="0"/>
                <a:cs typeface="Times New Roman" charset="0"/>
              </a:rPr>
              <a:t> 11111111  11111111 11111111 00000000      </a:t>
            </a:r>
          </a:p>
          <a:p>
            <a:pPr algn="just"/>
            <a:endParaRPr lang="en-US" sz="2000">
              <a:latin typeface="Comic Sans MS" charset="0"/>
            </a:endParaRPr>
          </a:p>
          <a:p>
            <a:pPr algn="just"/>
            <a:r>
              <a:rPr lang="en-US" sz="1800">
                <a:latin typeface="Times" charset="0"/>
                <a:cs typeface="Times New Roman" charset="0"/>
              </a:rPr>
              <a:t> 11001000 00010111 00011001 00000000,             200.23.25.6                               2</a:t>
            </a:r>
            <a:r>
              <a:rPr lang="en-US" sz="2000">
                <a:latin typeface="Comic Sans MS" charset="0"/>
              </a:rPr>
              <a:t>                          </a:t>
            </a:r>
          </a:p>
          <a:p>
            <a:pPr algn="just"/>
            <a:r>
              <a:rPr lang="en-US" sz="2000">
                <a:latin typeface="Comic Sans MS" charset="0"/>
              </a:rPr>
              <a:t> </a:t>
            </a:r>
            <a:r>
              <a:rPr lang="en-US" sz="1800">
                <a:latin typeface="Times" charset="0"/>
                <a:cs typeface="Times New Roman" charset="0"/>
              </a:rPr>
              <a:t>11111111  11111111 11111000 00000000       </a:t>
            </a:r>
          </a:p>
          <a:p>
            <a:pPr algn="just"/>
            <a:endParaRPr lang="en-US" sz="1800">
              <a:latin typeface="Times" charset="0"/>
              <a:cs typeface="Times New Roman" charset="0"/>
            </a:endParaRPr>
          </a:p>
          <a:p>
            <a:pPr algn="just"/>
            <a:r>
              <a:rPr lang="en-US" sz="1800">
                <a:latin typeface="Times" charset="0"/>
                <a:cs typeface="Times New Roman" charset="0"/>
              </a:rPr>
              <a:t>  otherwise                                                                 128.30.0.1                                3</a:t>
            </a:r>
          </a:p>
          <a:p>
            <a:pPr algn="just"/>
            <a:endParaRPr lang="en-US" sz="2000">
              <a:latin typeface="Comic Sans MS" charset="0"/>
            </a:endParaRPr>
          </a:p>
          <a:p>
            <a:pPr algn="just"/>
            <a:r>
              <a:rPr lang="en-US" sz="1800">
                <a:latin typeface="Times" charset="0"/>
                <a:cs typeface="Times New Roman" charset="0"/>
              </a:rPr>
              <a:t>                                                                                                  </a:t>
            </a:r>
          </a:p>
        </p:txBody>
      </p:sp>
    </p:spTree>
    <p:extLst>
      <p:ext uri="{BB962C8B-B14F-4D97-AF65-F5344CB8AC3E}">
        <p14:creationId xmlns:p14="http://schemas.microsoft.com/office/powerpoint/2010/main" val="2118942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Oval 50"/>
          <p:cNvSpPr>
            <a:spLocks noChangeArrowheads="1"/>
          </p:cNvSpPr>
          <p:nvPr/>
        </p:nvSpPr>
        <p:spPr bwMode="auto">
          <a:xfrm>
            <a:off x="4038600" y="3124200"/>
            <a:ext cx="1295400" cy="1219200"/>
          </a:xfrm>
          <a:prstGeom prst="ellipse">
            <a:avLst/>
          </a:prstGeom>
          <a:solidFill>
            <a:schemeClr val="accent1"/>
          </a:solidFill>
          <a:ln w="9525">
            <a:solidFill>
              <a:schemeClr val="tx1"/>
            </a:solidFill>
            <a:round/>
            <a:headEnd/>
            <a:tailEnd/>
          </a:ln>
        </p:spPr>
        <p:txBody>
          <a:bodyPr/>
          <a:lstStyle/>
          <a:p>
            <a:endParaRPr lang="en-US"/>
          </a:p>
        </p:txBody>
      </p:sp>
      <p:sp>
        <p:nvSpPr>
          <p:cNvPr id="237570" name="Footer Placeholder 3"/>
          <p:cNvSpPr>
            <a:spLocks noGrp="1"/>
          </p:cNvSpPr>
          <p:nvPr>
            <p:ph type="ftr"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a:r>
              <a:rPr lang="en-US" sz="1200">
                <a:latin typeface="Comic Sans MS" charset="0"/>
                <a:ea typeface="SimSun" charset="0"/>
                <a:cs typeface="SimSun" charset="0"/>
              </a:rPr>
              <a:t>Network Layer</a:t>
            </a:r>
            <a:endParaRPr lang="en-US" sz="1200">
              <a:ea typeface="SimSun" charset="0"/>
              <a:cs typeface="SimSun" charset="0"/>
            </a:endParaRPr>
          </a:p>
        </p:txBody>
      </p:sp>
      <p:sp>
        <p:nvSpPr>
          <p:cNvPr id="14340" name="Slide Number Placeholder 4"/>
          <p:cNvSpPr>
            <a:spLocks noGrp="1"/>
          </p:cNvSpPr>
          <p:nvPr>
            <p:ph type="sldNum"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r>
              <a:rPr lang="en-US" sz="1200">
                <a:latin typeface="Comic Sans MS" charset="0"/>
                <a:ea typeface="SimSun" charset="0"/>
              </a:rPr>
              <a:t>4-</a:t>
            </a:r>
            <a:fld id="{2D9E473C-506E-A14C-9A11-2565B08E5820}" type="slidenum">
              <a:rPr lang="en-US" sz="1200">
                <a:latin typeface="Comic Sans MS" charset="0"/>
                <a:ea typeface="SimSun" charset="0"/>
              </a:rPr>
              <a:pPr>
                <a:defRPr/>
              </a:pPr>
              <a:t>19</a:t>
            </a:fld>
            <a:endParaRPr lang="en-US" sz="1200">
              <a:latin typeface="Comic Sans MS" charset="0"/>
              <a:ea typeface="SimSun" charset="0"/>
            </a:endParaRPr>
          </a:p>
        </p:txBody>
      </p:sp>
      <p:sp>
        <p:nvSpPr>
          <p:cNvPr id="237572" name="Rectangle 2"/>
          <p:cNvSpPr>
            <a:spLocks noGrp="1" noChangeArrowheads="1"/>
          </p:cNvSpPr>
          <p:nvPr>
            <p:ph type="title"/>
          </p:nvPr>
        </p:nvSpPr>
        <p:spPr>
          <a:xfrm>
            <a:off x="152400" y="228600"/>
            <a:ext cx="8697913" cy="1143000"/>
          </a:xfrm>
        </p:spPr>
        <p:txBody>
          <a:bodyPr/>
          <a:lstStyle/>
          <a:p>
            <a:r>
              <a:rPr lang="en-US" sz="2800">
                <a:latin typeface="Comic Sans MS" charset="0"/>
              </a:rPr>
              <a:t>Route aggregation: Shrinking the forwarding table</a:t>
            </a:r>
          </a:p>
        </p:txBody>
      </p:sp>
      <p:sp>
        <p:nvSpPr>
          <p:cNvPr id="237573" name="Freeform 3"/>
          <p:cNvSpPr>
            <a:spLocks/>
          </p:cNvSpPr>
          <p:nvPr/>
        </p:nvSpPr>
        <p:spPr bwMode="auto">
          <a:xfrm>
            <a:off x="5334000" y="3810000"/>
            <a:ext cx="2235200" cy="317500"/>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37574" name="Line 4"/>
          <p:cNvSpPr>
            <a:spLocks noChangeShapeType="1"/>
          </p:cNvSpPr>
          <p:nvPr/>
        </p:nvSpPr>
        <p:spPr bwMode="auto">
          <a:xfrm flipV="1">
            <a:off x="3206750" y="4108450"/>
            <a:ext cx="895350" cy="4572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7575" name="Line 5"/>
          <p:cNvSpPr>
            <a:spLocks noChangeShapeType="1"/>
          </p:cNvSpPr>
          <p:nvPr/>
        </p:nvSpPr>
        <p:spPr bwMode="auto">
          <a:xfrm>
            <a:off x="3235325" y="3479800"/>
            <a:ext cx="752475" cy="1714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7576" name="Line 6"/>
          <p:cNvSpPr>
            <a:spLocks noChangeShapeType="1"/>
          </p:cNvSpPr>
          <p:nvPr/>
        </p:nvSpPr>
        <p:spPr bwMode="auto">
          <a:xfrm>
            <a:off x="3302000" y="2698750"/>
            <a:ext cx="847725" cy="7620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7577" name="Text Box 8"/>
          <p:cNvSpPr txBox="1">
            <a:spLocks noChangeArrowheads="1"/>
          </p:cNvSpPr>
          <p:nvPr/>
        </p:nvSpPr>
        <p:spPr bwMode="auto">
          <a:xfrm>
            <a:off x="5791200" y="2362200"/>
            <a:ext cx="2147888"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ja-JP" altLang="en-US" sz="2000"/>
              <a:t>“</a:t>
            </a:r>
            <a:r>
              <a:rPr lang="en-US" altLang="ja-JP" sz="2000"/>
              <a:t>Send me anything</a:t>
            </a:r>
          </a:p>
          <a:p>
            <a:r>
              <a:rPr lang="en-US" sz="2000"/>
              <a:t>with addresses </a:t>
            </a:r>
          </a:p>
          <a:p>
            <a:r>
              <a:rPr lang="en-US" sz="2000"/>
              <a:t>beginning </a:t>
            </a:r>
          </a:p>
          <a:p>
            <a:r>
              <a:rPr lang="en-US" sz="2000"/>
              <a:t>200.23.0.0/20</a:t>
            </a:r>
            <a:r>
              <a:rPr lang="ja-JP" altLang="en-US" sz="2000"/>
              <a:t>”</a:t>
            </a:r>
            <a:endParaRPr lang="en-US" sz="2000"/>
          </a:p>
        </p:txBody>
      </p:sp>
      <p:grpSp>
        <p:nvGrpSpPr>
          <p:cNvPr id="237578" name="Group 9"/>
          <p:cNvGrpSpPr>
            <a:grpSpLocks/>
          </p:cNvGrpSpPr>
          <p:nvPr/>
        </p:nvGrpSpPr>
        <p:grpSpPr bwMode="auto">
          <a:xfrm>
            <a:off x="1133475" y="2471738"/>
            <a:ext cx="2338388" cy="404812"/>
            <a:chOff x="1004" y="1639"/>
            <a:chExt cx="1473" cy="255"/>
          </a:xfrm>
        </p:grpSpPr>
        <p:sp>
          <p:nvSpPr>
            <p:cNvPr id="237607" name="Freeform 10"/>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7608" name="Text Box 11"/>
            <p:cNvSpPr txBox="1">
              <a:spLocks noChangeArrowheads="1"/>
            </p:cNvSpPr>
            <p:nvPr/>
          </p:nvSpPr>
          <p:spPr bwMode="auto">
            <a:xfrm>
              <a:off x="1226" y="1667"/>
              <a:ext cx="831" cy="213"/>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t>200.23.2.0/23</a:t>
              </a:r>
              <a:endParaRPr lang="en-US"/>
            </a:p>
          </p:txBody>
        </p:sp>
      </p:grpSp>
      <p:grpSp>
        <p:nvGrpSpPr>
          <p:cNvPr id="237579" name="Group 12"/>
          <p:cNvGrpSpPr>
            <a:grpSpLocks/>
          </p:cNvGrpSpPr>
          <p:nvPr/>
        </p:nvGrpSpPr>
        <p:grpSpPr bwMode="auto">
          <a:xfrm>
            <a:off x="1162050" y="3062288"/>
            <a:ext cx="2338388" cy="404812"/>
            <a:chOff x="1004" y="1639"/>
            <a:chExt cx="1473" cy="255"/>
          </a:xfrm>
        </p:grpSpPr>
        <p:sp>
          <p:nvSpPr>
            <p:cNvPr id="237605" name="Freeform 1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7606" name="Text Box 14"/>
            <p:cNvSpPr txBox="1">
              <a:spLocks noChangeArrowheads="1"/>
            </p:cNvSpPr>
            <p:nvPr/>
          </p:nvSpPr>
          <p:spPr bwMode="auto">
            <a:xfrm>
              <a:off x="1226" y="1667"/>
              <a:ext cx="831" cy="213"/>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t>200.23.4.0/23</a:t>
              </a:r>
              <a:endParaRPr lang="en-US"/>
            </a:p>
          </p:txBody>
        </p:sp>
      </p:grpSp>
      <p:grpSp>
        <p:nvGrpSpPr>
          <p:cNvPr id="237580" name="Group 15"/>
          <p:cNvGrpSpPr>
            <a:grpSpLocks/>
          </p:cNvGrpSpPr>
          <p:nvPr/>
        </p:nvGrpSpPr>
        <p:grpSpPr bwMode="auto">
          <a:xfrm>
            <a:off x="1076325" y="4481513"/>
            <a:ext cx="2338388" cy="404812"/>
            <a:chOff x="1004" y="1639"/>
            <a:chExt cx="1473" cy="255"/>
          </a:xfrm>
        </p:grpSpPr>
        <p:sp>
          <p:nvSpPr>
            <p:cNvPr id="237603" name="Freeform 16"/>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7604" name="Text Box 17"/>
            <p:cNvSpPr txBox="1">
              <a:spLocks noChangeArrowheads="1"/>
            </p:cNvSpPr>
            <p:nvPr/>
          </p:nvSpPr>
          <p:spPr bwMode="auto">
            <a:xfrm>
              <a:off x="1226" y="1667"/>
              <a:ext cx="896" cy="213"/>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t>200.23.14.0/23</a:t>
              </a:r>
              <a:endParaRPr lang="en-US"/>
            </a:p>
          </p:txBody>
        </p:sp>
      </p:grpSp>
      <p:sp>
        <p:nvSpPr>
          <p:cNvPr id="237581" name="Text Box 18"/>
          <p:cNvSpPr txBox="1">
            <a:spLocks noChangeArrowheads="1"/>
          </p:cNvSpPr>
          <p:nvPr/>
        </p:nvSpPr>
        <p:spPr bwMode="auto">
          <a:xfrm>
            <a:off x="4267200" y="3581400"/>
            <a:ext cx="9048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UMN</a:t>
            </a:r>
          </a:p>
        </p:txBody>
      </p:sp>
      <p:sp>
        <p:nvSpPr>
          <p:cNvPr id="237582" name="Freeform 19"/>
          <p:cNvSpPr>
            <a:spLocks/>
          </p:cNvSpPr>
          <p:nvPr/>
        </p:nvSpPr>
        <p:spPr bwMode="auto">
          <a:xfrm>
            <a:off x="7543800" y="2895600"/>
            <a:ext cx="730250" cy="2535238"/>
          </a:xfrm>
          <a:custGeom>
            <a:avLst/>
            <a:gdLst>
              <a:gd name="T0" fmla="*/ 2147483647 w 460"/>
              <a:gd name="T1" fmla="*/ 2147483647 h 1597"/>
              <a:gd name="T2" fmla="*/ 2147483647 w 460"/>
              <a:gd name="T3" fmla="*/ 2147483647 h 1597"/>
              <a:gd name="T4" fmla="*/ 2147483647 w 460"/>
              <a:gd name="T5" fmla="*/ 2147483647 h 1597"/>
              <a:gd name="T6" fmla="*/ 2147483647 w 460"/>
              <a:gd name="T7" fmla="*/ 2147483647 h 1597"/>
              <a:gd name="T8" fmla="*/ 2147483647 w 460"/>
              <a:gd name="T9" fmla="*/ 2147483647 h 1597"/>
              <a:gd name="T10" fmla="*/ 2147483647 w 460"/>
              <a:gd name="T11" fmla="*/ 2147483647 h 1597"/>
              <a:gd name="T12" fmla="*/ 2147483647 w 460"/>
              <a:gd name="T13" fmla="*/ 2147483647 h 1597"/>
              <a:gd name="T14" fmla="*/ 2147483647 w 460"/>
              <a:gd name="T15" fmla="*/ 2147483647 h 1597"/>
              <a:gd name="T16" fmla="*/ 2147483647 w 460"/>
              <a:gd name="T17" fmla="*/ 2147483647 h 1597"/>
              <a:gd name="T18" fmla="*/ 2147483647 w 460"/>
              <a:gd name="T19" fmla="*/ 2147483647 h 1597"/>
              <a:gd name="T20" fmla="*/ 2147483647 w 460"/>
              <a:gd name="T21" fmla="*/ 2147483647 h 1597"/>
              <a:gd name="T22" fmla="*/ 2147483647 w 460"/>
              <a:gd name="T23" fmla="*/ 2147483647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0"/>
              <a:gd name="T37" fmla="*/ 0 h 1597"/>
              <a:gd name="T38" fmla="*/ 460 w 460"/>
              <a:gd name="T39" fmla="*/ 1597 h 15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7583" name="Text Box 20"/>
          <p:cNvSpPr txBox="1">
            <a:spLocks noChangeArrowheads="1"/>
          </p:cNvSpPr>
          <p:nvPr/>
        </p:nvSpPr>
        <p:spPr bwMode="auto">
          <a:xfrm>
            <a:off x="1133475" y="2217738"/>
            <a:ext cx="14049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t>Organization 0</a:t>
            </a:r>
          </a:p>
        </p:txBody>
      </p:sp>
      <p:sp>
        <p:nvSpPr>
          <p:cNvPr id="237584" name="Text Box 21"/>
          <p:cNvSpPr txBox="1">
            <a:spLocks noChangeArrowheads="1"/>
          </p:cNvSpPr>
          <p:nvPr/>
        </p:nvSpPr>
        <p:spPr bwMode="auto">
          <a:xfrm>
            <a:off x="762000" y="4191000"/>
            <a:ext cx="1755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t>CSE Department</a:t>
            </a:r>
          </a:p>
        </p:txBody>
      </p:sp>
      <p:sp>
        <p:nvSpPr>
          <p:cNvPr id="237585" name="Text Box 22"/>
          <p:cNvSpPr txBox="1">
            <a:spLocks noChangeArrowheads="1"/>
          </p:cNvSpPr>
          <p:nvPr/>
        </p:nvSpPr>
        <p:spPr bwMode="auto">
          <a:xfrm>
            <a:off x="7781925" y="4037013"/>
            <a:ext cx="9159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t>Internet</a:t>
            </a:r>
          </a:p>
        </p:txBody>
      </p:sp>
      <p:sp>
        <p:nvSpPr>
          <p:cNvPr id="237586" name="Text Box 23"/>
          <p:cNvSpPr txBox="1">
            <a:spLocks noChangeArrowheads="1"/>
          </p:cNvSpPr>
          <p:nvPr/>
        </p:nvSpPr>
        <p:spPr bwMode="auto">
          <a:xfrm>
            <a:off x="1143000" y="2865438"/>
            <a:ext cx="13763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t>Organization 1</a:t>
            </a:r>
          </a:p>
        </p:txBody>
      </p:sp>
      <p:grpSp>
        <p:nvGrpSpPr>
          <p:cNvPr id="237587" name="Group 31"/>
          <p:cNvGrpSpPr>
            <a:grpSpLocks/>
          </p:cNvGrpSpPr>
          <p:nvPr/>
        </p:nvGrpSpPr>
        <p:grpSpPr bwMode="auto">
          <a:xfrm>
            <a:off x="1181100" y="3652838"/>
            <a:ext cx="2338388" cy="404812"/>
            <a:chOff x="1004" y="1639"/>
            <a:chExt cx="1473" cy="255"/>
          </a:xfrm>
        </p:grpSpPr>
        <p:sp>
          <p:nvSpPr>
            <p:cNvPr id="237601" name="Freeform 32"/>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7602" name="Text Box 33"/>
            <p:cNvSpPr txBox="1">
              <a:spLocks noChangeArrowheads="1"/>
            </p:cNvSpPr>
            <p:nvPr/>
          </p:nvSpPr>
          <p:spPr bwMode="auto">
            <a:xfrm>
              <a:off x="1226" y="1667"/>
              <a:ext cx="831" cy="213"/>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t>200.23.6.0/23</a:t>
              </a:r>
              <a:endParaRPr lang="en-US"/>
            </a:p>
          </p:txBody>
        </p:sp>
      </p:grpSp>
      <p:sp>
        <p:nvSpPr>
          <p:cNvPr id="237588" name="Text Box 34"/>
          <p:cNvSpPr txBox="1">
            <a:spLocks noChangeArrowheads="1"/>
          </p:cNvSpPr>
          <p:nvPr/>
        </p:nvSpPr>
        <p:spPr bwMode="auto">
          <a:xfrm>
            <a:off x="1162050" y="3455988"/>
            <a:ext cx="14049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t>Organization 2</a:t>
            </a:r>
          </a:p>
        </p:txBody>
      </p:sp>
      <p:grpSp>
        <p:nvGrpSpPr>
          <p:cNvPr id="237589" name="Group 35"/>
          <p:cNvGrpSpPr>
            <a:grpSpLocks/>
          </p:cNvGrpSpPr>
          <p:nvPr/>
        </p:nvGrpSpPr>
        <p:grpSpPr bwMode="auto">
          <a:xfrm>
            <a:off x="2530475" y="3916363"/>
            <a:ext cx="296863" cy="663575"/>
            <a:chOff x="870" y="2945"/>
            <a:chExt cx="187" cy="418"/>
          </a:xfrm>
        </p:grpSpPr>
        <p:sp>
          <p:nvSpPr>
            <p:cNvPr id="237598" name="Text Box 36"/>
            <p:cNvSpPr txBox="1">
              <a:spLocks noChangeArrowheads="1"/>
            </p:cNvSpPr>
            <p:nvPr/>
          </p:nvSpPr>
          <p:spPr bwMode="auto">
            <a:xfrm>
              <a:off x="872" y="2945"/>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sp>
          <p:nvSpPr>
            <p:cNvPr id="237599" name="Text Box 37"/>
            <p:cNvSpPr txBox="1">
              <a:spLocks noChangeArrowheads="1"/>
            </p:cNvSpPr>
            <p:nvPr/>
          </p:nvSpPr>
          <p:spPr bwMode="auto">
            <a:xfrm>
              <a:off x="870" y="3030"/>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sp>
          <p:nvSpPr>
            <p:cNvPr id="237600" name="Text Box 38"/>
            <p:cNvSpPr txBox="1">
              <a:spLocks noChangeArrowheads="1"/>
            </p:cNvSpPr>
            <p:nvPr/>
          </p:nvSpPr>
          <p:spPr bwMode="auto">
            <a:xfrm>
              <a:off x="871" y="3113"/>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grpSp>
      <p:grpSp>
        <p:nvGrpSpPr>
          <p:cNvPr id="237590" name="Group 39"/>
          <p:cNvGrpSpPr>
            <a:grpSpLocks/>
          </p:cNvGrpSpPr>
          <p:nvPr/>
        </p:nvGrpSpPr>
        <p:grpSpPr bwMode="auto">
          <a:xfrm>
            <a:off x="3559175" y="3621088"/>
            <a:ext cx="296863" cy="663575"/>
            <a:chOff x="870" y="2945"/>
            <a:chExt cx="187" cy="418"/>
          </a:xfrm>
        </p:grpSpPr>
        <p:sp>
          <p:nvSpPr>
            <p:cNvPr id="237595" name="Text Box 40"/>
            <p:cNvSpPr txBox="1">
              <a:spLocks noChangeArrowheads="1"/>
            </p:cNvSpPr>
            <p:nvPr/>
          </p:nvSpPr>
          <p:spPr bwMode="auto">
            <a:xfrm>
              <a:off x="872" y="2945"/>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sp>
          <p:nvSpPr>
            <p:cNvPr id="237596" name="Text Box 41"/>
            <p:cNvSpPr txBox="1">
              <a:spLocks noChangeArrowheads="1"/>
            </p:cNvSpPr>
            <p:nvPr/>
          </p:nvSpPr>
          <p:spPr bwMode="auto">
            <a:xfrm>
              <a:off x="870" y="3030"/>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sp>
          <p:nvSpPr>
            <p:cNvPr id="237597" name="Text Box 42"/>
            <p:cNvSpPr txBox="1">
              <a:spLocks noChangeArrowheads="1"/>
            </p:cNvSpPr>
            <p:nvPr/>
          </p:nvSpPr>
          <p:spPr bwMode="auto">
            <a:xfrm>
              <a:off x="871" y="3113"/>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grpSp>
      <p:sp>
        <p:nvSpPr>
          <p:cNvPr id="237591" name="TextBox 48"/>
          <p:cNvSpPr txBox="1">
            <a:spLocks noChangeArrowheads="1"/>
          </p:cNvSpPr>
          <p:nvPr/>
        </p:nvSpPr>
        <p:spPr bwMode="auto">
          <a:xfrm flipH="1">
            <a:off x="6553200" y="4114800"/>
            <a:ext cx="1143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Port 1</a:t>
            </a:r>
          </a:p>
        </p:txBody>
      </p:sp>
      <p:sp>
        <p:nvSpPr>
          <p:cNvPr id="237592" name="TextBox 49"/>
          <p:cNvSpPr txBox="1">
            <a:spLocks noChangeArrowheads="1"/>
          </p:cNvSpPr>
          <p:nvPr/>
        </p:nvSpPr>
        <p:spPr bwMode="auto">
          <a:xfrm flipH="1">
            <a:off x="3733800" y="2743200"/>
            <a:ext cx="1143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Port 0</a:t>
            </a:r>
          </a:p>
        </p:txBody>
      </p:sp>
      <p:sp>
        <p:nvSpPr>
          <p:cNvPr id="237593" name="TextBox 51"/>
          <p:cNvSpPr txBox="1">
            <a:spLocks noChangeArrowheads="1"/>
          </p:cNvSpPr>
          <p:nvPr/>
        </p:nvSpPr>
        <p:spPr bwMode="auto">
          <a:xfrm flipH="1">
            <a:off x="3581400" y="4343400"/>
            <a:ext cx="1143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Port 7</a:t>
            </a:r>
          </a:p>
        </p:txBody>
      </p:sp>
      <p:sp>
        <p:nvSpPr>
          <p:cNvPr id="41" name="Footer Placeholder 4"/>
          <p:cNvSpPr txBox="1">
            <a:spLocks noGrp="1"/>
          </p:cNvSpPr>
          <p:nvPr/>
        </p:nvSpPr>
        <p:spPr bwMode="auto">
          <a:xfrm>
            <a:off x="3048000" y="6248400"/>
            <a:ext cx="2971800" cy="457200"/>
          </a:xfrm>
          <a:prstGeom prst="rect">
            <a:avLst/>
          </a:prstGeom>
          <a:noFill/>
          <a:ln>
            <a:miter lim="800000"/>
            <a:headEnd/>
            <a:tailEnd/>
          </a:ln>
        </p:spPr>
        <p:txBody>
          <a:bodyPr/>
          <a:lstStyle/>
          <a:p>
            <a:pPr algn="ctr">
              <a:defRPr/>
            </a:pPr>
            <a:r>
              <a:rPr lang="en-US" sz="1200" dirty="0">
                <a:latin typeface="+mn-lt"/>
                <a:ea typeface="+mn-ea"/>
                <a:cs typeface="+mn-cs"/>
              </a:rPr>
              <a:t>CSci4211:           Network Layer: Part I</a:t>
            </a:r>
          </a:p>
        </p:txBody>
      </p:sp>
    </p:spTree>
    <p:extLst>
      <p:ext uri="{BB962C8B-B14F-4D97-AF65-F5344CB8AC3E}">
        <p14:creationId xmlns:p14="http://schemas.microsoft.com/office/powerpoint/2010/main" val="1169988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152578"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FD17F30-C274-2A44-8069-C421D9799608}" type="slidenum">
              <a:rPr lang="en-US" sz="1200">
                <a:latin typeface="Comic Sans MS" charset="0"/>
              </a:rPr>
              <a:pPr/>
              <a:t>2</a:t>
            </a:fld>
            <a:endParaRPr lang="en-US" sz="1200">
              <a:latin typeface="Comic Sans MS" charset="0"/>
            </a:endParaRPr>
          </a:p>
        </p:txBody>
      </p:sp>
      <p:sp>
        <p:nvSpPr>
          <p:cNvPr id="152579" name="Rectangle 2"/>
          <p:cNvSpPr>
            <a:spLocks noGrp="1" noChangeArrowheads="1"/>
          </p:cNvSpPr>
          <p:nvPr>
            <p:ph type="ctrTitle"/>
          </p:nvPr>
        </p:nvSpPr>
        <p:spPr>
          <a:xfrm>
            <a:off x="609600" y="304800"/>
            <a:ext cx="8153400" cy="762000"/>
          </a:xfrm>
        </p:spPr>
        <p:txBody>
          <a:bodyPr/>
          <a:lstStyle/>
          <a:p>
            <a:r>
              <a:rPr lang="en-US" sz="3200" i="1" dirty="0" smtClean="0">
                <a:latin typeface="Comic Sans MS" charset="0"/>
              </a:rPr>
              <a:t>Announcement &amp; Reminders </a:t>
            </a:r>
            <a:r>
              <a:rPr lang="en-US" sz="3200" i="1" dirty="0">
                <a:latin typeface="Comic Sans MS" charset="0"/>
              </a:rPr>
              <a:t>(Oct </a:t>
            </a:r>
            <a:r>
              <a:rPr lang="en-US" sz="3200" i="1" dirty="0" smtClean="0">
                <a:latin typeface="Comic Sans MS" charset="0"/>
              </a:rPr>
              <a:t>23)</a:t>
            </a:r>
            <a:endParaRPr lang="en-US" sz="3200" dirty="0">
              <a:latin typeface="Comic Sans MS" charset="0"/>
            </a:endParaRPr>
          </a:p>
        </p:txBody>
      </p:sp>
      <p:sp>
        <p:nvSpPr>
          <p:cNvPr id="55299" name="Rectangle 3"/>
          <p:cNvSpPr>
            <a:spLocks noChangeArrowheads="1"/>
          </p:cNvSpPr>
          <p:nvPr/>
        </p:nvSpPr>
        <p:spPr bwMode="auto">
          <a:xfrm>
            <a:off x="592667" y="1066800"/>
            <a:ext cx="7696200" cy="5202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marL="457200" indent="-457200">
              <a:buFont typeface="Arial"/>
              <a:buChar char="•"/>
              <a:defRPr/>
            </a:pPr>
            <a:r>
              <a:rPr lang="en-US" sz="2800" b="1" i="1" dirty="0">
                <a:solidFill>
                  <a:srgbClr val="FF0000"/>
                </a:solidFill>
              </a:rPr>
              <a:t>Take-Home Quiz I: </a:t>
            </a:r>
            <a:endParaRPr lang="en-US" sz="2800" b="1" i="1" dirty="0" smtClean="0">
              <a:solidFill>
                <a:srgbClr val="FF0000"/>
              </a:solidFill>
            </a:endParaRPr>
          </a:p>
          <a:p>
            <a:pPr marL="914400" lvl="1" indent="-457200">
              <a:buFont typeface="Arial"/>
              <a:buChar char="•"/>
              <a:defRPr/>
            </a:pPr>
            <a:r>
              <a:rPr lang="en-US" dirty="0" smtClean="0">
                <a:solidFill>
                  <a:srgbClr val="000090"/>
                </a:solidFill>
                <a:latin typeface="Comic Sans MS" charset="0"/>
              </a:rPr>
              <a:t>will try to get them graded by the end of this week! </a:t>
            </a:r>
          </a:p>
          <a:p>
            <a:pPr marL="914400" lvl="1" indent="-457200">
              <a:buFont typeface="Arial"/>
              <a:buChar char="•"/>
              <a:defRPr/>
            </a:pPr>
            <a:r>
              <a:rPr lang="en-US" dirty="0" smtClean="0">
                <a:solidFill>
                  <a:srgbClr val="000090"/>
                </a:solidFill>
                <a:latin typeface="Comic Sans MS" charset="0"/>
                <a:ea typeface="Comic Sans MS" charset="0"/>
                <a:cs typeface="Comic Sans MS" charset="0"/>
              </a:rPr>
              <a:t>sample solutions will also be posted </a:t>
            </a:r>
          </a:p>
          <a:p>
            <a:pPr marL="914400" lvl="1" indent="-457200">
              <a:buFont typeface="Arial"/>
              <a:buChar char="•"/>
              <a:defRPr/>
            </a:pPr>
            <a:endParaRPr lang="en-US" sz="800" dirty="0" smtClean="0">
              <a:solidFill>
                <a:srgbClr val="000090"/>
              </a:solidFill>
            </a:endParaRPr>
          </a:p>
          <a:p>
            <a:pPr marL="457200" indent="-457200">
              <a:buFont typeface="Arial"/>
              <a:buChar char="•"/>
              <a:defRPr/>
            </a:pPr>
            <a:r>
              <a:rPr lang="en-US" sz="2800" dirty="0" smtClean="0">
                <a:solidFill>
                  <a:srgbClr val="000090"/>
                </a:solidFill>
              </a:rPr>
              <a:t>Programming Project #2:  </a:t>
            </a:r>
            <a:r>
              <a:rPr lang="en-US" sz="2800" b="1" dirty="0" smtClean="0">
                <a:solidFill>
                  <a:srgbClr val="FF0000"/>
                </a:solidFill>
              </a:rPr>
              <a:t>due Friday Oct 29, 11:55pm</a:t>
            </a:r>
          </a:p>
          <a:p>
            <a:pPr marL="914400" lvl="1" indent="-457200">
              <a:buFont typeface="Arial"/>
              <a:buChar char="•"/>
              <a:defRPr/>
            </a:pPr>
            <a:r>
              <a:rPr lang="en-US" dirty="0" smtClean="0"/>
              <a:t>please take a look at it – if have questions, send email to csci4211-help@cs.umn.edu</a:t>
            </a:r>
          </a:p>
          <a:p>
            <a:pPr marL="914400" lvl="1" indent="-457200">
              <a:buFont typeface="Arial"/>
              <a:buChar char="•"/>
              <a:defRPr/>
            </a:pPr>
            <a:r>
              <a:rPr lang="en-US" dirty="0" smtClean="0"/>
              <a:t>Please start working on it, if you haven’t started yet </a:t>
            </a:r>
          </a:p>
          <a:p>
            <a:pPr marL="914400" lvl="1" indent="-457200">
              <a:buFont typeface="Arial"/>
              <a:buChar char="•"/>
              <a:defRPr/>
            </a:pPr>
            <a:endParaRPr lang="en-US" sz="800" dirty="0"/>
          </a:p>
          <a:p>
            <a:pPr marL="914400" lvl="1" indent="-457200">
              <a:buFont typeface="Arial"/>
              <a:buChar char="•"/>
              <a:defRPr/>
            </a:pPr>
            <a:endParaRPr lang="en-US" sz="800" dirty="0" smtClean="0"/>
          </a:p>
          <a:p>
            <a:pPr marL="457200" indent="-457200">
              <a:buFont typeface="Arial"/>
              <a:buChar char="•"/>
              <a:defRPr/>
            </a:pPr>
            <a:r>
              <a:rPr lang="en-US" sz="2600" i="1" dirty="0" smtClean="0">
                <a:solidFill>
                  <a:srgbClr val="7030A0"/>
                </a:solidFill>
              </a:rPr>
              <a:t>Written Homework Assignment #2 and Programming Project # 3 will be posted by Monday Oct 30!</a:t>
            </a:r>
          </a:p>
          <a:p>
            <a:pPr>
              <a:defRPr/>
            </a:pPr>
            <a:endParaRPr lang="en-US" sz="2800" i="1" dirty="0" smtClean="0"/>
          </a:p>
        </p:txBody>
      </p:sp>
    </p:spTree>
    <p:extLst>
      <p:ext uri="{BB962C8B-B14F-4D97-AF65-F5344CB8AC3E}">
        <p14:creationId xmlns:p14="http://schemas.microsoft.com/office/powerpoint/2010/main" val="123051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dissolve">
                                      <p:cBhvr>
                                        <p:cTn id="7" dur="500"/>
                                        <p:tgtEl>
                                          <p:spTgt spid="55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Effect transition="in" filter="dissolve">
                                      <p:cBhvr>
                                        <p:cTn id="12" dur="500"/>
                                        <p:tgtEl>
                                          <p:spTgt spid="55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299">
                                            <p:txEl>
                                              <p:pRg st="2" end="2"/>
                                            </p:txEl>
                                          </p:spTgt>
                                        </p:tgtEl>
                                        <p:attrNameLst>
                                          <p:attrName>style.visibility</p:attrName>
                                        </p:attrNameLst>
                                      </p:cBhvr>
                                      <p:to>
                                        <p:strVal val="visible"/>
                                      </p:to>
                                    </p:set>
                                    <p:animEffect transition="in" filter="dissolve">
                                      <p:cBhvr>
                                        <p:cTn id="17" dur="500"/>
                                        <p:tgtEl>
                                          <p:spTgt spid="552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299">
                                            <p:txEl>
                                              <p:pRg st="4" end="4"/>
                                            </p:txEl>
                                          </p:spTgt>
                                        </p:tgtEl>
                                        <p:attrNameLst>
                                          <p:attrName>style.visibility</p:attrName>
                                        </p:attrNameLst>
                                      </p:cBhvr>
                                      <p:to>
                                        <p:strVal val="visible"/>
                                      </p:to>
                                    </p:set>
                                    <p:animEffect transition="in" filter="dissolve">
                                      <p:cBhvr>
                                        <p:cTn id="22" dur="500"/>
                                        <p:tgtEl>
                                          <p:spTgt spid="5529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animEffect transition="in" filter="dissolve">
                                      <p:cBhvr>
                                        <p:cTn id="27" dur="500"/>
                                        <p:tgtEl>
                                          <p:spTgt spid="5529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5299">
                                            <p:txEl>
                                              <p:pRg st="6" end="6"/>
                                            </p:txEl>
                                          </p:spTgt>
                                        </p:tgtEl>
                                        <p:attrNameLst>
                                          <p:attrName>style.visibility</p:attrName>
                                        </p:attrNameLst>
                                      </p:cBhvr>
                                      <p:to>
                                        <p:strVal val="visible"/>
                                      </p:to>
                                    </p:set>
                                    <p:animEffect transition="in" filter="dissolve">
                                      <p:cBhvr>
                                        <p:cTn id="32" dur="500"/>
                                        <p:tgtEl>
                                          <p:spTgt spid="5529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5299">
                                            <p:txEl>
                                              <p:pRg st="9" end="9"/>
                                            </p:txEl>
                                          </p:spTgt>
                                        </p:tgtEl>
                                        <p:attrNameLst>
                                          <p:attrName>style.visibility</p:attrName>
                                        </p:attrNameLst>
                                      </p:cBhvr>
                                      <p:to>
                                        <p:strVal val="visible"/>
                                      </p:to>
                                    </p:set>
                                    <p:animEffect transition="in" filter="dissolve">
                                      <p:cBhvr>
                                        <p:cTn id="37" dur="500"/>
                                        <p:tgtEl>
                                          <p:spTgt spid="552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bldLvl="2"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Oval 48"/>
          <p:cNvSpPr>
            <a:spLocks noChangeArrowheads="1"/>
          </p:cNvSpPr>
          <p:nvPr/>
        </p:nvSpPr>
        <p:spPr bwMode="auto">
          <a:xfrm>
            <a:off x="3505200" y="4572000"/>
            <a:ext cx="1676400" cy="1219200"/>
          </a:xfrm>
          <a:prstGeom prst="ellipse">
            <a:avLst/>
          </a:prstGeom>
          <a:solidFill>
            <a:schemeClr val="accent1"/>
          </a:solidFill>
          <a:ln w="9525">
            <a:solidFill>
              <a:schemeClr val="tx1"/>
            </a:solidFill>
            <a:round/>
            <a:headEnd/>
            <a:tailEnd/>
          </a:ln>
        </p:spPr>
        <p:txBody>
          <a:bodyPr/>
          <a:lstStyle/>
          <a:p>
            <a:endParaRPr lang="en-US"/>
          </a:p>
        </p:txBody>
      </p:sp>
      <p:sp>
        <p:nvSpPr>
          <p:cNvPr id="238594" name="Oval 47"/>
          <p:cNvSpPr>
            <a:spLocks noChangeArrowheads="1"/>
          </p:cNvSpPr>
          <p:nvPr/>
        </p:nvSpPr>
        <p:spPr bwMode="auto">
          <a:xfrm>
            <a:off x="3733800" y="3200400"/>
            <a:ext cx="1295400" cy="1219200"/>
          </a:xfrm>
          <a:prstGeom prst="ellipse">
            <a:avLst/>
          </a:prstGeom>
          <a:solidFill>
            <a:schemeClr val="accent1"/>
          </a:solidFill>
          <a:ln w="9525">
            <a:solidFill>
              <a:schemeClr val="tx1"/>
            </a:solidFill>
            <a:round/>
            <a:headEnd/>
            <a:tailEnd/>
          </a:ln>
        </p:spPr>
        <p:txBody>
          <a:bodyPr/>
          <a:lstStyle/>
          <a:p>
            <a:endParaRPr lang="en-US"/>
          </a:p>
        </p:txBody>
      </p:sp>
      <p:sp>
        <p:nvSpPr>
          <p:cNvPr id="238595" name="Footer Placeholder 3"/>
          <p:cNvSpPr>
            <a:spLocks noGrp="1"/>
          </p:cNvSpPr>
          <p:nvPr>
            <p:ph type="ftr"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a:r>
              <a:rPr lang="en-US" sz="1200">
                <a:latin typeface="Comic Sans MS" charset="0"/>
                <a:ea typeface="SimSun" charset="0"/>
                <a:cs typeface="SimSun" charset="0"/>
              </a:rPr>
              <a:t>Network Layer</a:t>
            </a:r>
            <a:endParaRPr lang="en-US" sz="1200">
              <a:ea typeface="SimSun" charset="0"/>
              <a:cs typeface="SimSun" charset="0"/>
            </a:endParaRPr>
          </a:p>
        </p:txBody>
      </p:sp>
      <p:sp>
        <p:nvSpPr>
          <p:cNvPr id="15365" name="Slide Number Placeholder 4"/>
          <p:cNvSpPr>
            <a:spLocks noGrp="1"/>
          </p:cNvSpPr>
          <p:nvPr>
            <p:ph type="sldNum"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r>
              <a:rPr lang="en-US" sz="1200">
                <a:latin typeface="Comic Sans MS" charset="0"/>
                <a:ea typeface="SimSun" charset="0"/>
              </a:rPr>
              <a:t>4-</a:t>
            </a:r>
            <a:fld id="{DC4E8CD5-D49D-C94D-8252-22A7748B738A}" type="slidenum">
              <a:rPr lang="en-US" sz="1200">
                <a:latin typeface="Comic Sans MS" charset="0"/>
                <a:ea typeface="SimSun" charset="0"/>
              </a:rPr>
              <a:pPr>
                <a:defRPr/>
              </a:pPr>
              <a:t>20</a:t>
            </a:fld>
            <a:endParaRPr lang="en-US" sz="1200">
              <a:latin typeface="Comic Sans MS" charset="0"/>
              <a:ea typeface="SimSun" charset="0"/>
            </a:endParaRPr>
          </a:p>
        </p:txBody>
      </p:sp>
      <p:sp>
        <p:nvSpPr>
          <p:cNvPr id="238597" name="Rectangle 2"/>
          <p:cNvSpPr>
            <a:spLocks noGrp="1" noChangeArrowheads="1"/>
          </p:cNvSpPr>
          <p:nvPr>
            <p:ph type="title"/>
          </p:nvPr>
        </p:nvSpPr>
        <p:spPr>
          <a:xfrm>
            <a:off x="228600" y="374650"/>
            <a:ext cx="8763000" cy="1143000"/>
          </a:xfrm>
        </p:spPr>
        <p:txBody>
          <a:bodyPr/>
          <a:lstStyle/>
          <a:p>
            <a:r>
              <a:rPr lang="en-US" sz="3200">
                <a:latin typeface="Comic Sans MS" charset="0"/>
              </a:rPr>
              <a:t>Route aggregation with more specific routes</a:t>
            </a:r>
            <a:endParaRPr lang="en-US">
              <a:latin typeface="Comic Sans MS" charset="0"/>
            </a:endParaRPr>
          </a:p>
        </p:txBody>
      </p:sp>
      <p:sp>
        <p:nvSpPr>
          <p:cNvPr id="238598" name="Text Box 3"/>
          <p:cNvSpPr txBox="1">
            <a:spLocks noChangeArrowheads="1"/>
          </p:cNvSpPr>
          <p:nvPr/>
        </p:nvSpPr>
        <p:spPr bwMode="auto">
          <a:xfrm>
            <a:off x="914400" y="1600200"/>
            <a:ext cx="732764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dirty="0"/>
              <a:t>UMN</a:t>
            </a:r>
            <a:r>
              <a:rPr lang="en-US" dirty="0" smtClean="0"/>
              <a:t>-FAST </a:t>
            </a:r>
            <a:r>
              <a:rPr lang="en-US" dirty="0"/>
              <a:t>has a more specific route to CSE department</a:t>
            </a:r>
          </a:p>
        </p:txBody>
      </p:sp>
      <p:sp>
        <p:nvSpPr>
          <p:cNvPr id="238599" name="Freeform 4"/>
          <p:cNvSpPr>
            <a:spLocks/>
          </p:cNvSpPr>
          <p:nvPr/>
        </p:nvSpPr>
        <p:spPr bwMode="auto">
          <a:xfrm>
            <a:off x="5164138" y="3836988"/>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38600" name="Line 5"/>
          <p:cNvSpPr>
            <a:spLocks noChangeShapeType="1"/>
          </p:cNvSpPr>
          <p:nvPr/>
        </p:nvSpPr>
        <p:spPr bwMode="auto">
          <a:xfrm flipV="1">
            <a:off x="2820988" y="4113213"/>
            <a:ext cx="895350" cy="4572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8601" name="Line 7"/>
          <p:cNvSpPr>
            <a:spLocks noChangeShapeType="1"/>
          </p:cNvSpPr>
          <p:nvPr/>
        </p:nvSpPr>
        <p:spPr bwMode="auto">
          <a:xfrm>
            <a:off x="2916238" y="2703513"/>
            <a:ext cx="847725" cy="7620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8602" name="Text Box 9"/>
          <p:cNvSpPr txBox="1">
            <a:spLocks noChangeArrowheads="1"/>
          </p:cNvSpPr>
          <p:nvPr/>
        </p:nvSpPr>
        <p:spPr bwMode="auto">
          <a:xfrm>
            <a:off x="5334000" y="2286000"/>
            <a:ext cx="2147888"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ja-JP" altLang="en-US" sz="2000"/>
              <a:t>“</a:t>
            </a:r>
            <a:r>
              <a:rPr lang="en-US" altLang="ja-JP" sz="2000"/>
              <a:t>Send me anything</a:t>
            </a:r>
          </a:p>
          <a:p>
            <a:r>
              <a:rPr lang="en-US" sz="2000"/>
              <a:t>with addresses </a:t>
            </a:r>
          </a:p>
          <a:p>
            <a:r>
              <a:rPr lang="en-US" sz="2000"/>
              <a:t>beginning </a:t>
            </a:r>
          </a:p>
          <a:p>
            <a:r>
              <a:rPr lang="en-US" sz="2000"/>
              <a:t>200.23.0.0/20</a:t>
            </a:r>
            <a:r>
              <a:rPr lang="ja-JP" altLang="en-US" sz="2000"/>
              <a:t>”</a:t>
            </a:r>
            <a:endParaRPr lang="en-US" sz="2000"/>
          </a:p>
        </p:txBody>
      </p:sp>
      <p:grpSp>
        <p:nvGrpSpPr>
          <p:cNvPr id="238603" name="Group 10"/>
          <p:cNvGrpSpPr>
            <a:grpSpLocks/>
          </p:cNvGrpSpPr>
          <p:nvPr/>
        </p:nvGrpSpPr>
        <p:grpSpPr bwMode="auto">
          <a:xfrm>
            <a:off x="747713" y="2476500"/>
            <a:ext cx="2338387" cy="404813"/>
            <a:chOff x="1004" y="1639"/>
            <a:chExt cx="1473" cy="255"/>
          </a:xfrm>
        </p:grpSpPr>
        <p:sp>
          <p:nvSpPr>
            <p:cNvPr id="238629" name="Freeform 11"/>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8630" name="Text Box 12"/>
            <p:cNvSpPr txBox="1">
              <a:spLocks noChangeArrowheads="1"/>
            </p:cNvSpPr>
            <p:nvPr/>
          </p:nvSpPr>
          <p:spPr bwMode="auto">
            <a:xfrm>
              <a:off x="1226" y="1667"/>
              <a:ext cx="831" cy="213"/>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t>200.23.2.0/23</a:t>
              </a:r>
              <a:endParaRPr lang="en-US"/>
            </a:p>
          </p:txBody>
        </p:sp>
      </p:grpSp>
      <p:grpSp>
        <p:nvGrpSpPr>
          <p:cNvPr id="238604" name="Group 16"/>
          <p:cNvGrpSpPr>
            <a:grpSpLocks/>
          </p:cNvGrpSpPr>
          <p:nvPr/>
        </p:nvGrpSpPr>
        <p:grpSpPr bwMode="auto">
          <a:xfrm>
            <a:off x="690563" y="4486275"/>
            <a:ext cx="2338387" cy="404813"/>
            <a:chOff x="1004" y="1639"/>
            <a:chExt cx="1473" cy="255"/>
          </a:xfrm>
        </p:grpSpPr>
        <p:sp>
          <p:nvSpPr>
            <p:cNvPr id="238627" name="Freeform 17"/>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8628" name="Text Box 18"/>
            <p:cNvSpPr txBox="1">
              <a:spLocks noChangeArrowheads="1"/>
            </p:cNvSpPr>
            <p:nvPr/>
          </p:nvSpPr>
          <p:spPr bwMode="auto">
            <a:xfrm>
              <a:off x="1226" y="1667"/>
              <a:ext cx="896" cy="213"/>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t>200.23.14.0/23</a:t>
              </a:r>
              <a:endParaRPr lang="en-US"/>
            </a:p>
          </p:txBody>
        </p:sp>
      </p:grpSp>
      <p:sp>
        <p:nvSpPr>
          <p:cNvPr id="238605" name="Text Box 19"/>
          <p:cNvSpPr txBox="1">
            <a:spLocks noChangeArrowheads="1"/>
          </p:cNvSpPr>
          <p:nvPr/>
        </p:nvSpPr>
        <p:spPr bwMode="auto">
          <a:xfrm>
            <a:off x="3810000" y="3581400"/>
            <a:ext cx="102235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800"/>
              <a:t>UMN</a:t>
            </a:r>
          </a:p>
        </p:txBody>
      </p:sp>
      <p:sp>
        <p:nvSpPr>
          <p:cNvPr id="238606" name="Freeform 20"/>
          <p:cNvSpPr>
            <a:spLocks/>
          </p:cNvSpPr>
          <p:nvPr/>
        </p:nvSpPr>
        <p:spPr bwMode="auto">
          <a:xfrm>
            <a:off x="7158038" y="2900363"/>
            <a:ext cx="730250" cy="2535237"/>
          </a:xfrm>
          <a:custGeom>
            <a:avLst/>
            <a:gdLst>
              <a:gd name="T0" fmla="*/ 2147483647 w 460"/>
              <a:gd name="T1" fmla="*/ 2147483647 h 1597"/>
              <a:gd name="T2" fmla="*/ 2147483647 w 460"/>
              <a:gd name="T3" fmla="*/ 2147483647 h 1597"/>
              <a:gd name="T4" fmla="*/ 2147483647 w 460"/>
              <a:gd name="T5" fmla="*/ 2147483647 h 1597"/>
              <a:gd name="T6" fmla="*/ 2147483647 w 460"/>
              <a:gd name="T7" fmla="*/ 2147483647 h 1597"/>
              <a:gd name="T8" fmla="*/ 2147483647 w 460"/>
              <a:gd name="T9" fmla="*/ 2147483647 h 1597"/>
              <a:gd name="T10" fmla="*/ 2147483647 w 460"/>
              <a:gd name="T11" fmla="*/ 2147483647 h 1597"/>
              <a:gd name="T12" fmla="*/ 2147483647 w 460"/>
              <a:gd name="T13" fmla="*/ 2147483647 h 1597"/>
              <a:gd name="T14" fmla="*/ 2147483647 w 460"/>
              <a:gd name="T15" fmla="*/ 2147483647 h 1597"/>
              <a:gd name="T16" fmla="*/ 2147483647 w 460"/>
              <a:gd name="T17" fmla="*/ 2147483647 h 1597"/>
              <a:gd name="T18" fmla="*/ 2147483647 w 460"/>
              <a:gd name="T19" fmla="*/ 2147483647 h 1597"/>
              <a:gd name="T20" fmla="*/ 2147483647 w 460"/>
              <a:gd name="T21" fmla="*/ 2147483647 h 1597"/>
              <a:gd name="T22" fmla="*/ 2147483647 w 460"/>
              <a:gd name="T23" fmla="*/ 2147483647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0"/>
              <a:gd name="T37" fmla="*/ 0 h 1597"/>
              <a:gd name="T38" fmla="*/ 460 w 460"/>
              <a:gd name="T39" fmla="*/ 1597 h 15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8607" name="Text Box 21"/>
          <p:cNvSpPr txBox="1">
            <a:spLocks noChangeArrowheads="1"/>
          </p:cNvSpPr>
          <p:nvPr/>
        </p:nvSpPr>
        <p:spPr bwMode="auto">
          <a:xfrm>
            <a:off x="747713" y="2222500"/>
            <a:ext cx="14049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t>Organization 0</a:t>
            </a:r>
          </a:p>
        </p:txBody>
      </p:sp>
      <p:sp>
        <p:nvSpPr>
          <p:cNvPr id="238608" name="Text Box 22"/>
          <p:cNvSpPr txBox="1">
            <a:spLocks noChangeArrowheads="1"/>
          </p:cNvSpPr>
          <p:nvPr/>
        </p:nvSpPr>
        <p:spPr bwMode="auto">
          <a:xfrm>
            <a:off x="381000" y="4191000"/>
            <a:ext cx="1755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t>CSE Department</a:t>
            </a:r>
          </a:p>
        </p:txBody>
      </p:sp>
      <p:sp>
        <p:nvSpPr>
          <p:cNvPr id="238609" name="Text Box 23"/>
          <p:cNvSpPr txBox="1">
            <a:spLocks noChangeArrowheads="1"/>
          </p:cNvSpPr>
          <p:nvPr/>
        </p:nvSpPr>
        <p:spPr bwMode="auto">
          <a:xfrm>
            <a:off x="7396163" y="4041775"/>
            <a:ext cx="9159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t>Internet</a:t>
            </a:r>
          </a:p>
        </p:txBody>
      </p:sp>
      <p:sp>
        <p:nvSpPr>
          <p:cNvPr id="238610" name="Text Box 26"/>
          <p:cNvSpPr txBox="1">
            <a:spLocks noChangeArrowheads="1"/>
          </p:cNvSpPr>
          <p:nvPr/>
        </p:nvSpPr>
        <p:spPr bwMode="auto">
          <a:xfrm>
            <a:off x="3657600" y="4876800"/>
            <a:ext cx="14779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t>UMN-FAST</a:t>
            </a:r>
          </a:p>
        </p:txBody>
      </p:sp>
      <p:sp>
        <p:nvSpPr>
          <p:cNvPr id="238611" name="Freeform 27"/>
          <p:cNvSpPr>
            <a:spLocks/>
          </p:cNvSpPr>
          <p:nvPr/>
        </p:nvSpPr>
        <p:spPr bwMode="auto">
          <a:xfrm flipV="1">
            <a:off x="5181600" y="4618038"/>
            <a:ext cx="2068513" cy="411162"/>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38612" name="Line 28"/>
          <p:cNvSpPr>
            <a:spLocks noChangeShapeType="1"/>
          </p:cNvSpPr>
          <p:nvPr/>
        </p:nvSpPr>
        <p:spPr bwMode="auto">
          <a:xfrm>
            <a:off x="2895600" y="4800600"/>
            <a:ext cx="611188" cy="360363"/>
          </a:xfrm>
          <a:prstGeom prst="line">
            <a:avLst/>
          </a:prstGeom>
          <a:noFill/>
          <a:ln w="57150">
            <a:solidFill>
              <a:srgbClr val="FF0066"/>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8613" name="Text Box 31"/>
          <p:cNvSpPr txBox="1">
            <a:spLocks noChangeArrowheads="1"/>
          </p:cNvSpPr>
          <p:nvPr/>
        </p:nvSpPr>
        <p:spPr bwMode="auto">
          <a:xfrm>
            <a:off x="5519738" y="4870450"/>
            <a:ext cx="2147887"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ja-JP" altLang="en-US" sz="2000"/>
              <a:t>“</a:t>
            </a:r>
            <a:r>
              <a:rPr lang="en-US" altLang="ja-JP" sz="2000"/>
              <a:t>Send me anything</a:t>
            </a:r>
          </a:p>
          <a:p>
            <a:r>
              <a:rPr lang="en-US" sz="2000"/>
              <a:t>with addresses </a:t>
            </a:r>
          </a:p>
          <a:p>
            <a:r>
              <a:rPr lang="en-US" sz="2000"/>
              <a:t>beginning </a:t>
            </a:r>
          </a:p>
          <a:p>
            <a:r>
              <a:rPr lang="en-US" sz="2000"/>
              <a:t>200.23.14.0/23</a:t>
            </a:r>
            <a:r>
              <a:rPr lang="ja-JP" altLang="en-US" sz="2000"/>
              <a:t>”</a:t>
            </a:r>
            <a:endParaRPr lang="en-US" sz="2000"/>
          </a:p>
        </p:txBody>
      </p:sp>
      <p:grpSp>
        <p:nvGrpSpPr>
          <p:cNvPr id="238614" name="Group 32"/>
          <p:cNvGrpSpPr>
            <a:grpSpLocks/>
          </p:cNvGrpSpPr>
          <p:nvPr/>
        </p:nvGrpSpPr>
        <p:grpSpPr bwMode="auto">
          <a:xfrm>
            <a:off x="795338" y="3657600"/>
            <a:ext cx="2338387" cy="404813"/>
            <a:chOff x="1004" y="1639"/>
            <a:chExt cx="1473" cy="255"/>
          </a:xfrm>
        </p:grpSpPr>
        <p:sp>
          <p:nvSpPr>
            <p:cNvPr id="238625" name="Freeform 3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8626" name="Text Box 34"/>
            <p:cNvSpPr txBox="1">
              <a:spLocks noChangeArrowheads="1"/>
            </p:cNvSpPr>
            <p:nvPr/>
          </p:nvSpPr>
          <p:spPr bwMode="auto">
            <a:xfrm>
              <a:off x="1226" y="1667"/>
              <a:ext cx="831" cy="213"/>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t>200.23.4.0/23</a:t>
              </a:r>
              <a:endParaRPr lang="en-US"/>
            </a:p>
          </p:txBody>
        </p:sp>
      </p:grpSp>
      <p:sp>
        <p:nvSpPr>
          <p:cNvPr id="238615" name="Text Box 35"/>
          <p:cNvSpPr txBox="1">
            <a:spLocks noChangeArrowheads="1"/>
          </p:cNvSpPr>
          <p:nvPr/>
        </p:nvSpPr>
        <p:spPr bwMode="auto">
          <a:xfrm>
            <a:off x="776288" y="3460750"/>
            <a:ext cx="14049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t>Organization 2</a:t>
            </a:r>
          </a:p>
        </p:txBody>
      </p:sp>
      <p:grpSp>
        <p:nvGrpSpPr>
          <p:cNvPr id="238616" name="Group 36"/>
          <p:cNvGrpSpPr>
            <a:grpSpLocks/>
          </p:cNvGrpSpPr>
          <p:nvPr/>
        </p:nvGrpSpPr>
        <p:grpSpPr bwMode="auto">
          <a:xfrm>
            <a:off x="2144713" y="3921125"/>
            <a:ext cx="296862" cy="663575"/>
            <a:chOff x="870" y="2945"/>
            <a:chExt cx="187" cy="418"/>
          </a:xfrm>
        </p:grpSpPr>
        <p:sp>
          <p:nvSpPr>
            <p:cNvPr id="238622" name="Text Box 37"/>
            <p:cNvSpPr txBox="1">
              <a:spLocks noChangeArrowheads="1"/>
            </p:cNvSpPr>
            <p:nvPr/>
          </p:nvSpPr>
          <p:spPr bwMode="auto">
            <a:xfrm>
              <a:off x="872" y="2945"/>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sp>
          <p:nvSpPr>
            <p:cNvPr id="238623" name="Text Box 38"/>
            <p:cNvSpPr txBox="1">
              <a:spLocks noChangeArrowheads="1"/>
            </p:cNvSpPr>
            <p:nvPr/>
          </p:nvSpPr>
          <p:spPr bwMode="auto">
            <a:xfrm>
              <a:off x="870" y="3030"/>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sp>
          <p:nvSpPr>
            <p:cNvPr id="238624" name="Text Box 39"/>
            <p:cNvSpPr txBox="1">
              <a:spLocks noChangeArrowheads="1"/>
            </p:cNvSpPr>
            <p:nvPr/>
          </p:nvSpPr>
          <p:spPr bwMode="auto">
            <a:xfrm>
              <a:off x="871" y="3113"/>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grpSp>
      <p:grpSp>
        <p:nvGrpSpPr>
          <p:cNvPr id="238617" name="Group 40"/>
          <p:cNvGrpSpPr>
            <a:grpSpLocks/>
          </p:cNvGrpSpPr>
          <p:nvPr/>
        </p:nvGrpSpPr>
        <p:grpSpPr bwMode="auto">
          <a:xfrm>
            <a:off x="3173413" y="3625850"/>
            <a:ext cx="296862" cy="663575"/>
            <a:chOff x="870" y="2945"/>
            <a:chExt cx="187" cy="418"/>
          </a:xfrm>
        </p:grpSpPr>
        <p:sp>
          <p:nvSpPr>
            <p:cNvPr id="238619" name="Text Box 41"/>
            <p:cNvSpPr txBox="1">
              <a:spLocks noChangeArrowheads="1"/>
            </p:cNvSpPr>
            <p:nvPr/>
          </p:nvSpPr>
          <p:spPr bwMode="auto">
            <a:xfrm>
              <a:off x="872" y="2945"/>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sp>
          <p:nvSpPr>
            <p:cNvPr id="238620" name="Text Box 42"/>
            <p:cNvSpPr txBox="1">
              <a:spLocks noChangeArrowheads="1"/>
            </p:cNvSpPr>
            <p:nvPr/>
          </p:nvSpPr>
          <p:spPr bwMode="auto">
            <a:xfrm>
              <a:off x="870" y="3030"/>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sp>
          <p:nvSpPr>
            <p:cNvPr id="238621" name="Text Box 43"/>
            <p:cNvSpPr txBox="1">
              <a:spLocks noChangeArrowheads="1"/>
            </p:cNvSpPr>
            <p:nvPr/>
          </p:nvSpPr>
          <p:spPr bwMode="auto">
            <a:xfrm>
              <a:off x="871" y="3113"/>
              <a:ext cx="1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b="1"/>
                <a:t>.</a:t>
              </a:r>
              <a:endParaRPr lang="en-US" sz="2000"/>
            </a:p>
          </p:txBody>
        </p:sp>
      </p:grpSp>
      <p:sp>
        <p:nvSpPr>
          <p:cNvPr id="39" name="Footer Placeholder 4"/>
          <p:cNvSpPr txBox="1">
            <a:spLocks noGrp="1"/>
          </p:cNvSpPr>
          <p:nvPr/>
        </p:nvSpPr>
        <p:spPr bwMode="auto">
          <a:xfrm>
            <a:off x="3048000" y="6248400"/>
            <a:ext cx="2971800" cy="457200"/>
          </a:xfrm>
          <a:prstGeom prst="rect">
            <a:avLst/>
          </a:prstGeom>
          <a:noFill/>
          <a:ln>
            <a:miter lim="800000"/>
            <a:headEnd/>
            <a:tailEnd/>
          </a:ln>
        </p:spPr>
        <p:txBody>
          <a:bodyPr/>
          <a:lstStyle/>
          <a:p>
            <a:pPr algn="ctr">
              <a:defRPr/>
            </a:pPr>
            <a:r>
              <a:rPr lang="en-US" sz="1200" dirty="0">
                <a:latin typeface="+mn-lt"/>
                <a:ea typeface="+mn-ea"/>
                <a:cs typeface="+mn-cs"/>
              </a:rPr>
              <a:t>CSci4211:           Network Layer: Part I</a:t>
            </a:r>
          </a:p>
        </p:txBody>
      </p:sp>
    </p:spTree>
    <p:extLst>
      <p:ext uri="{BB962C8B-B14F-4D97-AF65-F5344CB8AC3E}">
        <p14:creationId xmlns:p14="http://schemas.microsoft.com/office/powerpoint/2010/main" val="1635455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a:fld id="{A87F3520-5FB2-4748-A4CA-43BCCD2F8975}" type="slidenum">
              <a:rPr lang="en-US" altLang="zh-CN" sz="1200">
                <a:latin typeface="Comic Sans MS" charset="0"/>
                <a:ea typeface="SimSun" charset="0"/>
                <a:cs typeface="SimSun" charset="0"/>
              </a:rPr>
              <a:pPr algn="r"/>
              <a:t>21</a:t>
            </a:fld>
            <a:endParaRPr lang="en-US" altLang="zh-CN" sz="1200">
              <a:latin typeface="Comic Sans MS" charset="0"/>
              <a:ea typeface="SimSun" charset="0"/>
              <a:cs typeface="SimSun" charset="0"/>
            </a:endParaRPr>
          </a:p>
        </p:txBody>
      </p:sp>
      <p:sp>
        <p:nvSpPr>
          <p:cNvPr id="240644" name="Rectangle 4"/>
          <p:cNvSpPr>
            <a:spLocks noGrp="1" noChangeArrowheads="1"/>
          </p:cNvSpPr>
          <p:nvPr>
            <p:ph type="title" idx="4294967295"/>
          </p:nvPr>
        </p:nvSpPr>
        <p:spPr>
          <a:xfrm>
            <a:off x="762000" y="228600"/>
            <a:ext cx="7772400" cy="1143000"/>
          </a:xfrm>
        </p:spPr>
        <p:txBody>
          <a:bodyPr/>
          <a:lstStyle/>
          <a:p>
            <a:r>
              <a:rPr lang="en-US" altLang="zh-CN" dirty="0" smtClean="0">
                <a:latin typeface="Comic Sans MS" charset="0"/>
                <a:ea typeface="SimSun" charset="0"/>
                <a:cs typeface="SimSun" charset="0"/>
              </a:rPr>
              <a:t>Forwarding Table &amp;</a:t>
            </a:r>
            <a:br>
              <a:rPr lang="en-US" altLang="zh-CN" dirty="0" smtClean="0">
                <a:latin typeface="Comic Sans MS" charset="0"/>
                <a:ea typeface="SimSun" charset="0"/>
                <a:cs typeface="SimSun" charset="0"/>
              </a:rPr>
            </a:br>
            <a:r>
              <a:rPr lang="en-US" altLang="zh-CN" dirty="0" smtClean="0">
                <a:latin typeface="Comic Sans MS" charset="0"/>
                <a:ea typeface="SimSun" charset="0"/>
                <a:cs typeface="SimSun" charset="0"/>
              </a:rPr>
              <a:t>Longest </a:t>
            </a:r>
            <a:r>
              <a:rPr lang="en-US" altLang="zh-CN" dirty="0">
                <a:latin typeface="Comic Sans MS" charset="0"/>
                <a:ea typeface="SimSun" charset="0"/>
                <a:cs typeface="SimSun" charset="0"/>
              </a:rPr>
              <a:t>Prefix Matching</a:t>
            </a:r>
          </a:p>
        </p:txBody>
      </p:sp>
      <p:sp>
        <p:nvSpPr>
          <p:cNvPr id="240645" name="Rectangle 5"/>
          <p:cNvSpPr>
            <a:spLocks noChangeArrowheads="1"/>
          </p:cNvSpPr>
          <p:nvPr/>
        </p:nvSpPr>
        <p:spPr bwMode="auto">
          <a:xfrm>
            <a:off x="381000" y="1524000"/>
            <a:ext cx="7537450" cy="1938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r>
              <a:rPr lang="en-US" altLang="zh-CN" dirty="0">
                <a:latin typeface="Times" charset="0"/>
                <a:cs typeface="Times New Roman" charset="0"/>
              </a:rPr>
              <a:t>	</a:t>
            </a:r>
            <a:r>
              <a:rPr lang="en-US" altLang="zh-CN" u="sng" dirty="0">
                <a:latin typeface="Times" charset="0"/>
                <a:cs typeface="Times New Roman" charset="0"/>
              </a:rPr>
              <a:t>Prefix Match</a:t>
            </a:r>
            <a:r>
              <a:rPr lang="en-US" altLang="zh-CN" dirty="0">
                <a:latin typeface="Times" charset="0"/>
                <a:cs typeface="Times New Roman" charset="0"/>
              </a:rPr>
              <a:t>                       		 </a:t>
            </a:r>
            <a:r>
              <a:rPr lang="en-US" altLang="zh-CN" u="sng" dirty="0">
                <a:latin typeface="Times" charset="0"/>
                <a:cs typeface="Times New Roman" charset="0"/>
              </a:rPr>
              <a:t>Link Interface</a:t>
            </a:r>
            <a:endParaRPr lang="en-US" altLang="zh-CN" dirty="0">
              <a:latin typeface="Comic Sans MS" charset="0"/>
              <a:cs typeface="Times New Roman" charset="0"/>
            </a:endParaRPr>
          </a:p>
          <a:p>
            <a:r>
              <a:rPr lang="en-US" altLang="zh-CN" dirty="0">
                <a:latin typeface="Times" charset="0"/>
                <a:cs typeface="Times New Roman" charset="0"/>
              </a:rPr>
              <a:t>          11001000 00010111 00010                                       0 </a:t>
            </a:r>
            <a:endParaRPr lang="en-US" altLang="zh-CN" dirty="0">
              <a:latin typeface="Comic Sans MS" charset="0"/>
              <a:cs typeface="Times New Roman" charset="0"/>
            </a:endParaRPr>
          </a:p>
          <a:p>
            <a:r>
              <a:rPr lang="en-US" altLang="zh-CN" dirty="0">
                <a:latin typeface="Times" charset="0"/>
                <a:cs typeface="Times New Roman" charset="0"/>
              </a:rPr>
              <a:t>          11001000 00010111 00011000                                 1</a:t>
            </a:r>
            <a:endParaRPr lang="en-US" altLang="zh-CN" dirty="0">
              <a:latin typeface="Comic Sans MS" charset="0"/>
              <a:cs typeface="Times New Roman" charset="0"/>
            </a:endParaRPr>
          </a:p>
          <a:p>
            <a:r>
              <a:rPr lang="en-US" altLang="zh-CN" dirty="0">
                <a:latin typeface="Times" charset="0"/>
                <a:cs typeface="Times New Roman" charset="0"/>
              </a:rPr>
              <a:t>          11001000 00010111 00011                                       2</a:t>
            </a:r>
            <a:endParaRPr lang="en-US" altLang="zh-CN" dirty="0">
              <a:latin typeface="Comic Sans MS" charset="0"/>
              <a:cs typeface="Times New Roman" charset="0"/>
            </a:endParaRPr>
          </a:p>
          <a:p>
            <a:r>
              <a:rPr lang="en-US" altLang="zh-CN" dirty="0">
                <a:latin typeface="Times" charset="0"/>
                <a:cs typeface="Times New Roman" charset="0"/>
              </a:rPr>
              <a:t>                        otherwise                                                     3</a:t>
            </a:r>
          </a:p>
        </p:txBody>
      </p:sp>
      <p:sp>
        <p:nvSpPr>
          <p:cNvPr id="240647" name="Text Box 7"/>
          <p:cNvSpPr txBox="1">
            <a:spLocks noChangeArrowheads="1"/>
          </p:cNvSpPr>
          <p:nvPr/>
        </p:nvSpPr>
        <p:spPr bwMode="auto">
          <a:xfrm>
            <a:off x="1028700" y="3690938"/>
            <a:ext cx="15356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CN" sz="1800" dirty="0" smtClean="0">
                <a:solidFill>
                  <a:srgbClr val="FF0000"/>
                </a:solidFill>
                <a:latin typeface="Comic Sans MS" charset="0"/>
                <a:ea typeface="SimSun" charset="0"/>
                <a:cs typeface="SimSun" charset="0"/>
              </a:rPr>
              <a:t>Equivalently:</a:t>
            </a:r>
            <a:endParaRPr lang="en-US" altLang="zh-CN" sz="1800" dirty="0">
              <a:solidFill>
                <a:srgbClr val="FF0000"/>
              </a:solidFill>
              <a:latin typeface="Comic Sans MS" charset="0"/>
              <a:ea typeface="SimSun" charset="0"/>
              <a:cs typeface="SimSun" charset="0"/>
            </a:endParaRPr>
          </a:p>
        </p:txBody>
      </p:sp>
      <p:sp>
        <p:nvSpPr>
          <p:cNvPr id="240651" name="Footer Placeholder 4"/>
          <p:cNvSpPr txBox="1">
            <a:spLocks/>
          </p:cNvSpPr>
          <p:nvPr/>
        </p:nvSpPr>
        <p:spPr bwMode="auto">
          <a:xfrm>
            <a:off x="3200400" y="624840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200">
                <a:latin typeface="Comic Sans MS" charset="0"/>
              </a:rPr>
              <a:t>CSci4211:           Network Layer: Part I</a:t>
            </a:r>
          </a:p>
        </p:txBody>
      </p:sp>
      <p:sp>
        <p:nvSpPr>
          <p:cNvPr id="22" name="Slide Number Placeholder 5"/>
          <p:cNvSpPr>
            <a:spLocks noGrp="1"/>
          </p:cNvSpPr>
          <p:nvPr>
            <p:ph type="sldNum" sz="quarter" idx="11"/>
          </p:nvPr>
        </p:nvSpPr>
        <p:spPr>
          <a:xfrm>
            <a:off x="8001000" y="6248400"/>
            <a:ext cx="457200" cy="4572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fld id="{F0D78307-2670-2644-BDFC-20860EE0CD26}" type="slidenum">
              <a:rPr lang="en-US" altLang="zh-CN" sz="1200">
                <a:latin typeface="Comic Sans MS" charset="0"/>
                <a:ea typeface="SimSun" charset="0"/>
              </a:rPr>
              <a:pPr>
                <a:defRPr/>
              </a:pPr>
              <a:t>21</a:t>
            </a:fld>
            <a:endParaRPr lang="en-US" altLang="zh-CN" sz="1200" dirty="0">
              <a:latin typeface="Comic Sans MS" charset="0"/>
              <a:ea typeface="SimSun" charset="0"/>
            </a:endParaRPr>
          </a:p>
        </p:txBody>
      </p:sp>
      <p:sp>
        <p:nvSpPr>
          <p:cNvPr id="14" name="Rectangle 5"/>
          <p:cNvSpPr>
            <a:spLocks noChangeArrowheads="1"/>
          </p:cNvSpPr>
          <p:nvPr/>
        </p:nvSpPr>
        <p:spPr bwMode="auto">
          <a:xfrm>
            <a:off x="533400" y="4114473"/>
            <a:ext cx="7810702"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r>
              <a:rPr lang="en-US" altLang="zh-CN" dirty="0">
                <a:latin typeface="Times" charset="0"/>
                <a:cs typeface="Times New Roman" charset="0"/>
              </a:rPr>
              <a:t>	</a:t>
            </a:r>
            <a:r>
              <a:rPr lang="en-US" altLang="zh-CN" u="sng" dirty="0">
                <a:latin typeface="Times" charset="0"/>
                <a:cs typeface="Times New Roman" charset="0"/>
              </a:rPr>
              <a:t>Prefix Match</a:t>
            </a:r>
            <a:r>
              <a:rPr lang="en-US" altLang="zh-CN" dirty="0">
                <a:latin typeface="Times" charset="0"/>
                <a:cs typeface="Times New Roman" charset="0"/>
              </a:rPr>
              <a:t>                       		 </a:t>
            </a:r>
            <a:r>
              <a:rPr lang="en-US" altLang="zh-CN" u="sng" dirty="0">
                <a:latin typeface="Times" charset="0"/>
                <a:cs typeface="Times New Roman" charset="0"/>
              </a:rPr>
              <a:t>Link Interface</a:t>
            </a:r>
            <a:endParaRPr lang="en-US" altLang="zh-CN" dirty="0">
              <a:latin typeface="Comic Sans MS" charset="0"/>
              <a:cs typeface="Times New Roman" charset="0"/>
            </a:endParaRPr>
          </a:p>
          <a:p>
            <a:r>
              <a:rPr lang="en-US" altLang="zh-CN" dirty="0">
                <a:latin typeface="Times" charset="0"/>
                <a:cs typeface="Times New Roman" charset="0"/>
              </a:rPr>
              <a:t>          </a:t>
            </a:r>
            <a:r>
              <a:rPr lang="en-US" altLang="zh-CN" dirty="0" smtClean="0">
                <a:latin typeface="Times" charset="0"/>
                <a:cs typeface="Times New Roman" charset="0"/>
              </a:rPr>
              <a:t>200.23.16.0/21                                                           0 </a:t>
            </a:r>
            <a:endParaRPr lang="en-US" altLang="zh-CN" dirty="0">
              <a:latin typeface="Comic Sans MS" charset="0"/>
              <a:cs typeface="Times New Roman" charset="0"/>
            </a:endParaRPr>
          </a:p>
          <a:p>
            <a:r>
              <a:rPr lang="en-US" altLang="zh-CN" dirty="0">
                <a:latin typeface="Times" charset="0"/>
                <a:cs typeface="Times New Roman" charset="0"/>
              </a:rPr>
              <a:t> </a:t>
            </a:r>
            <a:r>
              <a:rPr lang="en-US" altLang="zh-CN" dirty="0" smtClean="0">
                <a:latin typeface="Times" charset="0"/>
                <a:cs typeface="Times New Roman" charset="0"/>
              </a:rPr>
              <a:t>         200.23. </a:t>
            </a:r>
            <a:r>
              <a:rPr lang="en-US" altLang="zh-CN" dirty="0" smtClean="0">
                <a:solidFill>
                  <a:srgbClr val="FF0000"/>
                </a:solidFill>
                <a:latin typeface="Times" charset="0"/>
                <a:cs typeface="Times New Roman" charset="0"/>
              </a:rPr>
              <a:t>24.</a:t>
            </a:r>
            <a:r>
              <a:rPr lang="en-US" altLang="zh-CN" dirty="0">
                <a:solidFill>
                  <a:srgbClr val="FF0000"/>
                </a:solidFill>
                <a:latin typeface="Times" charset="0"/>
                <a:cs typeface="Times New Roman" charset="0"/>
              </a:rPr>
              <a:t>0</a:t>
            </a:r>
            <a:r>
              <a:rPr lang="en-US" altLang="zh-CN" dirty="0" smtClean="0">
                <a:solidFill>
                  <a:srgbClr val="FF0000"/>
                </a:solidFill>
                <a:latin typeface="Times" charset="0"/>
                <a:cs typeface="Times New Roman" charset="0"/>
              </a:rPr>
              <a:t>/?</a:t>
            </a:r>
            <a:r>
              <a:rPr lang="en-US" altLang="zh-CN" dirty="0" smtClean="0">
                <a:latin typeface="Times" charset="0"/>
                <a:cs typeface="Times New Roman" charset="0"/>
              </a:rPr>
              <a:t>                                                            2</a:t>
            </a:r>
            <a:endParaRPr lang="en-US" altLang="zh-CN" dirty="0">
              <a:latin typeface="Times" charset="0"/>
              <a:cs typeface="Times New Roman" charset="0"/>
            </a:endParaRPr>
          </a:p>
          <a:p>
            <a:r>
              <a:rPr lang="en-US" altLang="zh-CN" dirty="0" smtClean="0">
                <a:latin typeface="Times" charset="0"/>
                <a:cs typeface="Times New Roman" charset="0"/>
              </a:rPr>
              <a:t>          200.23.</a:t>
            </a:r>
            <a:r>
              <a:rPr lang="en-US" altLang="zh-CN" dirty="0" smtClean="0">
                <a:solidFill>
                  <a:srgbClr val="FF6600"/>
                </a:solidFill>
                <a:latin typeface="Times" charset="0"/>
                <a:cs typeface="Times New Roman" charset="0"/>
              </a:rPr>
              <a:t>?.?/?</a:t>
            </a:r>
            <a:r>
              <a:rPr lang="en-US" altLang="zh-CN" dirty="0" smtClean="0">
                <a:latin typeface="Times" charset="0"/>
                <a:cs typeface="Times New Roman" charset="0"/>
              </a:rPr>
              <a:t>                                                               </a:t>
            </a:r>
            <a:r>
              <a:rPr lang="en-US" altLang="zh-CN" dirty="0">
                <a:latin typeface="Times" charset="0"/>
                <a:cs typeface="Times New Roman" charset="0"/>
              </a:rPr>
              <a:t>1</a:t>
            </a:r>
            <a:endParaRPr lang="en-US" altLang="zh-CN" dirty="0">
              <a:latin typeface="Comic Sans MS" charset="0"/>
              <a:cs typeface="Times New Roman" charset="0"/>
            </a:endParaRPr>
          </a:p>
          <a:p>
            <a:r>
              <a:rPr lang="en-US" altLang="zh-CN" dirty="0" smtClean="0">
                <a:latin typeface="Times" charset="0"/>
                <a:cs typeface="Times New Roman" charset="0"/>
              </a:rPr>
              <a:t>             otherwise                                                                </a:t>
            </a:r>
            <a:r>
              <a:rPr lang="en-US" altLang="zh-CN" dirty="0">
                <a:latin typeface="Times" charset="0"/>
                <a:cs typeface="Times New Roman" charset="0"/>
              </a:rPr>
              <a:t>3</a:t>
            </a:r>
          </a:p>
        </p:txBody>
      </p:sp>
    </p:spTree>
    <p:extLst>
      <p:ext uri="{BB962C8B-B14F-4D97-AF65-F5344CB8AC3E}">
        <p14:creationId xmlns:p14="http://schemas.microsoft.com/office/powerpoint/2010/main" val="19891488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ChangeArrowheads="1"/>
          </p:cNvSpPr>
          <p:nvPr/>
        </p:nvSpPr>
        <p:spPr bwMode="auto">
          <a:xfrm>
            <a:off x="4495800" y="4800600"/>
            <a:ext cx="1524000" cy="228600"/>
          </a:xfrm>
          <a:prstGeom prst="rect">
            <a:avLst/>
          </a:prstGeom>
          <a:solidFill>
            <a:srgbClr val="14FFF0"/>
          </a:solidFill>
          <a:ln>
            <a:noFill/>
          </a:ln>
          <a:extLst/>
        </p:spPr>
        <p:txBody>
          <a:bodyPr wrap="none" anchor="ctr"/>
          <a:lstStyle/>
          <a:p>
            <a:endParaRPr lang="en-US"/>
          </a:p>
        </p:txBody>
      </p:sp>
      <p:sp>
        <p:nvSpPr>
          <p:cNvPr id="11" name="Footer Placeholder 3"/>
          <p:cNvSpPr>
            <a:spLocks noGrp="1"/>
          </p:cNvSpPr>
          <p:nvPr>
            <p:ph type="ftr" sz="quarter" idx="10"/>
          </p:nvPr>
        </p:nvSpPr>
        <p:spPr/>
        <p:txBody>
          <a:bodyPr/>
          <a:lstStyle/>
          <a:p>
            <a:pPr>
              <a:defRPr/>
            </a:pPr>
            <a:r>
              <a:rPr lang="en-US"/>
              <a:t>CSci4211:           Network Layer: Part I</a:t>
            </a:r>
          </a:p>
        </p:txBody>
      </p:sp>
      <p:sp>
        <p:nvSpPr>
          <p:cNvPr id="242690"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EE4D689-FCE7-AF41-A77F-7EF7F07671C0}" type="slidenum">
              <a:rPr lang="en-US" sz="1200">
                <a:latin typeface="Comic Sans MS" charset="0"/>
              </a:rPr>
              <a:pPr/>
              <a:t>22</a:t>
            </a:fld>
            <a:endParaRPr lang="en-US" sz="1200">
              <a:latin typeface="Comic Sans MS" charset="0"/>
            </a:endParaRPr>
          </a:p>
        </p:txBody>
      </p:sp>
      <p:sp>
        <p:nvSpPr>
          <p:cNvPr id="242691" name="Rectangle 2"/>
          <p:cNvSpPr>
            <a:spLocks noChangeArrowheads="1"/>
          </p:cNvSpPr>
          <p:nvPr/>
        </p:nvSpPr>
        <p:spPr bwMode="auto">
          <a:xfrm>
            <a:off x="4489704" y="4240213"/>
            <a:ext cx="1471613" cy="255587"/>
          </a:xfrm>
          <a:prstGeom prst="rect">
            <a:avLst/>
          </a:prstGeom>
          <a:solidFill>
            <a:srgbClr val="33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42692" name="Rectangle 3"/>
          <p:cNvSpPr>
            <a:spLocks noChangeArrowheads="1"/>
          </p:cNvSpPr>
          <p:nvPr/>
        </p:nvSpPr>
        <p:spPr bwMode="auto">
          <a:xfrm>
            <a:off x="5029200" y="4800600"/>
            <a:ext cx="977900" cy="242888"/>
          </a:xfrm>
          <a:prstGeom prst="rect">
            <a:avLst/>
          </a:prstGeom>
          <a:solidFill>
            <a:srgbClr val="33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42693" name="Rectangle 4"/>
          <p:cNvSpPr>
            <a:spLocks noGrp="1" noChangeArrowheads="1"/>
          </p:cNvSpPr>
          <p:nvPr>
            <p:ph type="title"/>
          </p:nvPr>
        </p:nvSpPr>
        <p:spPr>
          <a:xfrm>
            <a:off x="762000" y="304800"/>
            <a:ext cx="7772400" cy="1143000"/>
          </a:xfrm>
        </p:spPr>
        <p:txBody>
          <a:bodyPr/>
          <a:lstStyle/>
          <a:p>
            <a:r>
              <a:rPr lang="en-US">
                <a:latin typeface="Comic Sans MS" charset="0"/>
              </a:rPr>
              <a:t>Longest Prefix Matching</a:t>
            </a:r>
          </a:p>
        </p:txBody>
      </p:sp>
      <p:sp>
        <p:nvSpPr>
          <p:cNvPr id="242694" name="Rectangle 5"/>
          <p:cNvSpPr>
            <a:spLocks noChangeArrowheads="1"/>
          </p:cNvSpPr>
          <p:nvPr/>
        </p:nvSpPr>
        <p:spPr bwMode="auto">
          <a:xfrm>
            <a:off x="762000" y="1447800"/>
            <a:ext cx="7569200"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algn="just"/>
            <a:r>
              <a:rPr lang="en-US" sz="1800" dirty="0">
                <a:latin typeface="Comic Sans MS" charset="0"/>
              </a:rPr>
              <a:t>                               </a:t>
            </a:r>
            <a:r>
              <a:rPr lang="en-US" dirty="0">
                <a:latin typeface="Comic Sans MS" charset="0"/>
              </a:rPr>
              <a:t> </a:t>
            </a:r>
            <a:r>
              <a:rPr lang="en-US" u="sng" dirty="0">
                <a:latin typeface="Times" charset="0"/>
                <a:cs typeface="Times New Roman" charset="0"/>
              </a:rPr>
              <a:t>Prefix Match</a:t>
            </a:r>
            <a:r>
              <a:rPr lang="en-US" dirty="0">
                <a:latin typeface="Times" charset="0"/>
                <a:cs typeface="Times New Roman" charset="0"/>
              </a:rPr>
              <a:t>                        </a:t>
            </a:r>
            <a:r>
              <a:rPr lang="en-US" u="sng" dirty="0">
                <a:latin typeface="Times" charset="0"/>
                <a:cs typeface="Times New Roman" charset="0"/>
              </a:rPr>
              <a:t>Link Interface</a:t>
            </a:r>
            <a:endParaRPr lang="en-US" dirty="0">
              <a:latin typeface="Comic Sans MS" charset="0"/>
            </a:endParaRPr>
          </a:p>
          <a:p>
            <a:pPr algn="just"/>
            <a:r>
              <a:rPr lang="en-US" dirty="0">
                <a:latin typeface="Times" charset="0"/>
                <a:cs typeface="Times New Roman" charset="0"/>
              </a:rPr>
              <a:t>          11001000 00010111 00010 </a:t>
            </a:r>
            <a:r>
              <a:rPr lang="en-US" dirty="0" smtClean="0">
                <a:latin typeface="Times" charset="0"/>
                <a:cs typeface="Times New Roman" charset="0"/>
              </a:rPr>
              <a:t>                                      </a:t>
            </a:r>
            <a:r>
              <a:rPr lang="en-US" dirty="0">
                <a:latin typeface="Times" charset="0"/>
                <a:cs typeface="Times New Roman" charset="0"/>
              </a:rPr>
              <a:t>0 </a:t>
            </a:r>
            <a:endParaRPr lang="en-US" dirty="0" smtClean="0">
              <a:latin typeface="Times" charset="0"/>
              <a:cs typeface="Times New Roman" charset="0"/>
            </a:endParaRPr>
          </a:p>
          <a:p>
            <a:pPr algn="just"/>
            <a:r>
              <a:rPr lang="en-US" dirty="0" smtClean="0">
                <a:latin typeface="Times" charset="0"/>
                <a:cs typeface="Times New Roman" charset="0"/>
              </a:rPr>
              <a:t>          11001000 </a:t>
            </a:r>
            <a:r>
              <a:rPr lang="en-US" dirty="0">
                <a:latin typeface="Times" charset="0"/>
                <a:cs typeface="Times New Roman" charset="0"/>
              </a:rPr>
              <a:t>00010111 00011                                       </a:t>
            </a:r>
            <a:r>
              <a:rPr lang="en-US" dirty="0" smtClean="0">
                <a:latin typeface="Times" charset="0"/>
                <a:cs typeface="Times New Roman" charset="0"/>
              </a:rPr>
              <a:t>2</a:t>
            </a:r>
            <a:endParaRPr lang="en-US" dirty="0">
              <a:latin typeface="Comic Sans MS" charset="0"/>
            </a:endParaRPr>
          </a:p>
          <a:p>
            <a:pPr algn="just"/>
            <a:r>
              <a:rPr lang="en-US" dirty="0">
                <a:latin typeface="Times" charset="0"/>
                <a:cs typeface="Times New Roman" charset="0"/>
              </a:rPr>
              <a:t>          11001000 00010111 00011000                                 1</a:t>
            </a:r>
            <a:endParaRPr lang="en-US" dirty="0">
              <a:latin typeface="Comic Sans MS" charset="0"/>
            </a:endParaRPr>
          </a:p>
          <a:p>
            <a:pPr algn="just"/>
            <a:r>
              <a:rPr lang="en-US" dirty="0" smtClean="0">
                <a:latin typeface="Times" charset="0"/>
                <a:cs typeface="Times New Roman" charset="0"/>
              </a:rPr>
              <a:t>          otherwise                                                                   </a:t>
            </a:r>
            <a:r>
              <a:rPr lang="en-US" dirty="0">
                <a:latin typeface="Times" charset="0"/>
                <a:cs typeface="Times New Roman" charset="0"/>
              </a:rPr>
              <a:t>3</a:t>
            </a:r>
          </a:p>
        </p:txBody>
      </p:sp>
      <p:sp>
        <p:nvSpPr>
          <p:cNvPr id="242695" name="Rectangle 6"/>
          <p:cNvSpPr>
            <a:spLocks noChangeArrowheads="1"/>
          </p:cNvSpPr>
          <p:nvPr/>
        </p:nvSpPr>
        <p:spPr bwMode="auto">
          <a:xfrm>
            <a:off x="1046163" y="4724400"/>
            <a:ext cx="51260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r>
              <a:rPr lang="en-US" sz="1800" dirty="0">
                <a:latin typeface="Comic Sans MS" charset="0"/>
              </a:rPr>
              <a:t>DA: 11001000  00010111  00011000  10101010 </a:t>
            </a:r>
          </a:p>
        </p:txBody>
      </p:sp>
      <p:sp>
        <p:nvSpPr>
          <p:cNvPr id="242696" name="Text Box 7"/>
          <p:cNvSpPr txBox="1">
            <a:spLocks noChangeArrowheads="1"/>
          </p:cNvSpPr>
          <p:nvPr/>
        </p:nvSpPr>
        <p:spPr bwMode="auto">
          <a:xfrm>
            <a:off x="1028700" y="3690938"/>
            <a:ext cx="117792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solidFill>
                  <a:srgbClr val="FF0000"/>
                </a:solidFill>
                <a:latin typeface="Comic Sans MS" charset="0"/>
              </a:rPr>
              <a:t>Examples</a:t>
            </a:r>
          </a:p>
        </p:txBody>
      </p:sp>
      <p:sp>
        <p:nvSpPr>
          <p:cNvPr id="242697" name="Text Box 8"/>
          <p:cNvSpPr txBox="1">
            <a:spLocks noChangeArrowheads="1"/>
          </p:cNvSpPr>
          <p:nvPr/>
        </p:nvSpPr>
        <p:spPr bwMode="auto">
          <a:xfrm>
            <a:off x="987552" y="4191000"/>
            <a:ext cx="51260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dirty="0">
                <a:latin typeface="Comic Sans MS" charset="0"/>
              </a:rPr>
              <a:t>DA: 11001000  00010111  00010110  10100001 </a:t>
            </a:r>
          </a:p>
        </p:txBody>
      </p:sp>
      <p:sp>
        <p:nvSpPr>
          <p:cNvPr id="242698" name="Text Box 9"/>
          <p:cNvSpPr txBox="1">
            <a:spLocks noChangeArrowheads="1"/>
          </p:cNvSpPr>
          <p:nvPr/>
        </p:nvSpPr>
        <p:spPr bwMode="auto">
          <a:xfrm>
            <a:off x="6540500" y="4167188"/>
            <a:ext cx="14763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dirty="0">
                <a:solidFill>
                  <a:srgbClr val="FF0000"/>
                </a:solidFill>
                <a:latin typeface="Comic Sans MS" charset="0"/>
              </a:rPr>
              <a:t> interface 0</a:t>
            </a:r>
          </a:p>
        </p:txBody>
      </p:sp>
      <p:sp>
        <p:nvSpPr>
          <p:cNvPr id="242699" name="Text Box 10"/>
          <p:cNvSpPr txBox="1">
            <a:spLocks noChangeArrowheads="1"/>
          </p:cNvSpPr>
          <p:nvPr/>
        </p:nvSpPr>
        <p:spPr bwMode="auto">
          <a:xfrm>
            <a:off x="6781800" y="4659312"/>
            <a:ext cx="13700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dirty="0">
                <a:solidFill>
                  <a:srgbClr val="FF0000"/>
                </a:solidFill>
                <a:latin typeface="Comic Sans MS" charset="0"/>
              </a:rPr>
              <a:t>interface 1</a:t>
            </a:r>
          </a:p>
        </p:txBody>
      </p:sp>
      <p:sp>
        <p:nvSpPr>
          <p:cNvPr id="242700" name="Text Box 10"/>
          <p:cNvSpPr txBox="1">
            <a:spLocks noChangeArrowheads="1"/>
          </p:cNvSpPr>
          <p:nvPr/>
        </p:nvSpPr>
        <p:spPr bwMode="auto">
          <a:xfrm>
            <a:off x="4953000" y="5334000"/>
            <a:ext cx="3802063"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dirty="0">
                <a:solidFill>
                  <a:srgbClr val="000090"/>
                </a:solidFill>
                <a:latin typeface="Comic Sans MS" charset="0"/>
              </a:rPr>
              <a:t>But </a:t>
            </a:r>
            <a:r>
              <a:rPr lang="en-US" sz="1800" i="1" dirty="0">
                <a:solidFill>
                  <a:srgbClr val="000090"/>
                </a:solidFill>
                <a:latin typeface="Comic Sans MS" charset="0"/>
              </a:rPr>
              <a:t>not</a:t>
            </a:r>
            <a:r>
              <a:rPr lang="en-US" sz="1800" dirty="0">
                <a:solidFill>
                  <a:srgbClr val="000090"/>
                </a:solidFill>
                <a:latin typeface="Comic Sans MS" charset="0"/>
              </a:rPr>
              <a:t> interface 2, the 3</a:t>
            </a:r>
            <a:r>
              <a:rPr lang="en-US" sz="1800" baseline="30000" dirty="0">
                <a:solidFill>
                  <a:srgbClr val="000090"/>
                </a:solidFill>
                <a:latin typeface="Comic Sans MS" charset="0"/>
              </a:rPr>
              <a:t>rd</a:t>
            </a:r>
            <a:r>
              <a:rPr lang="en-US" sz="1800" dirty="0">
                <a:solidFill>
                  <a:srgbClr val="000090"/>
                </a:solidFill>
                <a:latin typeface="Comic Sans MS" charset="0"/>
              </a:rPr>
              <a:t> entry </a:t>
            </a:r>
          </a:p>
          <a:p>
            <a:r>
              <a:rPr lang="en-US" sz="1800" dirty="0">
                <a:solidFill>
                  <a:srgbClr val="000090"/>
                </a:solidFill>
                <a:latin typeface="Comic Sans MS" charset="0"/>
              </a:rPr>
              <a:t>is also a match, </a:t>
            </a:r>
            <a:r>
              <a:rPr lang="en-US" sz="1800" dirty="0" smtClean="0">
                <a:solidFill>
                  <a:srgbClr val="000090"/>
                </a:solidFill>
                <a:latin typeface="Comic Sans MS" charset="0"/>
              </a:rPr>
              <a:t>but longer</a:t>
            </a:r>
            <a:r>
              <a:rPr lang="en-US" sz="1800" dirty="0">
                <a:solidFill>
                  <a:srgbClr val="000090"/>
                </a:solidFill>
                <a:latin typeface="Comic Sans MS" charset="0"/>
              </a:rPr>
              <a:t>!</a:t>
            </a:r>
          </a:p>
        </p:txBody>
      </p:sp>
      <p:sp>
        <p:nvSpPr>
          <p:cNvPr id="15" name="Text Box 10"/>
          <p:cNvSpPr txBox="1">
            <a:spLocks noChangeArrowheads="1"/>
          </p:cNvSpPr>
          <p:nvPr/>
        </p:nvSpPr>
        <p:spPr bwMode="auto">
          <a:xfrm>
            <a:off x="6629400" y="4648200"/>
            <a:ext cx="158904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dirty="0" smtClean="0">
                <a:solidFill>
                  <a:srgbClr val="FF0000"/>
                </a:solidFill>
                <a:latin typeface="Comic Sans MS" charset="0"/>
              </a:rPr>
              <a:t>Interface 2?</a:t>
            </a:r>
            <a:endParaRPr lang="en-US" sz="1800" dirty="0">
              <a:solidFill>
                <a:srgbClr val="FF0000"/>
              </a:solidFill>
              <a:latin typeface="Comic Sans MS" charset="0"/>
            </a:endParaRPr>
          </a:p>
        </p:txBody>
      </p:sp>
    </p:spTree>
    <p:extLst>
      <p:ext uri="{BB962C8B-B14F-4D97-AF65-F5344CB8AC3E}">
        <p14:creationId xmlns:p14="http://schemas.microsoft.com/office/powerpoint/2010/main" val="110754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6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26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26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26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26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4269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42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2691" grpId="0" animBg="1"/>
      <p:bldP spid="242692" grpId="0" animBg="1"/>
      <p:bldP spid="242695" grpId="0"/>
      <p:bldP spid="242697" grpId="0"/>
      <p:bldP spid="242698" grpId="0"/>
      <p:bldP spid="242699" grpId="0"/>
      <p:bldP spid="242700" grpId="0"/>
      <p:bldP spid="15" grpId="0"/>
      <p:bldP spid="1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ooter Placeholder 4"/>
          <p:cNvSpPr>
            <a:spLocks noGrp="1"/>
          </p:cNvSpPr>
          <p:nvPr>
            <p:ph type="ftr" sz="quarter" idx="10"/>
          </p:nvPr>
        </p:nvSpPr>
        <p:spPr/>
        <p:txBody>
          <a:bodyPr/>
          <a:lstStyle/>
          <a:p>
            <a:pPr>
              <a:defRPr/>
            </a:pPr>
            <a:r>
              <a:rPr lang="en-US"/>
              <a:t>CSci4211:           Network Layer: Part I</a:t>
            </a:r>
          </a:p>
        </p:txBody>
      </p:sp>
      <p:sp>
        <p:nvSpPr>
          <p:cNvPr id="90114" name="Slide Number Placeholder 5"/>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CB08888-C5F8-AF49-8967-FCCF01F7A263}" type="slidenum">
              <a:rPr lang="en-US" sz="1200">
                <a:latin typeface="Comic Sans MS" charset="0"/>
              </a:rPr>
              <a:pPr/>
              <a:t>23</a:t>
            </a:fld>
            <a:endParaRPr lang="en-US" sz="1200">
              <a:latin typeface="Comic Sans MS" charset="0"/>
            </a:endParaRPr>
          </a:p>
        </p:txBody>
      </p:sp>
      <p:sp>
        <p:nvSpPr>
          <p:cNvPr id="90115" name="Rectangle 2"/>
          <p:cNvSpPr>
            <a:spLocks noGrp="1" noChangeArrowheads="1"/>
          </p:cNvSpPr>
          <p:nvPr>
            <p:ph type="title"/>
          </p:nvPr>
        </p:nvSpPr>
        <p:spPr>
          <a:xfrm>
            <a:off x="200025" y="209550"/>
            <a:ext cx="8105775" cy="704850"/>
          </a:xfrm>
        </p:spPr>
        <p:txBody>
          <a:bodyPr/>
          <a:lstStyle/>
          <a:p>
            <a:r>
              <a:rPr lang="en-US" sz="3200">
                <a:latin typeface="Comic Sans MS" charset="0"/>
              </a:rPr>
              <a:t>IP Forwarding: Destination in Same Net</a:t>
            </a:r>
            <a:endParaRPr lang="en-US">
              <a:latin typeface="Comic Sans MS" charset="0"/>
            </a:endParaRPr>
          </a:p>
        </p:txBody>
      </p:sp>
      <p:sp>
        <p:nvSpPr>
          <p:cNvPr id="90116" name="Rectangle 3"/>
          <p:cNvSpPr>
            <a:spLocks noChangeArrowheads="1"/>
          </p:cNvSpPr>
          <p:nvPr/>
        </p:nvSpPr>
        <p:spPr bwMode="auto">
          <a:xfrm>
            <a:off x="371475" y="2305050"/>
            <a:ext cx="4333875" cy="3009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a:solidFill>
                  <a:schemeClr val="accent2"/>
                </a:solidFill>
                <a:latin typeface="Comic Sans MS" charset="0"/>
              </a:rPr>
              <a:t>Starting at A, send IP datagram addressed to B:</a:t>
            </a:r>
          </a:p>
          <a:p>
            <a:pPr marL="342900" indent="-342900">
              <a:spcBef>
                <a:spcPct val="20000"/>
              </a:spcBef>
              <a:buFontTx/>
              <a:buChar char="•"/>
            </a:pPr>
            <a:r>
              <a:rPr lang="en-US" sz="2000">
                <a:latin typeface="Comic Sans MS" charset="0"/>
              </a:rPr>
              <a:t>look up net. address of B in forwarding table</a:t>
            </a:r>
          </a:p>
          <a:p>
            <a:pPr marL="342900" indent="-342900">
              <a:spcBef>
                <a:spcPct val="20000"/>
              </a:spcBef>
              <a:buFontTx/>
              <a:buChar char="•"/>
            </a:pPr>
            <a:r>
              <a:rPr lang="en-US" sz="2000">
                <a:latin typeface="Comic Sans MS" charset="0"/>
              </a:rPr>
              <a:t>find B is on same net. as A</a:t>
            </a:r>
          </a:p>
          <a:p>
            <a:pPr marL="342900" indent="-342900">
              <a:spcBef>
                <a:spcPct val="20000"/>
              </a:spcBef>
              <a:buFontTx/>
              <a:buChar char="•"/>
            </a:pPr>
            <a:r>
              <a:rPr lang="en-US" sz="2000">
                <a:latin typeface="Comic Sans MS" charset="0"/>
              </a:rPr>
              <a:t>link layer will send datagram directly to B inside link-layer frame</a:t>
            </a:r>
          </a:p>
          <a:p>
            <a:pPr marL="742950" lvl="1" indent="-285750">
              <a:spcBef>
                <a:spcPct val="20000"/>
              </a:spcBef>
              <a:buFontTx/>
              <a:buChar char="–"/>
            </a:pPr>
            <a:r>
              <a:rPr lang="en-US" sz="1800">
                <a:solidFill>
                  <a:srgbClr val="000099"/>
                </a:solidFill>
                <a:latin typeface="Comic Sans MS" charset="0"/>
              </a:rPr>
              <a:t>B and A are directly connected</a:t>
            </a:r>
            <a:endParaRPr lang="en-US" sz="1800">
              <a:solidFill>
                <a:schemeClr val="accent2"/>
              </a:solidFill>
              <a:latin typeface="Comic Sans MS" charset="0"/>
            </a:endParaRPr>
          </a:p>
          <a:p>
            <a:pPr marL="342900" indent="-342900">
              <a:spcBef>
                <a:spcPct val="20000"/>
              </a:spcBef>
            </a:pPr>
            <a:r>
              <a:rPr lang="en-US">
                <a:latin typeface="Comic Sans MS" charset="0"/>
              </a:rPr>
              <a:t> </a:t>
            </a:r>
          </a:p>
        </p:txBody>
      </p:sp>
      <p:sp>
        <p:nvSpPr>
          <p:cNvPr id="90117" name="Rectangle 4"/>
          <p:cNvSpPr>
            <a:spLocks noChangeArrowheads="1"/>
          </p:cNvSpPr>
          <p:nvPr/>
        </p:nvSpPr>
        <p:spPr bwMode="auto">
          <a:xfrm>
            <a:off x="542925" y="1524000"/>
            <a:ext cx="3590925" cy="504825"/>
          </a:xfrm>
          <a:prstGeom prst="rect">
            <a:avLst/>
          </a:prstGeom>
          <a:solidFill>
            <a:schemeClr val="accent2"/>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endParaRPr lang="en-US"/>
          </a:p>
        </p:txBody>
      </p:sp>
      <p:sp>
        <p:nvSpPr>
          <p:cNvPr id="90118" name="Rectangle 5"/>
          <p:cNvSpPr>
            <a:spLocks noChangeArrowheads="1"/>
          </p:cNvSpPr>
          <p:nvPr/>
        </p:nvSpPr>
        <p:spPr bwMode="auto">
          <a:xfrm>
            <a:off x="466725" y="1590675"/>
            <a:ext cx="3590925" cy="504825"/>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90119" name="Text Box 6"/>
          <p:cNvSpPr txBox="1">
            <a:spLocks noChangeArrowheads="1"/>
          </p:cNvSpPr>
          <p:nvPr/>
        </p:nvSpPr>
        <p:spPr bwMode="auto">
          <a:xfrm>
            <a:off x="460375" y="1508125"/>
            <a:ext cx="796925"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misc</a:t>
            </a:r>
          </a:p>
          <a:p>
            <a:pPr algn="ctr"/>
            <a:r>
              <a:rPr lang="en-US" sz="1800">
                <a:latin typeface="Comic Sans MS" charset="0"/>
              </a:rPr>
              <a:t>fields</a:t>
            </a:r>
          </a:p>
        </p:txBody>
      </p:sp>
      <p:sp>
        <p:nvSpPr>
          <p:cNvPr id="90120" name="Line 7"/>
          <p:cNvSpPr>
            <a:spLocks noChangeShapeType="1"/>
          </p:cNvSpPr>
          <p:nvPr/>
        </p:nvSpPr>
        <p:spPr bwMode="auto">
          <a:xfrm>
            <a:off x="1228725" y="1600200"/>
            <a:ext cx="0" cy="504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21" name="Text Box 8"/>
          <p:cNvSpPr txBox="1">
            <a:spLocks noChangeArrowheads="1"/>
          </p:cNvSpPr>
          <p:nvPr/>
        </p:nvSpPr>
        <p:spPr bwMode="auto">
          <a:xfrm>
            <a:off x="1196975" y="1670050"/>
            <a:ext cx="10842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223.1.1.1</a:t>
            </a:r>
            <a:endParaRPr lang="en-US" sz="1800">
              <a:latin typeface="Comic Sans MS" charset="0"/>
            </a:endParaRPr>
          </a:p>
        </p:txBody>
      </p:sp>
      <p:sp>
        <p:nvSpPr>
          <p:cNvPr id="90122" name="Text Box 9"/>
          <p:cNvSpPr txBox="1">
            <a:spLocks noChangeArrowheads="1"/>
          </p:cNvSpPr>
          <p:nvPr/>
        </p:nvSpPr>
        <p:spPr bwMode="auto">
          <a:xfrm>
            <a:off x="2197100" y="1670050"/>
            <a:ext cx="11207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223.1.1.3</a:t>
            </a:r>
            <a:endParaRPr lang="en-US" sz="1800">
              <a:latin typeface="Comic Sans MS" charset="0"/>
            </a:endParaRPr>
          </a:p>
        </p:txBody>
      </p:sp>
      <p:sp>
        <p:nvSpPr>
          <p:cNvPr id="90123" name="Line 10"/>
          <p:cNvSpPr>
            <a:spLocks noChangeShapeType="1"/>
          </p:cNvSpPr>
          <p:nvPr/>
        </p:nvSpPr>
        <p:spPr bwMode="auto">
          <a:xfrm>
            <a:off x="2219325" y="1600200"/>
            <a:ext cx="0" cy="504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24" name="Line 11"/>
          <p:cNvSpPr>
            <a:spLocks noChangeShapeType="1"/>
          </p:cNvSpPr>
          <p:nvPr/>
        </p:nvSpPr>
        <p:spPr bwMode="auto">
          <a:xfrm>
            <a:off x="3238500" y="1600200"/>
            <a:ext cx="0" cy="504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25" name="Text Box 12"/>
          <p:cNvSpPr txBox="1">
            <a:spLocks noChangeArrowheads="1"/>
          </p:cNvSpPr>
          <p:nvPr/>
        </p:nvSpPr>
        <p:spPr bwMode="auto">
          <a:xfrm>
            <a:off x="3233738" y="1660525"/>
            <a:ext cx="6619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data</a:t>
            </a:r>
          </a:p>
        </p:txBody>
      </p:sp>
      <p:grpSp>
        <p:nvGrpSpPr>
          <p:cNvPr id="90126" name="Group 13"/>
          <p:cNvGrpSpPr>
            <a:grpSpLocks/>
          </p:cNvGrpSpPr>
          <p:nvPr/>
        </p:nvGrpSpPr>
        <p:grpSpPr bwMode="auto">
          <a:xfrm>
            <a:off x="4419600" y="990600"/>
            <a:ext cx="4422775" cy="4935538"/>
            <a:chOff x="2902" y="731"/>
            <a:chExt cx="2786" cy="3205"/>
          </a:xfrm>
        </p:grpSpPr>
        <p:grpSp>
          <p:nvGrpSpPr>
            <p:cNvPr id="90127" name="Group 14"/>
            <p:cNvGrpSpPr>
              <a:grpSpLocks/>
            </p:cNvGrpSpPr>
            <p:nvPr/>
          </p:nvGrpSpPr>
          <p:grpSpPr bwMode="auto">
            <a:xfrm>
              <a:off x="3242" y="931"/>
              <a:ext cx="2228" cy="906"/>
              <a:chOff x="1442" y="3085"/>
              <a:chExt cx="2228" cy="906"/>
            </a:xfrm>
          </p:grpSpPr>
          <p:sp>
            <p:nvSpPr>
              <p:cNvPr id="90191" name="Text Box 15"/>
              <p:cNvSpPr txBox="1">
                <a:spLocks noChangeArrowheads="1"/>
              </p:cNvSpPr>
              <p:nvPr/>
            </p:nvSpPr>
            <p:spPr bwMode="auto">
              <a:xfrm>
                <a:off x="1442" y="3085"/>
                <a:ext cx="2228"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Dest. Net.  next router  Nhops</a:t>
                </a:r>
              </a:p>
            </p:txBody>
          </p:sp>
          <p:sp>
            <p:nvSpPr>
              <p:cNvPr id="90192" name="Text Box 16"/>
              <p:cNvSpPr txBox="1">
                <a:spLocks noChangeArrowheads="1"/>
              </p:cNvSpPr>
              <p:nvPr/>
            </p:nvSpPr>
            <p:spPr bwMode="auto">
              <a:xfrm>
                <a:off x="1466" y="3337"/>
                <a:ext cx="2014" cy="2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223.1.1                             1</a:t>
                </a:r>
              </a:p>
            </p:txBody>
          </p:sp>
          <p:sp>
            <p:nvSpPr>
              <p:cNvPr id="90193" name="Text Box 17"/>
              <p:cNvSpPr txBox="1">
                <a:spLocks noChangeArrowheads="1"/>
              </p:cNvSpPr>
              <p:nvPr/>
            </p:nvSpPr>
            <p:spPr bwMode="auto">
              <a:xfrm>
                <a:off x="1472" y="3523"/>
                <a:ext cx="2020"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223.1.2      223.1.1.4        2</a:t>
                </a:r>
              </a:p>
            </p:txBody>
          </p:sp>
          <p:sp>
            <p:nvSpPr>
              <p:cNvPr id="90194" name="Text Box 18"/>
              <p:cNvSpPr txBox="1">
                <a:spLocks noChangeArrowheads="1"/>
              </p:cNvSpPr>
              <p:nvPr/>
            </p:nvSpPr>
            <p:spPr bwMode="auto">
              <a:xfrm>
                <a:off x="1478" y="3733"/>
                <a:ext cx="2020"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223.1.3      223.1.1.4        2</a:t>
                </a:r>
              </a:p>
            </p:txBody>
          </p:sp>
          <p:sp>
            <p:nvSpPr>
              <p:cNvPr id="90195" name="Line 19"/>
              <p:cNvSpPr>
                <a:spLocks noChangeShapeType="1"/>
              </p:cNvSpPr>
              <p:nvPr/>
            </p:nvSpPr>
            <p:spPr bwMode="auto">
              <a:xfrm flipV="1">
                <a:off x="1500" y="3324"/>
                <a:ext cx="2136" cy="0"/>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96" name="Line 20"/>
              <p:cNvSpPr>
                <a:spLocks noChangeShapeType="1"/>
              </p:cNvSpPr>
              <p:nvPr/>
            </p:nvSpPr>
            <p:spPr bwMode="auto">
              <a:xfrm>
                <a:off x="2226" y="3174"/>
                <a:ext cx="0" cy="744"/>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97" name="Line 21"/>
              <p:cNvSpPr>
                <a:spLocks noChangeShapeType="1"/>
              </p:cNvSpPr>
              <p:nvPr/>
            </p:nvSpPr>
            <p:spPr bwMode="auto">
              <a:xfrm>
                <a:off x="3096" y="3168"/>
                <a:ext cx="0" cy="744"/>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90128" name="Group 22"/>
            <p:cNvGrpSpPr>
              <a:grpSpLocks/>
            </p:cNvGrpSpPr>
            <p:nvPr/>
          </p:nvGrpSpPr>
          <p:grpSpPr bwMode="auto">
            <a:xfrm>
              <a:off x="2902" y="1949"/>
              <a:ext cx="2786" cy="1987"/>
              <a:chOff x="2902" y="1949"/>
              <a:chExt cx="2786" cy="1987"/>
            </a:xfrm>
          </p:grpSpPr>
          <p:sp>
            <p:nvSpPr>
              <p:cNvPr id="90131" name="Freeform 23"/>
              <p:cNvSpPr>
                <a:spLocks/>
              </p:cNvSpPr>
              <p:nvPr/>
            </p:nvSpPr>
            <p:spPr bwMode="auto">
              <a:xfrm>
                <a:off x="2902" y="1949"/>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0132" name="Freeform 24"/>
              <p:cNvSpPr>
                <a:spLocks/>
              </p:cNvSpPr>
              <p:nvPr/>
            </p:nvSpPr>
            <p:spPr bwMode="auto">
              <a:xfrm>
                <a:off x="4487" y="213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0133" name="Freeform 25"/>
              <p:cNvSpPr>
                <a:spLocks/>
              </p:cNvSpPr>
              <p:nvPr/>
            </p:nvSpPr>
            <p:spPr bwMode="auto">
              <a:xfrm>
                <a:off x="3663" y="2997"/>
                <a:ext cx="1295" cy="939"/>
              </a:xfrm>
              <a:custGeom>
                <a:avLst/>
                <a:gdLst>
                  <a:gd name="T0" fmla="*/ 600 w 1295"/>
                  <a:gd name="T1" fmla="*/ 30 h 939"/>
                  <a:gd name="T2" fmla="*/ 525 w 1295"/>
                  <a:gd name="T3" fmla="*/ 393 h 939"/>
                  <a:gd name="T4" fmla="*/ 81 w 1295"/>
                  <a:gd name="T5" fmla="*/ 471 h 939"/>
                  <a:gd name="T6" fmla="*/ 39 w 1295"/>
                  <a:gd name="T7" fmla="*/ 855 h 939"/>
                  <a:gd name="T8" fmla="*/ 207 w 1295"/>
                  <a:gd name="T9" fmla="*/ 927 h 939"/>
                  <a:gd name="T10" fmla="*/ 429 w 1295"/>
                  <a:gd name="T11" fmla="*/ 927 h 939"/>
                  <a:gd name="T12" fmla="*/ 705 w 1295"/>
                  <a:gd name="T13" fmla="*/ 891 h 939"/>
                  <a:gd name="T14" fmla="*/ 1227 w 1295"/>
                  <a:gd name="T15" fmla="*/ 849 h 939"/>
                  <a:gd name="T16" fmla="*/ 1113 w 1295"/>
                  <a:gd name="T17" fmla="*/ 459 h 939"/>
                  <a:gd name="T18" fmla="*/ 777 w 1295"/>
                  <a:gd name="T19" fmla="*/ 363 h 939"/>
                  <a:gd name="T20" fmla="*/ 762 w 1295"/>
                  <a:gd name="T21" fmla="*/ 42 h 939"/>
                  <a:gd name="T22" fmla="*/ 600 w 1295"/>
                  <a:gd name="T23" fmla="*/ 30 h 9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5"/>
                  <a:gd name="T37" fmla="*/ 0 h 939"/>
                  <a:gd name="T38" fmla="*/ 1295 w 1295"/>
                  <a:gd name="T39" fmla="*/ 939 h 9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5" h="939">
                    <a:moveTo>
                      <a:pt x="600" y="30"/>
                    </a:moveTo>
                    <a:cubicBezTo>
                      <a:pt x="486" y="60"/>
                      <a:pt x="610" y="247"/>
                      <a:pt x="525" y="393"/>
                    </a:cubicBezTo>
                    <a:cubicBezTo>
                      <a:pt x="439" y="467"/>
                      <a:pt x="162" y="394"/>
                      <a:pt x="81" y="471"/>
                    </a:cubicBezTo>
                    <a:cubicBezTo>
                      <a:pt x="0" y="548"/>
                      <a:pt x="18" y="779"/>
                      <a:pt x="39" y="855"/>
                    </a:cubicBezTo>
                    <a:cubicBezTo>
                      <a:pt x="60" y="931"/>
                      <a:pt x="142" y="915"/>
                      <a:pt x="207" y="927"/>
                    </a:cubicBezTo>
                    <a:cubicBezTo>
                      <a:pt x="272" y="939"/>
                      <a:pt x="346" y="933"/>
                      <a:pt x="429" y="927"/>
                    </a:cubicBezTo>
                    <a:cubicBezTo>
                      <a:pt x="512" y="921"/>
                      <a:pt x="572" y="904"/>
                      <a:pt x="705" y="891"/>
                    </a:cubicBezTo>
                    <a:cubicBezTo>
                      <a:pt x="838" y="878"/>
                      <a:pt x="1159" y="921"/>
                      <a:pt x="1227" y="849"/>
                    </a:cubicBezTo>
                    <a:cubicBezTo>
                      <a:pt x="1295" y="777"/>
                      <a:pt x="1188" y="540"/>
                      <a:pt x="1113" y="459"/>
                    </a:cubicBezTo>
                    <a:cubicBezTo>
                      <a:pt x="1038" y="378"/>
                      <a:pt x="835" y="432"/>
                      <a:pt x="777" y="363"/>
                    </a:cubicBezTo>
                    <a:cubicBezTo>
                      <a:pt x="719" y="294"/>
                      <a:pt x="791" y="97"/>
                      <a:pt x="762" y="42"/>
                    </a:cubicBezTo>
                    <a:cubicBezTo>
                      <a:pt x="708" y="15"/>
                      <a:pt x="714" y="0"/>
                      <a:pt x="600" y="30"/>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aphicFrame>
            <p:nvGraphicFramePr>
              <p:cNvPr id="90134" name="Object 26"/>
              <p:cNvGraphicFramePr>
                <a:graphicFrameLocks noChangeAspect="1"/>
              </p:cNvGraphicFramePr>
              <p:nvPr/>
            </p:nvGraphicFramePr>
            <p:xfrm>
              <a:off x="2951" y="2015"/>
              <a:ext cx="368" cy="292"/>
            </p:xfrm>
            <a:graphic>
              <a:graphicData uri="http://schemas.openxmlformats.org/presentationml/2006/ole">
                <mc:AlternateContent xmlns:mc="http://schemas.openxmlformats.org/markup-compatibility/2006">
                  <mc:Choice xmlns:v="urn:schemas-microsoft-com:vml" Requires="v">
                    <p:oleObj spid="_x0000_s294119"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01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0135" name="Line 27"/>
              <p:cNvSpPr>
                <a:spLocks noChangeShapeType="1"/>
              </p:cNvSpPr>
              <p:nvPr/>
            </p:nvSpPr>
            <p:spPr bwMode="auto">
              <a:xfrm>
                <a:off x="3304" y="2250"/>
                <a:ext cx="175"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36" name="Line 28"/>
              <p:cNvSpPr>
                <a:spLocks noChangeShapeType="1"/>
              </p:cNvSpPr>
              <p:nvPr/>
            </p:nvSpPr>
            <p:spPr bwMode="auto">
              <a:xfrm flipH="1">
                <a:off x="3487" y="2241"/>
                <a:ext cx="0" cy="81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37" name="Line 29"/>
              <p:cNvSpPr>
                <a:spLocks noChangeShapeType="1"/>
              </p:cNvSpPr>
              <p:nvPr/>
            </p:nvSpPr>
            <p:spPr bwMode="auto">
              <a:xfrm flipV="1">
                <a:off x="3304" y="2656"/>
                <a:ext cx="175" cy="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38" name="Line 30"/>
              <p:cNvSpPr>
                <a:spLocks noChangeShapeType="1"/>
              </p:cNvSpPr>
              <p:nvPr/>
            </p:nvSpPr>
            <p:spPr bwMode="auto">
              <a:xfrm>
                <a:off x="3310" y="3051"/>
                <a:ext cx="172"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0139" name="Object 31"/>
              <p:cNvGraphicFramePr>
                <a:graphicFrameLocks noChangeAspect="1"/>
              </p:cNvGraphicFramePr>
              <p:nvPr/>
            </p:nvGraphicFramePr>
            <p:xfrm>
              <a:off x="2951" y="2435"/>
              <a:ext cx="368" cy="292"/>
            </p:xfrm>
            <a:graphic>
              <a:graphicData uri="http://schemas.openxmlformats.org/presentationml/2006/ole">
                <mc:AlternateContent xmlns:mc="http://schemas.openxmlformats.org/markup-compatibility/2006">
                  <mc:Choice xmlns:v="urn:schemas-microsoft-com:vml" Requires="v">
                    <p:oleObj spid="_x0000_s294120"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43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0140" name="Object 32"/>
              <p:cNvGraphicFramePr>
                <a:graphicFrameLocks noChangeAspect="1"/>
              </p:cNvGraphicFramePr>
              <p:nvPr/>
            </p:nvGraphicFramePr>
            <p:xfrm>
              <a:off x="2951" y="2819"/>
              <a:ext cx="368" cy="292"/>
            </p:xfrm>
            <a:graphic>
              <a:graphicData uri="http://schemas.openxmlformats.org/presentationml/2006/ole">
                <mc:AlternateContent xmlns:mc="http://schemas.openxmlformats.org/markup-compatibility/2006">
                  <mc:Choice xmlns:v="urn:schemas-microsoft-com:vml" Requires="v">
                    <p:oleObj spid="_x0000_s294121" name="Clip" r:id="rId7" imgW="1307079" imgH="1083682" progId="MS_ClipArt_Gallery.2">
                      <p:embed/>
                    </p:oleObj>
                  </mc:Choice>
                  <mc:Fallback>
                    <p:oleObj name="Clip" r:id="rId7"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819"/>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0141" name="Line 33"/>
              <p:cNvSpPr>
                <a:spLocks noChangeShapeType="1"/>
              </p:cNvSpPr>
              <p:nvPr/>
            </p:nvSpPr>
            <p:spPr bwMode="auto">
              <a:xfrm>
                <a:off x="3487" y="2781"/>
                <a:ext cx="652" cy="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90142" name="Group 34"/>
              <p:cNvGrpSpPr>
                <a:grpSpLocks/>
              </p:cNvGrpSpPr>
              <p:nvPr/>
            </p:nvGrpSpPr>
            <p:grpSpPr bwMode="auto">
              <a:xfrm>
                <a:off x="4081" y="2759"/>
                <a:ext cx="448" cy="240"/>
                <a:chOff x="3600" y="219"/>
                <a:chExt cx="360" cy="175"/>
              </a:xfrm>
            </p:grpSpPr>
            <p:sp>
              <p:nvSpPr>
                <p:cNvPr id="90178"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90179" name="Line 3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80" name="Line 3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81" name="Rectangle 3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90182"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90183" name="Group 40"/>
                <p:cNvGrpSpPr>
                  <a:grpSpLocks/>
                </p:cNvGrpSpPr>
                <p:nvPr/>
              </p:nvGrpSpPr>
              <p:grpSpPr bwMode="auto">
                <a:xfrm>
                  <a:off x="3686" y="244"/>
                  <a:ext cx="177" cy="66"/>
                  <a:chOff x="2848" y="848"/>
                  <a:chExt cx="140" cy="98"/>
                </a:xfrm>
              </p:grpSpPr>
              <p:sp>
                <p:nvSpPr>
                  <p:cNvPr id="90188" name="Line 4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89" name="Line 4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90" name="Line 4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90184" name="Group 44"/>
                <p:cNvGrpSpPr>
                  <a:grpSpLocks/>
                </p:cNvGrpSpPr>
                <p:nvPr/>
              </p:nvGrpSpPr>
              <p:grpSpPr bwMode="auto">
                <a:xfrm flipV="1">
                  <a:off x="3686" y="243"/>
                  <a:ext cx="177" cy="66"/>
                  <a:chOff x="2848" y="848"/>
                  <a:chExt cx="140" cy="98"/>
                </a:xfrm>
              </p:grpSpPr>
              <p:sp>
                <p:nvSpPr>
                  <p:cNvPr id="90185" name="Line 4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86" name="Line 4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87" name="Line 4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90143" name="Text Box 48"/>
              <p:cNvSpPr txBox="1">
                <a:spLocks noChangeArrowheads="1"/>
              </p:cNvSpPr>
              <p:nvPr/>
            </p:nvSpPr>
            <p:spPr bwMode="auto">
              <a:xfrm>
                <a:off x="3278" y="2045"/>
                <a:ext cx="650" cy="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223.1.1.1</a:t>
                </a:r>
                <a:endParaRPr lang="en-US" sz="1800">
                  <a:latin typeface="Comic Sans MS" charset="0"/>
                </a:endParaRPr>
              </a:p>
            </p:txBody>
          </p:sp>
          <p:sp>
            <p:nvSpPr>
              <p:cNvPr id="90144" name="Rectangle 49"/>
              <p:cNvSpPr>
                <a:spLocks noChangeArrowheads="1"/>
              </p:cNvSpPr>
              <p:nvPr/>
            </p:nvSpPr>
            <p:spPr bwMode="auto">
              <a:xfrm>
                <a:off x="3333" y="2499"/>
                <a:ext cx="195"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0145" name="Text Box 50"/>
              <p:cNvSpPr txBox="1">
                <a:spLocks noChangeArrowheads="1"/>
              </p:cNvSpPr>
              <p:nvPr/>
            </p:nvSpPr>
            <p:spPr bwMode="auto">
              <a:xfrm>
                <a:off x="3327" y="2441"/>
                <a:ext cx="650" cy="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223.1.1.2</a:t>
                </a:r>
                <a:endParaRPr lang="en-US" sz="1800">
                  <a:latin typeface="Comic Sans MS" charset="0"/>
                </a:endParaRPr>
              </a:p>
            </p:txBody>
          </p:sp>
          <p:sp>
            <p:nvSpPr>
              <p:cNvPr id="90146" name="Text Box 51"/>
              <p:cNvSpPr txBox="1">
                <a:spLocks noChangeArrowheads="1"/>
              </p:cNvSpPr>
              <p:nvPr/>
            </p:nvSpPr>
            <p:spPr bwMode="auto">
              <a:xfrm>
                <a:off x="3206" y="3041"/>
                <a:ext cx="650" cy="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223.1.1.3</a:t>
                </a:r>
                <a:endParaRPr lang="en-US" sz="1800">
                  <a:latin typeface="Comic Sans MS" charset="0"/>
                </a:endParaRPr>
              </a:p>
            </p:txBody>
          </p:sp>
          <p:sp>
            <p:nvSpPr>
              <p:cNvPr id="90147" name="Text Box 52"/>
              <p:cNvSpPr txBox="1">
                <a:spLocks noChangeArrowheads="1"/>
              </p:cNvSpPr>
              <p:nvPr/>
            </p:nvSpPr>
            <p:spPr bwMode="auto">
              <a:xfrm>
                <a:off x="3704" y="2619"/>
                <a:ext cx="650"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223.1.1.4</a:t>
                </a:r>
                <a:endParaRPr lang="en-US" sz="1800">
                  <a:latin typeface="Comic Sans MS" charset="0"/>
                </a:endParaRPr>
              </a:p>
            </p:txBody>
          </p:sp>
          <p:sp>
            <p:nvSpPr>
              <p:cNvPr id="90148" name="Line 53"/>
              <p:cNvSpPr>
                <a:spLocks noChangeShapeType="1"/>
              </p:cNvSpPr>
              <p:nvPr/>
            </p:nvSpPr>
            <p:spPr bwMode="auto">
              <a:xfrm>
                <a:off x="4462" y="2787"/>
                <a:ext cx="640"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49" name="Text Box 54"/>
              <p:cNvSpPr txBox="1">
                <a:spLocks noChangeArrowheads="1"/>
              </p:cNvSpPr>
              <p:nvPr/>
            </p:nvSpPr>
            <p:spPr bwMode="auto">
              <a:xfrm>
                <a:off x="4382" y="2612"/>
                <a:ext cx="650" cy="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223.1.2.9</a:t>
                </a:r>
                <a:endParaRPr lang="en-US" sz="1800">
                  <a:latin typeface="Comic Sans MS" charset="0"/>
                </a:endParaRPr>
              </a:p>
            </p:txBody>
          </p:sp>
          <p:sp>
            <p:nvSpPr>
              <p:cNvPr id="90150" name="Line 55"/>
              <p:cNvSpPr>
                <a:spLocks noChangeShapeType="1"/>
              </p:cNvSpPr>
              <p:nvPr/>
            </p:nvSpPr>
            <p:spPr bwMode="auto">
              <a:xfrm flipH="1">
                <a:off x="5107" y="2349"/>
                <a:ext cx="0" cy="81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0151" name="Object 56"/>
              <p:cNvGraphicFramePr>
                <a:graphicFrameLocks noChangeAspect="1"/>
              </p:cNvGraphicFramePr>
              <p:nvPr/>
            </p:nvGraphicFramePr>
            <p:xfrm>
              <a:off x="5219" y="2165"/>
              <a:ext cx="368" cy="292"/>
            </p:xfrm>
            <a:graphic>
              <a:graphicData uri="http://schemas.openxmlformats.org/presentationml/2006/ole">
                <mc:AlternateContent xmlns:mc="http://schemas.openxmlformats.org/markup-compatibility/2006">
                  <mc:Choice xmlns:v="urn:schemas-microsoft-com:vml" Requires="v">
                    <p:oleObj spid="_x0000_s294122" name="Clip" r:id="rId8" imgW="1307079" imgH="1083682" progId="MS_ClipArt_Gallery.2">
                      <p:embed/>
                    </p:oleObj>
                  </mc:Choice>
                  <mc:Fallback>
                    <p:oleObj name="Clip" r:id="rId8"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 y="216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0152" name="Line 57"/>
              <p:cNvSpPr>
                <a:spLocks noChangeShapeType="1"/>
              </p:cNvSpPr>
              <p:nvPr/>
            </p:nvSpPr>
            <p:spPr bwMode="auto">
              <a:xfrm>
                <a:off x="5107" y="2352"/>
                <a:ext cx="148" cy="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0153" name="Object 58"/>
              <p:cNvGraphicFramePr>
                <a:graphicFrameLocks noChangeAspect="1"/>
              </p:cNvGraphicFramePr>
              <p:nvPr/>
            </p:nvGraphicFramePr>
            <p:xfrm>
              <a:off x="5222" y="3035"/>
              <a:ext cx="368" cy="292"/>
            </p:xfrm>
            <a:graphic>
              <a:graphicData uri="http://schemas.openxmlformats.org/presentationml/2006/ole">
                <mc:AlternateContent xmlns:mc="http://schemas.openxmlformats.org/markup-compatibility/2006">
                  <mc:Choice xmlns:v="urn:schemas-microsoft-com:vml" Requires="v">
                    <p:oleObj spid="_x0000_s294123" name="Clip" r:id="rId9" imgW="1307079" imgH="1083682" progId="MS_ClipArt_Gallery.2">
                      <p:embed/>
                    </p:oleObj>
                  </mc:Choice>
                  <mc:Fallback>
                    <p:oleObj name="Clip" r:id="rId9"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 y="303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0154" name="Line 59"/>
              <p:cNvSpPr>
                <a:spLocks noChangeShapeType="1"/>
              </p:cNvSpPr>
              <p:nvPr/>
            </p:nvSpPr>
            <p:spPr bwMode="auto">
              <a:xfrm>
                <a:off x="5107" y="3153"/>
                <a:ext cx="148" cy="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55" name="Rectangle 60"/>
              <p:cNvSpPr>
                <a:spLocks noChangeArrowheads="1"/>
              </p:cNvSpPr>
              <p:nvPr/>
            </p:nvSpPr>
            <p:spPr bwMode="auto">
              <a:xfrm>
                <a:off x="5073" y="2986"/>
                <a:ext cx="108"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0156" name="Text Box 61"/>
              <p:cNvSpPr txBox="1">
                <a:spLocks noChangeArrowheads="1"/>
              </p:cNvSpPr>
              <p:nvPr/>
            </p:nvSpPr>
            <p:spPr bwMode="auto">
              <a:xfrm>
                <a:off x="4704" y="2915"/>
                <a:ext cx="650" cy="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223.1.2.2</a:t>
                </a:r>
                <a:endParaRPr lang="en-US" sz="1800">
                  <a:latin typeface="Comic Sans MS" charset="0"/>
                </a:endParaRPr>
              </a:p>
            </p:txBody>
          </p:sp>
          <p:sp>
            <p:nvSpPr>
              <p:cNvPr id="90157" name="Rectangle 62"/>
              <p:cNvSpPr>
                <a:spLocks noChangeArrowheads="1"/>
              </p:cNvSpPr>
              <p:nvPr/>
            </p:nvSpPr>
            <p:spPr bwMode="auto">
              <a:xfrm>
                <a:off x="5082" y="2382"/>
                <a:ext cx="156"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0158" name="Text Box 63"/>
              <p:cNvSpPr txBox="1">
                <a:spLocks noChangeArrowheads="1"/>
              </p:cNvSpPr>
              <p:nvPr/>
            </p:nvSpPr>
            <p:spPr bwMode="auto">
              <a:xfrm>
                <a:off x="4584" y="2322"/>
                <a:ext cx="650"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223.1.2.1</a:t>
                </a:r>
                <a:endParaRPr lang="en-US" sz="1800">
                  <a:latin typeface="Comic Sans MS" charset="0"/>
                </a:endParaRPr>
              </a:p>
            </p:txBody>
          </p:sp>
          <p:sp>
            <p:nvSpPr>
              <p:cNvPr id="90159" name="Line 64"/>
              <p:cNvSpPr>
                <a:spLocks noChangeShapeType="1"/>
              </p:cNvSpPr>
              <p:nvPr/>
            </p:nvSpPr>
            <p:spPr bwMode="auto">
              <a:xfrm flipH="1">
                <a:off x="4312" y="3000"/>
                <a:ext cx="0" cy="45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60" name="Line 65"/>
              <p:cNvSpPr>
                <a:spLocks noChangeShapeType="1"/>
              </p:cNvSpPr>
              <p:nvPr/>
            </p:nvSpPr>
            <p:spPr bwMode="auto">
              <a:xfrm flipH="1">
                <a:off x="3898" y="3453"/>
                <a:ext cx="747"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61" name="Line 66"/>
              <p:cNvSpPr>
                <a:spLocks noChangeShapeType="1"/>
              </p:cNvSpPr>
              <p:nvPr/>
            </p:nvSpPr>
            <p:spPr bwMode="auto">
              <a:xfrm flipH="1" flipV="1">
                <a:off x="3896" y="3448"/>
                <a:ext cx="2" cy="15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0162" name="Line 67"/>
              <p:cNvSpPr>
                <a:spLocks noChangeShapeType="1"/>
              </p:cNvSpPr>
              <p:nvPr/>
            </p:nvSpPr>
            <p:spPr bwMode="auto">
              <a:xfrm flipH="1" flipV="1">
                <a:off x="4637" y="3451"/>
                <a:ext cx="2" cy="15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0163" name="Object 68"/>
              <p:cNvGraphicFramePr>
                <a:graphicFrameLocks noChangeAspect="1"/>
              </p:cNvGraphicFramePr>
              <p:nvPr/>
            </p:nvGraphicFramePr>
            <p:xfrm>
              <a:off x="4502" y="3551"/>
              <a:ext cx="368" cy="292"/>
            </p:xfrm>
            <a:graphic>
              <a:graphicData uri="http://schemas.openxmlformats.org/presentationml/2006/ole">
                <mc:AlternateContent xmlns:mc="http://schemas.openxmlformats.org/markup-compatibility/2006">
                  <mc:Choice xmlns:v="urn:schemas-microsoft-com:vml" Requires="v">
                    <p:oleObj spid="_x0000_s294124" name="Clip" r:id="rId10" imgW="1307079" imgH="1083682" progId="MS_ClipArt_Gallery.2">
                      <p:embed/>
                    </p:oleObj>
                  </mc:Choice>
                  <mc:Fallback>
                    <p:oleObj name="Clip" r:id="rId10"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2" y="3551"/>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0164" name="Object 69"/>
              <p:cNvGraphicFramePr>
                <a:graphicFrameLocks noChangeAspect="1"/>
              </p:cNvGraphicFramePr>
              <p:nvPr/>
            </p:nvGraphicFramePr>
            <p:xfrm>
              <a:off x="3710" y="3560"/>
              <a:ext cx="368" cy="292"/>
            </p:xfrm>
            <a:graphic>
              <a:graphicData uri="http://schemas.openxmlformats.org/presentationml/2006/ole">
                <mc:AlternateContent xmlns:mc="http://schemas.openxmlformats.org/markup-compatibility/2006">
                  <mc:Choice xmlns:v="urn:schemas-microsoft-com:vml" Requires="v">
                    <p:oleObj spid="_x0000_s294125" name="Clip" r:id="rId11" imgW="1307079" imgH="1083682" progId="MS_ClipArt_Gallery.2">
                      <p:embed/>
                    </p:oleObj>
                  </mc:Choice>
                  <mc:Fallback>
                    <p:oleObj name="Clip" r:id="rId11"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0" y="3560"/>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0165" name="Text Box 70"/>
              <p:cNvSpPr txBox="1">
                <a:spLocks noChangeArrowheads="1"/>
              </p:cNvSpPr>
              <p:nvPr/>
            </p:nvSpPr>
            <p:spPr bwMode="auto">
              <a:xfrm>
                <a:off x="4640" y="3357"/>
                <a:ext cx="650"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223.1.3.2</a:t>
                </a:r>
                <a:endParaRPr lang="en-US" sz="1800">
                  <a:latin typeface="Comic Sans MS" charset="0"/>
                </a:endParaRPr>
              </a:p>
            </p:txBody>
          </p:sp>
          <p:sp>
            <p:nvSpPr>
              <p:cNvPr id="90166" name="Text Box 71"/>
              <p:cNvSpPr txBox="1">
                <a:spLocks noChangeArrowheads="1"/>
              </p:cNvSpPr>
              <p:nvPr/>
            </p:nvSpPr>
            <p:spPr bwMode="auto">
              <a:xfrm>
                <a:off x="3269" y="3380"/>
                <a:ext cx="650" cy="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223.1.3.1</a:t>
                </a:r>
                <a:endParaRPr lang="en-US" sz="1800">
                  <a:latin typeface="Comic Sans MS" charset="0"/>
                </a:endParaRPr>
              </a:p>
            </p:txBody>
          </p:sp>
          <p:sp>
            <p:nvSpPr>
              <p:cNvPr id="90167" name="Rectangle 72"/>
              <p:cNvSpPr>
                <a:spLocks noChangeArrowheads="1"/>
              </p:cNvSpPr>
              <p:nvPr/>
            </p:nvSpPr>
            <p:spPr bwMode="auto">
              <a:xfrm>
                <a:off x="4272" y="3084"/>
                <a:ext cx="81"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0168" name="Text Box 73"/>
              <p:cNvSpPr txBox="1">
                <a:spLocks noChangeArrowheads="1"/>
              </p:cNvSpPr>
              <p:nvPr/>
            </p:nvSpPr>
            <p:spPr bwMode="auto">
              <a:xfrm>
                <a:off x="3916" y="3043"/>
                <a:ext cx="721" cy="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223.1.3.27</a:t>
                </a:r>
                <a:endParaRPr lang="en-US" sz="1800">
                  <a:latin typeface="Comic Sans MS" charset="0"/>
                </a:endParaRPr>
              </a:p>
            </p:txBody>
          </p:sp>
          <p:grpSp>
            <p:nvGrpSpPr>
              <p:cNvPr id="90169" name="Group 74"/>
              <p:cNvGrpSpPr>
                <a:grpSpLocks/>
              </p:cNvGrpSpPr>
              <p:nvPr/>
            </p:nvGrpSpPr>
            <p:grpSpPr bwMode="auto">
              <a:xfrm>
                <a:off x="3014" y="1992"/>
                <a:ext cx="233" cy="257"/>
                <a:chOff x="2822" y="1182"/>
                <a:chExt cx="233" cy="257"/>
              </a:xfrm>
            </p:grpSpPr>
            <p:sp>
              <p:nvSpPr>
                <p:cNvPr id="90176" name="Rectangle 75"/>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0177" name="Text Box 76"/>
                <p:cNvSpPr txBox="1">
                  <a:spLocks noChangeArrowheads="1"/>
                </p:cNvSpPr>
                <p:nvPr/>
              </p:nvSpPr>
              <p:spPr bwMode="auto">
                <a:xfrm>
                  <a:off x="2822" y="1182"/>
                  <a:ext cx="233" cy="2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solidFill>
                        <a:srgbClr val="FF0000"/>
                      </a:solidFill>
                      <a:latin typeface="Comic Sans MS" charset="0"/>
                    </a:rPr>
                    <a:t>A</a:t>
                  </a:r>
                  <a:endParaRPr lang="en-US" sz="1800">
                    <a:solidFill>
                      <a:srgbClr val="FF0000"/>
                    </a:solidFill>
                    <a:latin typeface="Comic Sans MS" charset="0"/>
                  </a:endParaRPr>
                </a:p>
              </p:txBody>
            </p:sp>
          </p:grpSp>
          <p:grpSp>
            <p:nvGrpSpPr>
              <p:cNvPr id="90170" name="Group 77"/>
              <p:cNvGrpSpPr>
                <a:grpSpLocks/>
              </p:cNvGrpSpPr>
              <p:nvPr/>
            </p:nvGrpSpPr>
            <p:grpSpPr bwMode="auto">
              <a:xfrm>
                <a:off x="3008" y="2771"/>
                <a:ext cx="217" cy="258"/>
                <a:chOff x="2822" y="1181"/>
                <a:chExt cx="217" cy="258"/>
              </a:xfrm>
            </p:grpSpPr>
            <p:sp>
              <p:nvSpPr>
                <p:cNvPr id="90174" name="Rectangle 78"/>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0175" name="Text Box 79"/>
                <p:cNvSpPr txBox="1">
                  <a:spLocks noChangeArrowheads="1"/>
                </p:cNvSpPr>
                <p:nvPr/>
              </p:nvSpPr>
              <p:spPr bwMode="auto">
                <a:xfrm>
                  <a:off x="2822" y="1181"/>
                  <a:ext cx="217"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solidFill>
                        <a:srgbClr val="FF0000"/>
                      </a:solidFill>
                      <a:latin typeface="Comic Sans MS" charset="0"/>
                    </a:rPr>
                    <a:t>B</a:t>
                  </a:r>
                  <a:endParaRPr lang="en-US" sz="1800">
                    <a:solidFill>
                      <a:srgbClr val="FF0000"/>
                    </a:solidFill>
                    <a:latin typeface="Comic Sans MS" charset="0"/>
                  </a:endParaRPr>
                </a:p>
              </p:txBody>
            </p:sp>
          </p:grpSp>
          <p:grpSp>
            <p:nvGrpSpPr>
              <p:cNvPr id="90171" name="Group 80"/>
              <p:cNvGrpSpPr>
                <a:grpSpLocks/>
              </p:cNvGrpSpPr>
              <p:nvPr/>
            </p:nvGrpSpPr>
            <p:grpSpPr bwMode="auto">
              <a:xfrm>
                <a:off x="5282" y="2999"/>
                <a:ext cx="216" cy="258"/>
                <a:chOff x="2822" y="1181"/>
                <a:chExt cx="216" cy="258"/>
              </a:xfrm>
            </p:grpSpPr>
            <p:sp>
              <p:nvSpPr>
                <p:cNvPr id="90172" name="Rectangle 81"/>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0173" name="Text Box 82"/>
                <p:cNvSpPr txBox="1">
                  <a:spLocks noChangeArrowheads="1"/>
                </p:cNvSpPr>
                <p:nvPr/>
              </p:nvSpPr>
              <p:spPr bwMode="auto">
                <a:xfrm>
                  <a:off x="2822" y="1181"/>
                  <a:ext cx="216"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solidFill>
                        <a:srgbClr val="FF0000"/>
                      </a:solidFill>
                      <a:latin typeface="Comic Sans MS" charset="0"/>
                    </a:rPr>
                    <a:t>E</a:t>
                  </a:r>
                  <a:endParaRPr lang="en-US" sz="1800">
                    <a:solidFill>
                      <a:srgbClr val="FF0000"/>
                    </a:solidFill>
                    <a:latin typeface="Comic Sans MS" charset="0"/>
                  </a:endParaRPr>
                </a:p>
              </p:txBody>
            </p:sp>
          </p:grpSp>
        </p:grpSp>
        <p:sp>
          <p:nvSpPr>
            <p:cNvPr id="90129" name="Freeform 83"/>
            <p:cNvSpPr>
              <a:spLocks/>
            </p:cNvSpPr>
            <p:nvPr/>
          </p:nvSpPr>
          <p:spPr bwMode="auto">
            <a:xfrm>
              <a:off x="3066" y="1314"/>
              <a:ext cx="186" cy="720"/>
            </a:xfrm>
            <a:custGeom>
              <a:avLst/>
              <a:gdLst>
                <a:gd name="T0" fmla="*/ 186 w 186"/>
                <a:gd name="T1" fmla="*/ 0 h 720"/>
                <a:gd name="T2" fmla="*/ 60 w 186"/>
                <a:gd name="T3" fmla="*/ 720 h 720"/>
                <a:gd name="T4" fmla="*/ 0 60000 65536"/>
                <a:gd name="T5" fmla="*/ 0 60000 65536"/>
                <a:gd name="T6" fmla="*/ 0 w 186"/>
                <a:gd name="T7" fmla="*/ 0 h 720"/>
                <a:gd name="T8" fmla="*/ 186 w 186"/>
                <a:gd name="T9" fmla="*/ 720 h 720"/>
              </a:gdLst>
              <a:ahLst/>
              <a:cxnLst>
                <a:cxn ang="T4">
                  <a:pos x="T0" y="T1"/>
                </a:cxn>
                <a:cxn ang="T5">
                  <a:pos x="T2" y="T3"/>
                </a:cxn>
              </a:cxnLst>
              <a:rect l="T6" t="T7" r="T8" b="T9"/>
              <a:pathLst>
                <a:path w="186" h="720">
                  <a:moveTo>
                    <a:pt x="186" y="0"/>
                  </a:moveTo>
                  <a:cubicBezTo>
                    <a:pt x="36" y="198"/>
                    <a:pt x="0" y="360"/>
                    <a:pt x="60" y="720"/>
                  </a:cubicBezTo>
                </a:path>
              </a:pathLst>
            </a:custGeom>
            <a:noFill/>
            <a:ln w="57150" cap="flat" cmpd="sng">
              <a:solidFill>
                <a:srgbClr val="FF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0130" name="Rectangle 84"/>
            <p:cNvSpPr>
              <a:spLocks noChangeArrowheads="1"/>
            </p:cNvSpPr>
            <p:nvPr/>
          </p:nvSpPr>
          <p:spPr bwMode="auto">
            <a:xfrm>
              <a:off x="3251" y="731"/>
              <a:ext cx="2091"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a:solidFill>
                    <a:schemeClr val="accent2"/>
                  </a:solidFill>
                  <a:latin typeface="Comic Sans MS" charset="0"/>
                </a:rPr>
                <a:t>forwarding table in A</a:t>
              </a:r>
              <a:endParaRPr lang="en-US">
                <a:latin typeface="Comic Sans MS" charset="0"/>
              </a:endParaRPr>
            </a:p>
          </p:txBody>
        </p:sp>
      </p:grpSp>
    </p:spTree>
    <p:extLst>
      <p:ext uri="{BB962C8B-B14F-4D97-AF65-F5344CB8AC3E}">
        <p14:creationId xmlns:p14="http://schemas.microsoft.com/office/powerpoint/2010/main" val="3913358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ooter Placeholder 4"/>
          <p:cNvSpPr>
            <a:spLocks noGrp="1"/>
          </p:cNvSpPr>
          <p:nvPr>
            <p:ph type="ftr" sz="quarter" idx="10"/>
          </p:nvPr>
        </p:nvSpPr>
        <p:spPr/>
        <p:txBody>
          <a:bodyPr/>
          <a:lstStyle/>
          <a:p>
            <a:pPr>
              <a:defRPr/>
            </a:pPr>
            <a:r>
              <a:rPr lang="en-US"/>
              <a:t>CSci4211:           Network Layer: Part I</a:t>
            </a:r>
          </a:p>
        </p:txBody>
      </p:sp>
      <p:sp>
        <p:nvSpPr>
          <p:cNvPr id="92162" name="Slide Number Placeholder 5"/>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F54FDC0-A8B0-2043-A205-28C5EDC79A62}" type="slidenum">
              <a:rPr lang="en-US" sz="1200">
                <a:latin typeface="Comic Sans MS" charset="0"/>
              </a:rPr>
              <a:pPr/>
              <a:t>24</a:t>
            </a:fld>
            <a:endParaRPr lang="en-US" sz="1200">
              <a:latin typeface="Comic Sans MS" charset="0"/>
            </a:endParaRPr>
          </a:p>
        </p:txBody>
      </p:sp>
      <p:sp>
        <p:nvSpPr>
          <p:cNvPr id="92163" name="Rectangle 2"/>
          <p:cNvSpPr>
            <a:spLocks noGrp="1" noChangeArrowheads="1"/>
          </p:cNvSpPr>
          <p:nvPr>
            <p:ph type="title"/>
          </p:nvPr>
        </p:nvSpPr>
        <p:spPr>
          <a:xfrm>
            <a:off x="381000" y="152400"/>
            <a:ext cx="8105775" cy="914400"/>
          </a:xfrm>
        </p:spPr>
        <p:txBody>
          <a:bodyPr/>
          <a:lstStyle/>
          <a:p>
            <a:r>
              <a:rPr lang="en-US" sz="3200">
                <a:latin typeface="Comic Sans MS" charset="0"/>
              </a:rPr>
              <a:t>IP Forwarding: Destination in Diff. Net</a:t>
            </a:r>
            <a:endParaRPr lang="en-US">
              <a:latin typeface="Comic Sans MS" charset="0"/>
            </a:endParaRPr>
          </a:p>
        </p:txBody>
      </p:sp>
      <p:sp>
        <p:nvSpPr>
          <p:cNvPr id="92164" name="Rectangle 3"/>
          <p:cNvSpPr>
            <a:spLocks noChangeArrowheads="1"/>
          </p:cNvSpPr>
          <p:nvPr/>
        </p:nvSpPr>
        <p:spPr bwMode="auto">
          <a:xfrm>
            <a:off x="228600" y="1828800"/>
            <a:ext cx="4067175" cy="407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a:solidFill>
                  <a:schemeClr val="accent2"/>
                </a:solidFill>
                <a:latin typeface="Comic Sans MS" charset="0"/>
              </a:rPr>
              <a:t>Starting at A, dest. E:</a:t>
            </a:r>
            <a:endParaRPr lang="en-US" sz="2000">
              <a:latin typeface="Comic Sans MS" charset="0"/>
            </a:endParaRPr>
          </a:p>
          <a:p>
            <a:pPr marL="342900" indent="-342900">
              <a:spcBef>
                <a:spcPct val="20000"/>
              </a:spcBef>
              <a:buFontTx/>
              <a:buChar char="•"/>
            </a:pPr>
            <a:r>
              <a:rPr lang="en-US" sz="2000">
                <a:latin typeface="Comic Sans MS" charset="0"/>
              </a:rPr>
              <a:t>look up network address of E in forwarding table</a:t>
            </a:r>
          </a:p>
          <a:p>
            <a:pPr marL="342900" indent="-342900">
              <a:spcBef>
                <a:spcPct val="20000"/>
              </a:spcBef>
              <a:buFontTx/>
              <a:buChar char="•"/>
            </a:pPr>
            <a:r>
              <a:rPr lang="en-US" sz="2000">
                <a:latin typeface="Comic Sans MS" charset="0"/>
              </a:rPr>
              <a:t>E on </a:t>
            </a:r>
            <a:r>
              <a:rPr lang="en-US" sz="2000" i="1">
                <a:latin typeface="Comic Sans MS" charset="0"/>
              </a:rPr>
              <a:t>different</a:t>
            </a:r>
            <a:r>
              <a:rPr lang="en-US" sz="2000">
                <a:latin typeface="Comic Sans MS" charset="0"/>
              </a:rPr>
              <a:t> network</a:t>
            </a:r>
          </a:p>
          <a:p>
            <a:pPr marL="742950" lvl="1" indent="-285750">
              <a:spcBef>
                <a:spcPct val="20000"/>
              </a:spcBef>
              <a:buFontTx/>
              <a:buChar char="–"/>
            </a:pPr>
            <a:r>
              <a:rPr lang="en-US" sz="1800">
                <a:solidFill>
                  <a:srgbClr val="000099"/>
                </a:solidFill>
                <a:latin typeface="Comic Sans MS" charset="0"/>
              </a:rPr>
              <a:t>A, E not directly attached</a:t>
            </a:r>
            <a:endParaRPr lang="en-US" sz="1600">
              <a:solidFill>
                <a:srgbClr val="000099"/>
              </a:solidFill>
              <a:latin typeface="Comic Sans MS" charset="0"/>
            </a:endParaRPr>
          </a:p>
          <a:p>
            <a:pPr marL="342900" indent="-342900">
              <a:spcBef>
                <a:spcPct val="20000"/>
              </a:spcBef>
              <a:buFontTx/>
              <a:buChar char="•"/>
            </a:pPr>
            <a:r>
              <a:rPr lang="en-US" sz="2000">
                <a:latin typeface="Comic Sans MS" charset="0"/>
              </a:rPr>
              <a:t>routing table: next hop router to E is 223.1.1.4 </a:t>
            </a:r>
          </a:p>
          <a:p>
            <a:pPr marL="342900" indent="-342900">
              <a:spcBef>
                <a:spcPct val="20000"/>
              </a:spcBef>
              <a:buFontTx/>
              <a:buChar char="•"/>
            </a:pPr>
            <a:r>
              <a:rPr lang="en-US" sz="2000">
                <a:latin typeface="Comic Sans MS" charset="0"/>
              </a:rPr>
              <a:t>link layer sends datagram to router 223.1.1.4 inside link-layer frame</a:t>
            </a:r>
          </a:p>
          <a:p>
            <a:pPr marL="342900" indent="-342900">
              <a:spcBef>
                <a:spcPct val="20000"/>
              </a:spcBef>
              <a:buFontTx/>
              <a:buChar char="•"/>
            </a:pPr>
            <a:r>
              <a:rPr lang="en-US" sz="2000">
                <a:latin typeface="Comic Sans MS" charset="0"/>
              </a:rPr>
              <a:t>datagram arrives at 223.1.1.4 </a:t>
            </a:r>
          </a:p>
          <a:p>
            <a:pPr marL="342900" indent="-342900">
              <a:spcBef>
                <a:spcPct val="20000"/>
              </a:spcBef>
              <a:buFontTx/>
              <a:buChar char="•"/>
            </a:pPr>
            <a:r>
              <a:rPr lang="en-US" sz="2000">
                <a:latin typeface="Comic Sans MS" charset="0"/>
              </a:rPr>
              <a:t>continued…..</a:t>
            </a:r>
          </a:p>
        </p:txBody>
      </p:sp>
      <p:grpSp>
        <p:nvGrpSpPr>
          <p:cNvPr id="92165" name="Group 4"/>
          <p:cNvGrpSpPr>
            <a:grpSpLocks/>
          </p:cNvGrpSpPr>
          <p:nvPr/>
        </p:nvGrpSpPr>
        <p:grpSpPr bwMode="auto">
          <a:xfrm>
            <a:off x="457200" y="990600"/>
            <a:ext cx="3673475" cy="641350"/>
            <a:chOff x="302" y="938"/>
            <a:chExt cx="2314" cy="404"/>
          </a:xfrm>
        </p:grpSpPr>
        <p:sp>
          <p:nvSpPr>
            <p:cNvPr id="92238" name="Rectangle 5"/>
            <p:cNvSpPr>
              <a:spLocks noChangeArrowheads="1"/>
            </p:cNvSpPr>
            <p:nvPr/>
          </p:nvSpPr>
          <p:spPr bwMode="auto">
            <a:xfrm>
              <a:off x="354" y="948"/>
              <a:ext cx="2262" cy="318"/>
            </a:xfrm>
            <a:prstGeom prst="rect">
              <a:avLst/>
            </a:prstGeom>
            <a:solidFill>
              <a:schemeClr val="accent2"/>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endParaRPr lang="en-US"/>
            </a:p>
          </p:txBody>
        </p:sp>
        <p:sp>
          <p:nvSpPr>
            <p:cNvPr id="92239" name="Rectangle 6"/>
            <p:cNvSpPr>
              <a:spLocks noChangeArrowheads="1"/>
            </p:cNvSpPr>
            <p:nvPr/>
          </p:nvSpPr>
          <p:spPr bwMode="auto">
            <a:xfrm>
              <a:off x="306" y="990"/>
              <a:ext cx="2262" cy="318"/>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92240" name="Text Box 7"/>
            <p:cNvSpPr txBox="1">
              <a:spLocks noChangeArrowheads="1"/>
            </p:cNvSpPr>
            <p:nvPr/>
          </p:nvSpPr>
          <p:spPr bwMode="auto">
            <a:xfrm>
              <a:off x="302" y="938"/>
              <a:ext cx="502"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misc</a:t>
              </a:r>
            </a:p>
            <a:p>
              <a:pPr algn="ctr"/>
              <a:r>
                <a:rPr lang="en-US" sz="1800">
                  <a:latin typeface="Comic Sans MS" charset="0"/>
                </a:rPr>
                <a:t>fields</a:t>
              </a:r>
            </a:p>
          </p:txBody>
        </p:sp>
        <p:sp>
          <p:nvSpPr>
            <p:cNvPr id="92241" name="Line 8"/>
            <p:cNvSpPr>
              <a:spLocks noChangeShapeType="1"/>
            </p:cNvSpPr>
            <p:nvPr/>
          </p:nvSpPr>
          <p:spPr bwMode="auto">
            <a:xfrm>
              <a:off x="786" y="996"/>
              <a:ext cx="0" cy="31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42" name="Text Box 9"/>
            <p:cNvSpPr txBox="1">
              <a:spLocks noChangeArrowheads="1"/>
            </p:cNvSpPr>
            <p:nvPr/>
          </p:nvSpPr>
          <p:spPr bwMode="auto">
            <a:xfrm>
              <a:off x="766" y="1040"/>
              <a:ext cx="68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223.1.1.1</a:t>
              </a:r>
              <a:endParaRPr lang="en-US" sz="1800">
                <a:latin typeface="Comic Sans MS" charset="0"/>
              </a:endParaRPr>
            </a:p>
          </p:txBody>
        </p:sp>
        <p:sp>
          <p:nvSpPr>
            <p:cNvPr id="92243" name="Text Box 10"/>
            <p:cNvSpPr txBox="1">
              <a:spLocks noChangeArrowheads="1"/>
            </p:cNvSpPr>
            <p:nvPr/>
          </p:nvSpPr>
          <p:spPr bwMode="auto">
            <a:xfrm>
              <a:off x="1385" y="1040"/>
              <a:ext cx="72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223.1.2.3</a:t>
              </a:r>
              <a:endParaRPr lang="en-US" sz="1800">
                <a:latin typeface="Comic Sans MS" charset="0"/>
              </a:endParaRPr>
            </a:p>
          </p:txBody>
        </p:sp>
        <p:sp>
          <p:nvSpPr>
            <p:cNvPr id="92244" name="Line 11"/>
            <p:cNvSpPr>
              <a:spLocks noChangeShapeType="1"/>
            </p:cNvSpPr>
            <p:nvPr/>
          </p:nvSpPr>
          <p:spPr bwMode="auto">
            <a:xfrm>
              <a:off x="1410" y="996"/>
              <a:ext cx="0" cy="31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45" name="Line 12"/>
            <p:cNvSpPr>
              <a:spLocks noChangeShapeType="1"/>
            </p:cNvSpPr>
            <p:nvPr/>
          </p:nvSpPr>
          <p:spPr bwMode="auto">
            <a:xfrm>
              <a:off x="2070" y="990"/>
              <a:ext cx="0" cy="31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46" name="Text Box 13"/>
            <p:cNvSpPr txBox="1">
              <a:spLocks noChangeArrowheads="1"/>
            </p:cNvSpPr>
            <p:nvPr/>
          </p:nvSpPr>
          <p:spPr bwMode="auto">
            <a:xfrm>
              <a:off x="2109" y="1034"/>
              <a:ext cx="417"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data</a:t>
              </a:r>
            </a:p>
          </p:txBody>
        </p:sp>
      </p:grpSp>
      <p:grpSp>
        <p:nvGrpSpPr>
          <p:cNvPr id="92166" name="Group 14"/>
          <p:cNvGrpSpPr>
            <a:grpSpLocks/>
          </p:cNvGrpSpPr>
          <p:nvPr/>
        </p:nvGrpSpPr>
        <p:grpSpPr bwMode="auto">
          <a:xfrm>
            <a:off x="4495800" y="1066800"/>
            <a:ext cx="4422775" cy="4724400"/>
            <a:chOff x="2902" y="724"/>
            <a:chExt cx="2786" cy="3212"/>
          </a:xfrm>
        </p:grpSpPr>
        <p:grpSp>
          <p:nvGrpSpPr>
            <p:cNvPr id="92167" name="Group 15"/>
            <p:cNvGrpSpPr>
              <a:grpSpLocks/>
            </p:cNvGrpSpPr>
            <p:nvPr/>
          </p:nvGrpSpPr>
          <p:grpSpPr bwMode="auto">
            <a:xfrm>
              <a:off x="3242" y="932"/>
              <a:ext cx="2228" cy="917"/>
              <a:chOff x="1442" y="3086"/>
              <a:chExt cx="2228" cy="917"/>
            </a:xfrm>
          </p:grpSpPr>
          <p:sp>
            <p:nvSpPr>
              <p:cNvPr id="92231" name="Text Box 16"/>
              <p:cNvSpPr txBox="1">
                <a:spLocks noChangeArrowheads="1"/>
              </p:cNvSpPr>
              <p:nvPr/>
            </p:nvSpPr>
            <p:spPr bwMode="auto">
              <a:xfrm>
                <a:off x="1442" y="3086"/>
                <a:ext cx="2228"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Dest. Net.  next router  Nhops</a:t>
                </a:r>
              </a:p>
            </p:txBody>
          </p:sp>
          <p:sp>
            <p:nvSpPr>
              <p:cNvPr id="92232" name="Text Box 17"/>
              <p:cNvSpPr txBox="1">
                <a:spLocks noChangeArrowheads="1"/>
              </p:cNvSpPr>
              <p:nvPr/>
            </p:nvSpPr>
            <p:spPr bwMode="auto">
              <a:xfrm>
                <a:off x="1466" y="3337"/>
                <a:ext cx="2014"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223.1.1                             1</a:t>
                </a:r>
              </a:p>
            </p:txBody>
          </p:sp>
          <p:sp>
            <p:nvSpPr>
              <p:cNvPr id="92233" name="Text Box 18"/>
              <p:cNvSpPr txBox="1">
                <a:spLocks noChangeArrowheads="1"/>
              </p:cNvSpPr>
              <p:nvPr/>
            </p:nvSpPr>
            <p:spPr bwMode="auto">
              <a:xfrm>
                <a:off x="1472" y="3523"/>
                <a:ext cx="2020"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223.1.2      223.1.1.4        2</a:t>
                </a:r>
              </a:p>
            </p:txBody>
          </p:sp>
          <p:sp>
            <p:nvSpPr>
              <p:cNvPr id="92234" name="Text Box 19"/>
              <p:cNvSpPr txBox="1">
                <a:spLocks noChangeArrowheads="1"/>
              </p:cNvSpPr>
              <p:nvPr/>
            </p:nvSpPr>
            <p:spPr bwMode="auto">
              <a:xfrm>
                <a:off x="1478" y="3733"/>
                <a:ext cx="2020"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223.1.3      223.1.1.4        2</a:t>
                </a:r>
              </a:p>
            </p:txBody>
          </p:sp>
          <p:sp>
            <p:nvSpPr>
              <p:cNvPr id="92235" name="Line 20"/>
              <p:cNvSpPr>
                <a:spLocks noChangeShapeType="1"/>
              </p:cNvSpPr>
              <p:nvPr/>
            </p:nvSpPr>
            <p:spPr bwMode="auto">
              <a:xfrm flipV="1">
                <a:off x="1500" y="3324"/>
                <a:ext cx="2136" cy="0"/>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36" name="Line 21"/>
              <p:cNvSpPr>
                <a:spLocks noChangeShapeType="1"/>
              </p:cNvSpPr>
              <p:nvPr/>
            </p:nvSpPr>
            <p:spPr bwMode="auto">
              <a:xfrm>
                <a:off x="2226" y="3174"/>
                <a:ext cx="0" cy="744"/>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37" name="Line 22"/>
              <p:cNvSpPr>
                <a:spLocks noChangeShapeType="1"/>
              </p:cNvSpPr>
              <p:nvPr/>
            </p:nvSpPr>
            <p:spPr bwMode="auto">
              <a:xfrm>
                <a:off x="3096" y="3168"/>
                <a:ext cx="0" cy="744"/>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92168" name="Freeform 23"/>
            <p:cNvSpPr>
              <a:spLocks/>
            </p:cNvSpPr>
            <p:nvPr/>
          </p:nvSpPr>
          <p:spPr bwMode="auto">
            <a:xfrm>
              <a:off x="3066" y="1314"/>
              <a:ext cx="186" cy="720"/>
            </a:xfrm>
            <a:custGeom>
              <a:avLst/>
              <a:gdLst>
                <a:gd name="T0" fmla="*/ 186 w 186"/>
                <a:gd name="T1" fmla="*/ 0 h 720"/>
                <a:gd name="T2" fmla="*/ 60 w 186"/>
                <a:gd name="T3" fmla="*/ 720 h 720"/>
                <a:gd name="T4" fmla="*/ 0 60000 65536"/>
                <a:gd name="T5" fmla="*/ 0 60000 65536"/>
                <a:gd name="T6" fmla="*/ 0 w 186"/>
                <a:gd name="T7" fmla="*/ 0 h 720"/>
                <a:gd name="T8" fmla="*/ 186 w 186"/>
                <a:gd name="T9" fmla="*/ 720 h 720"/>
              </a:gdLst>
              <a:ahLst/>
              <a:cxnLst>
                <a:cxn ang="T4">
                  <a:pos x="T0" y="T1"/>
                </a:cxn>
                <a:cxn ang="T5">
                  <a:pos x="T2" y="T3"/>
                </a:cxn>
              </a:cxnLst>
              <a:rect l="T6" t="T7" r="T8" b="T9"/>
              <a:pathLst>
                <a:path w="186" h="720">
                  <a:moveTo>
                    <a:pt x="186" y="0"/>
                  </a:moveTo>
                  <a:cubicBezTo>
                    <a:pt x="36" y="198"/>
                    <a:pt x="0" y="360"/>
                    <a:pt x="60" y="720"/>
                  </a:cubicBezTo>
                </a:path>
              </a:pathLst>
            </a:custGeom>
            <a:noFill/>
            <a:ln w="57150" cap="flat" cmpd="sng">
              <a:solidFill>
                <a:srgbClr val="FF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92169" name="Group 24"/>
            <p:cNvGrpSpPr>
              <a:grpSpLocks/>
            </p:cNvGrpSpPr>
            <p:nvPr/>
          </p:nvGrpSpPr>
          <p:grpSpPr bwMode="auto">
            <a:xfrm>
              <a:off x="2902" y="1949"/>
              <a:ext cx="2786" cy="1987"/>
              <a:chOff x="2902" y="1949"/>
              <a:chExt cx="2786" cy="1987"/>
            </a:xfrm>
          </p:grpSpPr>
          <p:sp>
            <p:nvSpPr>
              <p:cNvPr id="92171" name="Freeform 25"/>
              <p:cNvSpPr>
                <a:spLocks/>
              </p:cNvSpPr>
              <p:nvPr/>
            </p:nvSpPr>
            <p:spPr bwMode="auto">
              <a:xfrm>
                <a:off x="2902" y="1949"/>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2172" name="Freeform 26"/>
              <p:cNvSpPr>
                <a:spLocks/>
              </p:cNvSpPr>
              <p:nvPr/>
            </p:nvSpPr>
            <p:spPr bwMode="auto">
              <a:xfrm>
                <a:off x="4487" y="213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2173" name="Freeform 27"/>
              <p:cNvSpPr>
                <a:spLocks/>
              </p:cNvSpPr>
              <p:nvPr/>
            </p:nvSpPr>
            <p:spPr bwMode="auto">
              <a:xfrm>
                <a:off x="3663" y="2997"/>
                <a:ext cx="1295" cy="939"/>
              </a:xfrm>
              <a:custGeom>
                <a:avLst/>
                <a:gdLst>
                  <a:gd name="T0" fmla="*/ 600 w 1295"/>
                  <a:gd name="T1" fmla="*/ 30 h 939"/>
                  <a:gd name="T2" fmla="*/ 525 w 1295"/>
                  <a:gd name="T3" fmla="*/ 393 h 939"/>
                  <a:gd name="T4" fmla="*/ 81 w 1295"/>
                  <a:gd name="T5" fmla="*/ 471 h 939"/>
                  <a:gd name="T6" fmla="*/ 39 w 1295"/>
                  <a:gd name="T7" fmla="*/ 855 h 939"/>
                  <a:gd name="T8" fmla="*/ 207 w 1295"/>
                  <a:gd name="T9" fmla="*/ 927 h 939"/>
                  <a:gd name="T10" fmla="*/ 429 w 1295"/>
                  <a:gd name="T11" fmla="*/ 927 h 939"/>
                  <a:gd name="T12" fmla="*/ 705 w 1295"/>
                  <a:gd name="T13" fmla="*/ 891 h 939"/>
                  <a:gd name="T14" fmla="*/ 1227 w 1295"/>
                  <a:gd name="T15" fmla="*/ 849 h 939"/>
                  <a:gd name="T16" fmla="*/ 1113 w 1295"/>
                  <a:gd name="T17" fmla="*/ 459 h 939"/>
                  <a:gd name="T18" fmla="*/ 777 w 1295"/>
                  <a:gd name="T19" fmla="*/ 363 h 939"/>
                  <a:gd name="T20" fmla="*/ 762 w 1295"/>
                  <a:gd name="T21" fmla="*/ 42 h 939"/>
                  <a:gd name="T22" fmla="*/ 600 w 1295"/>
                  <a:gd name="T23" fmla="*/ 30 h 9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5"/>
                  <a:gd name="T37" fmla="*/ 0 h 939"/>
                  <a:gd name="T38" fmla="*/ 1295 w 1295"/>
                  <a:gd name="T39" fmla="*/ 939 h 9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5" h="939">
                    <a:moveTo>
                      <a:pt x="600" y="30"/>
                    </a:moveTo>
                    <a:cubicBezTo>
                      <a:pt x="486" y="60"/>
                      <a:pt x="610" y="247"/>
                      <a:pt x="525" y="393"/>
                    </a:cubicBezTo>
                    <a:cubicBezTo>
                      <a:pt x="439" y="467"/>
                      <a:pt x="162" y="394"/>
                      <a:pt x="81" y="471"/>
                    </a:cubicBezTo>
                    <a:cubicBezTo>
                      <a:pt x="0" y="548"/>
                      <a:pt x="18" y="779"/>
                      <a:pt x="39" y="855"/>
                    </a:cubicBezTo>
                    <a:cubicBezTo>
                      <a:pt x="60" y="931"/>
                      <a:pt x="142" y="915"/>
                      <a:pt x="207" y="927"/>
                    </a:cubicBezTo>
                    <a:cubicBezTo>
                      <a:pt x="272" y="939"/>
                      <a:pt x="346" y="933"/>
                      <a:pt x="429" y="927"/>
                    </a:cubicBezTo>
                    <a:cubicBezTo>
                      <a:pt x="512" y="921"/>
                      <a:pt x="572" y="904"/>
                      <a:pt x="705" y="891"/>
                    </a:cubicBezTo>
                    <a:cubicBezTo>
                      <a:pt x="838" y="878"/>
                      <a:pt x="1159" y="921"/>
                      <a:pt x="1227" y="849"/>
                    </a:cubicBezTo>
                    <a:cubicBezTo>
                      <a:pt x="1295" y="777"/>
                      <a:pt x="1188" y="540"/>
                      <a:pt x="1113" y="459"/>
                    </a:cubicBezTo>
                    <a:cubicBezTo>
                      <a:pt x="1038" y="378"/>
                      <a:pt x="835" y="432"/>
                      <a:pt x="777" y="363"/>
                    </a:cubicBezTo>
                    <a:cubicBezTo>
                      <a:pt x="719" y="294"/>
                      <a:pt x="791" y="97"/>
                      <a:pt x="762" y="42"/>
                    </a:cubicBezTo>
                    <a:cubicBezTo>
                      <a:pt x="708" y="15"/>
                      <a:pt x="714" y="0"/>
                      <a:pt x="600" y="30"/>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aphicFrame>
            <p:nvGraphicFramePr>
              <p:cNvPr id="92174" name="Object 28"/>
              <p:cNvGraphicFramePr>
                <a:graphicFrameLocks noChangeAspect="1"/>
              </p:cNvGraphicFramePr>
              <p:nvPr/>
            </p:nvGraphicFramePr>
            <p:xfrm>
              <a:off x="2951" y="2015"/>
              <a:ext cx="368" cy="292"/>
            </p:xfrm>
            <a:graphic>
              <a:graphicData uri="http://schemas.openxmlformats.org/presentationml/2006/ole">
                <mc:AlternateContent xmlns:mc="http://schemas.openxmlformats.org/markup-compatibility/2006">
                  <mc:Choice xmlns:v="urn:schemas-microsoft-com:vml" Requires="v">
                    <p:oleObj spid="_x0000_s295143"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01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2175" name="Line 29"/>
              <p:cNvSpPr>
                <a:spLocks noChangeShapeType="1"/>
              </p:cNvSpPr>
              <p:nvPr/>
            </p:nvSpPr>
            <p:spPr bwMode="auto">
              <a:xfrm>
                <a:off x="3304" y="2250"/>
                <a:ext cx="175"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176" name="Line 30"/>
              <p:cNvSpPr>
                <a:spLocks noChangeShapeType="1"/>
              </p:cNvSpPr>
              <p:nvPr/>
            </p:nvSpPr>
            <p:spPr bwMode="auto">
              <a:xfrm flipH="1">
                <a:off x="3487" y="2241"/>
                <a:ext cx="0" cy="81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177" name="Line 31"/>
              <p:cNvSpPr>
                <a:spLocks noChangeShapeType="1"/>
              </p:cNvSpPr>
              <p:nvPr/>
            </p:nvSpPr>
            <p:spPr bwMode="auto">
              <a:xfrm flipV="1">
                <a:off x="3304" y="2656"/>
                <a:ext cx="175" cy="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178" name="Line 32"/>
              <p:cNvSpPr>
                <a:spLocks noChangeShapeType="1"/>
              </p:cNvSpPr>
              <p:nvPr/>
            </p:nvSpPr>
            <p:spPr bwMode="auto">
              <a:xfrm>
                <a:off x="3310" y="3051"/>
                <a:ext cx="172"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2179" name="Object 33"/>
              <p:cNvGraphicFramePr>
                <a:graphicFrameLocks noChangeAspect="1"/>
              </p:cNvGraphicFramePr>
              <p:nvPr/>
            </p:nvGraphicFramePr>
            <p:xfrm>
              <a:off x="2951" y="2435"/>
              <a:ext cx="368" cy="292"/>
            </p:xfrm>
            <a:graphic>
              <a:graphicData uri="http://schemas.openxmlformats.org/presentationml/2006/ole">
                <mc:AlternateContent xmlns:mc="http://schemas.openxmlformats.org/markup-compatibility/2006">
                  <mc:Choice xmlns:v="urn:schemas-microsoft-com:vml" Requires="v">
                    <p:oleObj spid="_x0000_s295144"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43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2180" name="Object 34"/>
              <p:cNvGraphicFramePr>
                <a:graphicFrameLocks noChangeAspect="1"/>
              </p:cNvGraphicFramePr>
              <p:nvPr/>
            </p:nvGraphicFramePr>
            <p:xfrm>
              <a:off x="2951" y="2819"/>
              <a:ext cx="368" cy="292"/>
            </p:xfrm>
            <a:graphic>
              <a:graphicData uri="http://schemas.openxmlformats.org/presentationml/2006/ole">
                <mc:AlternateContent xmlns:mc="http://schemas.openxmlformats.org/markup-compatibility/2006">
                  <mc:Choice xmlns:v="urn:schemas-microsoft-com:vml" Requires="v">
                    <p:oleObj spid="_x0000_s295145" name="Clip" r:id="rId7" imgW="1307079" imgH="1083682" progId="MS_ClipArt_Gallery.2">
                      <p:embed/>
                    </p:oleObj>
                  </mc:Choice>
                  <mc:Fallback>
                    <p:oleObj name="Clip" r:id="rId7"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819"/>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2181" name="Line 35"/>
              <p:cNvSpPr>
                <a:spLocks noChangeShapeType="1"/>
              </p:cNvSpPr>
              <p:nvPr/>
            </p:nvSpPr>
            <p:spPr bwMode="auto">
              <a:xfrm>
                <a:off x="3487" y="2781"/>
                <a:ext cx="652" cy="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92182" name="Group 36"/>
              <p:cNvGrpSpPr>
                <a:grpSpLocks/>
              </p:cNvGrpSpPr>
              <p:nvPr/>
            </p:nvGrpSpPr>
            <p:grpSpPr bwMode="auto">
              <a:xfrm>
                <a:off x="4081" y="2759"/>
                <a:ext cx="448" cy="240"/>
                <a:chOff x="3600" y="219"/>
                <a:chExt cx="360" cy="175"/>
              </a:xfrm>
            </p:grpSpPr>
            <p:sp>
              <p:nvSpPr>
                <p:cNvPr id="92218" name="Oval 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92219" name="Line 3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20" name="Line 3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21" name="Rectangle 4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92222" name="Oval 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92223" name="Group 42"/>
                <p:cNvGrpSpPr>
                  <a:grpSpLocks/>
                </p:cNvGrpSpPr>
                <p:nvPr/>
              </p:nvGrpSpPr>
              <p:grpSpPr bwMode="auto">
                <a:xfrm>
                  <a:off x="3686" y="244"/>
                  <a:ext cx="177" cy="66"/>
                  <a:chOff x="2848" y="848"/>
                  <a:chExt cx="140" cy="98"/>
                </a:xfrm>
              </p:grpSpPr>
              <p:sp>
                <p:nvSpPr>
                  <p:cNvPr id="92228" name="Line 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29" name="Line 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30" name="Line 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92224" name="Group 46"/>
                <p:cNvGrpSpPr>
                  <a:grpSpLocks/>
                </p:cNvGrpSpPr>
                <p:nvPr/>
              </p:nvGrpSpPr>
              <p:grpSpPr bwMode="auto">
                <a:xfrm flipV="1">
                  <a:off x="3686" y="243"/>
                  <a:ext cx="177" cy="66"/>
                  <a:chOff x="2848" y="848"/>
                  <a:chExt cx="140" cy="98"/>
                </a:xfrm>
              </p:grpSpPr>
              <p:sp>
                <p:nvSpPr>
                  <p:cNvPr id="92225" name="Line 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26" name="Line 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27" name="Line 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92183" name="Text Box 50"/>
              <p:cNvSpPr txBox="1">
                <a:spLocks noChangeArrowheads="1"/>
              </p:cNvSpPr>
              <p:nvPr/>
            </p:nvSpPr>
            <p:spPr bwMode="auto">
              <a:xfrm>
                <a:off x="3278" y="2045"/>
                <a:ext cx="65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223.1.1.1</a:t>
                </a:r>
                <a:endParaRPr lang="en-US" sz="1800">
                  <a:latin typeface="Comic Sans MS" charset="0"/>
                </a:endParaRPr>
              </a:p>
            </p:txBody>
          </p:sp>
          <p:sp>
            <p:nvSpPr>
              <p:cNvPr id="92184" name="Rectangle 51"/>
              <p:cNvSpPr>
                <a:spLocks noChangeArrowheads="1"/>
              </p:cNvSpPr>
              <p:nvPr/>
            </p:nvSpPr>
            <p:spPr bwMode="auto">
              <a:xfrm>
                <a:off x="3333" y="2499"/>
                <a:ext cx="195"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2185" name="Text Box 52"/>
              <p:cNvSpPr txBox="1">
                <a:spLocks noChangeArrowheads="1"/>
              </p:cNvSpPr>
              <p:nvPr/>
            </p:nvSpPr>
            <p:spPr bwMode="auto">
              <a:xfrm>
                <a:off x="3327" y="2440"/>
                <a:ext cx="65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223.1.1.2</a:t>
                </a:r>
                <a:endParaRPr lang="en-US" sz="1800">
                  <a:latin typeface="Comic Sans MS" charset="0"/>
                </a:endParaRPr>
              </a:p>
            </p:txBody>
          </p:sp>
          <p:sp>
            <p:nvSpPr>
              <p:cNvPr id="92186" name="Text Box 53"/>
              <p:cNvSpPr txBox="1">
                <a:spLocks noChangeArrowheads="1"/>
              </p:cNvSpPr>
              <p:nvPr/>
            </p:nvSpPr>
            <p:spPr bwMode="auto">
              <a:xfrm>
                <a:off x="3206" y="3041"/>
                <a:ext cx="65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223.1.1.3</a:t>
                </a:r>
                <a:endParaRPr lang="en-US" sz="1800">
                  <a:latin typeface="Comic Sans MS" charset="0"/>
                </a:endParaRPr>
              </a:p>
            </p:txBody>
          </p:sp>
          <p:sp>
            <p:nvSpPr>
              <p:cNvPr id="92187" name="Text Box 54"/>
              <p:cNvSpPr txBox="1">
                <a:spLocks noChangeArrowheads="1"/>
              </p:cNvSpPr>
              <p:nvPr/>
            </p:nvSpPr>
            <p:spPr bwMode="auto">
              <a:xfrm>
                <a:off x="3704" y="2617"/>
                <a:ext cx="650" cy="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223.1.1.4</a:t>
                </a:r>
                <a:endParaRPr lang="en-US" sz="1800">
                  <a:latin typeface="Comic Sans MS" charset="0"/>
                </a:endParaRPr>
              </a:p>
            </p:txBody>
          </p:sp>
          <p:sp>
            <p:nvSpPr>
              <p:cNvPr id="92188" name="Line 55"/>
              <p:cNvSpPr>
                <a:spLocks noChangeShapeType="1"/>
              </p:cNvSpPr>
              <p:nvPr/>
            </p:nvSpPr>
            <p:spPr bwMode="auto">
              <a:xfrm>
                <a:off x="4462" y="2787"/>
                <a:ext cx="640"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189" name="Text Box 56"/>
              <p:cNvSpPr txBox="1">
                <a:spLocks noChangeArrowheads="1"/>
              </p:cNvSpPr>
              <p:nvPr/>
            </p:nvSpPr>
            <p:spPr bwMode="auto">
              <a:xfrm>
                <a:off x="4382" y="2612"/>
                <a:ext cx="65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223.1.2.9</a:t>
                </a:r>
                <a:endParaRPr lang="en-US" sz="1800">
                  <a:latin typeface="Comic Sans MS" charset="0"/>
                </a:endParaRPr>
              </a:p>
            </p:txBody>
          </p:sp>
          <p:sp>
            <p:nvSpPr>
              <p:cNvPr id="92190" name="Line 57"/>
              <p:cNvSpPr>
                <a:spLocks noChangeShapeType="1"/>
              </p:cNvSpPr>
              <p:nvPr/>
            </p:nvSpPr>
            <p:spPr bwMode="auto">
              <a:xfrm flipH="1">
                <a:off x="5107" y="2349"/>
                <a:ext cx="0" cy="81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2191" name="Object 58"/>
              <p:cNvGraphicFramePr>
                <a:graphicFrameLocks noChangeAspect="1"/>
              </p:cNvGraphicFramePr>
              <p:nvPr/>
            </p:nvGraphicFramePr>
            <p:xfrm>
              <a:off x="5219" y="2165"/>
              <a:ext cx="368" cy="292"/>
            </p:xfrm>
            <a:graphic>
              <a:graphicData uri="http://schemas.openxmlformats.org/presentationml/2006/ole">
                <mc:AlternateContent xmlns:mc="http://schemas.openxmlformats.org/markup-compatibility/2006">
                  <mc:Choice xmlns:v="urn:schemas-microsoft-com:vml" Requires="v">
                    <p:oleObj spid="_x0000_s295146" name="Clip" r:id="rId8" imgW="1307079" imgH="1083682" progId="MS_ClipArt_Gallery.2">
                      <p:embed/>
                    </p:oleObj>
                  </mc:Choice>
                  <mc:Fallback>
                    <p:oleObj name="Clip" r:id="rId8"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 y="216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2192" name="Line 59"/>
              <p:cNvSpPr>
                <a:spLocks noChangeShapeType="1"/>
              </p:cNvSpPr>
              <p:nvPr/>
            </p:nvSpPr>
            <p:spPr bwMode="auto">
              <a:xfrm>
                <a:off x="5107" y="2352"/>
                <a:ext cx="148" cy="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2193" name="Object 60"/>
              <p:cNvGraphicFramePr>
                <a:graphicFrameLocks noChangeAspect="1"/>
              </p:cNvGraphicFramePr>
              <p:nvPr/>
            </p:nvGraphicFramePr>
            <p:xfrm>
              <a:off x="5222" y="3035"/>
              <a:ext cx="368" cy="292"/>
            </p:xfrm>
            <a:graphic>
              <a:graphicData uri="http://schemas.openxmlformats.org/presentationml/2006/ole">
                <mc:AlternateContent xmlns:mc="http://schemas.openxmlformats.org/markup-compatibility/2006">
                  <mc:Choice xmlns:v="urn:schemas-microsoft-com:vml" Requires="v">
                    <p:oleObj spid="_x0000_s295147" name="Clip" r:id="rId9" imgW="1307079" imgH="1083682" progId="MS_ClipArt_Gallery.2">
                      <p:embed/>
                    </p:oleObj>
                  </mc:Choice>
                  <mc:Fallback>
                    <p:oleObj name="Clip" r:id="rId9"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 y="303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2194" name="Line 61"/>
              <p:cNvSpPr>
                <a:spLocks noChangeShapeType="1"/>
              </p:cNvSpPr>
              <p:nvPr/>
            </p:nvSpPr>
            <p:spPr bwMode="auto">
              <a:xfrm>
                <a:off x="5107" y="3153"/>
                <a:ext cx="148" cy="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195" name="Rectangle 62"/>
              <p:cNvSpPr>
                <a:spLocks noChangeArrowheads="1"/>
              </p:cNvSpPr>
              <p:nvPr/>
            </p:nvSpPr>
            <p:spPr bwMode="auto">
              <a:xfrm>
                <a:off x="5073" y="2986"/>
                <a:ext cx="108"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2196" name="Text Box 63"/>
              <p:cNvSpPr txBox="1">
                <a:spLocks noChangeArrowheads="1"/>
              </p:cNvSpPr>
              <p:nvPr/>
            </p:nvSpPr>
            <p:spPr bwMode="auto">
              <a:xfrm>
                <a:off x="4704" y="2915"/>
                <a:ext cx="65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223.1.2.2</a:t>
                </a:r>
                <a:endParaRPr lang="en-US" sz="1800">
                  <a:latin typeface="Comic Sans MS" charset="0"/>
                </a:endParaRPr>
              </a:p>
            </p:txBody>
          </p:sp>
          <p:sp>
            <p:nvSpPr>
              <p:cNvPr id="92197" name="Rectangle 64"/>
              <p:cNvSpPr>
                <a:spLocks noChangeArrowheads="1"/>
              </p:cNvSpPr>
              <p:nvPr/>
            </p:nvSpPr>
            <p:spPr bwMode="auto">
              <a:xfrm>
                <a:off x="5082" y="2382"/>
                <a:ext cx="156"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2198" name="Text Box 65"/>
              <p:cNvSpPr txBox="1">
                <a:spLocks noChangeArrowheads="1"/>
              </p:cNvSpPr>
              <p:nvPr/>
            </p:nvSpPr>
            <p:spPr bwMode="auto">
              <a:xfrm>
                <a:off x="4584" y="2320"/>
                <a:ext cx="65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223.1.2.1</a:t>
                </a:r>
                <a:endParaRPr lang="en-US" sz="1800">
                  <a:latin typeface="Comic Sans MS" charset="0"/>
                </a:endParaRPr>
              </a:p>
            </p:txBody>
          </p:sp>
          <p:sp>
            <p:nvSpPr>
              <p:cNvPr id="92199" name="Line 66"/>
              <p:cNvSpPr>
                <a:spLocks noChangeShapeType="1"/>
              </p:cNvSpPr>
              <p:nvPr/>
            </p:nvSpPr>
            <p:spPr bwMode="auto">
              <a:xfrm flipH="1">
                <a:off x="4312" y="3000"/>
                <a:ext cx="0" cy="45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00" name="Line 67"/>
              <p:cNvSpPr>
                <a:spLocks noChangeShapeType="1"/>
              </p:cNvSpPr>
              <p:nvPr/>
            </p:nvSpPr>
            <p:spPr bwMode="auto">
              <a:xfrm flipH="1">
                <a:off x="3898" y="3453"/>
                <a:ext cx="747"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01" name="Line 68"/>
              <p:cNvSpPr>
                <a:spLocks noChangeShapeType="1"/>
              </p:cNvSpPr>
              <p:nvPr/>
            </p:nvSpPr>
            <p:spPr bwMode="auto">
              <a:xfrm flipH="1" flipV="1">
                <a:off x="3896" y="3448"/>
                <a:ext cx="2" cy="15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202" name="Line 69"/>
              <p:cNvSpPr>
                <a:spLocks noChangeShapeType="1"/>
              </p:cNvSpPr>
              <p:nvPr/>
            </p:nvSpPr>
            <p:spPr bwMode="auto">
              <a:xfrm flipH="1" flipV="1">
                <a:off x="4637" y="3451"/>
                <a:ext cx="2" cy="15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2203" name="Object 70"/>
              <p:cNvGraphicFramePr>
                <a:graphicFrameLocks noChangeAspect="1"/>
              </p:cNvGraphicFramePr>
              <p:nvPr/>
            </p:nvGraphicFramePr>
            <p:xfrm>
              <a:off x="4502" y="3551"/>
              <a:ext cx="368" cy="292"/>
            </p:xfrm>
            <a:graphic>
              <a:graphicData uri="http://schemas.openxmlformats.org/presentationml/2006/ole">
                <mc:AlternateContent xmlns:mc="http://schemas.openxmlformats.org/markup-compatibility/2006">
                  <mc:Choice xmlns:v="urn:schemas-microsoft-com:vml" Requires="v">
                    <p:oleObj spid="_x0000_s295148" name="Clip" r:id="rId10" imgW="1307079" imgH="1083682" progId="MS_ClipArt_Gallery.2">
                      <p:embed/>
                    </p:oleObj>
                  </mc:Choice>
                  <mc:Fallback>
                    <p:oleObj name="Clip" r:id="rId10"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2" y="3551"/>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2204" name="Object 71"/>
              <p:cNvGraphicFramePr>
                <a:graphicFrameLocks noChangeAspect="1"/>
              </p:cNvGraphicFramePr>
              <p:nvPr/>
            </p:nvGraphicFramePr>
            <p:xfrm>
              <a:off x="3710" y="3560"/>
              <a:ext cx="368" cy="292"/>
            </p:xfrm>
            <a:graphic>
              <a:graphicData uri="http://schemas.openxmlformats.org/presentationml/2006/ole">
                <mc:AlternateContent xmlns:mc="http://schemas.openxmlformats.org/markup-compatibility/2006">
                  <mc:Choice xmlns:v="urn:schemas-microsoft-com:vml" Requires="v">
                    <p:oleObj spid="_x0000_s295149" name="Clip" r:id="rId11" imgW="1307079" imgH="1083682" progId="MS_ClipArt_Gallery.2">
                      <p:embed/>
                    </p:oleObj>
                  </mc:Choice>
                  <mc:Fallback>
                    <p:oleObj name="Clip" r:id="rId11"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0" y="3560"/>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2205" name="Text Box 72"/>
              <p:cNvSpPr txBox="1">
                <a:spLocks noChangeArrowheads="1"/>
              </p:cNvSpPr>
              <p:nvPr/>
            </p:nvSpPr>
            <p:spPr bwMode="auto">
              <a:xfrm>
                <a:off x="4640" y="3356"/>
                <a:ext cx="65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223.1.3.2</a:t>
                </a:r>
                <a:endParaRPr lang="en-US" sz="1800">
                  <a:latin typeface="Comic Sans MS" charset="0"/>
                </a:endParaRPr>
              </a:p>
            </p:txBody>
          </p:sp>
          <p:sp>
            <p:nvSpPr>
              <p:cNvPr id="92206" name="Text Box 73"/>
              <p:cNvSpPr txBox="1">
                <a:spLocks noChangeArrowheads="1"/>
              </p:cNvSpPr>
              <p:nvPr/>
            </p:nvSpPr>
            <p:spPr bwMode="auto">
              <a:xfrm>
                <a:off x="3269" y="3379"/>
                <a:ext cx="650" cy="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223.1.3.1</a:t>
                </a:r>
                <a:endParaRPr lang="en-US" sz="1800">
                  <a:latin typeface="Comic Sans MS" charset="0"/>
                </a:endParaRPr>
              </a:p>
            </p:txBody>
          </p:sp>
          <p:sp>
            <p:nvSpPr>
              <p:cNvPr id="92207" name="Rectangle 74"/>
              <p:cNvSpPr>
                <a:spLocks noChangeArrowheads="1"/>
              </p:cNvSpPr>
              <p:nvPr/>
            </p:nvSpPr>
            <p:spPr bwMode="auto">
              <a:xfrm>
                <a:off x="4272" y="3084"/>
                <a:ext cx="81"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2208" name="Text Box 75"/>
              <p:cNvSpPr txBox="1">
                <a:spLocks noChangeArrowheads="1"/>
              </p:cNvSpPr>
              <p:nvPr/>
            </p:nvSpPr>
            <p:spPr bwMode="auto">
              <a:xfrm>
                <a:off x="3916" y="3043"/>
                <a:ext cx="721"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223.1.3.27</a:t>
                </a:r>
                <a:endParaRPr lang="en-US" sz="1800">
                  <a:latin typeface="Comic Sans MS" charset="0"/>
                </a:endParaRPr>
              </a:p>
            </p:txBody>
          </p:sp>
          <p:grpSp>
            <p:nvGrpSpPr>
              <p:cNvPr id="92209" name="Group 76"/>
              <p:cNvGrpSpPr>
                <a:grpSpLocks/>
              </p:cNvGrpSpPr>
              <p:nvPr/>
            </p:nvGrpSpPr>
            <p:grpSpPr bwMode="auto">
              <a:xfrm>
                <a:off x="3014" y="1991"/>
                <a:ext cx="233" cy="270"/>
                <a:chOff x="2822" y="1181"/>
                <a:chExt cx="233" cy="270"/>
              </a:xfrm>
            </p:grpSpPr>
            <p:sp>
              <p:nvSpPr>
                <p:cNvPr id="92216" name="Rectangle 77"/>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2217" name="Text Box 78"/>
                <p:cNvSpPr txBox="1">
                  <a:spLocks noChangeArrowheads="1"/>
                </p:cNvSpPr>
                <p:nvPr/>
              </p:nvSpPr>
              <p:spPr bwMode="auto">
                <a:xfrm>
                  <a:off x="2822" y="1181"/>
                  <a:ext cx="233"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solidFill>
                        <a:srgbClr val="FF0000"/>
                      </a:solidFill>
                      <a:latin typeface="Comic Sans MS" charset="0"/>
                    </a:rPr>
                    <a:t>A</a:t>
                  </a:r>
                  <a:endParaRPr lang="en-US" sz="1800">
                    <a:solidFill>
                      <a:srgbClr val="FF0000"/>
                    </a:solidFill>
                    <a:latin typeface="Comic Sans MS" charset="0"/>
                  </a:endParaRPr>
                </a:p>
              </p:txBody>
            </p:sp>
          </p:grpSp>
          <p:grpSp>
            <p:nvGrpSpPr>
              <p:cNvPr id="92210" name="Group 79"/>
              <p:cNvGrpSpPr>
                <a:grpSpLocks/>
              </p:cNvGrpSpPr>
              <p:nvPr/>
            </p:nvGrpSpPr>
            <p:grpSpPr bwMode="auto">
              <a:xfrm>
                <a:off x="3008" y="2771"/>
                <a:ext cx="217" cy="270"/>
                <a:chOff x="2822" y="1181"/>
                <a:chExt cx="217" cy="270"/>
              </a:xfrm>
            </p:grpSpPr>
            <p:sp>
              <p:nvSpPr>
                <p:cNvPr id="92214" name="Rectangle 80"/>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2215" name="Text Box 81"/>
                <p:cNvSpPr txBox="1">
                  <a:spLocks noChangeArrowheads="1"/>
                </p:cNvSpPr>
                <p:nvPr/>
              </p:nvSpPr>
              <p:spPr bwMode="auto">
                <a:xfrm>
                  <a:off x="2822" y="1181"/>
                  <a:ext cx="217"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solidFill>
                        <a:srgbClr val="FF0000"/>
                      </a:solidFill>
                      <a:latin typeface="Comic Sans MS" charset="0"/>
                    </a:rPr>
                    <a:t>B</a:t>
                  </a:r>
                  <a:endParaRPr lang="en-US" sz="1800">
                    <a:solidFill>
                      <a:srgbClr val="FF0000"/>
                    </a:solidFill>
                    <a:latin typeface="Comic Sans MS" charset="0"/>
                  </a:endParaRPr>
                </a:p>
              </p:txBody>
            </p:sp>
          </p:grpSp>
          <p:grpSp>
            <p:nvGrpSpPr>
              <p:cNvPr id="92211" name="Group 82"/>
              <p:cNvGrpSpPr>
                <a:grpSpLocks/>
              </p:cNvGrpSpPr>
              <p:nvPr/>
            </p:nvGrpSpPr>
            <p:grpSpPr bwMode="auto">
              <a:xfrm>
                <a:off x="5282" y="2999"/>
                <a:ext cx="216" cy="270"/>
                <a:chOff x="2822" y="1181"/>
                <a:chExt cx="216" cy="270"/>
              </a:xfrm>
            </p:grpSpPr>
            <p:sp>
              <p:nvSpPr>
                <p:cNvPr id="92212" name="Rectangle 83"/>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2213" name="Text Box 84"/>
                <p:cNvSpPr txBox="1">
                  <a:spLocks noChangeArrowheads="1"/>
                </p:cNvSpPr>
                <p:nvPr/>
              </p:nvSpPr>
              <p:spPr bwMode="auto">
                <a:xfrm>
                  <a:off x="2822" y="1181"/>
                  <a:ext cx="216"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solidFill>
                        <a:srgbClr val="FF0000"/>
                      </a:solidFill>
                      <a:latin typeface="Comic Sans MS" charset="0"/>
                    </a:rPr>
                    <a:t>E</a:t>
                  </a:r>
                  <a:endParaRPr lang="en-US" sz="1800">
                    <a:solidFill>
                      <a:srgbClr val="FF0000"/>
                    </a:solidFill>
                    <a:latin typeface="Comic Sans MS" charset="0"/>
                  </a:endParaRPr>
                </a:p>
              </p:txBody>
            </p:sp>
          </p:grpSp>
        </p:grpSp>
        <p:sp>
          <p:nvSpPr>
            <p:cNvPr id="92170" name="Rectangle 85"/>
            <p:cNvSpPr>
              <a:spLocks noChangeArrowheads="1"/>
            </p:cNvSpPr>
            <p:nvPr/>
          </p:nvSpPr>
          <p:spPr bwMode="auto">
            <a:xfrm>
              <a:off x="3237" y="724"/>
              <a:ext cx="2091"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a:solidFill>
                    <a:schemeClr val="accent2"/>
                  </a:solidFill>
                  <a:latin typeface="Comic Sans MS" charset="0"/>
                </a:rPr>
                <a:t>forwarding table in A</a:t>
              </a:r>
              <a:endParaRPr lang="en-US">
                <a:latin typeface="Comic Sans MS" charset="0"/>
              </a:endParaRPr>
            </a:p>
          </p:txBody>
        </p:sp>
      </p:grpSp>
    </p:spTree>
    <p:extLst>
      <p:ext uri="{BB962C8B-B14F-4D97-AF65-F5344CB8AC3E}">
        <p14:creationId xmlns:p14="http://schemas.microsoft.com/office/powerpoint/2010/main" val="1807496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ooter Placeholder 4"/>
          <p:cNvSpPr>
            <a:spLocks noGrp="1"/>
          </p:cNvSpPr>
          <p:nvPr>
            <p:ph type="ftr" sz="quarter" idx="10"/>
          </p:nvPr>
        </p:nvSpPr>
        <p:spPr/>
        <p:txBody>
          <a:bodyPr/>
          <a:lstStyle/>
          <a:p>
            <a:pPr>
              <a:defRPr/>
            </a:pPr>
            <a:r>
              <a:rPr lang="en-US"/>
              <a:t>CSci4211:           Network Layer: Part I</a:t>
            </a:r>
          </a:p>
        </p:txBody>
      </p:sp>
      <p:sp>
        <p:nvSpPr>
          <p:cNvPr id="94210" name="Slide Number Placeholder 5"/>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79E390A-EA89-0340-8D8C-A59F697D5147}" type="slidenum">
              <a:rPr lang="en-US" sz="1200">
                <a:latin typeface="Comic Sans MS" charset="0"/>
              </a:rPr>
              <a:pPr/>
              <a:t>25</a:t>
            </a:fld>
            <a:endParaRPr lang="en-US" sz="1200">
              <a:latin typeface="Comic Sans MS" charset="0"/>
            </a:endParaRPr>
          </a:p>
        </p:txBody>
      </p:sp>
      <p:sp>
        <p:nvSpPr>
          <p:cNvPr id="94211" name="Rectangle 2"/>
          <p:cNvSpPr>
            <a:spLocks noGrp="1" noChangeArrowheads="1"/>
          </p:cNvSpPr>
          <p:nvPr>
            <p:ph type="title"/>
          </p:nvPr>
        </p:nvSpPr>
        <p:spPr>
          <a:xfrm>
            <a:off x="200025" y="209550"/>
            <a:ext cx="8105775" cy="781050"/>
          </a:xfrm>
        </p:spPr>
        <p:txBody>
          <a:bodyPr/>
          <a:lstStyle/>
          <a:p>
            <a:r>
              <a:rPr lang="en-US" sz="3200">
                <a:latin typeface="Comic Sans MS" charset="0"/>
              </a:rPr>
              <a:t>IP Forwarding: Destination in Diff. Net …</a:t>
            </a:r>
            <a:endParaRPr lang="en-US">
              <a:latin typeface="Comic Sans MS" charset="0"/>
            </a:endParaRPr>
          </a:p>
        </p:txBody>
      </p:sp>
      <p:sp>
        <p:nvSpPr>
          <p:cNvPr id="94212" name="Rectangle 3"/>
          <p:cNvSpPr>
            <a:spLocks noChangeArrowheads="1"/>
          </p:cNvSpPr>
          <p:nvPr/>
        </p:nvSpPr>
        <p:spPr bwMode="auto">
          <a:xfrm>
            <a:off x="152400" y="1828800"/>
            <a:ext cx="4152900" cy="407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a:solidFill>
                  <a:schemeClr val="accent2"/>
                </a:solidFill>
                <a:latin typeface="Comic Sans MS" charset="0"/>
              </a:rPr>
              <a:t>Arriving at 223.1.4, destined for 223.1.2.2</a:t>
            </a:r>
            <a:endParaRPr lang="en-US" sz="2000">
              <a:latin typeface="Comic Sans MS" charset="0"/>
            </a:endParaRPr>
          </a:p>
          <a:p>
            <a:pPr marL="342900" indent="-342900">
              <a:spcBef>
                <a:spcPct val="20000"/>
              </a:spcBef>
              <a:buFontTx/>
              <a:buChar char="•"/>
            </a:pPr>
            <a:r>
              <a:rPr lang="en-US" sz="2000">
                <a:latin typeface="Comic Sans MS" charset="0"/>
              </a:rPr>
              <a:t>look up network address of E in router</a:t>
            </a:r>
            <a:r>
              <a:rPr lang="ja-JP" altLang="en-US" sz="2000">
                <a:latin typeface="Comic Sans MS" charset="0"/>
              </a:rPr>
              <a:t>’</a:t>
            </a:r>
            <a:r>
              <a:rPr lang="en-US" altLang="ja-JP" sz="2000">
                <a:latin typeface="Comic Sans MS" charset="0"/>
              </a:rPr>
              <a:t>s forwarding table</a:t>
            </a:r>
          </a:p>
          <a:p>
            <a:pPr marL="342900" indent="-342900">
              <a:spcBef>
                <a:spcPct val="20000"/>
              </a:spcBef>
              <a:buFontTx/>
              <a:buChar char="•"/>
            </a:pPr>
            <a:r>
              <a:rPr lang="en-US" sz="2000">
                <a:latin typeface="Comic Sans MS" charset="0"/>
              </a:rPr>
              <a:t>E on </a:t>
            </a:r>
            <a:r>
              <a:rPr lang="en-US" sz="2000" i="1">
                <a:latin typeface="Comic Sans MS" charset="0"/>
              </a:rPr>
              <a:t>same </a:t>
            </a:r>
            <a:r>
              <a:rPr lang="en-US" sz="2000">
                <a:latin typeface="Comic Sans MS" charset="0"/>
              </a:rPr>
              <a:t>network as router</a:t>
            </a:r>
            <a:r>
              <a:rPr lang="ja-JP" altLang="en-US" sz="2000">
                <a:latin typeface="Comic Sans MS" charset="0"/>
              </a:rPr>
              <a:t>’</a:t>
            </a:r>
            <a:r>
              <a:rPr lang="en-US" altLang="ja-JP" sz="2000">
                <a:latin typeface="Comic Sans MS" charset="0"/>
              </a:rPr>
              <a:t>s interface 223.1.2.9</a:t>
            </a:r>
            <a:r>
              <a:rPr lang="en-US" altLang="ja-JP">
                <a:latin typeface="Comic Sans MS" charset="0"/>
              </a:rPr>
              <a:t> </a:t>
            </a:r>
          </a:p>
          <a:p>
            <a:pPr marL="742950" lvl="1" indent="-285750">
              <a:spcBef>
                <a:spcPct val="20000"/>
              </a:spcBef>
              <a:buFontTx/>
              <a:buChar char="–"/>
            </a:pPr>
            <a:r>
              <a:rPr lang="en-US" sz="1800">
                <a:solidFill>
                  <a:srgbClr val="000099"/>
                </a:solidFill>
                <a:latin typeface="Comic Sans MS" charset="0"/>
              </a:rPr>
              <a:t>router, E directly attached</a:t>
            </a:r>
            <a:endParaRPr lang="en-US" sz="1600">
              <a:solidFill>
                <a:srgbClr val="000099"/>
              </a:solidFill>
              <a:latin typeface="Comic Sans MS" charset="0"/>
            </a:endParaRPr>
          </a:p>
          <a:p>
            <a:pPr marL="342900" indent="-342900">
              <a:spcBef>
                <a:spcPct val="20000"/>
              </a:spcBef>
              <a:buFontTx/>
              <a:buChar char="•"/>
            </a:pPr>
            <a:r>
              <a:rPr lang="en-US" sz="2000">
                <a:latin typeface="Comic Sans MS" charset="0"/>
              </a:rPr>
              <a:t>link layer sends datagram to 223.1.2.2 inside link-layer frame via interface 223.1.2.9</a:t>
            </a:r>
            <a:r>
              <a:rPr lang="en-US">
                <a:latin typeface="Comic Sans MS" charset="0"/>
              </a:rPr>
              <a:t> </a:t>
            </a:r>
            <a:endParaRPr lang="en-US" sz="2000">
              <a:latin typeface="Comic Sans MS" charset="0"/>
            </a:endParaRPr>
          </a:p>
          <a:p>
            <a:pPr marL="342900" indent="-342900">
              <a:spcBef>
                <a:spcPct val="20000"/>
              </a:spcBef>
              <a:buFontTx/>
              <a:buChar char="•"/>
            </a:pPr>
            <a:r>
              <a:rPr lang="en-US" sz="2000">
                <a:latin typeface="Comic Sans MS" charset="0"/>
              </a:rPr>
              <a:t>datagram arrives at 223.1.2.2</a:t>
            </a:r>
            <a:r>
              <a:rPr lang="en-US" sz="2000">
                <a:solidFill>
                  <a:srgbClr val="FF0000"/>
                </a:solidFill>
                <a:latin typeface="Comic Sans MS" charset="0"/>
              </a:rPr>
              <a:t>!!!</a:t>
            </a:r>
            <a:r>
              <a:rPr lang="en-US" sz="2000">
                <a:latin typeface="Comic Sans MS" charset="0"/>
              </a:rPr>
              <a:t> (hooray!)</a:t>
            </a:r>
          </a:p>
        </p:txBody>
      </p:sp>
      <p:grpSp>
        <p:nvGrpSpPr>
          <p:cNvPr id="94213" name="Group 4"/>
          <p:cNvGrpSpPr>
            <a:grpSpLocks/>
          </p:cNvGrpSpPr>
          <p:nvPr/>
        </p:nvGrpSpPr>
        <p:grpSpPr bwMode="auto">
          <a:xfrm>
            <a:off x="457200" y="990600"/>
            <a:ext cx="3673475" cy="641350"/>
            <a:chOff x="302" y="938"/>
            <a:chExt cx="2314" cy="404"/>
          </a:xfrm>
        </p:grpSpPr>
        <p:sp>
          <p:nvSpPr>
            <p:cNvPr id="94288" name="Rectangle 5"/>
            <p:cNvSpPr>
              <a:spLocks noChangeArrowheads="1"/>
            </p:cNvSpPr>
            <p:nvPr/>
          </p:nvSpPr>
          <p:spPr bwMode="auto">
            <a:xfrm>
              <a:off x="354" y="948"/>
              <a:ext cx="2262" cy="318"/>
            </a:xfrm>
            <a:prstGeom prst="rect">
              <a:avLst/>
            </a:prstGeom>
            <a:solidFill>
              <a:schemeClr val="accent2"/>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endParaRPr lang="en-US"/>
            </a:p>
          </p:txBody>
        </p:sp>
        <p:sp>
          <p:nvSpPr>
            <p:cNvPr id="94289" name="Rectangle 6"/>
            <p:cNvSpPr>
              <a:spLocks noChangeArrowheads="1"/>
            </p:cNvSpPr>
            <p:nvPr/>
          </p:nvSpPr>
          <p:spPr bwMode="auto">
            <a:xfrm>
              <a:off x="306" y="990"/>
              <a:ext cx="2262" cy="318"/>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94290" name="Text Box 7"/>
            <p:cNvSpPr txBox="1">
              <a:spLocks noChangeArrowheads="1"/>
            </p:cNvSpPr>
            <p:nvPr/>
          </p:nvSpPr>
          <p:spPr bwMode="auto">
            <a:xfrm>
              <a:off x="302" y="938"/>
              <a:ext cx="502"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misc</a:t>
              </a:r>
            </a:p>
            <a:p>
              <a:pPr algn="ctr"/>
              <a:r>
                <a:rPr lang="en-US" sz="1800">
                  <a:latin typeface="Comic Sans MS" charset="0"/>
                </a:rPr>
                <a:t>fields</a:t>
              </a:r>
            </a:p>
          </p:txBody>
        </p:sp>
        <p:sp>
          <p:nvSpPr>
            <p:cNvPr id="94291" name="Line 8"/>
            <p:cNvSpPr>
              <a:spLocks noChangeShapeType="1"/>
            </p:cNvSpPr>
            <p:nvPr/>
          </p:nvSpPr>
          <p:spPr bwMode="auto">
            <a:xfrm>
              <a:off x="786" y="996"/>
              <a:ext cx="0" cy="31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92" name="Text Box 9"/>
            <p:cNvSpPr txBox="1">
              <a:spLocks noChangeArrowheads="1"/>
            </p:cNvSpPr>
            <p:nvPr/>
          </p:nvSpPr>
          <p:spPr bwMode="auto">
            <a:xfrm>
              <a:off x="766" y="1040"/>
              <a:ext cx="68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223.1.1.1</a:t>
              </a:r>
              <a:endParaRPr lang="en-US" sz="1800">
                <a:latin typeface="Comic Sans MS" charset="0"/>
              </a:endParaRPr>
            </a:p>
          </p:txBody>
        </p:sp>
        <p:sp>
          <p:nvSpPr>
            <p:cNvPr id="94293" name="Text Box 10"/>
            <p:cNvSpPr txBox="1">
              <a:spLocks noChangeArrowheads="1"/>
            </p:cNvSpPr>
            <p:nvPr/>
          </p:nvSpPr>
          <p:spPr bwMode="auto">
            <a:xfrm>
              <a:off x="1385" y="1040"/>
              <a:ext cx="72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223.1.2.3</a:t>
              </a:r>
              <a:endParaRPr lang="en-US" sz="1800">
                <a:latin typeface="Comic Sans MS" charset="0"/>
              </a:endParaRPr>
            </a:p>
          </p:txBody>
        </p:sp>
        <p:sp>
          <p:nvSpPr>
            <p:cNvPr id="94294" name="Line 11"/>
            <p:cNvSpPr>
              <a:spLocks noChangeShapeType="1"/>
            </p:cNvSpPr>
            <p:nvPr/>
          </p:nvSpPr>
          <p:spPr bwMode="auto">
            <a:xfrm>
              <a:off x="1410" y="996"/>
              <a:ext cx="0" cy="31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95" name="Line 12"/>
            <p:cNvSpPr>
              <a:spLocks noChangeShapeType="1"/>
            </p:cNvSpPr>
            <p:nvPr/>
          </p:nvSpPr>
          <p:spPr bwMode="auto">
            <a:xfrm>
              <a:off x="2070" y="990"/>
              <a:ext cx="0" cy="31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96" name="Text Box 13"/>
            <p:cNvSpPr txBox="1">
              <a:spLocks noChangeArrowheads="1"/>
            </p:cNvSpPr>
            <p:nvPr/>
          </p:nvSpPr>
          <p:spPr bwMode="auto">
            <a:xfrm>
              <a:off x="2109" y="1034"/>
              <a:ext cx="417"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data</a:t>
              </a:r>
            </a:p>
          </p:txBody>
        </p:sp>
      </p:grpSp>
      <p:grpSp>
        <p:nvGrpSpPr>
          <p:cNvPr id="94214" name="Group 14"/>
          <p:cNvGrpSpPr>
            <a:grpSpLocks/>
          </p:cNvGrpSpPr>
          <p:nvPr/>
        </p:nvGrpSpPr>
        <p:grpSpPr bwMode="auto">
          <a:xfrm>
            <a:off x="4419600" y="914400"/>
            <a:ext cx="4422775" cy="5087938"/>
            <a:chOff x="2902" y="731"/>
            <a:chExt cx="2786" cy="3205"/>
          </a:xfrm>
        </p:grpSpPr>
        <p:sp>
          <p:nvSpPr>
            <p:cNvPr id="94215" name="Freeform 15"/>
            <p:cNvSpPr>
              <a:spLocks/>
            </p:cNvSpPr>
            <p:nvPr/>
          </p:nvSpPr>
          <p:spPr bwMode="auto">
            <a:xfrm>
              <a:off x="4314" y="1830"/>
              <a:ext cx="150" cy="930"/>
            </a:xfrm>
            <a:custGeom>
              <a:avLst/>
              <a:gdLst>
                <a:gd name="T0" fmla="*/ 126 w 150"/>
                <a:gd name="T1" fmla="*/ 0 h 720"/>
                <a:gd name="T2" fmla="*/ 0 w 150"/>
                <a:gd name="T3" fmla="*/ 9303 h 720"/>
                <a:gd name="T4" fmla="*/ 0 60000 65536"/>
                <a:gd name="T5" fmla="*/ 0 60000 65536"/>
                <a:gd name="T6" fmla="*/ 0 w 150"/>
                <a:gd name="T7" fmla="*/ 0 h 720"/>
                <a:gd name="T8" fmla="*/ 150 w 150"/>
                <a:gd name="T9" fmla="*/ 720 h 720"/>
              </a:gdLst>
              <a:ahLst/>
              <a:cxnLst>
                <a:cxn ang="T4">
                  <a:pos x="T0" y="T1"/>
                </a:cxn>
                <a:cxn ang="T5">
                  <a:pos x="T2" y="T3"/>
                </a:cxn>
              </a:cxnLst>
              <a:rect l="T6" t="T7" r="T8" b="T9"/>
              <a:pathLst>
                <a:path w="150" h="720">
                  <a:moveTo>
                    <a:pt x="126" y="0"/>
                  </a:moveTo>
                  <a:cubicBezTo>
                    <a:pt x="150" y="210"/>
                    <a:pt x="138" y="450"/>
                    <a:pt x="0" y="720"/>
                  </a:cubicBezTo>
                </a:path>
              </a:pathLst>
            </a:custGeom>
            <a:noFill/>
            <a:ln w="57150" cap="flat" cmpd="sng">
              <a:solidFill>
                <a:srgbClr val="FF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94216" name="Group 16"/>
            <p:cNvGrpSpPr>
              <a:grpSpLocks/>
            </p:cNvGrpSpPr>
            <p:nvPr/>
          </p:nvGrpSpPr>
          <p:grpSpPr bwMode="auto">
            <a:xfrm>
              <a:off x="2970" y="787"/>
              <a:ext cx="2583" cy="1078"/>
              <a:chOff x="3242" y="751"/>
              <a:chExt cx="2583" cy="1078"/>
            </a:xfrm>
          </p:grpSpPr>
          <p:sp>
            <p:nvSpPr>
              <p:cNvPr id="94279" name="Text Box 17"/>
              <p:cNvSpPr txBox="1">
                <a:spLocks noChangeArrowheads="1"/>
              </p:cNvSpPr>
              <p:nvPr/>
            </p:nvSpPr>
            <p:spPr bwMode="auto">
              <a:xfrm>
                <a:off x="3242" y="931"/>
                <a:ext cx="258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 Dest. Net  router  Nhops  interface</a:t>
                </a:r>
              </a:p>
            </p:txBody>
          </p:sp>
          <p:sp>
            <p:nvSpPr>
              <p:cNvPr id="94280" name="Text Box 18"/>
              <p:cNvSpPr txBox="1">
                <a:spLocks noChangeArrowheads="1"/>
              </p:cNvSpPr>
              <p:nvPr/>
            </p:nvSpPr>
            <p:spPr bwMode="auto">
              <a:xfrm>
                <a:off x="3266" y="1183"/>
                <a:ext cx="251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223.1.1         -          1       </a:t>
                </a:r>
                <a:r>
                  <a:rPr lang="en-US" sz="1600">
                    <a:latin typeface="Arial" charset="0"/>
                  </a:rPr>
                  <a:t>223.1.1.4</a:t>
                </a:r>
                <a:r>
                  <a:rPr lang="en-US" sz="2000">
                    <a:latin typeface="Arial" charset="0"/>
                  </a:rPr>
                  <a:t> </a:t>
                </a:r>
              </a:p>
            </p:txBody>
          </p:sp>
          <p:sp>
            <p:nvSpPr>
              <p:cNvPr id="94281" name="Text Box 19"/>
              <p:cNvSpPr txBox="1">
                <a:spLocks noChangeArrowheads="1"/>
              </p:cNvSpPr>
              <p:nvPr/>
            </p:nvSpPr>
            <p:spPr bwMode="auto">
              <a:xfrm>
                <a:off x="3272" y="1369"/>
                <a:ext cx="246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223.1.2         -          1       </a:t>
                </a:r>
                <a:r>
                  <a:rPr lang="en-US" sz="1600">
                    <a:latin typeface="Arial" charset="0"/>
                  </a:rPr>
                  <a:t>223.1.2.9</a:t>
                </a:r>
              </a:p>
            </p:txBody>
          </p:sp>
          <p:sp>
            <p:nvSpPr>
              <p:cNvPr id="94282" name="Text Box 20"/>
              <p:cNvSpPr txBox="1">
                <a:spLocks noChangeArrowheads="1"/>
              </p:cNvSpPr>
              <p:nvPr/>
            </p:nvSpPr>
            <p:spPr bwMode="auto">
              <a:xfrm>
                <a:off x="3278" y="1579"/>
                <a:ext cx="254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223.1.3         -          1       </a:t>
                </a:r>
                <a:r>
                  <a:rPr lang="en-US" sz="1600">
                    <a:latin typeface="Arial" charset="0"/>
                  </a:rPr>
                  <a:t>223.1.3.27</a:t>
                </a:r>
              </a:p>
            </p:txBody>
          </p:sp>
          <p:sp>
            <p:nvSpPr>
              <p:cNvPr id="94283" name="Line 21"/>
              <p:cNvSpPr>
                <a:spLocks noChangeShapeType="1"/>
              </p:cNvSpPr>
              <p:nvPr/>
            </p:nvSpPr>
            <p:spPr bwMode="auto">
              <a:xfrm flipV="1">
                <a:off x="3300" y="1170"/>
                <a:ext cx="2136" cy="0"/>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84" name="Line 22"/>
              <p:cNvSpPr>
                <a:spLocks noChangeShapeType="1"/>
              </p:cNvSpPr>
              <p:nvPr/>
            </p:nvSpPr>
            <p:spPr bwMode="auto">
              <a:xfrm>
                <a:off x="4026" y="1020"/>
                <a:ext cx="0" cy="744"/>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85" name="Line 23"/>
              <p:cNvSpPr>
                <a:spLocks noChangeShapeType="1"/>
              </p:cNvSpPr>
              <p:nvPr/>
            </p:nvSpPr>
            <p:spPr bwMode="auto">
              <a:xfrm>
                <a:off x="4566" y="1050"/>
                <a:ext cx="0" cy="744"/>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86" name="Text Box 24"/>
              <p:cNvSpPr txBox="1">
                <a:spLocks noChangeArrowheads="1"/>
              </p:cNvSpPr>
              <p:nvPr/>
            </p:nvSpPr>
            <p:spPr bwMode="auto">
              <a:xfrm>
                <a:off x="3248" y="751"/>
                <a:ext cx="29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Arial" charset="0"/>
                  </a:rPr>
                  <a:t>    </a:t>
                </a:r>
              </a:p>
            </p:txBody>
          </p:sp>
          <p:sp>
            <p:nvSpPr>
              <p:cNvPr id="94287" name="Line 25"/>
              <p:cNvSpPr>
                <a:spLocks noChangeShapeType="1"/>
              </p:cNvSpPr>
              <p:nvPr/>
            </p:nvSpPr>
            <p:spPr bwMode="auto">
              <a:xfrm>
                <a:off x="5088" y="1032"/>
                <a:ext cx="0" cy="744"/>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94217" name="Group 26"/>
            <p:cNvGrpSpPr>
              <a:grpSpLocks/>
            </p:cNvGrpSpPr>
            <p:nvPr/>
          </p:nvGrpSpPr>
          <p:grpSpPr bwMode="auto">
            <a:xfrm>
              <a:off x="2902" y="1949"/>
              <a:ext cx="2786" cy="1987"/>
              <a:chOff x="2902" y="1949"/>
              <a:chExt cx="2786" cy="1987"/>
            </a:xfrm>
          </p:grpSpPr>
          <p:sp>
            <p:nvSpPr>
              <p:cNvPr id="94219" name="Freeform 27"/>
              <p:cNvSpPr>
                <a:spLocks/>
              </p:cNvSpPr>
              <p:nvPr/>
            </p:nvSpPr>
            <p:spPr bwMode="auto">
              <a:xfrm>
                <a:off x="2902" y="1949"/>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4220" name="Freeform 28"/>
              <p:cNvSpPr>
                <a:spLocks/>
              </p:cNvSpPr>
              <p:nvPr/>
            </p:nvSpPr>
            <p:spPr bwMode="auto">
              <a:xfrm>
                <a:off x="4487" y="213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4221" name="Freeform 29"/>
              <p:cNvSpPr>
                <a:spLocks/>
              </p:cNvSpPr>
              <p:nvPr/>
            </p:nvSpPr>
            <p:spPr bwMode="auto">
              <a:xfrm>
                <a:off x="3663" y="2997"/>
                <a:ext cx="1295" cy="939"/>
              </a:xfrm>
              <a:custGeom>
                <a:avLst/>
                <a:gdLst>
                  <a:gd name="T0" fmla="*/ 600 w 1295"/>
                  <a:gd name="T1" fmla="*/ 30 h 939"/>
                  <a:gd name="T2" fmla="*/ 525 w 1295"/>
                  <a:gd name="T3" fmla="*/ 393 h 939"/>
                  <a:gd name="T4" fmla="*/ 81 w 1295"/>
                  <a:gd name="T5" fmla="*/ 471 h 939"/>
                  <a:gd name="T6" fmla="*/ 39 w 1295"/>
                  <a:gd name="T7" fmla="*/ 855 h 939"/>
                  <a:gd name="T8" fmla="*/ 207 w 1295"/>
                  <a:gd name="T9" fmla="*/ 927 h 939"/>
                  <a:gd name="T10" fmla="*/ 429 w 1295"/>
                  <a:gd name="T11" fmla="*/ 927 h 939"/>
                  <a:gd name="T12" fmla="*/ 705 w 1295"/>
                  <a:gd name="T13" fmla="*/ 891 h 939"/>
                  <a:gd name="T14" fmla="*/ 1227 w 1295"/>
                  <a:gd name="T15" fmla="*/ 849 h 939"/>
                  <a:gd name="T16" fmla="*/ 1113 w 1295"/>
                  <a:gd name="T17" fmla="*/ 459 h 939"/>
                  <a:gd name="T18" fmla="*/ 777 w 1295"/>
                  <a:gd name="T19" fmla="*/ 363 h 939"/>
                  <a:gd name="T20" fmla="*/ 762 w 1295"/>
                  <a:gd name="T21" fmla="*/ 42 h 939"/>
                  <a:gd name="T22" fmla="*/ 600 w 1295"/>
                  <a:gd name="T23" fmla="*/ 30 h 9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5"/>
                  <a:gd name="T37" fmla="*/ 0 h 939"/>
                  <a:gd name="T38" fmla="*/ 1295 w 1295"/>
                  <a:gd name="T39" fmla="*/ 939 h 9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5" h="939">
                    <a:moveTo>
                      <a:pt x="600" y="30"/>
                    </a:moveTo>
                    <a:cubicBezTo>
                      <a:pt x="486" y="60"/>
                      <a:pt x="610" y="247"/>
                      <a:pt x="525" y="393"/>
                    </a:cubicBezTo>
                    <a:cubicBezTo>
                      <a:pt x="439" y="467"/>
                      <a:pt x="162" y="394"/>
                      <a:pt x="81" y="471"/>
                    </a:cubicBezTo>
                    <a:cubicBezTo>
                      <a:pt x="0" y="548"/>
                      <a:pt x="18" y="779"/>
                      <a:pt x="39" y="855"/>
                    </a:cubicBezTo>
                    <a:cubicBezTo>
                      <a:pt x="60" y="931"/>
                      <a:pt x="142" y="915"/>
                      <a:pt x="207" y="927"/>
                    </a:cubicBezTo>
                    <a:cubicBezTo>
                      <a:pt x="272" y="939"/>
                      <a:pt x="346" y="933"/>
                      <a:pt x="429" y="927"/>
                    </a:cubicBezTo>
                    <a:cubicBezTo>
                      <a:pt x="512" y="921"/>
                      <a:pt x="572" y="904"/>
                      <a:pt x="705" y="891"/>
                    </a:cubicBezTo>
                    <a:cubicBezTo>
                      <a:pt x="838" y="878"/>
                      <a:pt x="1159" y="921"/>
                      <a:pt x="1227" y="849"/>
                    </a:cubicBezTo>
                    <a:cubicBezTo>
                      <a:pt x="1295" y="777"/>
                      <a:pt x="1188" y="540"/>
                      <a:pt x="1113" y="459"/>
                    </a:cubicBezTo>
                    <a:cubicBezTo>
                      <a:pt x="1038" y="378"/>
                      <a:pt x="835" y="432"/>
                      <a:pt x="777" y="363"/>
                    </a:cubicBezTo>
                    <a:cubicBezTo>
                      <a:pt x="719" y="294"/>
                      <a:pt x="791" y="97"/>
                      <a:pt x="762" y="42"/>
                    </a:cubicBezTo>
                    <a:cubicBezTo>
                      <a:pt x="708" y="15"/>
                      <a:pt x="714" y="0"/>
                      <a:pt x="600" y="30"/>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aphicFrame>
            <p:nvGraphicFramePr>
              <p:cNvPr id="94222" name="Object 30"/>
              <p:cNvGraphicFramePr>
                <a:graphicFrameLocks noChangeAspect="1"/>
              </p:cNvGraphicFramePr>
              <p:nvPr/>
            </p:nvGraphicFramePr>
            <p:xfrm>
              <a:off x="2951" y="2015"/>
              <a:ext cx="368" cy="292"/>
            </p:xfrm>
            <a:graphic>
              <a:graphicData uri="http://schemas.openxmlformats.org/presentationml/2006/ole">
                <mc:AlternateContent xmlns:mc="http://schemas.openxmlformats.org/markup-compatibility/2006">
                  <mc:Choice xmlns:v="urn:schemas-microsoft-com:vml" Requires="v">
                    <p:oleObj spid="_x0000_s296167"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01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4223" name="Line 31"/>
              <p:cNvSpPr>
                <a:spLocks noChangeShapeType="1"/>
              </p:cNvSpPr>
              <p:nvPr/>
            </p:nvSpPr>
            <p:spPr bwMode="auto">
              <a:xfrm>
                <a:off x="3304" y="2250"/>
                <a:ext cx="175"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24" name="Line 32"/>
              <p:cNvSpPr>
                <a:spLocks noChangeShapeType="1"/>
              </p:cNvSpPr>
              <p:nvPr/>
            </p:nvSpPr>
            <p:spPr bwMode="auto">
              <a:xfrm flipH="1">
                <a:off x="3487" y="2241"/>
                <a:ext cx="0" cy="81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25" name="Line 33"/>
              <p:cNvSpPr>
                <a:spLocks noChangeShapeType="1"/>
              </p:cNvSpPr>
              <p:nvPr/>
            </p:nvSpPr>
            <p:spPr bwMode="auto">
              <a:xfrm flipV="1">
                <a:off x="3304" y="2656"/>
                <a:ext cx="175" cy="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26" name="Line 34"/>
              <p:cNvSpPr>
                <a:spLocks noChangeShapeType="1"/>
              </p:cNvSpPr>
              <p:nvPr/>
            </p:nvSpPr>
            <p:spPr bwMode="auto">
              <a:xfrm>
                <a:off x="3310" y="3051"/>
                <a:ext cx="172"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4227" name="Object 35"/>
              <p:cNvGraphicFramePr>
                <a:graphicFrameLocks noChangeAspect="1"/>
              </p:cNvGraphicFramePr>
              <p:nvPr/>
            </p:nvGraphicFramePr>
            <p:xfrm>
              <a:off x="2951" y="2435"/>
              <a:ext cx="368" cy="292"/>
            </p:xfrm>
            <a:graphic>
              <a:graphicData uri="http://schemas.openxmlformats.org/presentationml/2006/ole">
                <mc:AlternateContent xmlns:mc="http://schemas.openxmlformats.org/markup-compatibility/2006">
                  <mc:Choice xmlns:v="urn:schemas-microsoft-com:vml" Requires="v">
                    <p:oleObj spid="_x0000_s296168"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43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4228" name="Object 36"/>
              <p:cNvGraphicFramePr>
                <a:graphicFrameLocks noChangeAspect="1"/>
              </p:cNvGraphicFramePr>
              <p:nvPr/>
            </p:nvGraphicFramePr>
            <p:xfrm>
              <a:off x="2951" y="2819"/>
              <a:ext cx="368" cy="292"/>
            </p:xfrm>
            <a:graphic>
              <a:graphicData uri="http://schemas.openxmlformats.org/presentationml/2006/ole">
                <mc:AlternateContent xmlns:mc="http://schemas.openxmlformats.org/markup-compatibility/2006">
                  <mc:Choice xmlns:v="urn:schemas-microsoft-com:vml" Requires="v">
                    <p:oleObj spid="_x0000_s296169" name="Clip" r:id="rId7" imgW="1307079" imgH="1083682" progId="MS_ClipArt_Gallery.2">
                      <p:embed/>
                    </p:oleObj>
                  </mc:Choice>
                  <mc:Fallback>
                    <p:oleObj name="Clip" r:id="rId7"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819"/>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4229" name="Line 37"/>
              <p:cNvSpPr>
                <a:spLocks noChangeShapeType="1"/>
              </p:cNvSpPr>
              <p:nvPr/>
            </p:nvSpPr>
            <p:spPr bwMode="auto">
              <a:xfrm>
                <a:off x="3487" y="2781"/>
                <a:ext cx="652" cy="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94230" name="Group 38"/>
              <p:cNvGrpSpPr>
                <a:grpSpLocks/>
              </p:cNvGrpSpPr>
              <p:nvPr/>
            </p:nvGrpSpPr>
            <p:grpSpPr bwMode="auto">
              <a:xfrm>
                <a:off x="4081" y="2759"/>
                <a:ext cx="448" cy="240"/>
                <a:chOff x="3600" y="219"/>
                <a:chExt cx="360" cy="175"/>
              </a:xfrm>
            </p:grpSpPr>
            <p:sp>
              <p:nvSpPr>
                <p:cNvPr id="94266" name="Oval 3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94267" name="Line 4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68" name="Line 4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69" name="Rectangle 4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94270" name="Oval 4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94271" name="Group 44"/>
                <p:cNvGrpSpPr>
                  <a:grpSpLocks/>
                </p:cNvGrpSpPr>
                <p:nvPr/>
              </p:nvGrpSpPr>
              <p:grpSpPr bwMode="auto">
                <a:xfrm>
                  <a:off x="3686" y="244"/>
                  <a:ext cx="177" cy="66"/>
                  <a:chOff x="2848" y="848"/>
                  <a:chExt cx="140" cy="98"/>
                </a:xfrm>
              </p:grpSpPr>
              <p:sp>
                <p:nvSpPr>
                  <p:cNvPr id="94276" name="Line 4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77" name="Line 4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78" name="Line 4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94272" name="Group 48"/>
                <p:cNvGrpSpPr>
                  <a:grpSpLocks/>
                </p:cNvGrpSpPr>
                <p:nvPr/>
              </p:nvGrpSpPr>
              <p:grpSpPr bwMode="auto">
                <a:xfrm flipV="1">
                  <a:off x="3686" y="243"/>
                  <a:ext cx="177" cy="66"/>
                  <a:chOff x="2848" y="848"/>
                  <a:chExt cx="140" cy="98"/>
                </a:xfrm>
              </p:grpSpPr>
              <p:sp>
                <p:nvSpPr>
                  <p:cNvPr id="94273" name="Line 4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74" name="Line 5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75" name="Line 5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94231" name="Text Box 52"/>
              <p:cNvSpPr txBox="1">
                <a:spLocks noChangeArrowheads="1"/>
              </p:cNvSpPr>
              <p:nvPr/>
            </p:nvSpPr>
            <p:spPr bwMode="auto">
              <a:xfrm>
                <a:off x="3278" y="2045"/>
                <a:ext cx="65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223.1.1.1</a:t>
                </a:r>
                <a:endParaRPr lang="en-US" sz="1800">
                  <a:latin typeface="Comic Sans MS" charset="0"/>
                </a:endParaRPr>
              </a:p>
            </p:txBody>
          </p:sp>
          <p:sp>
            <p:nvSpPr>
              <p:cNvPr id="94232" name="Rectangle 53"/>
              <p:cNvSpPr>
                <a:spLocks noChangeArrowheads="1"/>
              </p:cNvSpPr>
              <p:nvPr/>
            </p:nvSpPr>
            <p:spPr bwMode="auto">
              <a:xfrm>
                <a:off x="3333" y="2499"/>
                <a:ext cx="195"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4233" name="Text Box 54"/>
              <p:cNvSpPr txBox="1">
                <a:spLocks noChangeArrowheads="1"/>
              </p:cNvSpPr>
              <p:nvPr/>
            </p:nvSpPr>
            <p:spPr bwMode="auto">
              <a:xfrm>
                <a:off x="3327" y="2441"/>
                <a:ext cx="65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223.1.1.2</a:t>
                </a:r>
                <a:endParaRPr lang="en-US" sz="1800">
                  <a:latin typeface="Comic Sans MS" charset="0"/>
                </a:endParaRPr>
              </a:p>
            </p:txBody>
          </p:sp>
          <p:sp>
            <p:nvSpPr>
              <p:cNvPr id="94234" name="Text Box 55"/>
              <p:cNvSpPr txBox="1">
                <a:spLocks noChangeArrowheads="1"/>
              </p:cNvSpPr>
              <p:nvPr/>
            </p:nvSpPr>
            <p:spPr bwMode="auto">
              <a:xfrm>
                <a:off x="3206" y="3041"/>
                <a:ext cx="65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223.1.1.3</a:t>
                </a:r>
                <a:endParaRPr lang="en-US" sz="1800">
                  <a:latin typeface="Comic Sans MS" charset="0"/>
                </a:endParaRPr>
              </a:p>
            </p:txBody>
          </p:sp>
          <p:sp>
            <p:nvSpPr>
              <p:cNvPr id="94235" name="Text Box 56"/>
              <p:cNvSpPr txBox="1">
                <a:spLocks noChangeArrowheads="1"/>
              </p:cNvSpPr>
              <p:nvPr/>
            </p:nvSpPr>
            <p:spPr bwMode="auto">
              <a:xfrm>
                <a:off x="3704" y="2618"/>
                <a:ext cx="65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223.1.1.4</a:t>
                </a:r>
                <a:endParaRPr lang="en-US" sz="1800">
                  <a:latin typeface="Comic Sans MS" charset="0"/>
                </a:endParaRPr>
              </a:p>
            </p:txBody>
          </p:sp>
          <p:sp>
            <p:nvSpPr>
              <p:cNvPr id="94236" name="Line 57"/>
              <p:cNvSpPr>
                <a:spLocks noChangeShapeType="1"/>
              </p:cNvSpPr>
              <p:nvPr/>
            </p:nvSpPr>
            <p:spPr bwMode="auto">
              <a:xfrm>
                <a:off x="4462" y="2787"/>
                <a:ext cx="640"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37" name="Text Box 58"/>
              <p:cNvSpPr txBox="1">
                <a:spLocks noChangeArrowheads="1"/>
              </p:cNvSpPr>
              <p:nvPr/>
            </p:nvSpPr>
            <p:spPr bwMode="auto">
              <a:xfrm>
                <a:off x="4382" y="2612"/>
                <a:ext cx="65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223.1.2.9</a:t>
                </a:r>
                <a:endParaRPr lang="en-US" sz="1800">
                  <a:latin typeface="Comic Sans MS" charset="0"/>
                </a:endParaRPr>
              </a:p>
            </p:txBody>
          </p:sp>
          <p:sp>
            <p:nvSpPr>
              <p:cNvPr id="94238" name="Line 59"/>
              <p:cNvSpPr>
                <a:spLocks noChangeShapeType="1"/>
              </p:cNvSpPr>
              <p:nvPr/>
            </p:nvSpPr>
            <p:spPr bwMode="auto">
              <a:xfrm flipH="1">
                <a:off x="5107" y="2349"/>
                <a:ext cx="0" cy="81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4239" name="Object 60"/>
              <p:cNvGraphicFramePr>
                <a:graphicFrameLocks noChangeAspect="1"/>
              </p:cNvGraphicFramePr>
              <p:nvPr/>
            </p:nvGraphicFramePr>
            <p:xfrm>
              <a:off x="5219" y="2165"/>
              <a:ext cx="368" cy="292"/>
            </p:xfrm>
            <a:graphic>
              <a:graphicData uri="http://schemas.openxmlformats.org/presentationml/2006/ole">
                <mc:AlternateContent xmlns:mc="http://schemas.openxmlformats.org/markup-compatibility/2006">
                  <mc:Choice xmlns:v="urn:schemas-microsoft-com:vml" Requires="v">
                    <p:oleObj spid="_x0000_s296170" name="Clip" r:id="rId8" imgW="1307079" imgH="1083682" progId="MS_ClipArt_Gallery.2">
                      <p:embed/>
                    </p:oleObj>
                  </mc:Choice>
                  <mc:Fallback>
                    <p:oleObj name="Clip" r:id="rId8"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 y="216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4240" name="Line 61"/>
              <p:cNvSpPr>
                <a:spLocks noChangeShapeType="1"/>
              </p:cNvSpPr>
              <p:nvPr/>
            </p:nvSpPr>
            <p:spPr bwMode="auto">
              <a:xfrm>
                <a:off x="5107" y="2352"/>
                <a:ext cx="148" cy="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4241" name="Object 62"/>
              <p:cNvGraphicFramePr>
                <a:graphicFrameLocks noChangeAspect="1"/>
              </p:cNvGraphicFramePr>
              <p:nvPr/>
            </p:nvGraphicFramePr>
            <p:xfrm>
              <a:off x="5222" y="3035"/>
              <a:ext cx="368" cy="292"/>
            </p:xfrm>
            <a:graphic>
              <a:graphicData uri="http://schemas.openxmlformats.org/presentationml/2006/ole">
                <mc:AlternateContent xmlns:mc="http://schemas.openxmlformats.org/markup-compatibility/2006">
                  <mc:Choice xmlns:v="urn:schemas-microsoft-com:vml" Requires="v">
                    <p:oleObj spid="_x0000_s296171" name="Clip" r:id="rId9" imgW="1307079" imgH="1083682" progId="MS_ClipArt_Gallery.2">
                      <p:embed/>
                    </p:oleObj>
                  </mc:Choice>
                  <mc:Fallback>
                    <p:oleObj name="Clip" r:id="rId9"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 y="3035"/>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4242" name="Line 63"/>
              <p:cNvSpPr>
                <a:spLocks noChangeShapeType="1"/>
              </p:cNvSpPr>
              <p:nvPr/>
            </p:nvSpPr>
            <p:spPr bwMode="auto">
              <a:xfrm>
                <a:off x="5107" y="3153"/>
                <a:ext cx="148" cy="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43" name="Rectangle 64"/>
              <p:cNvSpPr>
                <a:spLocks noChangeArrowheads="1"/>
              </p:cNvSpPr>
              <p:nvPr/>
            </p:nvSpPr>
            <p:spPr bwMode="auto">
              <a:xfrm>
                <a:off x="5073" y="2986"/>
                <a:ext cx="108"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4244" name="Text Box 65"/>
              <p:cNvSpPr txBox="1">
                <a:spLocks noChangeArrowheads="1"/>
              </p:cNvSpPr>
              <p:nvPr/>
            </p:nvSpPr>
            <p:spPr bwMode="auto">
              <a:xfrm>
                <a:off x="4704" y="2915"/>
                <a:ext cx="65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223.1.2.2</a:t>
                </a:r>
                <a:endParaRPr lang="en-US" sz="1800">
                  <a:latin typeface="Comic Sans MS" charset="0"/>
                </a:endParaRPr>
              </a:p>
            </p:txBody>
          </p:sp>
          <p:sp>
            <p:nvSpPr>
              <p:cNvPr id="94245" name="Rectangle 66"/>
              <p:cNvSpPr>
                <a:spLocks noChangeArrowheads="1"/>
              </p:cNvSpPr>
              <p:nvPr/>
            </p:nvSpPr>
            <p:spPr bwMode="auto">
              <a:xfrm>
                <a:off x="5082" y="2382"/>
                <a:ext cx="156"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4246" name="Text Box 67"/>
              <p:cNvSpPr txBox="1">
                <a:spLocks noChangeArrowheads="1"/>
              </p:cNvSpPr>
              <p:nvPr/>
            </p:nvSpPr>
            <p:spPr bwMode="auto">
              <a:xfrm>
                <a:off x="4584" y="2321"/>
                <a:ext cx="65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223.1.2.1</a:t>
                </a:r>
                <a:endParaRPr lang="en-US" sz="1800">
                  <a:latin typeface="Comic Sans MS" charset="0"/>
                </a:endParaRPr>
              </a:p>
            </p:txBody>
          </p:sp>
          <p:sp>
            <p:nvSpPr>
              <p:cNvPr id="94247" name="Line 68"/>
              <p:cNvSpPr>
                <a:spLocks noChangeShapeType="1"/>
              </p:cNvSpPr>
              <p:nvPr/>
            </p:nvSpPr>
            <p:spPr bwMode="auto">
              <a:xfrm flipH="1">
                <a:off x="4312" y="3000"/>
                <a:ext cx="0" cy="45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48" name="Line 69"/>
              <p:cNvSpPr>
                <a:spLocks noChangeShapeType="1"/>
              </p:cNvSpPr>
              <p:nvPr/>
            </p:nvSpPr>
            <p:spPr bwMode="auto">
              <a:xfrm flipH="1">
                <a:off x="3898" y="3453"/>
                <a:ext cx="747"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49" name="Line 70"/>
              <p:cNvSpPr>
                <a:spLocks noChangeShapeType="1"/>
              </p:cNvSpPr>
              <p:nvPr/>
            </p:nvSpPr>
            <p:spPr bwMode="auto">
              <a:xfrm flipH="1" flipV="1">
                <a:off x="3896" y="3448"/>
                <a:ext cx="2" cy="15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250" name="Line 71"/>
              <p:cNvSpPr>
                <a:spLocks noChangeShapeType="1"/>
              </p:cNvSpPr>
              <p:nvPr/>
            </p:nvSpPr>
            <p:spPr bwMode="auto">
              <a:xfrm flipH="1" flipV="1">
                <a:off x="4637" y="3451"/>
                <a:ext cx="2" cy="15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94251" name="Object 72"/>
              <p:cNvGraphicFramePr>
                <a:graphicFrameLocks noChangeAspect="1"/>
              </p:cNvGraphicFramePr>
              <p:nvPr/>
            </p:nvGraphicFramePr>
            <p:xfrm>
              <a:off x="4502" y="3551"/>
              <a:ext cx="368" cy="292"/>
            </p:xfrm>
            <a:graphic>
              <a:graphicData uri="http://schemas.openxmlformats.org/presentationml/2006/ole">
                <mc:AlternateContent xmlns:mc="http://schemas.openxmlformats.org/markup-compatibility/2006">
                  <mc:Choice xmlns:v="urn:schemas-microsoft-com:vml" Requires="v">
                    <p:oleObj spid="_x0000_s296172" name="Clip" r:id="rId10" imgW="1307079" imgH="1083682" progId="MS_ClipArt_Gallery.2">
                      <p:embed/>
                    </p:oleObj>
                  </mc:Choice>
                  <mc:Fallback>
                    <p:oleObj name="Clip" r:id="rId10"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2" y="3551"/>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4252" name="Object 73"/>
              <p:cNvGraphicFramePr>
                <a:graphicFrameLocks noChangeAspect="1"/>
              </p:cNvGraphicFramePr>
              <p:nvPr/>
            </p:nvGraphicFramePr>
            <p:xfrm>
              <a:off x="3710" y="3560"/>
              <a:ext cx="368" cy="292"/>
            </p:xfrm>
            <a:graphic>
              <a:graphicData uri="http://schemas.openxmlformats.org/presentationml/2006/ole">
                <mc:AlternateContent xmlns:mc="http://schemas.openxmlformats.org/markup-compatibility/2006">
                  <mc:Choice xmlns:v="urn:schemas-microsoft-com:vml" Requires="v">
                    <p:oleObj spid="_x0000_s296173" name="Clip" r:id="rId11" imgW="1307079" imgH="1083682" progId="MS_ClipArt_Gallery.2">
                      <p:embed/>
                    </p:oleObj>
                  </mc:Choice>
                  <mc:Fallback>
                    <p:oleObj name="Clip" r:id="rId11"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0" y="3560"/>
                            <a:ext cx="368"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4253" name="Text Box 74"/>
              <p:cNvSpPr txBox="1">
                <a:spLocks noChangeArrowheads="1"/>
              </p:cNvSpPr>
              <p:nvPr/>
            </p:nvSpPr>
            <p:spPr bwMode="auto">
              <a:xfrm>
                <a:off x="4640" y="3356"/>
                <a:ext cx="65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223.1.3.2</a:t>
                </a:r>
                <a:endParaRPr lang="en-US" sz="1800">
                  <a:latin typeface="Comic Sans MS" charset="0"/>
                </a:endParaRPr>
              </a:p>
            </p:txBody>
          </p:sp>
          <p:sp>
            <p:nvSpPr>
              <p:cNvPr id="94254" name="Text Box 75"/>
              <p:cNvSpPr txBox="1">
                <a:spLocks noChangeArrowheads="1"/>
              </p:cNvSpPr>
              <p:nvPr/>
            </p:nvSpPr>
            <p:spPr bwMode="auto">
              <a:xfrm>
                <a:off x="3269" y="3380"/>
                <a:ext cx="65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223.1.3.1</a:t>
                </a:r>
                <a:endParaRPr lang="en-US" sz="1800">
                  <a:latin typeface="Comic Sans MS" charset="0"/>
                </a:endParaRPr>
              </a:p>
            </p:txBody>
          </p:sp>
          <p:sp>
            <p:nvSpPr>
              <p:cNvPr id="94255" name="Rectangle 76"/>
              <p:cNvSpPr>
                <a:spLocks noChangeArrowheads="1"/>
              </p:cNvSpPr>
              <p:nvPr/>
            </p:nvSpPr>
            <p:spPr bwMode="auto">
              <a:xfrm>
                <a:off x="4272" y="3084"/>
                <a:ext cx="81" cy="114"/>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4256" name="Text Box 77"/>
              <p:cNvSpPr txBox="1">
                <a:spLocks noChangeArrowheads="1"/>
              </p:cNvSpPr>
              <p:nvPr/>
            </p:nvSpPr>
            <p:spPr bwMode="auto">
              <a:xfrm>
                <a:off x="3916" y="3043"/>
                <a:ext cx="721"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a:latin typeface="Arial" charset="0"/>
                  </a:rPr>
                  <a:t>223.1.3.27</a:t>
                </a:r>
                <a:endParaRPr lang="en-US" sz="1800">
                  <a:latin typeface="Comic Sans MS" charset="0"/>
                </a:endParaRPr>
              </a:p>
            </p:txBody>
          </p:sp>
          <p:grpSp>
            <p:nvGrpSpPr>
              <p:cNvPr id="94257" name="Group 78"/>
              <p:cNvGrpSpPr>
                <a:grpSpLocks/>
              </p:cNvGrpSpPr>
              <p:nvPr/>
            </p:nvGrpSpPr>
            <p:grpSpPr bwMode="auto">
              <a:xfrm>
                <a:off x="3014" y="1991"/>
                <a:ext cx="233" cy="250"/>
                <a:chOff x="2822" y="1181"/>
                <a:chExt cx="233" cy="250"/>
              </a:xfrm>
            </p:grpSpPr>
            <p:sp>
              <p:nvSpPr>
                <p:cNvPr id="94264" name="Rectangle 79"/>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4265" name="Text Box 80"/>
                <p:cNvSpPr txBox="1">
                  <a:spLocks noChangeArrowheads="1"/>
                </p:cNvSpPr>
                <p:nvPr/>
              </p:nvSpPr>
              <p:spPr bwMode="auto">
                <a:xfrm>
                  <a:off x="2822" y="1181"/>
                  <a:ext cx="23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solidFill>
                        <a:srgbClr val="FF0000"/>
                      </a:solidFill>
                      <a:latin typeface="Comic Sans MS" charset="0"/>
                    </a:rPr>
                    <a:t>A</a:t>
                  </a:r>
                  <a:endParaRPr lang="en-US" sz="1800">
                    <a:solidFill>
                      <a:srgbClr val="FF0000"/>
                    </a:solidFill>
                    <a:latin typeface="Comic Sans MS" charset="0"/>
                  </a:endParaRPr>
                </a:p>
              </p:txBody>
            </p:sp>
          </p:grpSp>
          <p:grpSp>
            <p:nvGrpSpPr>
              <p:cNvPr id="94258" name="Group 81"/>
              <p:cNvGrpSpPr>
                <a:grpSpLocks/>
              </p:cNvGrpSpPr>
              <p:nvPr/>
            </p:nvGrpSpPr>
            <p:grpSpPr bwMode="auto">
              <a:xfrm>
                <a:off x="3008" y="2771"/>
                <a:ext cx="217" cy="250"/>
                <a:chOff x="2822" y="1181"/>
                <a:chExt cx="217" cy="250"/>
              </a:xfrm>
            </p:grpSpPr>
            <p:sp>
              <p:nvSpPr>
                <p:cNvPr id="94262" name="Rectangle 82"/>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4263" name="Text Box 83"/>
                <p:cNvSpPr txBox="1">
                  <a:spLocks noChangeArrowheads="1"/>
                </p:cNvSpPr>
                <p:nvPr/>
              </p:nvSpPr>
              <p:spPr bwMode="auto">
                <a:xfrm>
                  <a:off x="2822" y="1181"/>
                  <a:ext cx="217"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solidFill>
                        <a:srgbClr val="FF0000"/>
                      </a:solidFill>
                      <a:latin typeface="Comic Sans MS" charset="0"/>
                    </a:rPr>
                    <a:t>B</a:t>
                  </a:r>
                  <a:endParaRPr lang="en-US" sz="1800">
                    <a:solidFill>
                      <a:srgbClr val="FF0000"/>
                    </a:solidFill>
                    <a:latin typeface="Comic Sans MS" charset="0"/>
                  </a:endParaRPr>
                </a:p>
              </p:txBody>
            </p:sp>
          </p:grpSp>
          <p:grpSp>
            <p:nvGrpSpPr>
              <p:cNvPr id="94259" name="Group 84"/>
              <p:cNvGrpSpPr>
                <a:grpSpLocks/>
              </p:cNvGrpSpPr>
              <p:nvPr/>
            </p:nvGrpSpPr>
            <p:grpSpPr bwMode="auto">
              <a:xfrm>
                <a:off x="5282" y="2999"/>
                <a:ext cx="216" cy="250"/>
                <a:chOff x="2822" y="1181"/>
                <a:chExt cx="216" cy="250"/>
              </a:xfrm>
            </p:grpSpPr>
            <p:sp>
              <p:nvSpPr>
                <p:cNvPr id="94260" name="Rectangle 85"/>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94261" name="Text Box 86"/>
                <p:cNvSpPr txBox="1">
                  <a:spLocks noChangeArrowheads="1"/>
                </p:cNvSpPr>
                <p:nvPr/>
              </p:nvSpPr>
              <p:spPr bwMode="auto">
                <a:xfrm>
                  <a:off x="2822" y="1181"/>
                  <a:ext cx="21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solidFill>
                        <a:srgbClr val="FF0000"/>
                      </a:solidFill>
                      <a:latin typeface="Comic Sans MS" charset="0"/>
                    </a:rPr>
                    <a:t>E</a:t>
                  </a:r>
                  <a:endParaRPr lang="en-US" sz="1800">
                    <a:solidFill>
                      <a:srgbClr val="FF0000"/>
                    </a:solidFill>
                    <a:latin typeface="Comic Sans MS" charset="0"/>
                  </a:endParaRPr>
                </a:p>
              </p:txBody>
            </p:sp>
          </p:grpSp>
        </p:grpSp>
        <p:sp>
          <p:nvSpPr>
            <p:cNvPr id="94218" name="Rectangle 87"/>
            <p:cNvSpPr>
              <a:spLocks noChangeArrowheads="1"/>
            </p:cNvSpPr>
            <p:nvPr/>
          </p:nvSpPr>
          <p:spPr bwMode="auto">
            <a:xfrm>
              <a:off x="3075" y="731"/>
              <a:ext cx="2491"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a:solidFill>
                    <a:schemeClr val="accent2"/>
                  </a:solidFill>
                  <a:latin typeface="Comic Sans MS" charset="0"/>
                </a:rPr>
                <a:t>forwarding table in router</a:t>
              </a:r>
              <a:endParaRPr lang="en-US">
                <a:latin typeface="Comic Sans MS" charset="0"/>
              </a:endParaRPr>
            </a:p>
          </p:txBody>
        </p:sp>
      </p:grpSp>
    </p:spTree>
    <p:extLst>
      <p:ext uri="{BB962C8B-B14F-4D97-AF65-F5344CB8AC3E}">
        <p14:creationId xmlns:p14="http://schemas.microsoft.com/office/powerpoint/2010/main" val="16377179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7" name="Rectangle 2"/>
          <p:cNvSpPr>
            <a:spLocks noGrp="1" noChangeArrowheads="1"/>
          </p:cNvSpPr>
          <p:nvPr>
            <p:ph type="ctrTitle"/>
          </p:nvPr>
        </p:nvSpPr>
        <p:spPr>
          <a:xfrm>
            <a:off x="-169333" y="76200"/>
            <a:ext cx="9262533" cy="762000"/>
          </a:xfrm>
        </p:spPr>
        <p:txBody>
          <a:bodyPr/>
          <a:lstStyle/>
          <a:p>
            <a:r>
              <a:rPr lang="en-US" sz="3200" dirty="0" smtClean="0">
                <a:latin typeface="Comic Sans MS" charset="0"/>
              </a:rPr>
              <a:t>What </a:t>
            </a:r>
            <a:r>
              <a:rPr lang="en-US" sz="3200" dirty="0">
                <a:latin typeface="Comic Sans MS" charset="0"/>
              </a:rPr>
              <a:t>We Learned Last Time </a:t>
            </a:r>
            <a:r>
              <a:rPr lang="en-US" sz="3200" dirty="0" smtClean="0">
                <a:latin typeface="Comic Sans MS" charset="0"/>
              </a:rPr>
              <a:t>(Oct </a:t>
            </a:r>
            <a:r>
              <a:rPr lang="en-US" sz="3200" smtClean="0">
                <a:latin typeface="Comic Sans MS" charset="0"/>
              </a:rPr>
              <a:t>23) cont’d</a:t>
            </a:r>
            <a:endParaRPr lang="en-US" sz="3200" dirty="0">
              <a:latin typeface="Comic Sans MS" charset="0"/>
            </a:endParaRPr>
          </a:p>
        </p:txBody>
      </p:sp>
      <p:sp>
        <p:nvSpPr>
          <p:cNvPr id="74755" name="Rectangle 3"/>
          <p:cNvSpPr>
            <a:spLocks noChangeArrowheads="1"/>
          </p:cNvSpPr>
          <p:nvPr/>
        </p:nvSpPr>
        <p:spPr bwMode="auto">
          <a:xfrm>
            <a:off x="381000" y="838200"/>
            <a:ext cx="8686800" cy="52943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marL="342900" indent="-342900">
              <a:buFont typeface="Wingdings" charset="2"/>
              <a:buChar char="v"/>
              <a:defRPr/>
            </a:pPr>
            <a:r>
              <a:rPr lang="en-US" dirty="0">
                <a:solidFill>
                  <a:srgbClr val="000099"/>
                </a:solidFill>
                <a:latin typeface="Comic Sans MS" charset="0"/>
                <a:cs typeface="+mn-cs"/>
              </a:rPr>
              <a:t> Data Link Layer</a:t>
            </a:r>
          </a:p>
          <a:p>
            <a:pPr marL="800100" lvl="1" indent="-342900">
              <a:buFont typeface="Wingdings" charset="2"/>
              <a:buChar char="§"/>
              <a:defRPr/>
            </a:pPr>
            <a:r>
              <a:rPr lang="en-US" sz="2200" dirty="0">
                <a:solidFill>
                  <a:srgbClr val="000099"/>
                </a:solidFill>
                <a:latin typeface="Comic Sans MS" charset="0"/>
                <a:cs typeface="+mn-cs"/>
              </a:rPr>
              <a:t>Basic functions: framing, access control, etc.</a:t>
            </a:r>
          </a:p>
          <a:p>
            <a:pPr marL="342900" indent="-342900">
              <a:buFont typeface="Wingdings" charset="2"/>
              <a:buChar char="v"/>
              <a:defRPr/>
            </a:pPr>
            <a:r>
              <a:rPr lang="en-US" dirty="0">
                <a:solidFill>
                  <a:srgbClr val="000099"/>
                </a:solidFill>
                <a:latin typeface="Comic Sans MS" charset="0"/>
                <a:cs typeface="+mn-cs"/>
              </a:rPr>
              <a:t> MAC addresses and ARP </a:t>
            </a:r>
            <a:r>
              <a:rPr lang="en-US" dirty="0">
                <a:solidFill>
                  <a:srgbClr val="0000FF"/>
                </a:solidFill>
                <a:latin typeface="Comic Sans MS" charset="0"/>
                <a:cs typeface="+mn-cs"/>
              </a:rPr>
              <a:t>(interactions of layers 2 &amp;3)</a:t>
            </a:r>
          </a:p>
          <a:p>
            <a:pPr marL="800100" lvl="1" indent="-342900">
              <a:buFont typeface="Wingdings" charset="2"/>
              <a:buChar char="§"/>
              <a:defRPr/>
            </a:pPr>
            <a:r>
              <a:rPr lang="en-US" dirty="0">
                <a:solidFill>
                  <a:srgbClr val="000099"/>
                </a:solidFill>
                <a:latin typeface="Comic Sans MS" charset="0"/>
                <a:cs typeface="+mn-cs"/>
              </a:rPr>
              <a:t> </a:t>
            </a:r>
            <a:r>
              <a:rPr lang="en-US" sz="2200" dirty="0">
                <a:solidFill>
                  <a:srgbClr val="000099"/>
                </a:solidFill>
                <a:latin typeface="Comic Sans MS" charset="0"/>
                <a:cs typeface="+mn-cs"/>
              </a:rPr>
              <a:t>What is MAC address? </a:t>
            </a:r>
          </a:p>
          <a:p>
            <a:pPr lvl="2">
              <a:buFontTx/>
              <a:buChar char="•"/>
              <a:defRPr/>
            </a:pPr>
            <a:r>
              <a:rPr lang="en-US" dirty="0">
                <a:solidFill>
                  <a:srgbClr val="000099"/>
                </a:solidFill>
                <a:latin typeface="Comic Sans MS" charset="0"/>
                <a:cs typeface="+mn-cs"/>
              </a:rPr>
              <a:t> </a:t>
            </a:r>
            <a:r>
              <a:rPr lang="en-US" sz="2000" dirty="0">
                <a:solidFill>
                  <a:srgbClr val="000099"/>
                </a:solidFill>
                <a:latin typeface="Comic Sans MS" charset="0"/>
                <a:cs typeface="+mn-cs"/>
              </a:rPr>
              <a:t>How it differs from IP address</a:t>
            </a:r>
          </a:p>
          <a:p>
            <a:pPr marL="800100" lvl="1" indent="-342900">
              <a:buFont typeface="Wingdings" charset="2"/>
              <a:buChar char="§"/>
              <a:defRPr/>
            </a:pPr>
            <a:r>
              <a:rPr lang="en-US" dirty="0">
                <a:solidFill>
                  <a:srgbClr val="000099"/>
                </a:solidFill>
                <a:latin typeface="Comic Sans MS" charset="0"/>
                <a:cs typeface="+mn-cs"/>
              </a:rPr>
              <a:t> </a:t>
            </a:r>
            <a:r>
              <a:rPr lang="en-US" sz="2200" dirty="0">
                <a:solidFill>
                  <a:srgbClr val="000099"/>
                </a:solidFill>
                <a:latin typeface="Comic Sans MS" charset="0"/>
                <a:cs typeface="+mn-cs"/>
              </a:rPr>
              <a:t>Why do we need ARP</a:t>
            </a:r>
          </a:p>
          <a:p>
            <a:pPr marL="800100" lvl="1" indent="-342900">
              <a:buFont typeface="Wingdings" charset="2"/>
              <a:buChar char="§"/>
              <a:defRPr/>
            </a:pPr>
            <a:r>
              <a:rPr lang="en-US" sz="2200" dirty="0">
                <a:solidFill>
                  <a:srgbClr val="000099"/>
                </a:solidFill>
                <a:latin typeface="Comic Sans MS" charset="0"/>
                <a:cs typeface="+mn-cs"/>
              </a:rPr>
              <a:t> How does ARP work?</a:t>
            </a:r>
          </a:p>
          <a:p>
            <a:pPr marL="342900" indent="-342900">
              <a:buFont typeface="Wingdings" charset="2"/>
              <a:buChar char="v"/>
              <a:defRPr/>
            </a:pPr>
            <a:r>
              <a:rPr lang="en-US" dirty="0">
                <a:solidFill>
                  <a:srgbClr val="000099"/>
                </a:solidFill>
                <a:latin typeface="Comic Sans MS" charset="0"/>
              </a:rPr>
              <a:t> Ethernet Frame </a:t>
            </a:r>
            <a:r>
              <a:rPr lang="en-US" dirty="0" smtClean="0">
                <a:solidFill>
                  <a:srgbClr val="000099"/>
                </a:solidFill>
                <a:latin typeface="Comic Sans MS" charset="0"/>
              </a:rPr>
              <a:t>Format</a:t>
            </a:r>
            <a:endParaRPr lang="en-US" dirty="0" smtClean="0">
              <a:solidFill>
                <a:srgbClr val="000099"/>
              </a:solidFill>
              <a:latin typeface="Comic Sans MS" charset="0"/>
              <a:cs typeface="+mn-cs"/>
            </a:endParaRPr>
          </a:p>
          <a:p>
            <a:pPr marL="342900" indent="-342900">
              <a:buFont typeface="Wingdings" charset="2"/>
              <a:buChar char="v"/>
              <a:defRPr/>
            </a:pPr>
            <a:r>
              <a:rPr lang="en-US" dirty="0" smtClean="0">
                <a:solidFill>
                  <a:srgbClr val="000099"/>
                </a:solidFill>
                <a:latin typeface="Comic Sans MS" charset="0"/>
                <a:cs typeface="+mn-cs"/>
              </a:rPr>
              <a:t> </a:t>
            </a:r>
            <a:r>
              <a:rPr lang="en-US" dirty="0">
                <a:solidFill>
                  <a:srgbClr val="000099"/>
                </a:solidFill>
                <a:latin typeface="Comic Sans MS" charset="0"/>
                <a:cs typeface="+mn-cs"/>
              </a:rPr>
              <a:t>Bridges &amp; Switches: connecting multiple LAN segments</a:t>
            </a:r>
          </a:p>
          <a:p>
            <a:pPr marL="800100" lvl="1" indent="-342900">
              <a:buFont typeface="Wingdings" charset="2"/>
              <a:buChar char="§"/>
              <a:defRPr/>
            </a:pPr>
            <a:r>
              <a:rPr lang="en-US" sz="2200" dirty="0">
                <a:solidFill>
                  <a:srgbClr val="000099"/>
                </a:solidFill>
                <a:latin typeface="Comic Sans MS" charset="0"/>
                <a:cs typeface="+mn-cs"/>
              </a:rPr>
              <a:t>“plug-&amp;-play”: </a:t>
            </a:r>
            <a:r>
              <a:rPr lang="en-US" sz="2200" dirty="0">
                <a:solidFill>
                  <a:srgbClr val="0000FF"/>
                </a:solidFill>
                <a:latin typeface="Comic Sans MS" charset="0"/>
                <a:cs typeface="+mn-cs"/>
              </a:rPr>
              <a:t>cf. layer-1 repeater or layer-3 routers</a:t>
            </a:r>
          </a:p>
          <a:p>
            <a:pPr marL="800100" lvl="1" indent="-342900">
              <a:buFont typeface="Wingdings" charset="2"/>
              <a:buChar char="§"/>
              <a:defRPr/>
            </a:pPr>
            <a:r>
              <a:rPr lang="en-US" sz="2200" dirty="0">
                <a:solidFill>
                  <a:srgbClr val="000099"/>
                </a:solidFill>
                <a:latin typeface="Comic Sans MS" charset="0"/>
                <a:cs typeface="+mn-cs"/>
              </a:rPr>
              <a:t> </a:t>
            </a:r>
            <a:r>
              <a:rPr lang="en-US" sz="2200" dirty="0">
                <a:solidFill>
                  <a:schemeClr val="tx2"/>
                </a:solidFill>
                <a:latin typeface="Comic Sans MS" charset="0"/>
                <a:cs typeface="+mn-cs"/>
              </a:rPr>
              <a:t>basic functions: forwarding/filtering frames</a:t>
            </a:r>
          </a:p>
          <a:p>
            <a:pPr marL="800100" lvl="1" indent="-342900">
              <a:buFont typeface="Wingdings" charset="2"/>
              <a:buChar char="§"/>
              <a:defRPr/>
            </a:pPr>
            <a:r>
              <a:rPr lang="en-US" sz="2200" dirty="0">
                <a:solidFill>
                  <a:schemeClr val="tx2"/>
                </a:solidFill>
                <a:latin typeface="Comic Sans MS" charset="0"/>
                <a:cs typeface="+mn-cs"/>
              </a:rPr>
              <a:t> </a:t>
            </a:r>
            <a:r>
              <a:rPr lang="en-US" sz="2200" dirty="0" smtClean="0">
                <a:solidFill>
                  <a:schemeClr val="tx2"/>
                </a:solidFill>
                <a:latin typeface="Comic Sans MS" charset="0"/>
                <a:cs typeface="+mn-cs"/>
              </a:rPr>
              <a:t>switch </a:t>
            </a:r>
            <a:r>
              <a:rPr lang="en-US" sz="2200" dirty="0">
                <a:solidFill>
                  <a:schemeClr val="tx2"/>
                </a:solidFill>
                <a:latin typeface="Comic Sans MS" charset="0"/>
                <a:cs typeface="+mn-cs"/>
              </a:rPr>
              <a:t>forwarding </a:t>
            </a:r>
            <a:r>
              <a:rPr lang="en-US" sz="2200" dirty="0" smtClean="0">
                <a:solidFill>
                  <a:schemeClr val="tx2"/>
                </a:solidFill>
                <a:latin typeface="Comic Sans MS" charset="0"/>
                <a:cs typeface="+mn-cs"/>
              </a:rPr>
              <a:t>table:  </a:t>
            </a:r>
            <a:r>
              <a:rPr lang="en-US" sz="2200" dirty="0">
                <a:solidFill>
                  <a:srgbClr val="FF0000"/>
                </a:solidFill>
                <a:latin typeface="Comic Sans MS" charset="0"/>
                <a:cs typeface="+mn-cs"/>
              </a:rPr>
              <a:t>self-learning alg</a:t>
            </a:r>
            <a:r>
              <a:rPr lang="en-US" sz="2200" dirty="0" smtClean="0">
                <a:solidFill>
                  <a:srgbClr val="FF0000"/>
                </a:solidFill>
                <a:latin typeface="Comic Sans MS" charset="0"/>
                <a:cs typeface="+mn-cs"/>
              </a:rPr>
              <a:t>.</a:t>
            </a:r>
          </a:p>
          <a:p>
            <a:pPr marL="1257300" lvl="2" indent="-342900">
              <a:buFont typeface="Arial" charset="0"/>
              <a:buChar char="•"/>
              <a:defRPr/>
            </a:pPr>
            <a:r>
              <a:rPr lang="en-US" sz="2000" dirty="0">
                <a:solidFill>
                  <a:srgbClr val="7030A0"/>
                </a:solidFill>
                <a:latin typeface="Comic Sans MS" charset="0"/>
                <a:cs typeface="+mn-cs"/>
              </a:rPr>
              <a:t>b</a:t>
            </a:r>
            <a:r>
              <a:rPr lang="en-US" sz="2000" dirty="0" smtClean="0">
                <a:solidFill>
                  <a:srgbClr val="7030A0"/>
                </a:solidFill>
                <a:latin typeface="Comic Sans MS" charset="0"/>
                <a:cs typeface="+mn-cs"/>
              </a:rPr>
              <a:t>uild switch table using the source MAC </a:t>
            </a:r>
            <a:r>
              <a:rPr lang="en-US" sz="2000" dirty="0" err="1" smtClean="0">
                <a:solidFill>
                  <a:srgbClr val="7030A0"/>
                </a:solidFill>
                <a:latin typeface="Comic Sans MS" charset="0"/>
                <a:cs typeface="+mn-cs"/>
              </a:rPr>
              <a:t>addr</a:t>
            </a:r>
            <a:r>
              <a:rPr lang="en-US" sz="2000" dirty="0" smtClean="0">
                <a:solidFill>
                  <a:srgbClr val="7030A0"/>
                </a:solidFill>
                <a:latin typeface="Comic Sans MS" charset="0"/>
                <a:cs typeface="+mn-cs"/>
              </a:rPr>
              <a:t> of a frame</a:t>
            </a:r>
          </a:p>
          <a:p>
            <a:pPr marL="1257300" lvl="2" indent="-342900">
              <a:buFont typeface="Arial" charset="0"/>
              <a:buChar char="•"/>
              <a:defRPr/>
            </a:pPr>
            <a:r>
              <a:rPr lang="en-US" sz="2000" dirty="0">
                <a:solidFill>
                  <a:srgbClr val="7030A0"/>
                </a:solidFill>
                <a:latin typeface="Comic Sans MS" charset="0"/>
                <a:cs typeface="+mn-cs"/>
              </a:rPr>
              <a:t>f</a:t>
            </a:r>
            <a:r>
              <a:rPr lang="en-US" sz="2000" dirty="0" smtClean="0">
                <a:solidFill>
                  <a:srgbClr val="7030A0"/>
                </a:solidFill>
                <a:latin typeface="Comic Sans MS" charset="0"/>
                <a:cs typeface="+mn-cs"/>
              </a:rPr>
              <a:t>ilter &amp; forward based on </a:t>
            </a:r>
            <a:r>
              <a:rPr lang="en-US" sz="2000" dirty="0" err="1" smtClean="0">
                <a:solidFill>
                  <a:srgbClr val="7030A0"/>
                </a:solidFill>
                <a:latin typeface="Comic Sans MS" charset="0"/>
                <a:cs typeface="+mn-cs"/>
              </a:rPr>
              <a:t>dest</a:t>
            </a:r>
            <a:r>
              <a:rPr lang="en-US" sz="2000" dirty="0" smtClean="0">
                <a:solidFill>
                  <a:srgbClr val="7030A0"/>
                </a:solidFill>
                <a:latin typeface="Comic Sans MS" charset="0"/>
                <a:cs typeface="+mn-cs"/>
              </a:rPr>
              <a:t>. MAC </a:t>
            </a:r>
            <a:r>
              <a:rPr lang="en-US" sz="2000" dirty="0" err="1" smtClean="0">
                <a:solidFill>
                  <a:srgbClr val="7030A0"/>
                </a:solidFill>
                <a:latin typeface="Comic Sans MS" charset="0"/>
                <a:cs typeface="+mn-cs"/>
              </a:rPr>
              <a:t>addr</a:t>
            </a:r>
            <a:r>
              <a:rPr lang="en-US" sz="2000" dirty="0" smtClean="0">
                <a:solidFill>
                  <a:srgbClr val="7030A0"/>
                </a:solidFill>
                <a:latin typeface="Comic Sans MS" charset="0"/>
                <a:cs typeface="+mn-cs"/>
              </a:rPr>
              <a:t>: if there is an entry, forward using the output port; otherwise, “flood”</a:t>
            </a:r>
            <a:endParaRPr lang="en-US" sz="2200" dirty="0">
              <a:solidFill>
                <a:srgbClr val="7030A0"/>
              </a:solidFill>
              <a:latin typeface="Comic Sans MS" charset="0"/>
              <a:cs typeface="+mn-cs"/>
            </a:endParaRPr>
          </a:p>
        </p:txBody>
      </p:sp>
      <p:sp>
        <p:nvSpPr>
          <p:cNvPr id="7" name="Footer Placeholder 1"/>
          <p:cNvSpPr>
            <a:spLocks noGrp="1"/>
          </p:cNvSpPr>
          <p:nvPr>
            <p:ph type="ftr" sz="quarter" idx="10"/>
          </p:nvPr>
        </p:nvSpPr>
        <p:spPr/>
        <p:txBody>
          <a:bodyPr/>
          <a:lstStyle/>
          <a:p>
            <a:pPr>
              <a:defRPr/>
            </a:pPr>
            <a:r>
              <a:rPr lang="en-US" dirty="0"/>
              <a:t>CSci4211:                  Weekly Summary </a:t>
            </a:r>
          </a:p>
        </p:txBody>
      </p:sp>
      <p:sp>
        <p:nvSpPr>
          <p:cNvPr id="132100" name="Slide Number Placeholder 4"/>
          <p:cNvSpPr>
            <a:spLocks noGrp="1"/>
          </p:cNvSpPr>
          <p:nvPr>
            <p:ph type="sldNum" sz="quarter" idx="11"/>
          </p:nvPr>
        </p:nvSpPr>
        <p:spPr>
          <a:xfrm>
            <a:off x="6705600" y="64008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B85054B-B080-594A-8FBC-4280ABC98720}" type="slidenum">
              <a:rPr lang="en-US" sz="1200">
                <a:latin typeface="Comic Sans MS" charset="0"/>
              </a:rPr>
              <a:pPr/>
              <a:t>26</a:t>
            </a:fld>
            <a:endParaRPr lang="en-US" sz="1200">
              <a:latin typeface="Comic Sans MS" charset="0"/>
            </a:endParaRPr>
          </a:p>
        </p:txBody>
      </p:sp>
    </p:spTree>
    <p:extLst>
      <p:ext uri="{BB962C8B-B14F-4D97-AF65-F5344CB8AC3E}">
        <p14:creationId xmlns:p14="http://schemas.microsoft.com/office/powerpoint/2010/main" val="242271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dissolve">
                                      <p:cBhvr>
                                        <p:cTn id="7" dur="500"/>
                                        <p:tgtEl>
                                          <p:spTgt spid="74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dissolve">
                                      <p:cBhvr>
                                        <p:cTn id="12" dur="500"/>
                                        <p:tgtEl>
                                          <p:spTgt spid="747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4755">
                                            <p:txEl>
                                              <p:pRg st="2" end="2"/>
                                            </p:txEl>
                                          </p:spTgt>
                                        </p:tgtEl>
                                        <p:attrNameLst>
                                          <p:attrName>style.visibility</p:attrName>
                                        </p:attrNameLst>
                                      </p:cBhvr>
                                      <p:to>
                                        <p:strVal val="visible"/>
                                      </p:to>
                                    </p:set>
                                    <p:animEffect transition="in" filter="dissolve">
                                      <p:cBhvr>
                                        <p:cTn id="17" dur="500"/>
                                        <p:tgtEl>
                                          <p:spTgt spid="7475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4755">
                                            <p:txEl>
                                              <p:pRg st="3" end="3"/>
                                            </p:txEl>
                                          </p:spTgt>
                                        </p:tgtEl>
                                        <p:attrNameLst>
                                          <p:attrName>style.visibility</p:attrName>
                                        </p:attrNameLst>
                                      </p:cBhvr>
                                      <p:to>
                                        <p:strVal val="visible"/>
                                      </p:to>
                                    </p:set>
                                    <p:animEffect transition="in" filter="dissolve">
                                      <p:cBhvr>
                                        <p:cTn id="22" dur="500"/>
                                        <p:tgtEl>
                                          <p:spTgt spid="74755">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4755">
                                            <p:txEl>
                                              <p:pRg st="4" end="4"/>
                                            </p:txEl>
                                          </p:spTgt>
                                        </p:tgtEl>
                                        <p:attrNameLst>
                                          <p:attrName>style.visibility</p:attrName>
                                        </p:attrNameLst>
                                      </p:cBhvr>
                                      <p:to>
                                        <p:strVal val="visible"/>
                                      </p:to>
                                    </p:set>
                                    <p:animEffect transition="in" filter="dissolve">
                                      <p:cBhvr>
                                        <p:cTn id="25" dur="500"/>
                                        <p:tgtEl>
                                          <p:spTgt spid="74755">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4755">
                                            <p:txEl>
                                              <p:pRg st="5" end="5"/>
                                            </p:txEl>
                                          </p:spTgt>
                                        </p:tgtEl>
                                        <p:attrNameLst>
                                          <p:attrName>style.visibility</p:attrName>
                                        </p:attrNameLst>
                                      </p:cBhvr>
                                      <p:to>
                                        <p:strVal val="visible"/>
                                      </p:to>
                                    </p:set>
                                    <p:animEffect transition="in" filter="dissolve">
                                      <p:cBhvr>
                                        <p:cTn id="30" dur="500"/>
                                        <p:tgtEl>
                                          <p:spTgt spid="74755">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74755">
                                            <p:txEl>
                                              <p:pRg st="6" end="6"/>
                                            </p:txEl>
                                          </p:spTgt>
                                        </p:tgtEl>
                                        <p:attrNameLst>
                                          <p:attrName>style.visibility</p:attrName>
                                        </p:attrNameLst>
                                      </p:cBhvr>
                                      <p:to>
                                        <p:strVal val="visible"/>
                                      </p:to>
                                    </p:set>
                                    <p:animEffect transition="in" filter="dissolve">
                                      <p:cBhvr>
                                        <p:cTn id="35" dur="500"/>
                                        <p:tgtEl>
                                          <p:spTgt spid="7475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4755">
                                            <p:txEl>
                                              <p:pRg st="7" end="7"/>
                                            </p:txEl>
                                          </p:spTgt>
                                        </p:tgtEl>
                                        <p:attrNameLst>
                                          <p:attrName>style.visibility</p:attrName>
                                        </p:attrNameLst>
                                      </p:cBhvr>
                                      <p:to>
                                        <p:strVal val="visible"/>
                                      </p:to>
                                    </p:set>
                                    <p:animEffect transition="in" filter="dissolve">
                                      <p:cBhvr>
                                        <p:cTn id="40" dur="500"/>
                                        <p:tgtEl>
                                          <p:spTgt spid="7475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74755">
                                            <p:txEl>
                                              <p:pRg st="8" end="8"/>
                                            </p:txEl>
                                          </p:spTgt>
                                        </p:tgtEl>
                                        <p:attrNameLst>
                                          <p:attrName>style.visibility</p:attrName>
                                        </p:attrNameLst>
                                      </p:cBhvr>
                                      <p:to>
                                        <p:strVal val="visible"/>
                                      </p:to>
                                    </p:set>
                                    <p:animEffect transition="in" filter="dissolve">
                                      <p:cBhvr>
                                        <p:cTn id="45" dur="500"/>
                                        <p:tgtEl>
                                          <p:spTgt spid="74755">
                                            <p:txEl>
                                              <p:pRg st="8" end="8"/>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74755">
                                            <p:txEl>
                                              <p:pRg st="9" end="9"/>
                                            </p:txEl>
                                          </p:spTgt>
                                        </p:tgtEl>
                                        <p:attrNameLst>
                                          <p:attrName>style.visibility</p:attrName>
                                        </p:attrNameLst>
                                      </p:cBhvr>
                                      <p:to>
                                        <p:strVal val="visible"/>
                                      </p:to>
                                    </p:set>
                                    <p:animEffect transition="in" filter="dissolve">
                                      <p:cBhvr>
                                        <p:cTn id="50" dur="500"/>
                                        <p:tgtEl>
                                          <p:spTgt spid="74755">
                                            <p:txEl>
                                              <p:pRg st="9" end="9"/>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74755">
                                            <p:txEl>
                                              <p:pRg st="10" end="10"/>
                                            </p:txEl>
                                          </p:spTgt>
                                        </p:tgtEl>
                                        <p:attrNameLst>
                                          <p:attrName>style.visibility</p:attrName>
                                        </p:attrNameLst>
                                      </p:cBhvr>
                                      <p:to>
                                        <p:strVal val="visible"/>
                                      </p:to>
                                    </p:set>
                                    <p:animEffect transition="in" filter="dissolve">
                                      <p:cBhvr>
                                        <p:cTn id="55" dur="500"/>
                                        <p:tgtEl>
                                          <p:spTgt spid="74755">
                                            <p:txEl>
                                              <p:pRg st="10" end="10"/>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74755">
                                            <p:txEl>
                                              <p:pRg st="11" end="11"/>
                                            </p:txEl>
                                          </p:spTgt>
                                        </p:tgtEl>
                                        <p:attrNameLst>
                                          <p:attrName>style.visibility</p:attrName>
                                        </p:attrNameLst>
                                      </p:cBhvr>
                                      <p:to>
                                        <p:strVal val="visible"/>
                                      </p:to>
                                    </p:set>
                                    <p:animEffect transition="in" filter="dissolve">
                                      <p:cBhvr>
                                        <p:cTn id="60" dur="500"/>
                                        <p:tgtEl>
                                          <p:spTgt spid="74755">
                                            <p:txEl>
                                              <p:pRg st="11" end="11"/>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74755">
                                            <p:txEl>
                                              <p:pRg st="12" end="12"/>
                                            </p:txEl>
                                          </p:spTgt>
                                        </p:tgtEl>
                                        <p:attrNameLst>
                                          <p:attrName>style.visibility</p:attrName>
                                        </p:attrNameLst>
                                      </p:cBhvr>
                                      <p:to>
                                        <p:strVal val="visible"/>
                                      </p:to>
                                    </p:set>
                                    <p:animEffect transition="in" filter="dissolve">
                                      <p:cBhvr>
                                        <p:cTn id="63" dur="500"/>
                                        <p:tgtEl>
                                          <p:spTgt spid="74755">
                                            <p:txEl>
                                              <p:pRg st="12" end="12"/>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74755">
                                            <p:txEl>
                                              <p:pRg st="13" end="13"/>
                                            </p:txEl>
                                          </p:spTgt>
                                        </p:tgtEl>
                                        <p:attrNameLst>
                                          <p:attrName>style.visibility</p:attrName>
                                        </p:attrNameLst>
                                      </p:cBhvr>
                                      <p:to>
                                        <p:strVal val="visible"/>
                                      </p:to>
                                    </p:set>
                                    <p:animEffect transition="in" filter="dissolve">
                                      <p:cBhvr>
                                        <p:cTn id="66" dur="500"/>
                                        <p:tgtEl>
                                          <p:spTgt spid="7475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bldLvl="2"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
        <p:nvSpPr>
          <p:cNvPr id="238" name="Slide Number Placeholder 6"/>
          <p:cNvSpPr>
            <a:spLocks noGrp="1"/>
          </p:cNvSpPr>
          <p:nvPr>
            <p:ph type="sldNum" sz="quarter" idx="4294967295"/>
          </p:nvPr>
        </p:nvSpPr>
        <p:spPr>
          <a:xfrm>
            <a:off x="6553200" y="6248400"/>
            <a:ext cx="1905000" cy="457200"/>
          </a:xfrm>
          <a:prstGeom prst="rect">
            <a:avLst/>
          </a:prstGeom>
        </p:spPr>
        <p:txBody>
          <a:bodyPr/>
          <a:lstStyle>
            <a:lvl1pPr>
              <a:spcBef>
                <a:spcPct val="20000"/>
              </a:spcBef>
              <a:buChar char="•"/>
              <a:defRPr sz="2800">
                <a:solidFill>
                  <a:schemeClr val="tx1"/>
                </a:solidFill>
                <a:latin typeface="Comic Sans MS" charset="0"/>
                <a:ea typeface="MS PGothic"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defRPr/>
            </a:pPr>
            <a:fld id="{770EA50E-F442-9A44-B458-F7C2576A83B5}" type="slidenum">
              <a:rPr lang="en-US" altLang="en-US" sz="1200" smtClean="0"/>
              <a:pPr>
                <a:spcBef>
                  <a:spcPct val="0"/>
                </a:spcBef>
                <a:buFontTx/>
                <a:buNone/>
                <a:defRPr/>
              </a:pPr>
              <a:t>27</a:t>
            </a:fld>
            <a:endParaRPr lang="en-US" altLang="en-US" sz="1200" dirty="0" smtClean="0"/>
          </a:p>
        </p:txBody>
      </p:sp>
      <p:sp>
        <p:nvSpPr>
          <p:cNvPr id="143362" name="Rectangle 2"/>
          <p:cNvSpPr>
            <a:spLocks noGrp="1" noChangeArrowheads="1"/>
          </p:cNvSpPr>
          <p:nvPr>
            <p:ph type="title"/>
          </p:nvPr>
        </p:nvSpPr>
        <p:spPr>
          <a:xfrm>
            <a:off x="304800" y="228600"/>
            <a:ext cx="8382000" cy="914400"/>
          </a:xfrm>
        </p:spPr>
        <p:txBody>
          <a:bodyPr/>
          <a:lstStyle/>
          <a:p>
            <a:pPr>
              <a:defRPr/>
            </a:pPr>
            <a:r>
              <a:rPr lang="en-US" sz="3600" smtClean="0">
                <a:ea typeface="+mj-ea"/>
                <a:cs typeface="+mj-cs"/>
              </a:rPr>
              <a:t>Data Link Layer: Introduction</a:t>
            </a:r>
          </a:p>
        </p:txBody>
      </p:sp>
      <p:sp>
        <p:nvSpPr>
          <p:cNvPr id="143363" name="Rectangle 3"/>
          <p:cNvSpPr>
            <a:spLocks noGrp="1" noChangeArrowheads="1"/>
          </p:cNvSpPr>
          <p:nvPr>
            <p:ph type="body" sz="half" idx="1"/>
          </p:nvPr>
        </p:nvSpPr>
        <p:spPr>
          <a:xfrm>
            <a:off x="322263" y="1219200"/>
            <a:ext cx="4249737" cy="4648200"/>
          </a:xfrm>
        </p:spPr>
        <p:txBody>
          <a:bodyPr/>
          <a:lstStyle/>
          <a:p>
            <a:pPr>
              <a:buFontTx/>
              <a:buNone/>
              <a:defRPr/>
            </a:pPr>
            <a:r>
              <a:rPr lang="en-US" altLang="en-US" sz="2400" u="sng" smtClean="0">
                <a:solidFill>
                  <a:srgbClr val="FF0000"/>
                </a:solidFill>
              </a:rPr>
              <a:t>Some terminology:</a:t>
            </a:r>
            <a:endParaRPr lang="en-US" altLang="en-US" sz="2400" smtClean="0"/>
          </a:p>
          <a:p>
            <a:pPr>
              <a:defRPr/>
            </a:pPr>
            <a:r>
              <a:rPr lang="en-US" altLang="en-US" sz="2000" smtClean="0"/>
              <a:t>hosts and routers are </a:t>
            </a:r>
            <a:r>
              <a:rPr lang="en-US" altLang="en-US" sz="2000" b="1" smtClean="0">
                <a:solidFill>
                  <a:srgbClr val="FF0000"/>
                </a:solidFill>
              </a:rPr>
              <a:t>nodes</a:t>
            </a:r>
          </a:p>
          <a:p>
            <a:pPr>
              <a:buFontTx/>
              <a:buNone/>
              <a:defRPr/>
            </a:pPr>
            <a:r>
              <a:rPr lang="en-US" altLang="en-US" sz="2000" smtClean="0"/>
              <a:t>    (bridges and switches too)</a:t>
            </a:r>
          </a:p>
          <a:p>
            <a:pPr>
              <a:defRPr/>
            </a:pPr>
            <a:r>
              <a:rPr lang="en-US" altLang="en-US" sz="2000" smtClean="0"/>
              <a:t>communication channels that connect adjacent nodes along communication path are </a:t>
            </a:r>
            <a:r>
              <a:rPr lang="en-US" altLang="en-US" sz="2000" b="1" smtClean="0">
                <a:solidFill>
                  <a:srgbClr val="FF0000"/>
                </a:solidFill>
              </a:rPr>
              <a:t>links</a:t>
            </a:r>
          </a:p>
          <a:p>
            <a:pPr lvl="1">
              <a:defRPr/>
            </a:pPr>
            <a:r>
              <a:rPr lang="en-US" altLang="en-US" sz="2000" smtClean="0"/>
              <a:t>wired links</a:t>
            </a:r>
          </a:p>
          <a:p>
            <a:pPr lvl="1">
              <a:defRPr/>
            </a:pPr>
            <a:r>
              <a:rPr lang="en-US" altLang="en-US" sz="2000" smtClean="0"/>
              <a:t>wireless links</a:t>
            </a:r>
          </a:p>
          <a:p>
            <a:pPr lvl="1">
              <a:defRPr/>
            </a:pPr>
            <a:r>
              <a:rPr lang="en-US" altLang="en-US" sz="2000" smtClean="0"/>
              <a:t>LANs (local area networks)</a:t>
            </a:r>
            <a:endParaRPr lang="en-US" altLang="en-US" sz="2000" b="1" smtClean="0">
              <a:solidFill>
                <a:srgbClr val="FF0000"/>
              </a:solidFill>
            </a:endParaRPr>
          </a:p>
          <a:p>
            <a:pPr>
              <a:defRPr/>
            </a:pPr>
            <a:r>
              <a:rPr lang="en-US" altLang="en-US" sz="2000" smtClean="0"/>
              <a:t>layer 2 PDU (</a:t>
            </a:r>
            <a:r>
              <a:rPr lang="ja-JP" altLang="en-US" sz="2000" smtClean="0">
                <a:latin typeface="Arial" pitchFamily="34" charset="0"/>
              </a:rPr>
              <a:t>“</a:t>
            </a:r>
            <a:r>
              <a:rPr lang="en-US" altLang="ja-JP" sz="2000" smtClean="0"/>
              <a:t>packet</a:t>
            </a:r>
            <a:r>
              <a:rPr lang="ja-JP" altLang="en-US" sz="2000" smtClean="0">
                <a:latin typeface="Arial" pitchFamily="34" charset="0"/>
              </a:rPr>
              <a:t>”</a:t>
            </a:r>
            <a:r>
              <a:rPr lang="en-US" altLang="ja-JP" sz="2000" smtClean="0"/>
              <a:t>) referred to as </a:t>
            </a:r>
            <a:r>
              <a:rPr lang="en-US" altLang="ja-JP" sz="2000" b="1" smtClean="0">
                <a:solidFill>
                  <a:srgbClr val="FF0000"/>
                </a:solidFill>
              </a:rPr>
              <a:t>frame</a:t>
            </a:r>
            <a:r>
              <a:rPr lang="en-US" altLang="ja-JP" sz="2000" b="1" smtClean="0"/>
              <a:t>, </a:t>
            </a:r>
            <a:r>
              <a:rPr lang="en-US" altLang="ja-JP" sz="2000" smtClean="0"/>
              <a:t>which encapsulates a layer-3 packet, e.g., an IP datagram</a:t>
            </a:r>
          </a:p>
          <a:p>
            <a:pPr>
              <a:buFontTx/>
              <a:buNone/>
              <a:defRPr/>
            </a:pPr>
            <a:endParaRPr lang="en-US" altLang="en-US" sz="2000" smtClean="0"/>
          </a:p>
          <a:p>
            <a:pPr>
              <a:defRPr/>
            </a:pPr>
            <a:endParaRPr lang="en-US" altLang="en-US" sz="2400" smtClean="0"/>
          </a:p>
        </p:txBody>
      </p:sp>
      <p:grpSp>
        <p:nvGrpSpPr>
          <p:cNvPr id="19461" name="Group 4"/>
          <p:cNvGrpSpPr>
            <a:grpSpLocks/>
          </p:cNvGrpSpPr>
          <p:nvPr/>
        </p:nvGrpSpPr>
        <p:grpSpPr bwMode="auto">
          <a:xfrm>
            <a:off x="4495800" y="990600"/>
            <a:ext cx="4183063" cy="4878388"/>
            <a:chOff x="2882" y="727"/>
            <a:chExt cx="2635" cy="3073"/>
          </a:xfrm>
        </p:grpSpPr>
        <p:sp>
          <p:nvSpPr>
            <p:cNvPr id="143365" name="Freeform 5"/>
            <p:cNvSpPr>
              <a:spLocks/>
            </p:cNvSpPr>
            <p:nvPr/>
          </p:nvSpPr>
          <p:spPr bwMode="auto">
            <a:xfrm>
              <a:off x="4228" y="1082"/>
              <a:ext cx="1289" cy="1291"/>
            </a:xfrm>
            <a:custGeom>
              <a:avLst/>
              <a:gdLst>
                <a:gd name="T0" fmla="*/ 237 w 1292"/>
                <a:gd name="T1" fmla="*/ 7 h 1255"/>
                <a:gd name="T2" fmla="*/ 35 w 1292"/>
                <a:gd name="T3" fmla="*/ 167 h 1255"/>
                <a:gd name="T4" fmla="*/ 29 w 1292"/>
                <a:gd name="T5" fmla="*/ 553 h 1255"/>
                <a:gd name="T6" fmla="*/ 53 w 1292"/>
                <a:gd name="T7" fmla="*/ 877 h 1255"/>
                <a:gd name="T8" fmla="*/ 243 w 1292"/>
                <a:gd name="T9" fmla="*/ 922 h 1255"/>
                <a:gd name="T10" fmla="*/ 644 w 1292"/>
                <a:gd name="T11" fmla="*/ 1194 h 1255"/>
                <a:gd name="T12" fmla="*/ 991 w 1292"/>
                <a:gd name="T13" fmla="*/ 1308 h 1255"/>
                <a:gd name="T14" fmla="*/ 1193 w 1292"/>
                <a:gd name="T15" fmla="*/ 1080 h 1255"/>
                <a:gd name="T16" fmla="*/ 1265 w 1292"/>
                <a:gd name="T17" fmla="*/ 471 h 1255"/>
                <a:gd name="T18" fmla="*/ 1199 w 1292"/>
                <a:gd name="T19" fmla="*/ 223 h 1255"/>
                <a:gd name="T20" fmla="*/ 745 w 1292"/>
                <a:gd name="T21" fmla="*/ 121 h 1255"/>
                <a:gd name="T22" fmla="*/ 237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366" name="Freeform 6"/>
            <p:cNvSpPr>
              <a:spLocks/>
            </p:cNvSpPr>
            <p:nvPr/>
          </p:nvSpPr>
          <p:spPr bwMode="auto">
            <a:xfrm>
              <a:off x="2882" y="972"/>
              <a:ext cx="1337" cy="1224"/>
            </a:xfrm>
            <a:custGeom>
              <a:avLst/>
              <a:gdLst>
                <a:gd name="T0" fmla="*/ 548 w 1340"/>
                <a:gd name="T1" fmla="*/ 44 h 1191"/>
                <a:gd name="T2" fmla="*/ 82 w 1340"/>
                <a:gd name="T3" fmla="*/ 64 h 1191"/>
                <a:gd name="T4" fmla="*/ 58 w 1340"/>
                <a:gd name="T5" fmla="*/ 424 h 1191"/>
                <a:gd name="T6" fmla="*/ 28 w 1340"/>
                <a:gd name="T7" fmla="*/ 761 h 1191"/>
                <a:gd name="T8" fmla="*/ 112 w 1340"/>
                <a:gd name="T9" fmla="*/ 919 h 1191"/>
                <a:gd name="T10" fmla="*/ 536 w 1340"/>
                <a:gd name="T11" fmla="*/ 925 h 1191"/>
                <a:gd name="T12" fmla="*/ 638 w 1340"/>
                <a:gd name="T13" fmla="*/ 1191 h 1191"/>
                <a:gd name="T14" fmla="*/ 1228 w 1340"/>
                <a:gd name="T15" fmla="*/ 1159 h 1191"/>
                <a:gd name="T16" fmla="*/ 1270 w 1340"/>
                <a:gd name="T17" fmla="*/ 602 h 1191"/>
                <a:gd name="T18" fmla="*/ 1198 w 1340"/>
                <a:gd name="T19" fmla="*/ 361 h 1191"/>
                <a:gd name="T20" fmla="*/ 756 w 1340"/>
                <a:gd name="T21" fmla="*/ 304 h 1191"/>
                <a:gd name="T22" fmla="*/ 548 w 1340"/>
                <a:gd name="T23" fmla="*/ 44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367" name="Freeform 7"/>
            <p:cNvSpPr>
              <a:spLocks/>
            </p:cNvSpPr>
            <p:nvPr/>
          </p:nvSpPr>
          <p:spPr bwMode="auto">
            <a:xfrm>
              <a:off x="3146" y="2090"/>
              <a:ext cx="2131" cy="1710"/>
            </a:xfrm>
            <a:custGeom>
              <a:avLst/>
              <a:gdLst>
                <a:gd name="T0" fmla="*/ 27 w 2135"/>
                <a:gd name="T1" fmla="*/ 690 h 1662"/>
                <a:gd name="T2" fmla="*/ 105 w 2135"/>
                <a:gd name="T3" fmla="*/ 80 h 1662"/>
                <a:gd name="T4" fmla="*/ 655 w 2135"/>
                <a:gd name="T5" fmla="*/ 208 h 1662"/>
                <a:gd name="T6" fmla="*/ 1205 w 2135"/>
                <a:gd name="T7" fmla="*/ 106 h 1662"/>
                <a:gd name="T8" fmla="*/ 1993 w 2135"/>
                <a:gd name="T9" fmla="*/ 430 h 1662"/>
                <a:gd name="T10" fmla="*/ 2005 w 2135"/>
                <a:gd name="T11" fmla="*/ 1211 h 1662"/>
                <a:gd name="T12" fmla="*/ 1575 w 2135"/>
                <a:gd name="T13" fmla="*/ 1694 h 1662"/>
                <a:gd name="T14" fmla="*/ 809 w 2135"/>
                <a:gd name="T15" fmla="*/ 1605 h 1662"/>
                <a:gd name="T16" fmla="*/ 499 w 2135"/>
                <a:gd name="T17" fmla="*/ 1345 h 1662"/>
                <a:gd name="T18" fmla="*/ 183 w 2135"/>
                <a:gd name="T19" fmla="*/ 1129 h 1662"/>
                <a:gd name="T20" fmla="*/ 27 w 2135"/>
                <a:gd name="T21" fmla="*/ 69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nvGrpSpPr>
            <p:cNvPr id="19465" name="Group 8"/>
            <p:cNvGrpSpPr>
              <a:grpSpLocks/>
            </p:cNvGrpSpPr>
            <p:nvPr/>
          </p:nvGrpSpPr>
          <p:grpSpPr bwMode="auto">
            <a:xfrm>
              <a:off x="2966" y="1076"/>
              <a:ext cx="526" cy="246"/>
              <a:chOff x="3552" y="246"/>
              <a:chExt cx="527" cy="248"/>
            </a:xfrm>
          </p:grpSpPr>
          <p:graphicFrame>
            <p:nvGraphicFramePr>
              <p:cNvPr id="19690" name="Object 9"/>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97424" name="Clip" r:id="rId3" imgW="1307079" imgH="1083682" progId="MS_ClipArt_Gallery.2">
                      <p:embed/>
                    </p:oleObj>
                  </mc:Choice>
                  <mc:Fallback>
                    <p:oleObj name="Clip" r:id="rId3" imgW="1307079" imgH="1083682"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691" name="Object 10"/>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97425" name="Clip" r:id="rId5" imgW="682368" imgH="480541" progId="MS_ClipArt_Gallery.2">
                      <p:embed/>
                    </p:oleObj>
                  </mc:Choice>
                  <mc:Fallback>
                    <p:oleObj name="Clip" r:id="rId5" imgW="682368" imgH="48054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3371" name="Line 11"/>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9466" name="Group 12"/>
            <p:cNvGrpSpPr>
              <a:grpSpLocks/>
            </p:cNvGrpSpPr>
            <p:nvPr/>
          </p:nvGrpSpPr>
          <p:grpSpPr bwMode="auto">
            <a:xfrm>
              <a:off x="2966" y="1535"/>
              <a:ext cx="526" cy="246"/>
              <a:chOff x="3552" y="246"/>
              <a:chExt cx="527" cy="248"/>
            </a:xfrm>
          </p:grpSpPr>
          <p:graphicFrame>
            <p:nvGraphicFramePr>
              <p:cNvPr id="19687" name="Object 13"/>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97426" name="Clip" r:id="rId7" imgW="1307079" imgH="1083682" progId="MS_ClipArt_Gallery.2">
                      <p:embed/>
                    </p:oleObj>
                  </mc:Choice>
                  <mc:Fallback>
                    <p:oleObj name="Clip" r:id="rId7" imgW="1307079" imgH="1083682"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688" name="Object 14"/>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97427" name="Clip" r:id="rId8" imgW="682368" imgH="480541" progId="MS_ClipArt_Gallery.2">
                      <p:embed/>
                    </p:oleObj>
                  </mc:Choice>
                  <mc:Fallback>
                    <p:oleObj name="Clip" r:id="rId8" imgW="682368" imgH="48054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3375" name="Line 15"/>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9467" name="Group 16"/>
            <p:cNvGrpSpPr>
              <a:grpSpLocks/>
            </p:cNvGrpSpPr>
            <p:nvPr/>
          </p:nvGrpSpPr>
          <p:grpSpPr bwMode="auto">
            <a:xfrm>
              <a:off x="3236" y="1371"/>
              <a:ext cx="50" cy="165"/>
              <a:chOff x="3842" y="406"/>
              <a:chExt cx="51" cy="167"/>
            </a:xfrm>
          </p:grpSpPr>
          <p:sp>
            <p:nvSpPr>
              <p:cNvPr id="143377" name="Oval 17"/>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378" name="Oval 18"/>
              <p:cNvSpPr>
                <a:spLocks noChangeArrowheads="1"/>
              </p:cNvSpPr>
              <p:nvPr/>
            </p:nvSpPr>
            <p:spPr bwMode="auto">
              <a:xfrm>
                <a:off x="3844" y="466"/>
                <a:ext cx="47" cy="6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379" name="Oval 19"/>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grpSp>
          <p:nvGrpSpPr>
            <p:cNvPr id="19468" name="Group 20"/>
            <p:cNvGrpSpPr>
              <a:grpSpLocks/>
            </p:cNvGrpSpPr>
            <p:nvPr/>
          </p:nvGrpSpPr>
          <p:grpSpPr bwMode="auto">
            <a:xfrm>
              <a:off x="3572" y="1759"/>
              <a:ext cx="150" cy="304"/>
              <a:chOff x="4180" y="783"/>
              <a:chExt cx="150" cy="307"/>
            </a:xfrm>
          </p:grpSpPr>
          <p:sp>
            <p:nvSpPr>
              <p:cNvPr id="143381" name="AutoShape 2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382" name="Rectangle 2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383"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384"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385" name="Line 2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386" name="Line 2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387"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388" name="Rectangle 28"/>
              <p:cNvSpPr>
                <a:spLocks noChangeArrowheads="1"/>
              </p:cNvSpPr>
              <p:nvPr/>
            </p:nvSpPr>
            <p:spPr bwMode="auto">
              <a:xfrm>
                <a:off x="4202" y="924"/>
                <a:ext cx="48" cy="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grpSp>
          <p:nvGrpSpPr>
            <p:cNvPr id="19469" name="Group 29"/>
            <p:cNvGrpSpPr>
              <a:grpSpLocks/>
            </p:cNvGrpSpPr>
            <p:nvPr/>
          </p:nvGrpSpPr>
          <p:grpSpPr bwMode="auto">
            <a:xfrm rot="-5400000">
              <a:off x="3794" y="1825"/>
              <a:ext cx="63" cy="167"/>
              <a:chOff x="3842" y="406"/>
              <a:chExt cx="51" cy="167"/>
            </a:xfrm>
          </p:grpSpPr>
          <p:sp>
            <p:nvSpPr>
              <p:cNvPr id="143390" name="Oval 30"/>
              <p:cNvSpPr>
                <a:spLocks noChangeArrowheads="1"/>
              </p:cNvSpPr>
              <p:nvPr/>
            </p:nvSpPr>
            <p:spPr bwMode="auto">
              <a:xfrm>
                <a:off x="3840" y="399"/>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391" name="Oval 31"/>
              <p:cNvSpPr>
                <a:spLocks noChangeArrowheads="1"/>
              </p:cNvSpPr>
              <p:nvPr/>
            </p:nvSpPr>
            <p:spPr bwMode="auto">
              <a:xfrm>
                <a:off x="3843" y="466"/>
                <a:ext cx="49"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392" name="Oval 32"/>
              <p:cNvSpPr>
                <a:spLocks noChangeArrowheads="1"/>
              </p:cNvSpPr>
              <p:nvPr/>
            </p:nvSpPr>
            <p:spPr bwMode="auto">
              <a:xfrm>
                <a:off x="3843" y="526"/>
                <a:ext cx="49"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sp>
          <p:nvSpPr>
            <p:cNvPr id="143393" name="Line 33"/>
            <p:cNvSpPr>
              <a:spLocks noChangeShapeType="1"/>
            </p:cNvSpPr>
            <p:nvPr/>
          </p:nvSpPr>
          <p:spPr bwMode="auto">
            <a:xfrm>
              <a:off x="3670" y="1688"/>
              <a:ext cx="355"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394" name="Line 34"/>
            <p:cNvSpPr>
              <a:spLocks noChangeShapeType="1"/>
            </p:cNvSpPr>
            <p:nvPr/>
          </p:nvSpPr>
          <p:spPr bwMode="auto">
            <a:xfrm>
              <a:off x="3672" y="1685"/>
              <a:ext cx="2"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395" name="Line 35"/>
            <p:cNvSpPr>
              <a:spLocks noChangeShapeType="1"/>
            </p:cNvSpPr>
            <p:nvPr/>
          </p:nvSpPr>
          <p:spPr bwMode="auto">
            <a:xfrm>
              <a:off x="4027" y="1684"/>
              <a:ext cx="1" cy="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396" name="Line 36"/>
            <p:cNvSpPr>
              <a:spLocks noChangeShapeType="1"/>
            </p:cNvSpPr>
            <p:nvPr/>
          </p:nvSpPr>
          <p:spPr bwMode="auto">
            <a:xfrm>
              <a:off x="3455" y="1272"/>
              <a:ext cx="207" cy="2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397" name="Line 37"/>
            <p:cNvSpPr>
              <a:spLocks noChangeShapeType="1"/>
            </p:cNvSpPr>
            <p:nvPr/>
          </p:nvSpPr>
          <p:spPr bwMode="auto">
            <a:xfrm flipV="1">
              <a:off x="3464" y="1492"/>
              <a:ext cx="198" cy="25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398" name="Line 38"/>
            <p:cNvSpPr>
              <a:spLocks noChangeShapeType="1"/>
            </p:cNvSpPr>
            <p:nvPr/>
          </p:nvSpPr>
          <p:spPr bwMode="auto">
            <a:xfrm flipV="1">
              <a:off x="3842" y="1558"/>
              <a:ext cx="1"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nvGrpSpPr>
            <p:cNvPr id="19476" name="Group 39"/>
            <p:cNvGrpSpPr>
              <a:grpSpLocks/>
            </p:cNvGrpSpPr>
            <p:nvPr/>
          </p:nvGrpSpPr>
          <p:grpSpPr bwMode="auto">
            <a:xfrm>
              <a:off x="3927" y="1741"/>
              <a:ext cx="150" cy="305"/>
              <a:chOff x="4180" y="783"/>
              <a:chExt cx="150" cy="307"/>
            </a:xfrm>
          </p:grpSpPr>
          <p:sp>
            <p:nvSpPr>
              <p:cNvPr id="143400" name="AutoShape 40"/>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01" name="Rectangle 41"/>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02" name="Rectangle 4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03" name="AutoShape 4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04" name="Line 44"/>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05" name="Line 45"/>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06" name="Rectangle 4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07" name="Rectangle 47"/>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grpSp>
          <p:nvGrpSpPr>
            <p:cNvPr id="19477" name="Group 48"/>
            <p:cNvGrpSpPr>
              <a:grpSpLocks/>
            </p:cNvGrpSpPr>
            <p:nvPr/>
          </p:nvGrpSpPr>
          <p:grpSpPr bwMode="auto">
            <a:xfrm>
              <a:off x="3241" y="2218"/>
              <a:ext cx="344" cy="714"/>
              <a:chOff x="3314" y="1248"/>
              <a:chExt cx="344" cy="694"/>
            </a:xfrm>
          </p:grpSpPr>
          <p:graphicFrame>
            <p:nvGraphicFramePr>
              <p:cNvPr id="19656" name="Object 49"/>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97428" name="Clip" r:id="rId9" imgW="1307079" imgH="1083682" progId="MS_ClipArt_Gallery.2">
                      <p:embed/>
                    </p:oleObj>
                  </mc:Choice>
                  <mc:Fallback>
                    <p:oleObj name="Clip" r:id="rId9" imgW="1307079" imgH="1083682"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3410" name="Line 50"/>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aphicFrame>
            <p:nvGraphicFramePr>
              <p:cNvPr id="19658" name="Object 51"/>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97429" name="Clip" r:id="rId10" imgW="1307079" imgH="1083682" progId="MS_ClipArt_Gallery.2">
                      <p:embed/>
                    </p:oleObj>
                  </mc:Choice>
                  <mc:Fallback>
                    <p:oleObj name="Clip" r:id="rId10" imgW="1307079" imgH="1083682"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3412" name="Line 52"/>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nvGrpSpPr>
              <p:cNvPr id="19660" name="Group 53"/>
              <p:cNvGrpSpPr>
                <a:grpSpLocks/>
              </p:cNvGrpSpPr>
              <p:nvPr/>
            </p:nvGrpSpPr>
            <p:grpSpPr bwMode="auto">
              <a:xfrm>
                <a:off x="3404" y="1504"/>
                <a:ext cx="51" cy="167"/>
                <a:chOff x="3842" y="406"/>
                <a:chExt cx="51" cy="167"/>
              </a:xfrm>
            </p:grpSpPr>
            <p:sp>
              <p:nvSpPr>
                <p:cNvPr id="143414" name="Oval 54"/>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15" name="Oval 55"/>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16" name="Oval 56"/>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sp>
            <p:nvSpPr>
              <p:cNvPr id="143417" name="Line 57"/>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aphicFrame>
          <p:nvGraphicFramePr>
            <p:cNvPr id="19478" name="Object 58"/>
            <p:cNvGraphicFramePr>
              <a:graphicFrameLocks noChangeAspect="1"/>
            </p:cNvGraphicFramePr>
            <p:nvPr/>
          </p:nvGraphicFramePr>
          <p:xfrm>
            <a:off x="3863" y="2996"/>
            <a:ext cx="300" cy="256"/>
          </p:xfrm>
          <a:graphic>
            <a:graphicData uri="http://schemas.openxmlformats.org/presentationml/2006/ole">
              <mc:AlternateContent xmlns:mc="http://schemas.openxmlformats.org/markup-compatibility/2006">
                <mc:Choice xmlns:v="urn:schemas-microsoft-com:vml" Requires="v">
                  <p:oleObj spid="_x0000_s297430" name="Clip" r:id="rId11" imgW="1307079" imgH="1083682" progId="MS_ClipArt_Gallery.2">
                    <p:embed/>
                  </p:oleObj>
                </mc:Choice>
                <mc:Fallback>
                  <p:oleObj name="Clip" r:id="rId11" imgW="1307079" imgH="1083682"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 y="2996"/>
                          <a:ext cx="30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9" name="Object 59"/>
            <p:cNvGraphicFramePr>
              <a:graphicFrameLocks noChangeAspect="1"/>
            </p:cNvGraphicFramePr>
            <p:nvPr/>
          </p:nvGraphicFramePr>
          <p:xfrm>
            <a:off x="3423" y="2988"/>
            <a:ext cx="298" cy="254"/>
          </p:xfrm>
          <a:graphic>
            <a:graphicData uri="http://schemas.openxmlformats.org/presentationml/2006/ole">
              <mc:AlternateContent xmlns:mc="http://schemas.openxmlformats.org/markup-compatibility/2006">
                <mc:Choice xmlns:v="urn:schemas-microsoft-com:vml" Requires="v">
                  <p:oleObj spid="_x0000_s297431" name="Clip" r:id="rId12" imgW="1307079" imgH="1083682" progId="MS_ClipArt_Gallery.2">
                    <p:embed/>
                  </p:oleObj>
                </mc:Choice>
                <mc:Fallback>
                  <p:oleObj name="Clip" r:id="rId12" imgW="1307079" imgH="1083682"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 y="2988"/>
                          <a:ext cx="298"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3420" name="Oval 60"/>
            <p:cNvSpPr>
              <a:spLocks noChangeArrowheads="1"/>
            </p:cNvSpPr>
            <p:nvPr/>
          </p:nvSpPr>
          <p:spPr bwMode="auto">
            <a:xfrm rot="-5400000">
              <a:off x="3721" y="3069"/>
              <a:ext cx="48"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21" name="Oval 61"/>
            <p:cNvSpPr>
              <a:spLocks noChangeArrowheads="1"/>
            </p:cNvSpPr>
            <p:nvPr/>
          </p:nvSpPr>
          <p:spPr bwMode="auto">
            <a:xfrm rot="-5400000">
              <a:off x="3781" y="3068"/>
              <a:ext cx="49"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22" name="Oval 62"/>
            <p:cNvSpPr>
              <a:spLocks noChangeArrowheads="1"/>
            </p:cNvSpPr>
            <p:nvPr/>
          </p:nvSpPr>
          <p:spPr bwMode="auto">
            <a:xfrm rot="-5400000">
              <a:off x="3837" y="3071"/>
              <a:ext cx="48"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23" name="Line 63"/>
            <p:cNvSpPr>
              <a:spLocks noChangeShapeType="1"/>
            </p:cNvSpPr>
            <p:nvPr/>
          </p:nvSpPr>
          <p:spPr bwMode="auto">
            <a:xfrm rot="-5400000">
              <a:off x="4023" y="2977"/>
              <a:ext cx="46"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24" name="Line 64"/>
            <p:cNvSpPr>
              <a:spLocks noChangeShapeType="1"/>
            </p:cNvSpPr>
            <p:nvPr/>
          </p:nvSpPr>
          <p:spPr bwMode="auto">
            <a:xfrm rot="5400000" flipH="1">
              <a:off x="3573" y="2971"/>
              <a:ext cx="4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25" name="Line 65"/>
            <p:cNvSpPr>
              <a:spLocks noChangeShapeType="1"/>
            </p:cNvSpPr>
            <p:nvPr/>
          </p:nvSpPr>
          <p:spPr bwMode="auto">
            <a:xfrm rot="16200000" flipV="1">
              <a:off x="3825" y="2726"/>
              <a:ext cx="0" cy="4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26" name="Line 66"/>
            <p:cNvSpPr>
              <a:spLocks noChangeShapeType="1"/>
            </p:cNvSpPr>
            <p:nvPr/>
          </p:nvSpPr>
          <p:spPr bwMode="auto">
            <a:xfrm flipV="1">
              <a:off x="3585" y="2662"/>
              <a:ext cx="67"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27" name="Line 67"/>
            <p:cNvSpPr>
              <a:spLocks noChangeShapeType="1"/>
            </p:cNvSpPr>
            <p:nvPr/>
          </p:nvSpPr>
          <p:spPr bwMode="auto">
            <a:xfrm flipH="1">
              <a:off x="4586" y="2695"/>
              <a:ext cx="200" cy="3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aphicFrame>
          <p:nvGraphicFramePr>
            <p:cNvPr id="19488" name="Object 68"/>
            <p:cNvGraphicFramePr>
              <a:graphicFrameLocks noChangeAspect="1"/>
            </p:cNvGraphicFramePr>
            <p:nvPr/>
          </p:nvGraphicFramePr>
          <p:xfrm>
            <a:off x="4713" y="2351"/>
            <a:ext cx="146" cy="185"/>
          </p:xfrm>
          <a:graphic>
            <a:graphicData uri="http://schemas.openxmlformats.org/presentationml/2006/ole">
              <mc:AlternateContent xmlns:mc="http://schemas.openxmlformats.org/markup-compatibility/2006">
                <mc:Choice xmlns:v="urn:schemas-microsoft-com:vml" Requires="v">
                  <p:oleObj spid="_x0000_s297432" name="Clip" r:id="rId13" imgW="983255" imgH="1207724" progId="MS_ClipArt_Gallery.2">
                    <p:embed/>
                  </p:oleObj>
                </mc:Choice>
                <mc:Fallback>
                  <p:oleObj name="Clip" r:id="rId13" imgW="983255" imgH="1207724" progId="MS_ClipArt_Gallery.2">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13" y="2351"/>
                          <a:ext cx="146"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89" name="Object 69"/>
            <p:cNvGraphicFramePr>
              <a:graphicFrameLocks noChangeAspect="1"/>
            </p:cNvGraphicFramePr>
            <p:nvPr/>
          </p:nvGraphicFramePr>
          <p:xfrm>
            <a:off x="3755" y="2413"/>
            <a:ext cx="146" cy="185"/>
          </p:xfrm>
          <a:graphic>
            <a:graphicData uri="http://schemas.openxmlformats.org/presentationml/2006/ole">
              <mc:AlternateContent xmlns:mc="http://schemas.openxmlformats.org/markup-compatibility/2006">
                <mc:Choice xmlns:v="urn:schemas-microsoft-com:vml" Requires="v">
                  <p:oleObj spid="_x0000_s297433" name="Clip" r:id="rId15" imgW="983255" imgH="1207724" progId="MS_ClipArt_Gallery.2">
                    <p:embed/>
                  </p:oleObj>
                </mc:Choice>
                <mc:Fallback>
                  <p:oleObj name="Clip" r:id="rId15" imgW="983255" imgH="1207724" progId="MS_ClipArt_Gallery.2">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55" y="2413"/>
                          <a:ext cx="146"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3430" name="Freeform 70"/>
            <p:cNvSpPr>
              <a:spLocks/>
            </p:cNvSpPr>
            <p:nvPr/>
          </p:nvSpPr>
          <p:spPr bwMode="auto">
            <a:xfrm>
              <a:off x="3813" y="2239"/>
              <a:ext cx="970" cy="235"/>
            </a:xfrm>
            <a:custGeom>
              <a:avLst/>
              <a:gdLst>
                <a:gd name="T0" fmla="*/ 0 w 972"/>
                <a:gd name="T1" fmla="*/ 242 h 228"/>
                <a:gd name="T2" fmla="*/ 430 w 972"/>
                <a:gd name="T3" fmla="*/ 9 h 228"/>
                <a:gd name="T4" fmla="*/ 968 w 972"/>
                <a:gd name="T5" fmla="*/ 181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nvGrpSpPr>
            <p:cNvPr id="19491" name="Group 71"/>
            <p:cNvGrpSpPr>
              <a:grpSpLocks/>
            </p:cNvGrpSpPr>
            <p:nvPr/>
          </p:nvGrpSpPr>
          <p:grpSpPr bwMode="auto">
            <a:xfrm>
              <a:off x="4004" y="3335"/>
              <a:ext cx="292" cy="329"/>
              <a:chOff x="2870" y="1518"/>
              <a:chExt cx="292" cy="320"/>
            </a:xfrm>
          </p:grpSpPr>
          <p:graphicFrame>
            <p:nvGraphicFramePr>
              <p:cNvPr id="19654" name="Object 7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97434" name="Clip" r:id="rId16" imgW="826793" imgH="840481" progId="MS_ClipArt_Gallery.2">
                      <p:embed/>
                    </p:oleObj>
                  </mc:Choice>
                  <mc:Fallback>
                    <p:oleObj name="Clip" r:id="rId16" imgW="826793" imgH="840481" progId="MS_ClipArt_Gallery.2">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655" name="Object 7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97435" name="Clip" r:id="rId18" imgW="1268227" imgH="1200237" progId="MS_ClipArt_Gallery.2">
                      <p:embed/>
                    </p:oleObj>
                  </mc:Choice>
                  <mc:Fallback>
                    <p:oleObj name="Clip" r:id="rId18" imgW="1268227" imgH="1200237" progId="MS_ClipArt_Gallery.2">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19492" name="Group 74"/>
            <p:cNvGrpSpPr>
              <a:grpSpLocks/>
            </p:cNvGrpSpPr>
            <p:nvPr/>
          </p:nvGrpSpPr>
          <p:grpSpPr bwMode="auto">
            <a:xfrm>
              <a:off x="4562" y="3360"/>
              <a:ext cx="291" cy="329"/>
              <a:chOff x="2870" y="1518"/>
              <a:chExt cx="292" cy="320"/>
            </a:xfrm>
          </p:grpSpPr>
          <p:graphicFrame>
            <p:nvGraphicFramePr>
              <p:cNvPr id="19652" name="Object 7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97436" name="Clip" r:id="rId20" imgW="826793" imgH="840481" progId="MS_ClipArt_Gallery.2">
                      <p:embed/>
                    </p:oleObj>
                  </mc:Choice>
                  <mc:Fallback>
                    <p:oleObj name="Clip" r:id="rId20" imgW="826793" imgH="840481" progId="MS_ClipArt_Gallery.2">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653" name="Object 7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97437" name="Clip" r:id="rId21" imgW="1268227" imgH="1200237" progId="MS_ClipArt_Gallery.2">
                      <p:embed/>
                    </p:oleObj>
                  </mc:Choice>
                  <mc:Fallback>
                    <p:oleObj name="Clip" r:id="rId21" imgW="1268227" imgH="1200237" progId="MS_ClipArt_Gallery.2">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19493" name="Group 77"/>
            <p:cNvGrpSpPr>
              <a:grpSpLocks/>
            </p:cNvGrpSpPr>
            <p:nvPr/>
          </p:nvGrpSpPr>
          <p:grpSpPr bwMode="auto">
            <a:xfrm>
              <a:off x="4265" y="3141"/>
              <a:ext cx="272" cy="290"/>
              <a:chOff x="4733" y="2082"/>
              <a:chExt cx="272" cy="282"/>
            </a:xfrm>
          </p:grpSpPr>
          <p:graphicFrame>
            <p:nvGraphicFramePr>
              <p:cNvPr id="19650" name="Object 78"/>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97438" name="Clip" r:id="rId22" imgW="826793" imgH="840481" progId="MS_ClipArt_Gallery.2">
                      <p:embed/>
                    </p:oleObj>
                  </mc:Choice>
                  <mc:Fallback>
                    <p:oleObj name="Clip" r:id="rId22" imgW="826793" imgH="840481" progId="MS_ClipArt_Gallery.2">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3439" name="Rectangle 79"/>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sp>
          <p:nvSpPr>
            <p:cNvPr id="143440" name="Line 80"/>
            <p:cNvSpPr>
              <a:spLocks noChangeShapeType="1"/>
            </p:cNvSpPr>
            <p:nvPr/>
          </p:nvSpPr>
          <p:spPr bwMode="auto">
            <a:xfrm>
              <a:off x="4484" y="3066"/>
              <a:ext cx="0" cy="1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nvGrpSpPr>
            <p:cNvPr id="19495" name="Group 81"/>
            <p:cNvGrpSpPr>
              <a:grpSpLocks/>
            </p:cNvGrpSpPr>
            <p:nvPr/>
          </p:nvGrpSpPr>
          <p:grpSpPr bwMode="auto">
            <a:xfrm>
              <a:off x="5001" y="2622"/>
              <a:ext cx="149" cy="316"/>
              <a:chOff x="4180" y="783"/>
              <a:chExt cx="150" cy="307"/>
            </a:xfrm>
          </p:grpSpPr>
          <p:sp>
            <p:nvSpPr>
              <p:cNvPr id="143442" name="AutoShape 82"/>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43" name="Rectangle 83"/>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44" name="Rectangle 8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45" name="AutoShape 8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46" name="Line 86"/>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47" name="Line 87"/>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48" name="Rectangle 88"/>
              <p:cNvSpPr>
                <a:spLocks noChangeArrowheads="1"/>
              </p:cNvSpPr>
              <p:nvPr/>
            </p:nvSpPr>
            <p:spPr bwMode="auto">
              <a:xfrm>
                <a:off x="4193" y="883"/>
                <a:ext cx="62"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49" name="Rectangle 89"/>
              <p:cNvSpPr>
                <a:spLocks noChangeArrowheads="1"/>
              </p:cNvSpPr>
              <p:nvPr/>
            </p:nvSpPr>
            <p:spPr bwMode="auto">
              <a:xfrm>
                <a:off x="4202" y="924"/>
                <a:ext cx="48" cy="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grpSp>
          <p:nvGrpSpPr>
            <p:cNvPr id="19496" name="Group 90"/>
            <p:cNvGrpSpPr>
              <a:grpSpLocks/>
            </p:cNvGrpSpPr>
            <p:nvPr/>
          </p:nvGrpSpPr>
          <p:grpSpPr bwMode="auto">
            <a:xfrm>
              <a:off x="4992" y="2965"/>
              <a:ext cx="149" cy="315"/>
              <a:chOff x="4180" y="783"/>
              <a:chExt cx="150" cy="307"/>
            </a:xfrm>
          </p:grpSpPr>
          <p:sp>
            <p:nvSpPr>
              <p:cNvPr id="143451" name="AutoShape 9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52" name="Rectangle 9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53" name="Rectangle 9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54" name="AutoShape 9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55" name="Line 9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56" name="Line 9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57" name="Rectangle 97"/>
              <p:cNvSpPr>
                <a:spLocks noChangeArrowheads="1"/>
              </p:cNvSpPr>
              <p:nvPr/>
            </p:nvSpPr>
            <p:spPr bwMode="auto">
              <a:xfrm>
                <a:off x="4193" y="883"/>
                <a:ext cx="62" cy="13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58" name="Rectangle 9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sp>
          <p:nvSpPr>
            <p:cNvPr id="143459" name="Line 99"/>
            <p:cNvSpPr>
              <a:spLocks noChangeShapeType="1"/>
            </p:cNvSpPr>
            <p:nvPr/>
          </p:nvSpPr>
          <p:spPr bwMode="auto">
            <a:xfrm rot="5400000" flipH="1">
              <a:off x="4707" y="2911"/>
              <a:ext cx="47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60" name="Line 100"/>
            <p:cNvSpPr>
              <a:spLocks noChangeShapeType="1"/>
            </p:cNvSpPr>
            <p:nvPr/>
          </p:nvSpPr>
          <p:spPr bwMode="auto">
            <a:xfrm rot="-5400000">
              <a:off x="4977" y="3107"/>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61" name="Line 101"/>
            <p:cNvSpPr>
              <a:spLocks noChangeShapeType="1"/>
            </p:cNvSpPr>
            <p:nvPr/>
          </p:nvSpPr>
          <p:spPr bwMode="auto">
            <a:xfrm rot="-5400000">
              <a:off x="4970" y="2745"/>
              <a:ext cx="0" cy="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62" name="Line 102"/>
            <p:cNvSpPr>
              <a:spLocks noChangeShapeType="1"/>
            </p:cNvSpPr>
            <p:nvPr/>
          </p:nvSpPr>
          <p:spPr bwMode="auto">
            <a:xfrm flipV="1">
              <a:off x="4024" y="1280"/>
              <a:ext cx="328" cy="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63" name="Line 103"/>
            <p:cNvSpPr>
              <a:spLocks noChangeShapeType="1"/>
            </p:cNvSpPr>
            <p:nvPr/>
          </p:nvSpPr>
          <p:spPr bwMode="auto">
            <a:xfrm>
              <a:off x="4694" y="1299"/>
              <a:ext cx="348" cy="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64" name="Line 104"/>
            <p:cNvSpPr>
              <a:spLocks noChangeShapeType="1"/>
            </p:cNvSpPr>
            <p:nvPr/>
          </p:nvSpPr>
          <p:spPr bwMode="auto">
            <a:xfrm flipH="1">
              <a:off x="5066" y="1558"/>
              <a:ext cx="172" cy="5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65" name="Line 105"/>
            <p:cNvSpPr>
              <a:spLocks noChangeShapeType="1"/>
            </p:cNvSpPr>
            <p:nvPr/>
          </p:nvSpPr>
          <p:spPr bwMode="auto">
            <a:xfrm>
              <a:off x="4514" y="1385"/>
              <a:ext cx="0" cy="33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66" name="Line 106"/>
            <p:cNvSpPr>
              <a:spLocks noChangeShapeType="1"/>
            </p:cNvSpPr>
            <p:nvPr/>
          </p:nvSpPr>
          <p:spPr bwMode="auto">
            <a:xfrm>
              <a:off x="4532" y="1884"/>
              <a:ext cx="383" cy="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67" name="Line 107"/>
            <p:cNvSpPr>
              <a:spLocks noChangeShapeType="1"/>
            </p:cNvSpPr>
            <p:nvPr/>
          </p:nvSpPr>
          <p:spPr bwMode="auto">
            <a:xfrm flipH="1">
              <a:off x="4862" y="2243"/>
              <a:ext cx="191" cy="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68" name="Line 108"/>
            <p:cNvSpPr>
              <a:spLocks noChangeShapeType="1"/>
            </p:cNvSpPr>
            <p:nvPr/>
          </p:nvSpPr>
          <p:spPr bwMode="auto">
            <a:xfrm flipH="1">
              <a:off x="4699" y="1533"/>
              <a:ext cx="402" cy="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69" name="Line 109"/>
            <p:cNvSpPr>
              <a:spLocks noChangeShapeType="1"/>
            </p:cNvSpPr>
            <p:nvPr/>
          </p:nvSpPr>
          <p:spPr bwMode="auto">
            <a:xfrm flipH="1">
              <a:off x="4706" y="1102"/>
              <a:ext cx="251" cy="1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70" name="Line 110"/>
            <p:cNvSpPr>
              <a:spLocks noChangeShapeType="1"/>
            </p:cNvSpPr>
            <p:nvPr/>
          </p:nvSpPr>
          <p:spPr bwMode="auto">
            <a:xfrm flipH="1">
              <a:off x="5220" y="1237"/>
              <a:ext cx="145"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nvGrpSpPr>
            <p:cNvPr id="19509" name="Group 111"/>
            <p:cNvGrpSpPr>
              <a:grpSpLocks/>
            </p:cNvGrpSpPr>
            <p:nvPr/>
          </p:nvGrpSpPr>
          <p:grpSpPr bwMode="auto">
            <a:xfrm>
              <a:off x="3652" y="1385"/>
              <a:ext cx="359" cy="180"/>
              <a:chOff x="3600" y="219"/>
              <a:chExt cx="360" cy="175"/>
            </a:xfrm>
          </p:grpSpPr>
          <p:sp>
            <p:nvSpPr>
              <p:cNvPr id="143472" name="Oval 11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73" name="Line 11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74" name="Line 11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75" name="Rectangle 11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defRPr/>
                </a:pPr>
                <a:endParaRPr lang="en-US" altLang="en-US" smtClean="0"/>
              </a:p>
            </p:txBody>
          </p:sp>
          <p:sp>
            <p:nvSpPr>
              <p:cNvPr id="143476" name="Oval 11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nvGrpSpPr>
              <p:cNvPr id="19626" name="Group 117"/>
              <p:cNvGrpSpPr>
                <a:grpSpLocks/>
              </p:cNvGrpSpPr>
              <p:nvPr/>
            </p:nvGrpSpPr>
            <p:grpSpPr bwMode="auto">
              <a:xfrm>
                <a:off x="3686" y="244"/>
                <a:ext cx="177" cy="66"/>
                <a:chOff x="2848" y="848"/>
                <a:chExt cx="140" cy="98"/>
              </a:xfrm>
            </p:grpSpPr>
            <p:sp>
              <p:nvSpPr>
                <p:cNvPr id="143478" name="Line 118"/>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79" name="Line 119"/>
                <p:cNvSpPr>
                  <a:spLocks noChangeShapeType="1"/>
                </p:cNvSpPr>
                <p:nvPr/>
              </p:nvSpPr>
              <p:spPr bwMode="auto">
                <a:xfrm>
                  <a:off x="2944" y="948"/>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80" name="Line 120"/>
                <p:cNvSpPr>
                  <a:spLocks noChangeShapeType="1"/>
                </p:cNvSpPr>
                <p:nvPr/>
              </p:nvSpPr>
              <p:spPr bwMode="auto">
                <a:xfrm>
                  <a:off x="2894" y="850"/>
                  <a:ext cx="52" cy="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9627" name="Group 121"/>
              <p:cNvGrpSpPr>
                <a:grpSpLocks/>
              </p:cNvGrpSpPr>
              <p:nvPr/>
            </p:nvGrpSpPr>
            <p:grpSpPr bwMode="auto">
              <a:xfrm flipV="1">
                <a:off x="3686" y="243"/>
                <a:ext cx="177" cy="66"/>
                <a:chOff x="2848" y="848"/>
                <a:chExt cx="140" cy="98"/>
              </a:xfrm>
            </p:grpSpPr>
            <p:sp>
              <p:nvSpPr>
                <p:cNvPr id="143482" name="Line 122"/>
                <p:cNvSpPr>
                  <a:spLocks noChangeShapeType="1"/>
                </p:cNvSpPr>
                <p:nvPr/>
              </p:nvSpPr>
              <p:spPr bwMode="auto">
                <a:xfrm flipV="1">
                  <a:off x="2848" y="846"/>
                  <a:ext cx="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83" name="Line 12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84" name="Line 124"/>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19510" name="Group 125"/>
            <p:cNvGrpSpPr>
              <a:grpSpLocks/>
            </p:cNvGrpSpPr>
            <p:nvPr/>
          </p:nvGrpSpPr>
          <p:grpSpPr bwMode="auto">
            <a:xfrm>
              <a:off x="4334" y="1209"/>
              <a:ext cx="360" cy="180"/>
              <a:chOff x="3600" y="219"/>
              <a:chExt cx="360" cy="175"/>
            </a:xfrm>
          </p:grpSpPr>
          <p:sp>
            <p:nvSpPr>
              <p:cNvPr id="143486" name="Oval 1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487" name="Line 12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88" name="Line 12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89" name="Rectangle 12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defRPr/>
                </a:pPr>
                <a:endParaRPr lang="en-US" altLang="en-US" smtClean="0"/>
              </a:p>
            </p:txBody>
          </p:sp>
          <p:sp>
            <p:nvSpPr>
              <p:cNvPr id="143490" name="Oval 1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nvGrpSpPr>
              <p:cNvPr id="19613" name="Group 131"/>
              <p:cNvGrpSpPr>
                <a:grpSpLocks/>
              </p:cNvGrpSpPr>
              <p:nvPr/>
            </p:nvGrpSpPr>
            <p:grpSpPr bwMode="auto">
              <a:xfrm>
                <a:off x="3686" y="244"/>
                <a:ext cx="177" cy="66"/>
                <a:chOff x="2848" y="848"/>
                <a:chExt cx="140" cy="98"/>
              </a:xfrm>
            </p:grpSpPr>
            <p:sp>
              <p:nvSpPr>
                <p:cNvPr id="143492" name="Line 132"/>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93" name="Line 133"/>
                <p:cNvSpPr>
                  <a:spLocks noChangeShapeType="1"/>
                </p:cNvSpPr>
                <p:nvPr/>
              </p:nvSpPr>
              <p:spPr bwMode="auto">
                <a:xfrm>
                  <a:off x="2944" y="948"/>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94" name="Line 134"/>
                <p:cNvSpPr>
                  <a:spLocks noChangeShapeType="1"/>
                </p:cNvSpPr>
                <p:nvPr/>
              </p:nvSpPr>
              <p:spPr bwMode="auto">
                <a:xfrm>
                  <a:off x="2894" y="850"/>
                  <a:ext cx="52" cy="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9614" name="Group 135"/>
              <p:cNvGrpSpPr>
                <a:grpSpLocks/>
              </p:cNvGrpSpPr>
              <p:nvPr/>
            </p:nvGrpSpPr>
            <p:grpSpPr bwMode="auto">
              <a:xfrm flipV="1">
                <a:off x="3686" y="243"/>
                <a:ext cx="177" cy="66"/>
                <a:chOff x="2848" y="848"/>
                <a:chExt cx="140" cy="98"/>
              </a:xfrm>
            </p:grpSpPr>
            <p:sp>
              <p:nvSpPr>
                <p:cNvPr id="143496" name="Line 136"/>
                <p:cNvSpPr>
                  <a:spLocks noChangeShapeType="1"/>
                </p:cNvSpPr>
                <p:nvPr/>
              </p:nvSpPr>
              <p:spPr bwMode="auto">
                <a:xfrm flipV="1">
                  <a:off x="2848" y="846"/>
                  <a:ext cx="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97" name="Line 13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498" name="Line 138"/>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19511" name="Group 139"/>
            <p:cNvGrpSpPr>
              <a:grpSpLocks/>
            </p:cNvGrpSpPr>
            <p:nvPr/>
          </p:nvGrpSpPr>
          <p:grpSpPr bwMode="auto">
            <a:xfrm>
              <a:off x="4347" y="1716"/>
              <a:ext cx="359" cy="180"/>
              <a:chOff x="3600" y="219"/>
              <a:chExt cx="360" cy="175"/>
            </a:xfrm>
          </p:grpSpPr>
          <p:sp>
            <p:nvSpPr>
              <p:cNvPr id="143500"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501"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02"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03" name="Rectangle 14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defRPr/>
                </a:pPr>
                <a:endParaRPr lang="en-US" altLang="en-US" smtClean="0"/>
              </a:p>
            </p:txBody>
          </p:sp>
          <p:sp>
            <p:nvSpPr>
              <p:cNvPr id="143504"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nvGrpSpPr>
              <p:cNvPr id="19600" name="Group 145"/>
              <p:cNvGrpSpPr>
                <a:grpSpLocks/>
              </p:cNvGrpSpPr>
              <p:nvPr/>
            </p:nvGrpSpPr>
            <p:grpSpPr bwMode="auto">
              <a:xfrm>
                <a:off x="3686" y="244"/>
                <a:ext cx="177" cy="66"/>
                <a:chOff x="2848" y="848"/>
                <a:chExt cx="140" cy="98"/>
              </a:xfrm>
            </p:grpSpPr>
            <p:sp>
              <p:nvSpPr>
                <p:cNvPr id="143506" name="Line 146"/>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07" name="Line 147"/>
                <p:cNvSpPr>
                  <a:spLocks noChangeShapeType="1"/>
                </p:cNvSpPr>
                <p:nvPr/>
              </p:nvSpPr>
              <p:spPr bwMode="auto">
                <a:xfrm>
                  <a:off x="2944" y="948"/>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08" name="Line 148"/>
                <p:cNvSpPr>
                  <a:spLocks noChangeShapeType="1"/>
                </p:cNvSpPr>
                <p:nvPr/>
              </p:nvSpPr>
              <p:spPr bwMode="auto">
                <a:xfrm>
                  <a:off x="2894" y="850"/>
                  <a:ext cx="52" cy="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9601" name="Group 149"/>
              <p:cNvGrpSpPr>
                <a:grpSpLocks/>
              </p:cNvGrpSpPr>
              <p:nvPr/>
            </p:nvGrpSpPr>
            <p:grpSpPr bwMode="auto">
              <a:xfrm flipV="1">
                <a:off x="3686" y="243"/>
                <a:ext cx="177" cy="66"/>
                <a:chOff x="2848" y="848"/>
                <a:chExt cx="140" cy="98"/>
              </a:xfrm>
            </p:grpSpPr>
            <p:sp>
              <p:nvSpPr>
                <p:cNvPr id="143510" name="Line 150"/>
                <p:cNvSpPr>
                  <a:spLocks noChangeShapeType="1"/>
                </p:cNvSpPr>
                <p:nvPr/>
              </p:nvSpPr>
              <p:spPr bwMode="auto">
                <a:xfrm flipV="1">
                  <a:off x="2848" y="846"/>
                  <a:ext cx="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11"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12" name="Line 152"/>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19512" name="Group 153"/>
            <p:cNvGrpSpPr>
              <a:grpSpLocks/>
            </p:cNvGrpSpPr>
            <p:nvPr/>
          </p:nvGrpSpPr>
          <p:grpSpPr bwMode="auto">
            <a:xfrm>
              <a:off x="5042" y="1370"/>
              <a:ext cx="358" cy="179"/>
              <a:chOff x="3600" y="219"/>
              <a:chExt cx="360" cy="175"/>
            </a:xfrm>
          </p:grpSpPr>
          <p:sp>
            <p:nvSpPr>
              <p:cNvPr id="143514" name="Oval 1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515" name="Line 15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16" name="Line 15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17" name="Rectangle 15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defRPr/>
                </a:pPr>
                <a:endParaRPr lang="en-US" altLang="en-US" smtClean="0"/>
              </a:p>
            </p:txBody>
          </p:sp>
          <p:sp>
            <p:nvSpPr>
              <p:cNvPr id="143518" name="Oval 1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nvGrpSpPr>
              <p:cNvPr id="19587" name="Group 159"/>
              <p:cNvGrpSpPr>
                <a:grpSpLocks/>
              </p:cNvGrpSpPr>
              <p:nvPr/>
            </p:nvGrpSpPr>
            <p:grpSpPr bwMode="auto">
              <a:xfrm>
                <a:off x="3686" y="244"/>
                <a:ext cx="177" cy="66"/>
                <a:chOff x="2848" y="848"/>
                <a:chExt cx="140" cy="98"/>
              </a:xfrm>
            </p:grpSpPr>
            <p:sp>
              <p:nvSpPr>
                <p:cNvPr id="143520" name="Line 160"/>
                <p:cNvSpPr>
                  <a:spLocks noChangeShapeType="1"/>
                </p:cNvSpPr>
                <p:nvPr/>
              </p:nvSpPr>
              <p:spPr bwMode="auto">
                <a:xfrm flipV="1">
                  <a:off x="2848" y="850"/>
                  <a:ext cx="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21" name="Line 161"/>
                <p:cNvSpPr>
                  <a:spLocks noChangeShapeType="1"/>
                </p:cNvSpPr>
                <p:nvPr/>
              </p:nvSpPr>
              <p:spPr bwMode="auto">
                <a:xfrm>
                  <a:off x="2945"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22" name="Line 162"/>
                <p:cNvSpPr>
                  <a:spLocks noChangeShapeType="1"/>
                </p:cNvSpPr>
                <p:nvPr/>
              </p:nvSpPr>
              <p:spPr bwMode="auto">
                <a:xfrm>
                  <a:off x="2895"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9588" name="Group 163"/>
              <p:cNvGrpSpPr>
                <a:grpSpLocks/>
              </p:cNvGrpSpPr>
              <p:nvPr/>
            </p:nvGrpSpPr>
            <p:grpSpPr bwMode="auto">
              <a:xfrm flipV="1">
                <a:off x="3686" y="243"/>
                <a:ext cx="177" cy="66"/>
                <a:chOff x="2848" y="848"/>
                <a:chExt cx="140" cy="98"/>
              </a:xfrm>
            </p:grpSpPr>
            <p:sp>
              <p:nvSpPr>
                <p:cNvPr id="143524" name="Line 164"/>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25" name="Line 165"/>
                <p:cNvSpPr>
                  <a:spLocks noChangeShapeType="1"/>
                </p:cNvSpPr>
                <p:nvPr/>
              </p:nvSpPr>
              <p:spPr bwMode="auto">
                <a:xfrm>
                  <a:off x="2945" y="944"/>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26" name="Line 166"/>
                <p:cNvSpPr>
                  <a:spLocks noChangeShapeType="1"/>
                </p:cNvSpPr>
                <p:nvPr/>
              </p:nvSpPr>
              <p:spPr bwMode="auto">
                <a:xfrm>
                  <a:off x="2895"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19513" name="Group 167"/>
            <p:cNvGrpSpPr>
              <a:grpSpLocks/>
            </p:cNvGrpSpPr>
            <p:nvPr/>
          </p:nvGrpSpPr>
          <p:grpSpPr bwMode="auto">
            <a:xfrm>
              <a:off x="4903" y="2061"/>
              <a:ext cx="359" cy="179"/>
              <a:chOff x="3600" y="219"/>
              <a:chExt cx="360" cy="175"/>
            </a:xfrm>
          </p:grpSpPr>
          <p:sp>
            <p:nvSpPr>
              <p:cNvPr id="143528" name="Oval 16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529" name="Line 16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30" name="Line 17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31" name="Rectangle 171"/>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defRPr/>
                </a:pPr>
                <a:endParaRPr lang="en-US" altLang="en-US" smtClean="0"/>
              </a:p>
            </p:txBody>
          </p:sp>
          <p:sp>
            <p:nvSpPr>
              <p:cNvPr id="143532" name="Oval 17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nvGrpSpPr>
              <p:cNvPr id="19574" name="Group 173"/>
              <p:cNvGrpSpPr>
                <a:grpSpLocks/>
              </p:cNvGrpSpPr>
              <p:nvPr/>
            </p:nvGrpSpPr>
            <p:grpSpPr bwMode="auto">
              <a:xfrm>
                <a:off x="3686" y="244"/>
                <a:ext cx="177" cy="66"/>
                <a:chOff x="2848" y="848"/>
                <a:chExt cx="140" cy="98"/>
              </a:xfrm>
            </p:grpSpPr>
            <p:sp>
              <p:nvSpPr>
                <p:cNvPr id="143534" name="Line 174"/>
                <p:cNvSpPr>
                  <a:spLocks noChangeShapeType="1"/>
                </p:cNvSpPr>
                <p:nvPr/>
              </p:nvSpPr>
              <p:spPr bwMode="auto">
                <a:xfrm flipV="1">
                  <a:off x="2848" y="850"/>
                  <a:ext cx="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35" name="Line 17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36" name="Line 17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9575" name="Group 177"/>
              <p:cNvGrpSpPr>
                <a:grpSpLocks/>
              </p:cNvGrpSpPr>
              <p:nvPr/>
            </p:nvGrpSpPr>
            <p:grpSpPr bwMode="auto">
              <a:xfrm flipV="1">
                <a:off x="3686" y="243"/>
                <a:ext cx="177" cy="66"/>
                <a:chOff x="2848" y="848"/>
                <a:chExt cx="140" cy="98"/>
              </a:xfrm>
            </p:grpSpPr>
            <p:sp>
              <p:nvSpPr>
                <p:cNvPr id="143538" name="Line 178"/>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39" name="Line 179"/>
                <p:cNvSpPr>
                  <a:spLocks noChangeShapeType="1"/>
                </p:cNvSpPr>
                <p:nvPr/>
              </p:nvSpPr>
              <p:spPr bwMode="auto">
                <a:xfrm>
                  <a:off x="2944" y="944"/>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40" name="Line 18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19514" name="Group 181"/>
            <p:cNvGrpSpPr>
              <a:grpSpLocks/>
            </p:cNvGrpSpPr>
            <p:nvPr/>
          </p:nvGrpSpPr>
          <p:grpSpPr bwMode="auto">
            <a:xfrm>
              <a:off x="4664" y="2511"/>
              <a:ext cx="359" cy="181"/>
              <a:chOff x="3600" y="219"/>
              <a:chExt cx="360" cy="175"/>
            </a:xfrm>
          </p:grpSpPr>
          <p:sp>
            <p:nvSpPr>
              <p:cNvPr id="143542" name="Oval 18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543" name="Line 18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44" name="Line 18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45" name="Rectangle 18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defRPr/>
                </a:pPr>
                <a:endParaRPr lang="en-US" altLang="en-US" smtClean="0"/>
              </a:p>
            </p:txBody>
          </p:sp>
          <p:sp>
            <p:nvSpPr>
              <p:cNvPr id="143546" name="Oval 18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nvGrpSpPr>
              <p:cNvPr id="19561" name="Group 187"/>
              <p:cNvGrpSpPr>
                <a:grpSpLocks/>
              </p:cNvGrpSpPr>
              <p:nvPr/>
            </p:nvGrpSpPr>
            <p:grpSpPr bwMode="auto">
              <a:xfrm>
                <a:off x="3686" y="244"/>
                <a:ext cx="177" cy="66"/>
                <a:chOff x="2848" y="848"/>
                <a:chExt cx="140" cy="98"/>
              </a:xfrm>
            </p:grpSpPr>
            <p:sp>
              <p:nvSpPr>
                <p:cNvPr id="143548" name="Line 188"/>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49" name="Line 18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50" name="Line 19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9562" name="Group 191"/>
              <p:cNvGrpSpPr>
                <a:grpSpLocks/>
              </p:cNvGrpSpPr>
              <p:nvPr/>
            </p:nvGrpSpPr>
            <p:grpSpPr bwMode="auto">
              <a:xfrm flipV="1">
                <a:off x="3686" y="243"/>
                <a:ext cx="177" cy="66"/>
                <a:chOff x="2848" y="848"/>
                <a:chExt cx="140" cy="98"/>
              </a:xfrm>
            </p:grpSpPr>
            <p:sp>
              <p:nvSpPr>
                <p:cNvPr id="143552" name="Line 192"/>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53" name="Line 19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54" name="Line 19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19515" name="Group 195"/>
            <p:cNvGrpSpPr>
              <a:grpSpLocks/>
            </p:cNvGrpSpPr>
            <p:nvPr/>
          </p:nvGrpSpPr>
          <p:grpSpPr bwMode="auto">
            <a:xfrm>
              <a:off x="4227" y="2888"/>
              <a:ext cx="359" cy="179"/>
              <a:chOff x="3600" y="219"/>
              <a:chExt cx="360" cy="175"/>
            </a:xfrm>
          </p:grpSpPr>
          <p:sp>
            <p:nvSpPr>
              <p:cNvPr id="143556" name="Oval 19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557" name="Line 19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58" name="Line 19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59" name="Rectangle 19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defRPr/>
                </a:pPr>
                <a:endParaRPr lang="en-US" altLang="en-US" smtClean="0"/>
              </a:p>
            </p:txBody>
          </p:sp>
          <p:sp>
            <p:nvSpPr>
              <p:cNvPr id="143560" name="Oval 20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nvGrpSpPr>
              <p:cNvPr id="19548" name="Group 201"/>
              <p:cNvGrpSpPr>
                <a:grpSpLocks/>
              </p:cNvGrpSpPr>
              <p:nvPr/>
            </p:nvGrpSpPr>
            <p:grpSpPr bwMode="auto">
              <a:xfrm>
                <a:off x="3686" y="244"/>
                <a:ext cx="177" cy="66"/>
                <a:chOff x="2848" y="848"/>
                <a:chExt cx="140" cy="98"/>
              </a:xfrm>
            </p:grpSpPr>
            <p:sp>
              <p:nvSpPr>
                <p:cNvPr id="143562" name="Line 202"/>
                <p:cNvSpPr>
                  <a:spLocks noChangeShapeType="1"/>
                </p:cNvSpPr>
                <p:nvPr/>
              </p:nvSpPr>
              <p:spPr bwMode="auto">
                <a:xfrm flipV="1">
                  <a:off x="2848" y="850"/>
                  <a:ext cx="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63" name="Line 20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64" name="Line 20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9549" name="Group 205"/>
              <p:cNvGrpSpPr>
                <a:grpSpLocks/>
              </p:cNvGrpSpPr>
              <p:nvPr/>
            </p:nvGrpSpPr>
            <p:grpSpPr bwMode="auto">
              <a:xfrm flipV="1">
                <a:off x="3686" y="243"/>
                <a:ext cx="177" cy="66"/>
                <a:chOff x="2848" y="848"/>
                <a:chExt cx="140" cy="98"/>
              </a:xfrm>
            </p:grpSpPr>
            <p:sp>
              <p:nvSpPr>
                <p:cNvPr id="143566" name="Line 206"/>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67" name="Line 207"/>
                <p:cNvSpPr>
                  <a:spLocks noChangeShapeType="1"/>
                </p:cNvSpPr>
                <p:nvPr/>
              </p:nvSpPr>
              <p:spPr bwMode="auto">
                <a:xfrm>
                  <a:off x="2944" y="944"/>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68" name="Line 20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19516" name="Group 209"/>
            <p:cNvGrpSpPr>
              <a:grpSpLocks/>
            </p:cNvGrpSpPr>
            <p:nvPr/>
          </p:nvGrpSpPr>
          <p:grpSpPr bwMode="auto">
            <a:xfrm>
              <a:off x="3652" y="2598"/>
              <a:ext cx="359" cy="179"/>
              <a:chOff x="3600" y="219"/>
              <a:chExt cx="360" cy="175"/>
            </a:xfrm>
          </p:grpSpPr>
          <p:sp>
            <p:nvSpPr>
              <p:cNvPr id="143570" name="Oval 2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143571" name="Line 21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72" name="Line 21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73" name="Rectangle 21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defRPr/>
                </a:pPr>
                <a:endParaRPr lang="en-US" altLang="en-US" smtClean="0"/>
              </a:p>
            </p:txBody>
          </p:sp>
          <p:sp>
            <p:nvSpPr>
              <p:cNvPr id="143574" name="Oval 2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grpSp>
            <p:nvGrpSpPr>
              <p:cNvPr id="19535" name="Group 215"/>
              <p:cNvGrpSpPr>
                <a:grpSpLocks/>
              </p:cNvGrpSpPr>
              <p:nvPr/>
            </p:nvGrpSpPr>
            <p:grpSpPr bwMode="auto">
              <a:xfrm>
                <a:off x="3686" y="244"/>
                <a:ext cx="177" cy="66"/>
                <a:chOff x="2848" y="848"/>
                <a:chExt cx="140" cy="98"/>
              </a:xfrm>
            </p:grpSpPr>
            <p:sp>
              <p:nvSpPr>
                <p:cNvPr id="143576" name="Line 216"/>
                <p:cNvSpPr>
                  <a:spLocks noChangeShapeType="1"/>
                </p:cNvSpPr>
                <p:nvPr/>
              </p:nvSpPr>
              <p:spPr bwMode="auto">
                <a:xfrm flipV="1">
                  <a:off x="2848" y="850"/>
                  <a:ext cx="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77" name="Line 21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78" name="Line 21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9536" name="Group 219"/>
              <p:cNvGrpSpPr>
                <a:grpSpLocks/>
              </p:cNvGrpSpPr>
              <p:nvPr/>
            </p:nvGrpSpPr>
            <p:grpSpPr bwMode="auto">
              <a:xfrm flipV="1">
                <a:off x="3686" y="243"/>
                <a:ext cx="177" cy="66"/>
                <a:chOff x="2848" y="848"/>
                <a:chExt cx="140" cy="98"/>
              </a:xfrm>
            </p:grpSpPr>
            <p:sp>
              <p:nvSpPr>
                <p:cNvPr id="143580" name="Line 220"/>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81" name="Line 221"/>
                <p:cNvSpPr>
                  <a:spLocks noChangeShapeType="1"/>
                </p:cNvSpPr>
                <p:nvPr/>
              </p:nvSpPr>
              <p:spPr bwMode="auto">
                <a:xfrm>
                  <a:off x="2944" y="944"/>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82" name="Line 2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sp>
          <p:nvSpPr>
            <p:cNvPr id="143583" name="Line 223"/>
            <p:cNvSpPr>
              <a:spLocks noChangeShapeType="1"/>
            </p:cNvSpPr>
            <p:nvPr/>
          </p:nvSpPr>
          <p:spPr bwMode="auto">
            <a:xfrm>
              <a:off x="3830" y="2782"/>
              <a:ext cx="1"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84" name="Line 224"/>
            <p:cNvSpPr>
              <a:spLocks noChangeShapeType="1"/>
            </p:cNvSpPr>
            <p:nvPr/>
          </p:nvSpPr>
          <p:spPr bwMode="auto">
            <a:xfrm flipV="1">
              <a:off x="4192" y="3361"/>
              <a:ext cx="208" cy="10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85" name="Line 225"/>
            <p:cNvSpPr>
              <a:spLocks noChangeShapeType="1"/>
            </p:cNvSpPr>
            <p:nvPr/>
          </p:nvSpPr>
          <p:spPr bwMode="auto">
            <a:xfrm flipV="1">
              <a:off x="4438" y="2977"/>
              <a:ext cx="0" cy="30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86" name="Line 226"/>
            <p:cNvSpPr>
              <a:spLocks noChangeShapeType="1"/>
            </p:cNvSpPr>
            <p:nvPr/>
          </p:nvSpPr>
          <p:spPr bwMode="auto">
            <a:xfrm>
              <a:off x="3969" y="2684"/>
              <a:ext cx="354" cy="2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87" name="Line 227"/>
            <p:cNvSpPr>
              <a:spLocks noChangeShapeType="1"/>
            </p:cNvSpPr>
            <p:nvPr/>
          </p:nvSpPr>
          <p:spPr bwMode="auto">
            <a:xfrm>
              <a:off x="3915" y="2738"/>
              <a:ext cx="385" cy="231"/>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88" name="Line 228"/>
            <p:cNvSpPr>
              <a:spLocks noChangeShapeType="1"/>
            </p:cNvSpPr>
            <p:nvPr/>
          </p:nvSpPr>
          <p:spPr bwMode="auto">
            <a:xfrm flipV="1">
              <a:off x="3846" y="2584"/>
              <a:ext cx="885" cy="4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89" name="Line 229"/>
            <p:cNvSpPr>
              <a:spLocks noChangeShapeType="1"/>
            </p:cNvSpPr>
            <p:nvPr/>
          </p:nvSpPr>
          <p:spPr bwMode="auto">
            <a:xfrm flipV="1">
              <a:off x="4946" y="2177"/>
              <a:ext cx="246" cy="37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90" name="Line 230"/>
            <p:cNvSpPr>
              <a:spLocks noChangeShapeType="1"/>
            </p:cNvSpPr>
            <p:nvPr/>
          </p:nvSpPr>
          <p:spPr bwMode="auto">
            <a:xfrm flipH="1" flipV="1">
              <a:off x="4600" y="1861"/>
              <a:ext cx="361" cy="27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91" name="Line 231"/>
            <p:cNvSpPr>
              <a:spLocks noChangeShapeType="1"/>
            </p:cNvSpPr>
            <p:nvPr/>
          </p:nvSpPr>
          <p:spPr bwMode="auto">
            <a:xfrm flipV="1">
              <a:off x="4592" y="1346"/>
              <a:ext cx="0" cy="37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92" name="Line 232"/>
            <p:cNvSpPr>
              <a:spLocks noChangeShapeType="1"/>
            </p:cNvSpPr>
            <p:nvPr/>
          </p:nvSpPr>
          <p:spPr bwMode="auto">
            <a:xfrm flipH="1">
              <a:off x="4000" y="1354"/>
              <a:ext cx="377" cy="17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93" name="Line 233"/>
            <p:cNvSpPr>
              <a:spLocks noChangeShapeType="1"/>
            </p:cNvSpPr>
            <p:nvPr/>
          </p:nvSpPr>
          <p:spPr bwMode="auto">
            <a:xfrm>
              <a:off x="3831" y="1531"/>
              <a:ext cx="161" cy="23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143594" name="Freeform 234"/>
            <p:cNvSpPr>
              <a:spLocks/>
            </p:cNvSpPr>
            <p:nvPr/>
          </p:nvSpPr>
          <p:spPr bwMode="auto">
            <a:xfrm>
              <a:off x="4103" y="861"/>
              <a:ext cx="166" cy="562"/>
            </a:xfrm>
            <a:custGeom>
              <a:avLst/>
              <a:gdLst>
                <a:gd name="T0" fmla="*/ 166 w 166"/>
                <a:gd name="T1" fmla="*/ 0 h 562"/>
                <a:gd name="T2" fmla="*/ 43 w 166"/>
                <a:gd name="T3" fmla="*/ 123 h 562"/>
                <a:gd name="T4" fmla="*/ 5 w 166"/>
                <a:gd name="T5" fmla="*/ 323 h 562"/>
                <a:gd name="T6" fmla="*/ 74 w 166"/>
                <a:gd name="T7" fmla="*/ 562 h 5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 h="562">
                  <a:moveTo>
                    <a:pt x="166" y="0"/>
                  </a:moveTo>
                  <a:cubicBezTo>
                    <a:pt x="118" y="34"/>
                    <a:pt x="70" y="69"/>
                    <a:pt x="43" y="123"/>
                  </a:cubicBezTo>
                  <a:cubicBezTo>
                    <a:pt x="16" y="177"/>
                    <a:pt x="0" y="250"/>
                    <a:pt x="5" y="323"/>
                  </a:cubicBezTo>
                  <a:cubicBezTo>
                    <a:pt x="10" y="396"/>
                    <a:pt x="63" y="522"/>
                    <a:pt x="74" y="562"/>
                  </a:cubicBezTo>
                </a:path>
              </a:pathLst>
            </a:custGeom>
            <a:noFill/>
            <a:ln w="19050" cap="flat" cmpd="sng">
              <a:solidFill>
                <a:srgbClr val="FF0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pPr>
                <a:defRPr/>
              </a:pPr>
              <a:endParaRPr lang="en-US"/>
            </a:p>
          </p:txBody>
        </p:sp>
        <p:sp>
          <p:nvSpPr>
            <p:cNvPr id="143595" name="Text Box 235"/>
            <p:cNvSpPr txBox="1">
              <a:spLocks noChangeArrowheads="1"/>
            </p:cNvSpPr>
            <p:nvPr/>
          </p:nvSpPr>
          <p:spPr bwMode="auto">
            <a:xfrm>
              <a:off x="4257" y="727"/>
              <a:ext cx="5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r>
                <a:rPr lang="ja-JP" altLang="en-US" sz="2000" smtClean="0">
                  <a:solidFill>
                    <a:srgbClr val="FF0000"/>
                  </a:solidFill>
                  <a:latin typeface="Arial" pitchFamily="34" charset="0"/>
                </a:rPr>
                <a:t>“</a:t>
              </a:r>
              <a:r>
                <a:rPr lang="en-US" altLang="ja-JP" sz="2000" smtClean="0">
                  <a:solidFill>
                    <a:srgbClr val="FF0000"/>
                  </a:solidFill>
                  <a:latin typeface="Comic Sans MS" pitchFamily="66" charset="0"/>
                </a:rPr>
                <a:t>link</a:t>
              </a:r>
              <a:r>
                <a:rPr lang="ja-JP" altLang="en-US" sz="2000" smtClean="0">
                  <a:solidFill>
                    <a:srgbClr val="FF0000"/>
                  </a:solidFill>
                  <a:latin typeface="Arial" pitchFamily="34" charset="0"/>
                </a:rPr>
                <a:t>”</a:t>
              </a:r>
              <a:endParaRPr lang="en-US" altLang="en-US" sz="1800" smtClean="0">
                <a:latin typeface="Comic Sans MS" pitchFamily="66" charset="0"/>
              </a:endParaRPr>
            </a:p>
          </p:txBody>
        </p:sp>
      </p:grpSp>
    </p:spTree>
    <p:extLst>
      <p:ext uri="{BB962C8B-B14F-4D97-AF65-F5344CB8AC3E}">
        <p14:creationId xmlns:p14="http://schemas.microsoft.com/office/powerpoint/2010/main" val="19005297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3"/>
          <p:cNvSpPr>
            <a:spLocks noGrp="1" noChangeArrowheads="1"/>
          </p:cNvSpPr>
          <p:nvPr>
            <p:ph type="body" sz="half" idx="1"/>
          </p:nvPr>
        </p:nvSpPr>
        <p:spPr>
          <a:xfrm>
            <a:off x="425450" y="3811588"/>
            <a:ext cx="4067175" cy="1935162"/>
          </a:xfrm>
        </p:spPr>
        <p:txBody>
          <a:bodyPr/>
          <a:lstStyle/>
          <a:p>
            <a:pPr>
              <a:defRPr/>
            </a:pPr>
            <a:r>
              <a:rPr lang="en-US" sz="2400" dirty="0">
                <a:cs typeface="+mn-cs"/>
              </a:rPr>
              <a:t>sending side:</a:t>
            </a:r>
          </a:p>
          <a:p>
            <a:pPr lvl="1">
              <a:defRPr/>
            </a:pPr>
            <a:r>
              <a:rPr lang="en-US" sz="2200" dirty="0"/>
              <a:t>encapsulates datagram in frame</a:t>
            </a:r>
          </a:p>
          <a:p>
            <a:pPr lvl="1">
              <a:defRPr/>
            </a:pPr>
            <a:r>
              <a:rPr lang="en-US" sz="2200" dirty="0"/>
              <a:t>adds error checking bits, rdt, flow control, etc.</a:t>
            </a:r>
          </a:p>
        </p:txBody>
      </p:sp>
      <p:sp>
        <p:nvSpPr>
          <p:cNvPr id="9222" name="Rectangle 4"/>
          <p:cNvSpPr>
            <a:spLocks noGrp="1" noChangeArrowheads="1"/>
          </p:cNvSpPr>
          <p:nvPr>
            <p:ph type="body" sz="half" idx="2"/>
          </p:nvPr>
        </p:nvSpPr>
        <p:spPr>
          <a:xfrm>
            <a:off x="4508500" y="3810000"/>
            <a:ext cx="4090988" cy="1851025"/>
          </a:xfrm>
        </p:spPr>
        <p:txBody>
          <a:bodyPr/>
          <a:lstStyle/>
          <a:p>
            <a:pPr>
              <a:defRPr/>
            </a:pPr>
            <a:r>
              <a:rPr lang="en-US" sz="2400" dirty="0">
                <a:cs typeface="+mn-cs"/>
              </a:rPr>
              <a:t>receiving side</a:t>
            </a:r>
          </a:p>
          <a:p>
            <a:pPr lvl="1">
              <a:defRPr/>
            </a:pPr>
            <a:r>
              <a:rPr lang="en-US" sz="2200" dirty="0"/>
              <a:t>looks for errors, rdt, flow control, </a:t>
            </a:r>
            <a:r>
              <a:rPr lang="en-US" sz="2200" dirty="0" smtClean="0"/>
              <a:t>etc.</a:t>
            </a:r>
            <a:endParaRPr lang="en-US" sz="2200" dirty="0"/>
          </a:p>
          <a:p>
            <a:pPr lvl="1">
              <a:defRPr/>
            </a:pPr>
            <a:r>
              <a:rPr lang="en-US" sz="2200" dirty="0"/>
              <a:t>extracts datagram, passes to upper layer at receiving </a:t>
            </a:r>
            <a:r>
              <a:rPr lang="en-US" sz="2200" dirty="0" smtClean="0"/>
              <a:t>side</a:t>
            </a:r>
            <a:endParaRPr lang="en-US" sz="2200" dirty="0"/>
          </a:p>
        </p:txBody>
      </p:sp>
      <p:sp>
        <p:nvSpPr>
          <p:cNvPr id="9223" name="Rectangle 27"/>
          <p:cNvSpPr>
            <a:spLocks noChangeArrowheads="1"/>
          </p:cNvSpPr>
          <p:nvPr/>
        </p:nvSpPr>
        <p:spPr bwMode="auto">
          <a:xfrm>
            <a:off x="4113213" y="3087688"/>
            <a:ext cx="1444625" cy="212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24" name="Rectangle 28"/>
          <p:cNvSpPr>
            <a:spLocks noChangeArrowheads="1"/>
          </p:cNvSpPr>
          <p:nvPr/>
        </p:nvSpPr>
        <p:spPr bwMode="auto">
          <a:xfrm>
            <a:off x="1957388" y="1066800"/>
            <a:ext cx="1944687" cy="1770063"/>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25" name="Line 29"/>
          <p:cNvSpPr>
            <a:spLocks noChangeShapeType="1"/>
          </p:cNvSpPr>
          <p:nvPr/>
        </p:nvSpPr>
        <p:spPr bwMode="auto">
          <a:xfrm>
            <a:off x="2052638" y="1585913"/>
            <a:ext cx="0" cy="393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26" name="Rectangle 30"/>
          <p:cNvSpPr>
            <a:spLocks noChangeArrowheads="1"/>
          </p:cNvSpPr>
          <p:nvPr/>
        </p:nvSpPr>
        <p:spPr bwMode="auto">
          <a:xfrm>
            <a:off x="2193925" y="1906588"/>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27" name="Rectangle 31"/>
          <p:cNvSpPr>
            <a:spLocks noChangeArrowheads="1"/>
          </p:cNvSpPr>
          <p:nvPr/>
        </p:nvSpPr>
        <p:spPr bwMode="auto">
          <a:xfrm>
            <a:off x="2435225" y="2466975"/>
            <a:ext cx="704850"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28" name="Rectangle 32"/>
          <p:cNvSpPr>
            <a:spLocks noChangeArrowheads="1"/>
          </p:cNvSpPr>
          <p:nvPr/>
        </p:nvSpPr>
        <p:spPr bwMode="auto">
          <a:xfrm>
            <a:off x="2435225" y="1995488"/>
            <a:ext cx="695325"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r>
              <a:rPr lang="en-US" sz="1200" dirty="0">
                <a:latin typeface="Arial" charset="0"/>
                <a:ea typeface="MS PGothic" pitchFamily="34" charset="-128"/>
              </a:rPr>
              <a:t>controller</a:t>
            </a:r>
          </a:p>
        </p:txBody>
      </p:sp>
      <p:sp>
        <p:nvSpPr>
          <p:cNvPr id="9229" name="Line 33"/>
          <p:cNvSpPr>
            <a:spLocks noChangeShapeType="1"/>
          </p:cNvSpPr>
          <p:nvPr/>
        </p:nvSpPr>
        <p:spPr bwMode="auto">
          <a:xfrm>
            <a:off x="2346325" y="1749425"/>
            <a:ext cx="1438275"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30" name="Line 34"/>
          <p:cNvSpPr>
            <a:spLocks noChangeShapeType="1"/>
          </p:cNvSpPr>
          <p:nvPr/>
        </p:nvSpPr>
        <p:spPr bwMode="auto">
          <a:xfrm flipV="1">
            <a:off x="2763838" y="1755775"/>
            <a:ext cx="0" cy="2397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31" name="Rectangle 35"/>
          <p:cNvSpPr>
            <a:spLocks noChangeArrowheads="1"/>
          </p:cNvSpPr>
          <p:nvPr/>
        </p:nvSpPr>
        <p:spPr bwMode="auto">
          <a:xfrm>
            <a:off x="2228850" y="1195388"/>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endParaRPr lang="en-US" sz="1400" dirty="0">
              <a:latin typeface="Arial" charset="0"/>
              <a:ea typeface="MS PGothic" pitchFamily="34" charset="-128"/>
            </a:endParaRPr>
          </a:p>
        </p:txBody>
      </p:sp>
      <p:sp>
        <p:nvSpPr>
          <p:cNvPr id="9232" name="Rectangle 36"/>
          <p:cNvSpPr>
            <a:spLocks noChangeArrowheads="1"/>
          </p:cNvSpPr>
          <p:nvPr/>
        </p:nvSpPr>
        <p:spPr bwMode="auto">
          <a:xfrm>
            <a:off x="3095625" y="1196975"/>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endParaRPr lang="en-US" sz="1400" dirty="0">
              <a:latin typeface="Arial" charset="0"/>
              <a:ea typeface="MS PGothic" pitchFamily="34" charset="-128"/>
            </a:endParaRPr>
          </a:p>
        </p:txBody>
      </p:sp>
      <p:sp>
        <p:nvSpPr>
          <p:cNvPr id="9233" name="Line 37"/>
          <p:cNvSpPr>
            <a:spLocks noChangeShapeType="1"/>
          </p:cNvSpPr>
          <p:nvPr/>
        </p:nvSpPr>
        <p:spPr bwMode="auto">
          <a:xfrm flipH="1" flipV="1">
            <a:off x="2551113" y="1611313"/>
            <a:ext cx="1587" cy="1381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34" name="Line 38"/>
          <p:cNvSpPr>
            <a:spLocks noChangeShapeType="1"/>
          </p:cNvSpPr>
          <p:nvPr/>
        </p:nvSpPr>
        <p:spPr bwMode="auto">
          <a:xfrm flipH="1" flipV="1">
            <a:off x="3475038" y="1614488"/>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35" name="Rectangle 39"/>
          <p:cNvSpPr>
            <a:spLocks noChangeArrowheads="1"/>
          </p:cNvSpPr>
          <p:nvPr/>
        </p:nvSpPr>
        <p:spPr bwMode="auto">
          <a:xfrm>
            <a:off x="5832475" y="1123950"/>
            <a:ext cx="1944688" cy="1731963"/>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36" name="Rectangle 40"/>
          <p:cNvSpPr>
            <a:spLocks noChangeArrowheads="1"/>
          </p:cNvSpPr>
          <p:nvPr/>
        </p:nvSpPr>
        <p:spPr bwMode="auto">
          <a:xfrm>
            <a:off x="6069013" y="1925638"/>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37" name="Rectangle 41"/>
          <p:cNvSpPr>
            <a:spLocks noChangeArrowheads="1"/>
          </p:cNvSpPr>
          <p:nvPr/>
        </p:nvSpPr>
        <p:spPr bwMode="auto">
          <a:xfrm>
            <a:off x="6310313" y="2486025"/>
            <a:ext cx="703262"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38" name="Rectangle 42"/>
          <p:cNvSpPr>
            <a:spLocks noChangeArrowheads="1"/>
          </p:cNvSpPr>
          <p:nvPr/>
        </p:nvSpPr>
        <p:spPr bwMode="auto">
          <a:xfrm>
            <a:off x="6310313" y="2014538"/>
            <a:ext cx="695325"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r>
              <a:rPr lang="en-US" sz="1200" dirty="0">
                <a:latin typeface="Arial" charset="0"/>
                <a:ea typeface="MS PGothic" pitchFamily="34" charset="-128"/>
              </a:rPr>
              <a:t>controller</a:t>
            </a:r>
          </a:p>
        </p:txBody>
      </p:sp>
      <p:sp>
        <p:nvSpPr>
          <p:cNvPr id="9239" name="Line 43"/>
          <p:cNvSpPr>
            <a:spLocks noChangeShapeType="1"/>
          </p:cNvSpPr>
          <p:nvPr/>
        </p:nvSpPr>
        <p:spPr bwMode="auto">
          <a:xfrm>
            <a:off x="6221413" y="1768475"/>
            <a:ext cx="1438275"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40" name="Line 44"/>
          <p:cNvSpPr>
            <a:spLocks noChangeShapeType="1"/>
          </p:cNvSpPr>
          <p:nvPr/>
        </p:nvSpPr>
        <p:spPr bwMode="auto">
          <a:xfrm flipV="1">
            <a:off x="6638925" y="1774825"/>
            <a:ext cx="0" cy="2397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41" name="Rectangle 45"/>
          <p:cNvSpPr>
            <a:spLocks noChangeArrowheads="1"/>
          </p:cNvSpPr>
          <p:nvPr/>
        </p:nvSpPr>
        <p:spPr bwMode="auto">
          <a:xfrm>
            <a:off x="6103938" y="1214438"/>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endParaRPr lang="en-US" sz="1400" dirty="0">
              <a:latin typeface="Arial" charset="0"/>
              <a:ea typeface="MS PGothic" pitchFamily="34" charset="-128"/>
            </a:endParaRPr>
          </a:p>
        </p:txBody>
      </p:sp>
      <p:sp>
        <p:nvSpPr>
          <p:cNvPr id="9242" name="Rectangle 46"/>
          <p:cNvSpPr>
            <a:spLocks noChangeArrowheads="1"/>
          </p:cNvSpPr>
          <p:nvPr/>
        </p:nvSpPr>
        <p:spPr bwMode="auto">
          <a:xfrm>
            <a:off x="6970713" y="1216025"/>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endParaRPr lang="en-US" sz="1400" dirty="0">
              <a:latin typeface="Arial" charset="0"/>
              <a:ea typeface="MS PGothic" pitchFamily="34" charset="-128"/>
            </a:endParaRPr>
          </a:p>
        </p:txBody>
      </p:sp>
      <p:sp>
        <p:nvSpPr>
          <p:cNvPr id="9243" name="Line 47"/>
          <p:cNvSpPr>
            <a:spLocks noChangeShapeType="1"/>
          </p:cNvSpPr>
          <p:nvPr/>
        </p:nvSpPr>
        <p:spPr bwMode="auto">
          <a:xfrm flipH="1" flipV="1">
            <a:off x="6426200" y="1630363"/>
            <a:ext cx="1588" cy="1381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44" name="Line 48"/>
          <p:cNvSpPr>
            <a:spLocks noChangeShapeType="1"/>
          </p:cNvSpPr>
          <p:nvPr/>
        </p:nvSpPr>
        <p:spPr bwMode="auto">
          <a:xfrm flipH="1" flipV="1">
            <a:off x="7350125" y="1633538"/>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45" name="Text Box 49"/>
          <p:cNvSpPr txBox="1">
            <a:spLocks noChangeArrowheads="1"/>
          </p:cNvSpPr>
          <p:nvPr/>
        </p:nvSpPr>
        <p:spPr bwMode="auto">
          <a:xfrm>
            <a:off x="1935163" y="2752725"/>
            <a:ext cx="13350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smtClean="0">
                <a:latin typeface="Arial" charset="0"/>
              </a:rPr>
              <a:t>sending host</a:t>
            </a:r>
          </a:p>
        </p:txBody>
      </p:sp>
      <p:sp>
        <p:nvSpPr>
          <p:cNvPr id="9246" name="Text Box 50"/>
          <p:cNvSpPr txBox="1">
            <a:spLocks noChangeArrowheads="1"/>
          </p:cNvSpPr>
          <p:nvPr/>
        </p:nvSpPr>
        <p:spPr bwMode="auto">
          <a:xfrm>
            <a:off x="5727700" y="2751138"/>
            <a:ext cx="1438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smtClean="0">
                <a:latin typeface="Arial" charset="0"/>
              </a:rPr>
              <a:t>receiving host</a:t>
            </a:r>
          </a:p>
        </p:txBody>
      </p:sp>
      <p:sp>
        <p:nvSpPr>
          <p:cNvPr id="9247" name="Rectangle 51"/>
          <p:cNvSpPr>
            <a:spLocks noChangeArrowheads="1"/>
          </p:cNvSpPr>
          <p:nvPr/>
        </p:nvSpPr>
        <p:spPr bwMode="auto">
          <a:xfrm>
            <a:off x="1512888" y="1660525"/>
            <a:ext cx="717550" cy="1698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48" name="Text Box 52"/>
          <p:cNvSpPr txBox="1">
            <a:spLocks noChangeArrowheads="1"/>
          </p:cNvSpPr>
          <p:nvPr/>
        </p:nvSpPr>
        <p:spPr bwMode="auto">
          <a:xfrm>
            <a:off x="1476375" y="1616075"/>
            <a:ext cx="8255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smtClean="0">
                <a:latin typeface="Arial" charset="0"/>
              </a:rPr>
              <a:t>datagram</a:t>
            </a:r>
          </a:p>
        </p:txBody>
      </p:sp>
      <p:sp>
        <p:nvSpPr>
          <p:cNvPr id="9249" name="Line 53"/>
          <p:cNvSpPr>
            <a:spLocks noChangeShapeType="1"/>
          </p:cNvSpPr>
          <p:nvPr/>
        </p:nvSpPr>
        <p:spPr bwMode="auto">
          <a:xfrm>
            <a:off x="5961063" y="1563688"/>
            <a:ext cx="0" cy="39211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50" name="Rectangle 54"/>
          <p:cNvSpPr>
            <a:spLocks noChangeArrowheads="1"/>
          </p:cNvSpPr>
          <p:nvPr/>
        </p:nvSpPr>
        <p:spPr bwMode="auto">
          <a:xfrm>
            <a:off x="5422900" y="1679575"/>
            <a:ext cx="715963" cy="1698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51" name="Text Box 55"/>
          <p:cNvSpPr txBox="1">
            <a:spLocks noChangeArrowheads="1"/>
          </p:cNvSpPr>
          <p:nvPr/>
        </p:nvSpPr>
        <p:spPr bwMode="auto">
          <a:xfrm>
            <a:off x="5386388" y="1635125"/>
            <a:ext cx="8239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smtClean="0">
                <a:latin typeface="Arial" charset="0"/>
              </a:rPr>
              <a:t>datagram</a:t>
            </a:r>
          </a:p>
        </p:txBody>
      </p:sp>
      <p:sp>
        <p:nvSpPr>
          <p:cNvPr id="25632" name="Freeform 56"/>
          <p:cNvSpPr>
            <a:spLocks/>
          </p:cNvSpPr>
          <p:nvPr/>
        </p:nvSpPr>
        <p:spPr bwMode="auto">
          <a:xfrm>
            <a:off x="2768600" y="2597150"/>
            <a:ext cx="3883025" cy="447675"/>
          </a:xfrm>
          <a:custGeom>
            <a:avLst/>
            <a:gdLst>
              <a:gd name="T0" fmla="*/ 0 w 2597"/>
              <a:gd name="T1" fmla="*/ 0 h 384"/>
              <a:gd name="T2" fmla="*/ 0 w 2597"/>
              <a:gd name="T3" fmla="*/ 2147483646 h 384"/>
              <a:gd name="T4" fmla="*/ 2147483646 w 2597"/>
              <a:gd name="T5" fmla="*/ 2147483646 h 384"/>
              <a:gd name="T6" fmla="*/ 2147483646 w 2597"/>
              <a:gd name="T7" fmla="*/ 2147483646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3" name="Rectangle 57"/>
          <p:cNvSpPr>
            <a:spLocks noChangeArrowheads="1"/>
          </p:cNvSpPr>
          <p:nvPr/>
        </p:nvSpPr>
        <p:spPr bwMode="auto">
          <a:xfrm>
            <a:off x="4681538" y="3113088"/>
            <a:ext cx="717550"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254" name="Text Box 58"/>
          <p:cNvSpPr txBox="1">
            <a:spLocks noChangeArrowheads="1"/>
          </p:cNvSpPr>
          <p:nvPr/>
        </p:nvSpPr>
        <p:spPr bwMode="auto">
          <a:xfrm>
            <a:off x="4654550" y="3068638"/>
            <a:ext cx="823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smtClean="0">
                <a:latin typeface="Arial" charset="0"/>
              </a:rPr>
              <a:t>datagram</a:t>
            </a:r>
          </a:p>
        </p:txBody>
      </p:sp>
      <p:sp>
        <p:nvSpPr>
          <p:cNvPr id="9255" name="Line 59"/>
          <p:cNvSpPr>
            <a:spLocks noChangeShapeType="1"/>
          </p:cNvSpPr>
          <p:nvPr/>
        </p:nvSpPr>
        <p:spPr bwMode="auto">
          <a:xfrm>
            <a:off x="5654675" y="3205163"/>
            <a:ext cx="2762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9256" name="Text Box 60"/>
          <p:cNvSpPr txBox="1">
            <a:spLocks noChangeArrowheads="1"/>
          </p:cNvSpPr>
          <p:nvPr/>
        </p:nvSpPr>
        <p:spPr bwMode="auto">
          <a:xfrm>
            <a:off x="2244725" y="3362325"/>
            <a:ext cx="704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smtClean="0">
                <a:latin typeface="Arial" charset="0"/>
              </a:rPr>
              <a:t>frame</a:t>
            </a:r>
          </a:p>
        </p:txBody>
      </p:sp>
      <p:sp>
        <p:nvSpPr>
          <p:cNvPr id="9257" name="Line 61"/>
          <p:cNvSpPr>
            <a:spLocks noChangeShapeType="1"/>
          </p:cNvSpPr>
          <p:nvPr/>
        </p:nvSpPr>
        <p:spPr bwMode="auto">
          <a:xfrm flipV="1">
            <a:off x="2873375" y="3268663"/>
            <a:ext cx="1155700" cy="212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5" name="Rectangle 2"/>
          <p:cNvSpPr>
            <a:spLocks noGrp="1" noChangeArrowheads="1"/>
          </p:cNvSpPr>
          <p:nvPr>
            <p:ph type="title"/>
          </p:nvPr>
        </p:nvSpPr>
        <p:spPr>
          <a:xfrm>
            <a:off x="455613" y="88900"/>
            <a:ext cx="7772400" cy="1143000"/>
          </a:xfrm>
        </p:spPr>
        <p:txBody>
          <a:bodyPr/>
          <a:lstStyle/>
          <a:p>
            <a:pPr>
              <a:defRPr/>
            </a:pPr>
            <a:r>
              <a:rPr lang="en-US" sz="3400" dirty="0">
                <a:cs typeface="+mj-cs"/>
              </a:rPr>
              <a:t>Adaptors </a:t>
            </a:r>
            <a:r>
              <a:rPr lang="en-US" sz="3400" dirty="0" smtClean="0">
                <a:cs typeface="+mj-cs"/>
              </a:rPr>
              <a:t>Communicating</a:t>
            </a:r>
            <a:endParaRPr lang="en-US" sz="3400" dirty="0">
              <a:cs typeface="+mj-cs"/>
            </a:endParaRPr>
          </a:p>
        </p:txBody>
      </p:sp>
      <p:sp>
        <p:nvSpPr>
          <p:cNvPr id="4" name="灯片编号占位符 3"/>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23528B68-E5C2-A94B-ABF2-1054A40EC008}" type="slidenum">
              <a:rPr lang="en-US" altLang="en-US" sz="1200" smtClean="0">
                <a:latin typeface="Comic Sans MS" charset="0"/>
              </a:rPr>
              <a:pPr>
                <a:defRPr/>
              </a:pPr>
              <a:t>28</a:t>
            </a:fld>
            <a:endParaRPr lang="en-US" altLang="en-US" sz="1200" smtClean="0">
              <a:latin typeface="Comic Sans MS" charset="0"/>
            </a:endParaRPr>
          </a:p>
        </p:txBody>
      </p:sp>
      <p:sp>
        <p:nvSpPr>
          <p:cNvPr id="42"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3037311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685800" y="346075"/>
            <a:ext cx="7772400" cy="609600"/>
          </a:xfrm>
        </p:spPr>
        <p:txBody>
          <a:bodyPr/>
          <a:lstStyle/>
          <a:p>
            <a:pPr>
              <a:defRPr/>
            </a:pPr>
            <a:r>
              <a:rPr lang="en-US" sz="3400" dirty="0">
                <a:cs typeface="+mj-cs"/>
              </a:rPr>
              <a:t>Ethernet </a:t>
            </a:r>
            <a:r>
              <a:rPr lang="en-US" sz="3400" dirty="0" smtClean="0">
                <a:cs typeface="+mj-cs"/>
              </a:rPr>
              <a:t>Frame </a:t>
            </a:r>
            <a:r>
              <a:rPr lang="en-US" sz="3400" dirty="0">
                <a:cs typeface="+mj-cs"/>
              </a:rPr>
              <a:t>S</a:t>
            </a:r>
            <a:r>
              <a:rPr lang="en-US" sz="3400" dirty="0" smtClean="0">
                <a:cs typeface="+mj-cs"/>
              </a:rPr>
              <a:t>tructure</a:t>
            </a:r>
            <a:endParaRPr lang="en-US" sz="3400" dirty="0">
              <a:cs typeface="+mj-cs"/>
            </a:endParaRPr>
          </a:p>
        </p:txBody>
      </p:sp>
      <p:sp>
        <p:nvSpPr>
          <p:cNvPr id="54277" name="Rectangle 3"/>
          <p:cNvSpPr>
            <a:spLocks noGrp="1" noChangeArrowheads="1"/>
          </p:cNvSpPr>
          <p:nvPr>
            <p:ph type="body" idx="1"/>
          </p:nvPr>
        </p:nvSpPr>
        <p:spPr>
          <a:xfrm>
            <a:off x="652463" y="1609725"/>
            <a:ext cx="7772400" cy="4343400"/>
          </a:xfrm>
        </p:spPr>
        <p:txBody>
          <a:bodyPr/>
          <a:lstStyle/>
          <a:p>
            <a:pPr>
              <a:buFont typeface="Wingdings" charset="0"/>
              <a:buNone/>
              <a:defRPr/>
            </a:pPr>
            <a:r>
              <a:rPr lang="en-US" sz="2400" dirty="0" smtClean="0">
                <a:cs typeface="+mn-cs"/>
              </a:rPr>
              <a:t>sending </a:t>
            </a:r>
            <a:r>
              <a:rPr lang="en-US" sz="2400" dirty="0">
                <a:cs typeface="+mn-cs"/>
              </a:rPr>
              <a:t>adapter encapsulates IP datagram (or other network layer protocol packet) in </a:t>
            </a:r>
            <a:r>
              <a:rPr lang="en-US" sz="2400" dirty="0">
                <a:solidFill>
                  <a:srgbClr val="CC0000"/>
                </a:solidFill>
                <a:cs typeface="+mn-cs"/>
              </a:rPr>
              <a:t>Ethernet frame</a:t>
            </a:r>
          </a:p>
          <a:p>
            <a:pPr>
              <a:defRPr/>
            </a:pPr>
            <a:endParaRPr lang="en-US" sz="2400" b="1" dirty="0">
              <a:cs typeface="+mn-cs"/>
            </a:endParaRPr>
          </a:p>
          <a:p>
            <a:pPr>
              <a:defRPr/>
            </a:pPr>
            <a:endParaRPr lang="en-US" sz="2400" b="1" dirty="0">
              <a:cs typeface="+mn-cs"/>
            </a:endParaRPr>
          </a:p>
          <a:p>
            <a:pPr>
              <a:buFont typeface="Wingdings" charset="0"/>
              <a:buNone/>
              <a:defRPr/>
            </a:pPr>
            <a:endParaRPr lang="en-US" sz="2400" dirty="0">
              <a:solidFill>
                <a:srgbClr val="FF0000"/>
              </a:solidFill>
              <a:cs typeface="+mn-cs"/>
            </a:endParaRPr>
          </a:p>
          <a:p>
            <a:pPr>
              <a:buFont typeface="Wingdings" charset="0"/>
              <a:buNone/>
              <a:defRPr/>
            </a:pPr>
            <a:r>
              <a:rPr lang="en-US" sz="2400" i="1" dirty="0" smtClean="0">
                <a:solidFill>
                  <a:srgbClr val="CC0000"/>
                </a:solidFill>
                <a:cs typeface="+mn-cs"/>
              </a:rPr>
              <a:t>preamble</a:t>
            </a:r>
            <a:r>
              <a:rPr lang="en-US" sz="2400" i="1" dirty="0">
                <a:solidFill>
                  <a:srgbClr val="CC0000"/>
                </a:solidFill>
                <a:cs typeface="+mn-cs"/>
              </a:rPr>
              <a:t>: </a:t>
            </a:r>
          </a:p>
          <a:p>
            <a:pPr>
              <a:defRPr/>
            </a:pPr>
            <a:r>
              <a:rPr lang="en-US" sz="2400" dirty="0">
                <a:cs typeface="+mn-cs"/>
              </a:rPr>
              <a:t>7 bytes with pattern 10101010 followed by one byte with pattern 10101011</a:t>
            </a:r>
          </a:p>
          <a:p>
            <a:pPr>
              <a:defRPr/>
            </a:pPr>
            <a:r>
              <a:rPr lang="en-US" sz="2400" dirty="0">
                <a:cs typeface="+mn-cs"/>
              </a:rPr>
              <a:t> used to synchronize receiver, sender clock rates</a:t>
            </a:r>
          </a:p>
        </p:txBody>
      </p:sp>
      <p:grpSp>
        <p:nvGrpSpPr>
          <p:cNvPr id="65539" name="Group 51"/>
          <p:cNvGrpSpPr>
            <a:grpSpLocks/>
          </p:cNvGrpSpPr>
          <p:nvPr/>
        </p:nvGrpSpPr>
        <p:grpSpPr bwMode="auto">
          <a:xfrm>
            <a:off x="1516063" y="2373313"/>
            <a:ext cx="6291262" cy="993775"/>
            <a:chOff x="940711" y="4902593"/>
            <a:chExt cx="6291001" cy="992895"/>
          </a:xfrm>
        </p:grpSpPr>
        <p:sp>
          <p:nvSpPr>
            <p:cNvPr id="65542" name="Line 10"/>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3"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cxnSp>
          <p:nvCxnSpPr>
            <p:cNvPr id="16" name="Straight Connector 3"/>
            <p:cNvCxnSpPr>
              <a:cxnSpLocks noChangeShapeType="1"/>
            </p:cNvCxnSpPr>
            <p:nvPr/>
          </p:nvCxnSpPr>
          <p:spPr bwMode="auto">
            <a:xfrm>
              <a:off x="1970955" y="5262636"/>
              <a:ext cx="0" cy="550375"/>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17" name="Straight Connector 32"/>
            <p:cNvCxnSpPr>
              <a:cxnSpLocks noChangeShapeType="1"/>
            </p:cNvCxnSpPr>
            <p:nvPr/>
          </p:nvCxnSpPr>
          <p:spPr bwMode="auto">
            <a:xfrm>
              <a:off x="2701175" y="5265808"/>
              <a:ext cx="0" cy="583683"/>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18" name="Straight Connector 33"/>
            <p:cNvCxnSpPr>
              <a:cxnSpLocks noChangeShapeType="1"/>
            </p:cNvCxnSpPr>
            <p:nvPr/>
          </p:nvCxnSpPr>
          <p:spPr bwMode="auto">
            <a:xfrm>
              <a:off x="3429808" y="5270567"/>
              <a:ext cx="0" cy="5487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19" name="Straight Connector 34"/>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20" name="Straight Connector 35"/>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65549" name="TextBox 5"/>
            <p:cNvSpPr txBox="1">
              <a:spLocks noChangeArrowheads="1"/>
            </p:cNvSpPr>
            <p:nvPr/>
          </p:nvSpPr>
          <p:spPr bwMode="auto">
            <a:xfrm>
              <a:off x="1910352" y="5332220"/>
              <a:ext cx="844810"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lnSpc>
                  <a:spcPts val="1200"/>
                </a:lnSpc>
                <a:spcBef>
                  <a:spcPct val="0"/>
                </a:spcBef>
                <a:buFontTx/>
                <a:buNone/>
              </a:pPr>
              <a:r>
                <a:rPr lang="en-US" altLang="en-US" sz="1400" i="1">
                  <a:solidFill>
                    <a:schemeClr val="bg1"/>
                  </a:solidFill>
                  <a:latin typeface="Arial" charset="0"/>
                </a:rPr>
                <a:t>dest.</a:t>
              </a:r>
            </a:p>
            <a:p>
              <a:pPr algn="ctr">
                <a:lnSpc>
                  <a:spcPts val="1200"/>
                </a:lnSpc>
                <a:spcBef>
                  <a:spcPct val="0"/>
                </a:spcBef>
                <a:buFontTx/>
                <a:buNone/>
              </a:pPr>
              <a:r>
                <a:rPr lang="en-US" altLang="en-US" sz="1400" i="1">
                  <a:solidFill>
                    <a:schemeClr val="bg1"/>
                  </a:solidFill>
                  <a:latin typeface="Arial" charset="0"/>
                </a:rPr>
                <a:t>address</a:t>
              </a:r>
            </a:p>
          </p:txBody>
        </p:sp>
        <p:sp>
          <p:nvSpPr>
            <p:cNvPr id="65550" name="TextBox 37"/>
            <p:cNvSpPr txBox="1">
              <a:spLocks noChangeArrowheads="1"/>
            </p:cNvSpPr>
            <p:nvPr/>
          </p:nvSpPr>
          <p:spPr bwMode="auto">
            <a:xfrm>
              <a:off x="2673645" y="5340803"/>
              <a:ext cx="844810"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lnSpc>
                  <a:spcPts val="1200"/>
                </a:lnSpc>
                <a:spcBef>
                  <a:spcPct val="0"/>
                </a:spcBef>
                <a:buFontTx/>
                <a:buNone/>
              </a:pPr>
              <a:r>
                <a:rPr lang="en-US" altLang="en-US" sz="1400" i="1">
                  <a:solidFill>
                    <a:schemeClr val="bg1"/>
                  </a:solidFill>
                  <a:latin typeface="Arial" charset="0"/>
                </a:rPr>
                <a:t>source</a:t>
              </a:r>
            </a:p>
            <a:p>
              <a:pPr algn="ctr">
                <a:lnSpc>
                  <a:spcPts val="1200"/>
                </a:lnSpc>
                <a:spcBef>
                  <a:spcPct val="0"/>
                </a:spcBef>
                <a:buFontTx/>
                <a:buNone/>
              </a:pPr>
              <a:r>
                <a:rPr lang="en-US" altLang="en-US" sz="1400" i="1">
                  <a:solidFill>
                    <a:schemeClr val="bg1"/>
                  </a:solidFill>
                  <a:latin typeface="Arial" charset="0"/>
                </a:rPr>
                <a:t>address</a:t>
              </a:r>
            </a:p>
          </p:txBody>
        </p:sp>
        <p:sp>
          <p:nvSpPr>
            <p:cNvPr id="65551" name="TextBox 38"/>
            <p:cNvSpPr txBox="1">
              <a:spLocks noChangeArrowheads="1"/>
            </p:cNvSpPr>
            <p:nvPr/>
          </p:nvSpPr>
          <p:spPr bwMode="auto">
            <a:xfrm>
              <a:off x="4053534" y="5353451"/>
              <a:ext cx="137740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lnSpc>
                  <a:spcPts val="1200"/>
                </a:lnSpc>
                <a:spcBef>
                  <a:spcPct val="0"/>
                </a:spcBef>
                <a:buFontTx/>
                <a:buNone/>
              </a:pPr>
              <a:r>
                <a:rPr lang="en-US" altLang="en-US" sz="1600" i="1">
                  <a:solidFill>
                    <a:schemeClr val="bg1"/>
                  </a:solidFill>
                  <a:latin typeface="Arial" charset="0"/>
                </a:rPr>
                <a:t>data (payload)</a:t>
              </a:r>
            </a:p>
          </p:txBody>
        </p:sp>
        <p:sp>
          <p:nvSpPr>
            <p:cNvPr id="65552" name="TextBox 39"/>
            <p:cNvSpPr txBox="1">
              <a:spLocks noChangeArrowheads="1"/>
            </p:cNvSpPr>
            <p:nvPr/>
          </p:nvSpPr>
          <p:spPr bwMode="auto">
            <a:xfrm>
              <a:off x="5941065" y="5431291"/>
              <a:ext cx="8555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lnSpc>
                  <a:spcPts val="1200"/>
                </a:lnSpc>
                <a:spcBef>
                  <a:spcPct val="0"/>
                </a:spcBef>
                <a:buFontTx/>
                <a:buNone/>
              </a:pPr>
              <a:r>
                <a:rPr lang="en-US" altLang="en-US" sz="1600" i="1">
                  <a:solidFill>
                    <a:schemeClr val="bg1"/>
                  </a:solidFill>
                  <a:latin typeface="Arial" charset="0"/>
                </a:rPr>
                <a:t>CRC</a:t>
              </a:r>
            </a:p>
          </p:txBody>
        </p:sp>
        <p:sp>
          <p:nvSpPr>
            <p:cNvPr id="65553" name="TextBox 40"/>
            <p:cNvSpPr txBox="1">
              <a:spLocks noChangeArrowheads="1"/>
            </p:cNvSpPr>
            <p:nvPr/>
          </p:nvSpPr>
          <p:spPr bwMode="auto">
            <a:xfrm>
              <a:off x="940711" y="5444340"/>
              <a:ext cx="10701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lnSpc>
                  <a:spcPts val="1200"/>
                </a:lnSpc>
                <a:spcBef>
                  <a:spcPct val="0"/>
                </a:spcBef>
                <a:buFontTx/>
                <a:buNone/>
              </a:pPr>
              <a:r>
                <a:rPr lang="en-US" altLang="en-US" sz="1600" i="1">
                  <a:solidFill>
                    <a:schemeClr val="bg1"/>
                  </a:solidFill>
                  <a:latin typeface="Arial" charset="0"/>
                </a:rPr>
                <a:t>preamble</a:t>
              </a:r>
            </a:p>
          </p:txBody>
        </p:sp>
        <p:sp>
          <p:nvSpPr>
            <p:cNvPr id="65554" name="Text Box 9"/>
            <p:cNvSpPr txBox="1">
              <a:spLocks noChangeArrowheads="1"/>
            </p:cNvSpPr>
            <p:nvPr/>
          </p:nvSpPr>
          <p:spPr bwMode="auto">
            <a:xfrm>
              <a:off x="3321504" y="4902593"/>
              <a:ext cx="7702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i="1">
                  <a:solidFill>
                    <a:srgbClr val="000000"/>
                  </a:solidFill>
                  <a:latin typeface="Arial" charset="0"/>
                </a:rPr>
                <a:t>type</a:t>
              </a:r>
            </a:p>
          </p:txBody>
        </p:sp>
      </p:gr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4834EC8E-2E1D-DF4C-9082-800F7006ED51}" type="slidenum">
              <a:rPr lang="en-US" altLang="en-US" sz="1200" smtClean="0">
                <a:latin typeface="Comic Sans MS" charset="0"/>
              </a:rPr>
              <a:pPr>
                <a:defRPr/>
              </a:pPr>
              <a:t>29</a:t>
            </a:fld>
            <a:endParaRPr lang="en-US" altLang="en-US" sz="1200" smtClean="0">
              <a:latin typeface="Comic Sans MS" charset="0"/>
            </a:endParaRPr>
          </a:p>
        </p:txBody>
      </p:sp>
      <p:sp>
        <p:nvSpPr>
          <p:cNvPr id="21"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202613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04802"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B7EA00B-9CBC-9F41-8C5B-B2F49DCF7476}" type="slidenum">
              <a:rPr lang="en-US" sz="1200">
                <a:latin typeface="Comic Sans MS" charset="0"/>
              </a:rPr>
              <a:pPr/>
              <a:t>3</a:t>
            </a:fld>
            <a:endParaRPr lang="en-US" sz="1200">
              <a:latin typeface="Comic Sans MS" charset="0"/>
            </a:endParaRPr>
          </a:p>
        </p:txBody>
      </p:sp>
      <p:sp>
        <p:nvSpPr>
          <p:cNvPr id="204803" name="Rectangle 2"/>
          <p:cNvSpPr>
            <a:spLocks noGrp="1" noChangeArrowheads="1"/>
          </p:cNvSpPr>
          <p:nvPr>
            <p:ph type="ctrTitle"/>
          </p:nvPr>
        </p:nvSpPr>
        <p:spPr>
          <a:xfrm>
            <a:off x="0" y="228600"/>
            <a:ext cx="8458200" cy="762000"/>
          </a:xfrm>
        </p:spPr>
        <p:txBody>
          <a:bodyPr/>
          <a:lstStyle/>
          <a:p>
            <a:r>
              <a:rPr lang="en-US" sz="3200" i="1">
                <a:latin typeface="Comic Sans MS" charset="0"/>
              </a:rPr>
              <a:t>What We Have Learned Last </a:t>
            </a:r>
            <a:r>
              <a:rPr lang="en-US" sz="3200" i="1" smtClean="0">
                <a:latin typeface="Comic Sans MS" charset="0"/>
              </a:rPr>
              <a:t>Time (Oct 16)</a:t>
            </a:r>
            <a:endParaRPr lang="en-US" sz="3200">
              <a:latin typeface="Comic Sans MS" charset="0"/>
            </a:endParaRPr>
          </a:p>
        </p:txBody>
      </p:sp>
      <p:sp>
        <p:nvSpPr>
          <p:cNvPr id="79875" name="Rectangle 3"/>
          <p:cNvSpPr>
            <a:spLocks noChangeArrowheads="1"/>
          </p:cNvSpPr>
          <p:nvPr/>
        </p:nvSpPr>
        <p:spPr bwMode="auto">
          <a:xfrm>
            <a:off x="381000" y="1016000"/>
            <a:ext cx="7696200" cy="5140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marL="0" lvl="1">
              <a:buFontTx/>
              <a:buChar char="•"/>
              <a:defRPr/>
            </a:pPr>
            <a:r>
              <a:rPr lang="en-US" sz="2000" dirty="0" smtClean="0">
                <a:solidFill>
                  <a:srgbClr val="000090"/>
                </a:solidFill>
                <a:latin typeface="Comic Sans MS" charset="0"/>
              </a:rPr>
              <a:t> </a:t>
            </a:r>
            <a:r>
              <a:rPr lang="en-US" sz="2000" dirty="0" smtClean="0">
                <a:solidFill>
                  <a:srgbClr val="0000FF"/>
                </a:solidFill>
                <a:latin typeface="Comic Sans MS" charset="0"/>
              </a:rPr>
              <a:t>Review reliable data transfer protocols: </a:t>
            </a:r>
          </a:p>
          <a:p>
            <a:pPr marL="457200" lvl="2">
              <a:buFontTx/>
              <a:buChar char="•"/>
              <a:defRPr/>
            </a:pPr>
            <a:r>
              <a:rPr lang="en-US" sz="2000" dirty="0" smtClean="0">
                <a:solidFill>
                  <a:srgbClr val="000090"/>
                </a:solidFill>
                <a:latin typeface="Comic Sans MS" charset="0"/>
              </a:rPr>
              <a:t> </a:t>
            </a:r>
            <a:r>
              <a:rPr lang="en-US" sz="1800" dirty="0" smtClean="0">
                <a:solidFill>
                  <a:srgbClr val="000090"/>
                </a:solidFill>
                <a:latin typeface="Comic Sans MS" charset="0"/>
              </a:rPr>
              <a:t>stop-&amp;-wait,  &amp; efficiency of protocols </a:t>
            </a:r>
          </a:p>
          <a:p>
            <a:pPr marL="457200" lvl="2">
              <a:buFontTx/>
              <a:buChar char="•"/>
              <a:defRPr/>
            </a:pPr>
            <a:r>
              <a:rPr lang="en-US" sz="1800" dirty="0">
                <a:solidFill>
                  <a:srgbClr val="000090"/>
                </a:solidFill>
                <a:latin typeface="Comic Sans MS" charset="0"/>
              </a:rPr>
              <a:t> </a:t>
            </a:r>
            <a:r>
              <a:rPr lang="en-US" sz="1800" dirty="0" smtClean="0">
                <a:solidFill>
                  <a:srgbClr val="000090"/>
                </a:solidFill>
                <a:latin typeface="Comic Sans MS" charset="0"/>
              </a:rPr>
              <a:t>Go-back-N, selective repeat:  window size &amp; seq. no. space</a:t>
            </a:r>
          </a:p>
          <a:p>
            <a:pPr marL="0" lvl="1">
              <a:buFontTx/>
              <a:buChar char="•"/>
              <a:defRPr/>
            </a:pPr>
            <a:r>
              <a:rPr lang="en-US" sz="2000" dirty="0" smtClean="0">
                <a:solidFill>
                  <a:srgbClr val="000090"/>
                </a:solidFill>
                <a:latin typeface="Comic Sans MS" charset="0"/>
              </a:rPr>
              <a:t> </a:t>
            </a:r>
            <a:r>
              <a:rPr lang="en-US" sz="2000" dirty="0" smtClean="0">
                <a:solidFill>
                  <a:srgbClr val="0000FF"/>
                </a:solidFill>
                <a:latin typeface="Comic Sans MS" charset="0"/>
              </a:rPr>
              <a:t>round </a:t>
            </a:r>
            <a:r>
              <a:rPr lang="en-US" sz="2000" dirty="0">
                <a:solidFill>
                  <a:srgbClr val="0000FF"/>
                </a:solidFill>
                <a:latin typeface="Comic Sans MS" charset="0"/>
              </a:rPr>
              <a:t>trip time estimation </a:t>
            </a:r>
            <a:r>
              <a:rPr lang="en-US" sz="2000" dirty="0">
                <a:solidFill>
                  <a:srgbClr val="000090"/>
                </a:solidFill>
                <a:latin typeface="Comic Sans MS" charset="0"/>
              </a:rPr>
              <a:t>and TCP </a:t>
            </a:r>
            <a:r>
              <a:rPr lang="en-US" sz="2000" dirty="0" err="1">
                <a:solidFill>
                  <a:srgbClr val="000090"/>
                </a:solidFill>
                <a:latin typeface="Comic Sans MS" charset="0"/>
              </a:rPr>
              <a:t>timeoutInterval</a:t>
            </a:r>
            <a:endParaRPr lang="en-US" sz="2000" dirty="0">
              <a:solidFill>
                <a:srgbClr val="000090"/>
              </a:solidFill>
              <a:latin typeface="Comic Sans MS" charset="0"/>
            </a:endParaRPr>
          </a:p>
          <a:p>
            <a:pPr>
              <a:buFontTx/>
              <a:buChar char="•"/>
              <a:defRPr/>
            </a:pPr>
            <a:r>
              <a:rPr lang="en-US" sz="2000" dirty="0">
                <a:solidFill>
                  <a:srgbClr val="0000FF"/>
                </a:solidFill>
                <a:latin typeface="Comic Sans MS" charset="0"/>
              </a:rPr>
              <a:t> </a:t>
            </a:r>
            <a:r>
              <a:rPr lang="en-US" sz="2200" dirty="0">
                <a:solidFill>
                  <a:srgbClr val="0000FF"/>
                </a:solidFill>
                <a:latin typeface="Comic Sans MS" charset="0"/>
              </a:rPr>
              <a:t>TCP Flow Control: </a:t>
            </a:r>
            <a:r>
              <a:rPr lang="en-US" sz="2000" dirty="0">
                <a:solidFill>
                  <a:srgbClr val="000099"/>
                </a:solidFill>
                <a:latin typeface="Comic Sans MS" charset="0"/>
              </a:rPr>
              <a:t>avoid overwhelm receiver</a:t>
            </a:r>
          </a:p>
          <a:p>
            <a:pPr lvl="2">
              <a:buFontTx/>
              <a:buChar char="•"/>
              <a:defRPr/>
            </a:pPr>
            <a:r>
              <a:rPr lang="en-US" sz="1800" dirty="0" err="1">
                <a:solidFill>
                  <a:srgbClr val="000099"/>
                </a:solidFill>
                <a:latin typeface="Comic Sans MS" charset="0"/>
              </a:rPr>
              <a:t>RecvWin</a:t>
            </a:r>
            <a:r>
              <a:rPr lang="en-US" sz="1800" dirty="0">
                <a:solidFill>
                  <a:srgbClr val="000099"/>
                </a:solidFill>
                <a:latin typeface="Comic Sans MS" charset="0"/>
              </a:rPr>
              <a:t>:  receiver advertises available buffer </a:t>
            </a:r>
            <a:r>
              <a:rPr lang="en-US" sz="1800" dirty="0" smtClean="0">
                <a:solidFill>
                  <a:srgbClr val="000099"/>
                </a:solidFill>
                <a:latin typeface="Comic Sans MS" charset="0"/>
              </a:rPr>
              <a:t>space</a:t>
            </a:r>
            <a:endParaRPr lang="en-US" sz="1800" dirty="0">
              <a:solidFill>
                <a:srgbClr val="000099"/>
              </a:solidFill>
              <a:latin typeface="Comic Sans MS" charset="0"/>
            </a:endParaRPr>
          </a:p>
          <a:p>
            <a:pPr>
              <a:buFontTx/>
              <a:buChar char="•"/>
              <a:defRPr/>
            </a:pPr>
            <a:r>
              <a:rPr lang="en-US" sz="2200" dirty="0">
                <a:solidFill>
                  <a:srgbClr val="000099"/>
                </a:solidFill>
                <a:latin typeface="Comic Sans MS" charset="0"/>
              </a:rPr>
              <a:t> </a:t>
            </a:r>
            <a:r>
              <a:rPr lang="en-US" sz="2200" dirty="0">
                <a:solidFill>
                  <a:srgbClr val="0000FF"/>
                </a:solidFill>
                <a:latin typeface="Comic Sans MS" charset="0"/>
              </a:rPr>
              <a:t>Congestion Control</a:t>
            </a:r>
            <a:r>
              <a:rPr lang="en-US" sz="2000" dirty="0">
                <a:solidFill>
                  <a:srgbClr val="000099"/>
                </a:solidFill>
                <a:latin typeface="Comic Sans MS" charset="0"/>
              </a:rPr>
              <a:t>: avoid overwhelm network routers</a:t>
            </a:r>
            <a:endParaRPr lang="en-US" sz="2000" dirty="0">
              <a:solidFill>
                <a:srgbClr val="6600FF"/>
              </a:solidFill>
              <a:latin typeface="Comic Sans MS" charset="0"/>
            </a:endParaRPr>
          </a:p>
          <a:p>
            <a:pPr lvl="2">
              <a:buFontTx/>
              <a:buChar char="•"/>
              <a:defRPr/>
            </a:pPr>
            <a:r>
              <a:rPr lang="en-US" dirty="0">
                <a:solidFill>
                  <a:srgbClr val="000099"/>
                </a:solidFill>
                <a:latin typeface="Comic Sans MS" charset="0"/>
              </a:rPr>
              <a:t> </a:t>
            </a:r>
            <a:r>
              <a:rPr lang="en-US" sz="2000" dirty="0">
                <a:solidFill>
                  <a:srgbClr val="000099"/>
                </a:solidFill>
                <a:latin typeface="Comic Sans MS" charset="0"/>
              </a:rPr>
              <a:t>two approaches:</a:t>
            </a:r>
            <a:r>
              <a:rPr lang="en-US" sz="2000" dirty="0">
                <a:solidFill>
                  <a:srgbClr val="FF0000"/>
                </a:solidFill>
                <a:latin typeface="Comic Sans MS" charset="0"/>
              </a:rPr>
              <a:t> </a:t>
            </a:r>
            <a:r>
              <a:rPr lang="en-US" sz="1800" dirty="0" smtClean="0">
                <a:solidFill>
                  <a:srgbClr val="FF0000"/>
                </a:solidFill>
                <a:latin typeface="Comic Sans MS" charset="0"/>
              </a:rPr>
              <a:t>end</a:t>
            </a:r>
            <a:r>
              <a:rPr lang="en-US" sz="1800" dirty="0">
                <a:solidFill>
                  <a:srgbClr val="FF0000"/>
                </a:solidFill>
                <a:latin typeface="Comic Sans MS" charset="0"/>
              </a:rPr>
              <a:t>-to-end implicit  vs. router-assisted</a:t>
            </a:r>
          </a:p>
          <a:p>
            <a:pPr lvl="1">
              <a:buFontTx/>
              <a:buChar char="•"/>
              <a:defRPr/>
            </a:pPr>
            <a:r>
              <a:rPr lang="en-US" dirty="0">
                <a:solidFill>
                  <a:srgbClr val="000099"/>
                </a:solidFill>
                <a:latin typeface="Comic Sans MS" charset="0"/>
              </a:rPr>
              <a:t> </a:t>
            </a:r>
            <a:r>
              <a:rPr lang="en-US" sz="2000" dirty="0">
                <a:solidFill>
                  <a:srgbClr val="000099"/>
                </a:solidFill>
                <a:latin typeface="Comic Sans MS" charset="0"/>
              </a:rPr>
              <a:t>TCP congestion control: end-to-end implicit</a:t>
            </a:r>
          </a:p>
          <a:p>
            <a:pPr lvl="2">
              <a:buFontTx/>
              <a:buChar char="•"/>
              <a:defRPr/>
            </a:pPr>
            <a:r>
              <a:rPr lang="en-US" sz="1800" dirty="0">
                <a:solidFill>
                  <a:srgbClr val="000099"/>
                </a:solidFill>
                <a:latin typeface="Comic Sans MS" charset="0"/>
              </a:rPr>
              <a:t> </a:t>
            </a:r>
            <a:r>
              <a:rPr lang="en-US" sz="1800" dirty="0">
                <a:solidFill>
                  <a:srgbClr val="FF0000"/>
                </a:solidFill>
                <a:latin typeface="Comic Sans MS" charset="0"/>
              </a:rPr>
              <a:t>issue 1: how to determine network is congested</a:t>
            </a:r>
          </a:p>
          <a:p>
            <a:pPr lvl="2">
              <a:buFontTx/>
              <a:buChar char="•"/>
              <a:defRPr/>
            </a:pPr>
            <a:r>
              <a:rPr lang="en-US" sz="1800" dirty="0">
                <a:solidFill>
                  <a:srgbClr val="FF0000"/>
                </a:solidFill>
                <a:latin typeface="Comic Sans MS" charset="0"/>
              </a:rPr>
              <a:t> issue 2: how to adjust sending rate to avoid congestion</a:t>
            </a:r>
          </a:p>
          <a:p>
            <a:pPr lvl="2">
              <a:buFontTx/>
              <a:buChar char="•"/>
              <a:defRPr/>
            </a:pPr>
            <a:r>
              <a:rPr lang="en-US" dirty="0">
                <a:solidFill>
                  <a:srgbClr val="000099"/>
                </a:solidFill>
                <a:latin typeface="Comic Sans MS" charset="0"/>
              </a:rPr>
              <a:t> </a:t>
            </a:r>
            <a:r>
              <a:rPr lang="en-US" sz="2000" dirty="0">
                <a:solidFill>
                  <a:srgbClr val="6600FF"/>
                </a:solidFill>
                <a:latin typeface="Comic Sans MS" charset="0"/>
              </a:rPr>
              <a:t>TCP congestion control mechanisms</a:t>
            </a:r>
          </a:p>
          <a:p>
            <a:pPr lvl="3">
              <a:buFontTx/>
              <a:buChar char="•"/>
              <a:defRPr/>
            </a:pPr>
            <a:r>
              <a:rPr lang="en-US" dirty="0">
                <a:solidFill>
                  <a:srgbClr val="000099"/>
                </a:solidFill>
                <a:latin typeface="Comic Sans MS" charset="0"/>
              </a:rPr>
              <a:t> </a:t>
            </a:r>
            <a:r>
              <a:rPr lang="en-US" sz="2000" dirty="0">
                <a:solidFill>
                  <a:srgbClr val="000099"/>
                </a:solidFill>
                <a:latin typeface="Comic Sans MS" charset="0"/>
              </a:rPr>
              <a:t>two parameters: </a:t>
            </a:r>
            <a:r>
              <a:rPr lang="en-US" sz="2000" dirty="0" err="1">
                <a:solidFill>
                  <a:srgbClr val="FF0000"/>
                </a:solidFill>
                <a:latin typeface="Comic Sans MS" charset="0"/>
              </a:rPr>
              <a:t>ConWin</a:t>
            </a:r>
            <a:r>
              <a:rPr lang="en-US" sz="2000" dirty="0">
                <a:solidFill>
                  <a:srgbClr val="FF0000"/>
                </a:solidFill>
                <a:latin typeface="Comic Sans MS" charset="0"/>
              </a:rPr>
              <a:t>, threshold</a:t>
            </a:r>
          </a:p>
          <a:p>
            <a:pPr lvl="3">
              <a:buFontTx/>
              <a:buChar char="•"/>
              <a:defRPr/>
            </a:pPr>
            <a:r>
              <a:rPr lang="en-US" sz="1800" dirty="0">
                <a:solidFill>
                  <a:srgbClr val="000099"/>
                </a:solidFill>
                <a:latin typeface="Comic Sans MS" charset="0"/>
              </a:rPr>
              <a:t> slow start </a:t>
            </a:r>
          </a:p>
          <a:p>
            <a:pPr lvl="3">
              <a:buFontTx/>
              <a:buChar char="•"/>
              <a:defRPr/>
            </a:pPr>
            <a:r>
              <a:rPr lang="en-US" sz="1800" dirty="0">
                <a:solidFill>
                  <a:srgbClr val="000099"/>
                </a:solidFill>
                <a:latin typeface="Comic Sans MS" charset="0"/>
              </a:rPr>
              <a:t> congestion avoidance: </a:t>
            </a:r>
            <a:r>
              <a:rPr lang="en-US" sz="1800" dirty="0">
                <a:solidFill>
                  <a:srgbClr val="FF0000"/>
                </a:solidFill>
                <a:latin typeface="Comic Sans MS" charset="0"/>
              </a:rPr>
              <a:t>AIMD, duplicate ACKs, timeout</a:t>
            </a:r>
          </a:p>
          <a:p>
            <a:pPr lvl="3">
              <a:buFontTx/>
              <a:buChar char="•"/>
              <a:defRPr/>
            </a:pPr>
            <a:r>
              <a:rPr lang="en-US" sz="2000" dirty="0">
                <a:solidFill>
                  <a:srgbClr val="6600FF"/>
                </a:solidFill>
                <a:latin typeface="Comic Sans MS" charset="0"/>
              </a:rPr>
              <a:t> </a:t>
            </a:r>
            <a:r>
              <a:rPr lang="en-US" sz="2000" dirty="0">
                <a:solidFill>
                  <a:srgbClr val="000099"/>
                </a:solidFill>
                <a:latin typeface="Comic Sans MS" charset="0"/>
              </a:rPr>
              <a:t>fast retransmit/fast recovery</a:t>
            </a:r>
          </a:p>
        </p:txBody>
      </p:sp>
    </p:spTree>
    <p:extLst>
      <p:ext uri="{BB962C8B-B14F-4D97-AF65-F5344CB8AC3E}">
        <p14:creationId xmlns:p14="http://schemas.microsoft.com/office/powerpoint/2010/main" val="1610141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dissolve">
                                      <p:cBhvr>
                                        <p:cTn id="7" dur="500"/>
                                        <p:tgtEl>
                                          <p:spTgt spid="7987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9875">
                                            <p:txEl>
                                              <p:pRg st="1" end="1"/>
                                            </p:txEl>
                                          </p:spTgt>
                                        </p:tgtEl>
                                        <p:attrNameLst>
                                          <p:attrName>style.visibility</p:attrName>
                                        </p:attrNameLst>
                                      </p:cBhvr>
                                      <p:to>
                                        <p:strVal val="visible"/>
                                      </p:to>
                                    </p:set>
                                    <p:animEffect transition="in" filter="dissolve">
                                      <p:cBhvr>
                                        <p:cTn id="10" dur="500"/>
                                        <p:tgtEl>
                                          <p:spTgt spid="7987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9875">
                                            <p:txEl>
                                              <p:pRg st="2" end="2"/>
                                            </p:txEl>
                                          </p:spTgt>
                                        </p:tgtEl>
                                        <p:attrNameLst>
                                          <p:attrName>style.visibility</p:attrName>
                                        </p:attrNameLst>
                                      </p:cBhvr>
                                      <p:to>
                                        <p:strVal val="visible"/>
                                      </p:to>
                                    </p:set>
                                    <p:animEffect transition="in" filter="dissolve">
                                      <p:cBhvr>
                                        <p:cTn id="13" dur="500"/>
                                        <p:tgtEl>
                                          <p:spTgt spid="7987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9875">
                                            <p:txEl>
                                              <p:pRg st="3" end="3"/>
                                            </p:txEl>
                                          </p:spTgt>
                                        </p:tgtEl>
                                        <p:attrNameLst>
                                          <p:attrName>style.visibility</p:attrName>
                                        </p:attrNameLst>
                                      </p:cBhvr>
                                      <p:to>
                                        <p:strVal val="visible"/>
                                      </p:to>
                                    </p:set>
                                    <p:animEffect transition="in" filter="dissolve">
                                      <p:cBhvr>
                                        <p:cTn id="18" dur="500"/>
                                        <p:tgtEl>
                                          <p:spTgt spid="79875">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9875">
                                            <p:txEl>
                                              <p:pRg st="4" end="4"/>
                                            </p:txEl>
                                          </p:spTgt>
                                        </p:tgtEl>
                                        <p:attrNameLst>
                                          <p:attrName>style.visibility</p:attrName>
                                        </p:attrNameLst>
                                      </p:cBhvr>
                                      <p:to>
                                        <p:strVal val="visible"/>
                                      </p:to>
                                    </p:set>
                                    <p:animEffect transition="in" filter="dissolve">
                                      <p:cBhvr>
                                        <p:cTn id="23" dur="500"/>
                                        <p:tgtEl>
                                          <p:spTgt spid="79875">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9875">
                                            <p:txEl>
                                              <p:pRg st="5" end="5"/>
                                            </p:txEl>
                                          </p:spTgt>
                                        </p:tgtEl>
                                        <p:attrNameLst>
                                          <p:attrName>style.visibility</p:attrName>
                                        </p:attrNameLst>
                                      </p:cBhvr>
                                      <p:to>
                                        <p:strVal val="visible"/>
                                      </p:to>
                                    </p:set>
                                    <p:animEffect transition="in" filter="dissolve">
                                      <p:cBhvr>
                                        <p:cTn id="26" dur="500"/>
                                        <p:tgtEl>
                                          <p:spTgt spid="79875">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9875">
                                            <p:txEl>
                                              <p:pRg st="6" end="6"/>
                                            </p:txEl>
                                          </p:spTgt>
                                        </p:tgtEl>
                                        <p:attrNameLst>
                                          <p:attrName>style.visibility</p:attrName>
                                        </p:attrNameLst>
                                      </p:cBhvr>
                                      <p:to>
                                        <p:strVal val="visible"/>
                                      </p:to>
                                    </p:set>
                                    <p:animEffect transition="in" filter="dissolve">
                                      <p:cBhvr>
                                        <p:cTn id="31" dur="500"/>
                                        <p:tgtEl>
                                          <p:spTgt spid="79875">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9875">
                                            <p:txEl>
                                              <p:pRg st="7" end="7"/>
                                            </p:txEl>
                                          </p:spTgt>
                                        </p:tgtEl>
                                        <p:attrNameLst>
                                          <p:attrName>style.visibility</p:attrName>
                                        </p:attrNameLst>
                                      </p:cBhvr>
                                      <p:to>
                                        <p:strVal val="visible"/>
                                      </p:to>
                                    </p:set>
                                    <p:animEffect transition="in" filter="dissolve">
                                      <p:cBhvr>
                                        <p:cTn id="34" dur="500"/>
                                        <p:tgtEl>
                                          <p:spTgt spid="79875">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79875">
                                            <p:txEl>
                                              <p:pRg st="8" end="8"/>
                                            </p:txEl>
                                          </p:spTgt>
                                        </p:tgtEl>
                                        <p:attrNameLst>
                                          <p:attrName>style.visibility</p:attrName>
                                        </p:attrNameLst>
                                      </p:cBhvr>
                                      <p:to>
                                        <p:strVal val="visible"/>
                                      </p:to>
                                    </p:set>
                                    <p:animEffect transition="in" filter="dissolve">
                                      <p:cBhvr>
                                        <p:cTn id="39" dur="500"/>
                                        <p:tgtEl>
                                          <p:spTgt spid="79875">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79875">
                                            <p:txEl>
                                              <p:pRg st="9" end="9"/>
                                            </p:txEl>
                                          </p:spTgt>
                                        </p:tgtEl>
                                        <p:attrNameLst>
                                          <p:attrName>style.visibility</p:attrName>
                                        </p:attrNameLst>
                                      </p:cBhvr>
                                      <p:to>
                                        <p:strVal val="visible"/>
                                      </p:to>
                                    </p:set>
                                    <p:animEffect transition="in" filter="dissolve">
                                      <p:cBhvr>
                                        <p:cTn id="42" dur="500"/>
                                        <p:tgtEl>
                                          <p:spTgt spid="79875">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79875">
                                            <p:txEl>
                                              <p:pRg st="10" end="10"/>
                                            </p:txEl>
                                          </p:spTgt>
                                        </p:tgtEl>
                                        <p:attrNameLst>
                                          <p:attrName>style.visibility</p:attrName>
                                        </p:attrNameLst>
                                      </p:cBhvr>
                                      <p:to>
                                        <p:strVal val="visible"/>
                                      </p:to>
                                    </p:set>
                                    <p:animEffect transition="in" filter="dissolve">
                                      <p:cBhvr>
                                        <p:cTn id="45" dur="500"/>
                                        <p:tgtEl>
                                          <p:spTgt spid="79875">
                                            <p:txEl>
                                              <p:pRg st="10" end="10"/>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79875">
                                            <p:txEl>
                                              <p:pRg st="11" end="11"/>
                                            </p:txEl>
                                          </p:spTgt>
                                        </p:tgtEl>
                                        <p:attrNameLst>
                                          <p:attrName>style.visibility</p:attrName>
                                        </p:attrNameLst>
                                      </p:cBhvr>
                                      <p:to>
                                        <p:strVal val="visible"/>
                                      </p:to>
                                    </p:set>
                                    <p:animEffect transition="in" filter="dissolve">
                                      <p:cBhvr>
                                        <p:cTn id="48" dur="500"/>
                                        <p:tgtEl>
                                          <p:spTgt spid="79875">
                                            <p:txEl>
                                              <p:pRg st="11" end="11"/>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79875">
                                            <p:txEl>
                                              <p:pRg st="12" end="12"/>
                                            </p:txEl>
                                          </p:spTgt>
                                        </p:tgtEl>
                                        <p:attrNameLst>
                                          <p:attrName>style.visibility</p:attrName>
                                        </p:attrNameLst>
                                      </p:cBhvr>
                                      <p:to>
                                        <p:strVal val="visible"/>
                                      </p:to>
                                    </p:set>
                                    <p:animEffect transition="in" filter="dissolve">
                                      <p:cBhvr>
                                        <p:cTn id="51" dur="500"/>
                                        <p:tgtEl>
                                          <p:spTgt spid="79875">
                                            <p:txEl>
                                              <p:pRg st="12" end="12"/>
                                            </p:txEl>
                                          </p:spTgt>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79875">
                                            <p:txEl>
                                              <p:pRg st="13" end="13"/>
                                            </p:txEl>
                                          </p:spTgt>
                                        </p:tgtEl>
                                        <p:attrNameLst>
                                          <p:attrName>style.visibility</p:attrName>
                                        </p:attrNameLst>
                                      </p:cBhvr>
                                      <p:to>
                                        <p:strVal val="visible"/>
                                      </p:to>
                                    </p:set>
                                    <p:animEffect transition="in" filter="dissolve">
                                      <p:cBhvr>
                                        <p:cTn id="54" dur="500"/>
                                        <p:tgtEl>
                                          <p:spTgt spid="79875">
                                            <p:txEl>
                                              <p:pRg st="13" end="13"/>
                                            </p:txEl>
                                          </p:spTgt>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79875">
                                            <p:txEl>
                                              <p:pRg st="14" end="14"/>
                                            </p:txEl>
                                          </p:spTgt>
                                        </p:tgtEl>
                                        <p:attrNameLst>
                                          <p:attrName>style.visibility</p:attrName>
                                        </p:attrNameLst>
                                      </p:cBhvr>
                                      <p:to>
                                        <p:strVal val="visible"/>
                                      </p:to>
                                    </p:set>
                                    <p:animEffect transition="in" filter="dissolve">
                                      <p:cBhvr>
                                        <p:cTn id="57" dur="500"/>
                                        <p:tgtEl>
                                          <p:spTgt spid="79875">
                                            <p:txEl>
                                              <p:pRg st="14" end="14"/>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79875">
                                            <p:txEl>
                                              <p:pRg st="15" end="15"/>
                                            </p:txEl>
                                          </p:spTgt>
                                        </p:tgtEl>
                                        <p:attrNameLst>
                                          <p:attrName>style.visibility</p:attrName>
                                        </p:attrNameLst>
                                      </p:cBhvr>
                                      <p:to>
                                        <p:strVal val="visible"/>
                                      </p:to>
                                    </p:set>
                                    <p:animEffect transition="in" filter="dissolve">
                                      <p:cBhvr>
                                        <p:cTn id="60" dur="500"/>
                                        <p:tgtEl>
                                          <p:spTgt spid="7987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bldLvl="2"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533400" y="134938"/>
            <a:ext cx="7772400" cy="1143000"/>
          </a:xfrm>
        </p:spPr>
        <p:txBody>
          <a:bodyPr/>
          <a:lstStyle/>
          <a:p>
            <a:pPr>
              <a:defRPr/>
            </a:pPr>
            <a:r>
              <a:rPr lang="en-US" sz="3600" dirty="0">
                <a:cs typeface="+mj-cs"/>
              </a:rPr>
              <a:t>LAN </a:t>
            </a:r>
            <a:r>
              <a:rPr lang="en-US" sz="3600" dirty="0" smtClean="0">
                <a:cs typeface="+mj-cs"/>
              </a:rPr>
              <a:t>Addresses </a:t>
            </a:r>
            <a:r>
              <a:rPr lang="en-US" sz="3600" dirty="0">
                <a:cs typeface="+mj-cs"/>
              </a:rPr>
              <a:t>and ARP</a:t>
            </a:r>
          </a:p>
        </p:txBody>
      </p:sp>
      <p:sp>
        <p:nvSpPr>
          <p:cNvPr id="40965" name="Text Box 4"/>
          <p:cNvSpPr txBox="1">
            <a:spLocks noChangeArrowheads="1"/>
          </p:cNvSpPr>
          <p:nvPr/>
        </p:nvSpPr>
        <p:spPr bwMode="auto">
          <a:xfrm>
            <a:off x="585788" y="1309688"/>
            <a:ext cx="78295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i="0" dirty="0" smtClean="0">
                <a:latin typeface="+mn-lt"/>
              </a:rPr>
              <a:t>each adapter on LAN has unique </a:t>
            </a:r>
            <a:r>
              <a:rPr lang="en-US" sz="2800" dirty="0" smtClean="0">
                <a:solidFill>
                  <a:srgbClr val="CC0000"/>
                </a:solidFill>
                <a:latin typeface="+mn-lt"/>
              </a:rPr>
              <a:t>LAN</a:t>
            </a:r>
            <a:r>
              <a:rPr lang="en-US" sz="2800" i="0" dirty="0" smtClean="0">
                <a:latin typeface="+mn-lt"/>
              </a:rPr>
              <a:t> address</a:t>
            </a:r>
          </a:p>
        </p:txBody>
      </p:sp>
      <p:sp>
        <p:nvSpPr>
          <p:cNvPr id="40966" name="Text Box 18"/>
          <p:cNvSpPr txBox="1">
            <a:spLocks noChangeArrowheads="1"/>
          </p:cNvSpPr>
          <p:nvPr/>
        </p:nvSpPr>
        <p:spPr bwMode="auto">
          <a:xfrm>
            <a:off x="6918325" y="3890963"/>
            <a:ext cx="958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latin typeface="Arial" charset="0"/>
              </a:rPr>
              <a:t>adapter</a:t>
            </a:r>
          </a:p>
        </p:txBody>
      </p:sp>
      <p:sp>
        <p:nvSpPr>
          <p:cNvPr id="41988" name="Freeform 8"/>
          <p:cNvSpPr>
            <a:spLocks/>
          </p:cNvSpPr>
          <p:nvPr/>
        </p:nvSpPr>
        <p:spPr bwMode="auto">
          <a:xfrm>
            <a:off x="2152650" y="2989263"/>
            <a:ext cx="2046288" cy="2049462"/>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8" name="Line 19"/>
          <p:cNvSpPr>
            <a:spLocks noChangeShapeType="1"/>
          </p:cNvSpPr>
          <p:nvPr/>
        </p:nvSpPr>
        <p:spPr bwMode="auto">
          <a:xfrm>
            <a:off x="1300163" y="3667125"/>
            <a:ext cx="901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0969" name="Line 20"/>
          <p:cNvSpPr>
            <a:spLocks noChangeShapeType="1"/>
          </p:cNvSpPr>
          <p:nvPr/>
        </p:nvSpPr>
        <p:spPr bwMode="auto">
          <a:xfrm>
            <a:off x="3309938" y="2535238"/>
            <a:ext cx="0" cy="6556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0970" name="Line 21"/>
          <p:cNvSpPr>
            <a:spLocks noChangeShapeType="1"/>
          </p:cNvSpPr>
          <p:nvPr/>
        </p:nvSpPr>
        <p:spPr bwMode="auto">
          <a:xfrm flipH="1">
            <a:off x="4173538" y="3835400"/>
            <a:ext cx="796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0971" name="Line 22"/>
          <p:cNvSpPr>
            <a:spLocks noChangeShapeType="1"/>
          </p:cNvSpPr>
          <p:nvPr/>
        </p:nvSpPr>
        <p:spPr bwMode="auto">
          <a:xfrm flipV="1">
            <a:off x="3271838" y="4840288"/>
            <a:ext cx="0" cy="43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0972" name="Text Box 24"/>
          <p:cNvSpPr txBox="1">
            <a:spLocks noChangeArrowheads="1"/>
          </p:cNvSpPr>
          <p:nvPr/>
        </p:nvSpPr>
        <p:spPr bwMode="auto">
          <a:xfrm>
            <a:off x="3630613" y="2239963"/>
            <a:ext cx="1781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latin typeface="Arial" charset="0"/>
              </a:rPr>
              <a:t>1A-2F-BB-76-09-AD</a:t>
            </a:r>
          </a:p>
        </p:txBody>
      </p:sp>
      <p:sp>
        <p:nvSpPr>
          <p:cNvPr id="40973" name="Line 25"/>
          <p:cNvSpPr>
            <a:spLocks noChangeShapeType="1"/>
          </p:cNvSpPr>
          <p:nvPr/>
        </p:nvSpPr>
        <p:spPr bwMode="auto">
          <a:xfrm flipH="1" flipV="1">
            <a:off x="3449638" y="2379663"/>
            <a:ext cx="257175" cy="12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0974" name="Line 26"/>
          <p:cNvSpPr>
            <a:spLocks noChangeShapeType="1"/>
          </p:cNvSpPr>
          <p:nvPr/>
        </p:nvSpPr>
        <p:spPr bwMode="auto">
          <a:xfrm flipV="1">
            <a:off x="4999038" y="4016375"/>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0975" name="Text Box 27"/>
          <p:cNvSpPr txBox="1">
            <a:spLocks noChangeArrowheads="1"/>
          </p:cNvSpPr>
          <p:nvPr/>
        </p:nvSpPr>
        <p:spPr bwMode="auto">
          <a:xfrm>
            <a:off x="4479925" y="4389438"/>
            <a:ext cx="173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latin typeface="Arial" charset="0"/>
              </a:rPr>
              <a:t>58-23-D7-FA-20-B0</a:t>
            </a:r>
          </a:p>
        </p:txBody>
      </p:sp>
      <p:sp>
        <p:nvSpPr>
          <p:cNvPr id="40976" name="Line 28"/>
          <p:cNvSpPr>
            <a:spLocks noChangeShapeType="1"/>
          </p:cNvSpPr>
          <p:nvPr/>
        </p:nvSpPr>
        <p:spPr bwMode="auto">
          <a:xfrm flipH="1">
            <a:off x="3375025" y="5394325"/>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0977" name="Text Box 29"/>
          <p:cNvSpPr txBox="1">
            <a:spLocks noChangeArrowheads="1"/>
          </p:cNvSpPr>
          <p:nvPr/>
        </p:nvSpPr>
        <p:spPr bwMode="auto">
          <a:xfrm>
            <a:off x="3797300" y="5278438"/>
            <a:ext cx="1749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latin typeface="Arial" charset="0"/>
              </a:rPr>
              <a:t>0C-C4-11-6F-E3-98</a:t>
            </a:r>
          </a:p>
        </p:txBody>
      </p:sp>
      <p:sp>
        <p:nvSpPr>
          <p:cNvPr id="40978" name="Line 30"/>
          <p:cNvSpPr>
            <a:spLocks noChangeShapeType="1"/>
          </p:cNvSpPr>
          <p:nvPr/>
        </p:nvSpPr>
        <p:spPr bwMode="auto">
          <a:xfrm flipV="1">
            <a:off x="1236663" y="3822700"/>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0979" name="Text Box 31"/>
          <p:cNvSpPr txBox="1">
            <a:spLocks noChangeArrowheads="1"/>
          </p:cNvSpPr>
          <p:nvPr/>
        </p:nvSpPr>
        <p:spPr bwMode="auto">
          <a:xfrm>
            <a:off x="319088" y="4197350"/>
            <a:ext cx="1689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latin typeface="Arial" charset="0"/>
              </a:rPr>
              <a:t>71-65-F7-2B-08-53</a:t>
            </a:r>
          </a:p>
        </p:txBody>
      </p:sp>
      <p:sp>
        <p:nvSpPr>
          <p:cNvPr id="40980" name="Text Box 32"/>
          <p:cNvSpPr txBox="1">
            <a:spLocks noChangeArrowheads="1"/>
          </p:cNvSpPr>
          <p:nvPr/>
        </p:nvSpPr>
        <p:spPr bwMode="auto">
          <a:xfrm>
            <a:off x="2636838" y="3348038"/>
            <a:ext cx="10858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latin typeface="Arial" charset="0"/>
              </a:rPr>
              <a:t>   LAN</a:t>
            </a:r>
          </a:p>
          <a:p>
            <a:pPr>
              <a:defRPr/>
            </a:pPr>
            <a:r>
              <a:rPr lang="en-US" i="0" dirty="0" smtClean="0">
                <a:latin typeface="Arial" charset="0"/>
              </a:rPr>
              <a:t>(wired or</a:t>
            </a:r>
          </a:p>
          <a:p>
            <a:pPr>
              <a:defRPr/>
            </a:pPr>
            <a:r>
              <a:rPr lang="en-US" i="0" dirty="0" smtClean="0">
                <a:latin typeface="Arial" charset="0"/>
              </a:rPr>
              <a:t>wireless)</a:t>
            </a:r>
          </a:p>
        </p:txBody>
      </p:sp>
      <p:sp>
        <p:nvSpPr>
          <p:cNvPr id="526373" name="Rectangle 37"/>
          <p:cNvSpPr>
            <a:spLocks noChangeArrowheads="1"/>
          </p:cNvSpPr>
          <p:nvPr/>
        </p:nvSpPr>
        <p:spPr bwMode="auto">
          <a:xfrm>
            <a:off x="6727825" y="3941763"/>
            <a:ext cx="160338" cy="2555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42003" name="Group 51"/>
          <p:cNvGrpSpPr>
            <a:grpSpLocks/>
          </p:cNvGrpSpPr>
          <p:nvPr/>
        </p:nvGrpSpPr>
        <p:grpSpPr bwMode="auto">
          <a:xfrm>
            <a:off x="423863" y="3289300"/>
            <a:ext cx="922337" cy="658813"/>
            <a:chOff x="267" y="2244"/>
            <a:chExt cx="581" cy="415"/>
          </a:xfrm>
        </p:grpSpPr>
        <p:sp>
          <p:nvSpPr>
            <p:cNvPr id="526372" name="Rectangle 36"/>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42022" name="Group 38"/>
            <p:cNvGrpSpPr>
              <a:grpSpLocks/>
            </p:cNvGrpSpPr>
            <p:nvPr/>
          </p:nvGrpSpPr>
          <p:grpSpPr bwMode="auto">
            <a:xfrm>
              <a:off x="267" y="2244"/>
              <a:ext cx="512" cy="415"/>
              <a:chOff x="-44" y="1473"/>
              <a:chExt cx="981" cy="1105"/>
            </a:xfrm>
          </p:grpSpPr>
          <p:pic>
            <p:nvPicPr>
              <p:cNvPr id="42023" name="Picture 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4" name="Freeform 4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42004" name="Group 50"/>
          <p:cNvGrpSpPr>
            <a:grpSpLocks/>
          </p:cNvGrpSpPr>
          <p:nvPr/>
        </p:nvGrpSpPr>
        <p:grpSpPr bwMode="auto">
          <a:xfrm>
            <a:off x="2744788" y="5286375"/>
            <a:ext cx="812800" cy="833438"/>
            <a:chOff x="1729" y="3502"/>
            <a:chExt cx="512" cy="525"/>
          </a:xfrm>
        </p:grpSpPr>
        <p:sp>
          <p:nvSpPr>
            <p:cNvPr id="526370" name="Rectangle 34"/>
            <p:cNvSpPr>
              <a:spLocks noChangeArrowheads="1"/>
            </p:cNvSpPr>
            <p:nvPr/>
          </p:nvSpPr>
          <p:spPr bwMode="auto">
            <a:xfrm>
              <a:off x="2021" y="3502"/>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42018" name="Group 41"/>
            <p:cNvGrpSpPr>
              <a:grpSpLocks/>
            </p:cNvGrpSpPr>
            <p:nvPr/>
          </p:nvGrpSpPr>
          <p:grpSpPr bwMode="auto">
            <a:xfrm>
              <a:off x="1729" y="3612"/>
              <a:ext cx="512" cy="415"/>
              <a:chOff x="-44" y="1473"/>
              <a:chExt cx="981" cy="1105"/>
            </a:xfrm>
          </p:grpSpPr>
          <p:pic>
            <p:nvPicPr>
              <p:cNvPr id="42019" name="Picture 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0" name="Freeform 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42005" name="Group 52"/>
          <p:cNvGrpSpPr>
            <a:grpSpLocks/>
          </p:cNvGrpSpPr>
          <p:nvPr/>
        </p:nvGrpSpPr>
        <p:grpSpPr bwMode="auto">
          <a:xfrm>
            <a:off x="2770188" y="1752600"/>
            <a:ext cx="812800" cy="776288"/>
            <a:chOff x="1745" y="1276"/>
            <a:chExt cx="512" cy="489"/>
          </a:xfrm>
        </p:grpSpPr>
        <p:sp>
          <p:nvSpPr>
            <p:cNvPr id="526350" name="Rectangle 14"/>
            <p:cNvSpPr>
              <a:spLocks noChangeArrowheads="1"/>
            </p:cNvSpPr>
            <p:nvPr/>
          </p:nvSpPr>
          <p:spPr bwMode="auto">
            <a:xfrm>
              <a:off x="2039" y="160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42014" name="Group 44"/>
            <p:cNvGrpSpPr>
              <a:grpSpLocks/>
            </p:cNvGrpSpPr>
            <p:nvPr/>
          </p:nvGrpSpPr>
          <p:grpSpPr bwMode="auto">
            <a:xfrm>
              <a:off x="1745" y="1276"/>
              <a:ext cx="512" cy="415"/>
              <a:chOff x="-44" y="1473"/>
              <a:chExt cx="981" cy="1105"/>
            </a:xfrm>
          </p:grpSpPr>
          <p:pic>
            <p:nvPicPr>
              <p:cNvPr id="4201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16" name="Freeform 4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42006" name="Group 53"/>
          <p:cNvGrpSpPr>
            <a:grpSpLocks/>
          </p:cNvGrpSpPr>
          <p:nvPr/>
        </p:nvGrpSpPr>
        <p:grpSpPr bwMode="auto">
          <a:xfrm>
            <a:off x="4868863" y="3563938"/>
            <a:ext cx="812800" cy="658812"/>
            <a:chOff x="3067" y="2417"/>
            <a:chExt cx="512" cy="415"/>
          </a:xfrm>
        </p:grpSpPr>
        <p:sp>
          <p:nvSpPr>
            <p:cNvPr id="526371" name="Rectangle 35"/>
            <p:cNvSpPr>
              <a:spLocks noChangeArrowheads="1"/>
            </p:cNvSpPr>
            <p:nvPr/>
          </p:nvSpPr>
          <p:spPr bwMode="auto">
            <a:xfrm rot="-5400000">
              <a:off x="3162" y="251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42010" name="Group 47"/>
            <p:cNvGrpSpPr>
              <a:grpSpLocks/>
            </p:cNvGrpSpPr>
            <p:nvPr/>
          </p:nvGrpSpPr>
          <p:grpSpPr bwMode="auto">
            <a:xfrm>
              <a:off x="3067" y="2417"/>
              <a:ext cx="512" cy="415"/>
              <a:chOff x="-44" y="1473"/>
              <a:chExt cx="981" cy="1105"/>
            </a:xfrm>
          </p:grpSpPr>
          <p:pic>
            <p:nvPicPr>
              <p:cNvPr id="42011" name="Picture 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12" name="Freeform 4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5B20E482-E200-4146-8811-6CFF18F0F66A}" type="slidenum">
              <a:rPr lang="en-US" altLang="en-US" sz="1200" smtClean="0">
                <a:latin typeface="Comic Sans MS" charset="0"/>
              </a:rPr>
              <a:pPr>
                <a:defRPr/>
              </a:pPr>
              <a:t>30</a:t>
            </a:fld>
            <a:endParaRPr lang="en-US" altLang="en-US" sz="1200" smtClean="0">
              <a:latin typeface="Comic Sans MS" charset="0"/>
            </a:endParaRPr>
          </a:p>
        </p:txBody>
      </p:sp>
      <p:sp>
        <p:nvSpPr>
          <p:cNvPr id="42"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18499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4294967295"/>
          </p:nvPr>
        </p:nvSpPr>
        <p:spPr>
          <a:xfrm>
            <a:off x="6553200" y="6248400"/>
            <a:ext cx="1905000" cy="457200"/>
          </a:xfrm>
          <a:prstGeom prst="rect">
            <a:avLst/>
          </a:prstGeom>
        </p:spPr>
        <p:txBody>
          <a:bodyPr/>
          <a:lstStyle>
            <a:lvl1pPr>
              <a:spcBef>
                <a:spcPct val="20000"/>
              </a:spcBef>
              <a:buChar char="•"/>
              <a:defRPr sz="2800">
                <a:solidFill>
                  <a:schemeClr val="tx1"/>
                </a:solidFill>
                <a:latin typeface="Comic Sans MS" charset="0"/>
                <a:ea typeface="MS PGothic"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defRPr/>
            </a:pPr>
            <a:fld id="{317ADCCA-ADE3-D747-9700-3C5C6A8BA51D}" type="slidenum">
              <a:rPr lang="en-US" altLang="en-US" sz="1200" smtClean="0"/>
              <a:pPr>
                <a:spcBef>
                  <a:spcPct val="0"/>
                </a:spcBef>
                <a:buFontTx/>
                <a:buNone/>
                <a:defRPr/>
              </a:pPr>
              <a:t>31</a:t>
            </a:fld>
            <a:endParaRPr lang="en-US" altLang="en-US" sz="1200" smtClean="0"/>
          </a:p>
        </p:txBody>
      </p:sp>
      <p:pic>
        <p:nvPicPr>
          <p:cNvPr id="51202" name="Picture 2" descr="f19_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90600"/>
            <a:ext cx="7391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9" name="Rectangle 3"/>
          <p:cNvSpPr>
            <a:spLocks noGrp="1" noChangeArrowheads="1"/>
          </p:cNvSpPr>
          <p:nvPr>
            <p:ph type="title"/>
          </p:nvPr>
        </p:nvSpPr>
        <p:spPr>
          <a:xfrm>
            <a:off x="685800" y="228600"/>
            <a:ext cx="7772400" cy="1143000"/>
          </a:xfrm>
        </p:spPr>
        <p:txBody>
          <a:bodyPr/>
          <a:lstStyle/>
          <a:p>
            <a:pPr>
              <a:defRPr/>
            </a:pPr>
            <a:r>
              <a:rPr lang="en-US" sz="3600" smtClean="0">
                <a:ea typeface="+mj-ea"/>
                <a:cs typeface="+mj-cs"/>
              </a:rPr>
              <a:t>ARP Operation Illustration</a:t>
            </a:r>
          </a:p>
        </p:txBody>
      </p:sp>
      <p:sp>
        <p:nvSpPr>
          <p:cNvPr id="7"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1613099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body" idx="1"/>
          </p:nvPr>
        </p:nvSpPr>
        <p:spPr>
          <a:xfrm>
            <a:off x="352425" y="1057275"/>
            <a:ext cx="8675688" cy="1081088"/>
          </a:xfrm>
        </p:spPr>
        <p:txBody>
          <a:bodyPr/>
          <a:lstStyle/>
          <a:p>
            <a:pPr marL="111125" indent="-111125">
              <a:buFont typeface="Wingdings" charset="0"/>
              <a:buNone/>
              <a:defRPr/>
            </a:pPr>
            <a:r>
              <a:rPr lang="en-US" sz="2400" dirty="0">
                <a:latin typeface="Gill Sans MT" charset="0"/>
                <a:cs typeface="+mn-cs"/>
              </a:rPr>
              <a:t>walkthrough</a:t>
            </a:r>
            <a:r>
              <a:rPr lang="en-US" sz="2400" dirty="0">
                <a:solidFill>
                  <a:srgbClr val="CC0000"/>
                </a:solidFill>
                <a:latin typeface="Gill Sans MT" charset="0"/>
                <a:cs typeface="+mn-cs"/>
              </a:rPr>
              <a:t>: send datagram from A to B via R</a:t>
            </a:r>
          </a:p>
          <a:p>
            <a:pPr marL="457200" lvl="1" indent="-225425">
              <a:buFont typeface="Wingdings" charset="2"/>
              <a:buChar char="§"/>
              <a:defRPr/>
            </a:pPr>
            <a:r>
              <a:rPr lang="en-US" dirty="0" smtClean="0"/>
              <a:t>focus </a:t>
            </a:r>
            <a:r>
              <a:rPr lang="en-US" dirty="0"/>
              <a:t>on addressing </a:t>
            </a:r>
            <a:r>
              <a:rPr lang="en-US" dirty="0" smtClean="0"/>
              <a:t>– </a:t>
            </a:r>
            <a:r>
              <a:rPr lang="en-US" dirty="0"/>
              <a:t>at </a:t>
            </a:r>
            <a:r>
              <a:rPr lang="en-US" dirty="0" smtClean="0"/>
              <a:t>IP </a:t>
            </a:r>
            <a:r>
              <a:rPr lang="en-US" dirty="0"/>
              <a:t>(datagram) and MAC layer (frame)</a:t>
            </a:r>
          </a:p>
          <a:p>
            <a:pPr marL="457200" lvl="1" indent="-225425">
              <a:buFont typeface="Wingdings" charset="2"/>
              <a:buChar char="§"/>
              <a:defRPr/>
            </a:pPr>
            <a:r>
              <a:rPr lang="en-US" dirty="0" smtClean="0"/>
              <a:t>assume </a:t>
            </a:r>
            <a:r>
              <a:rPr lang="en-US" dirty="0"/>
              <a:t>A knows B</a:t>
            </a:r>
            <a:r>
              <a:rPr lang="ja-JP" altLang="en-US" dirty="0"/>
              <a:t>’</a:t>
            </a:r>
            <a:r>
              <a:rPr lang="en-US" dirty="0"/>
              <a:t>s IP address</a:t>
            </a:r>
          </a:p>
          <a:p>
            <a:pPr marL="457200" lvl="1" indent="-225425">
              <a:buFont typeface="Wingdings" charset="2"/>
              <a:buChar char="§"/>
              <a:defRPr/>
            </a:pPr>
            <a:r>
              <a:rPr lang="en-US" dirty="0" smtClean="0"/>
              <a:t>assume </a:t>
            </a:r>
            <a:r>
              <a:rPr lang="en-US" dirty="0"/>
              <a:t>A knows IP address of first hop router, R (how?</a:t>
            </a:r>
            <a:r>
              <a:rPr lang="en-US" dirty="0" smtClean="0"/>
              <a:t>)</a:t>
            </a:r>
          </a:p>
          <a:p>
            <a:pPr marL="457200" lvl="1" indent="-225425">
              <a:buFont typeface="Wingdings" charset="2"/>
              <a:buChar char="§"/>
              <a:defRPr/>
            </a:pPr>
            <a:r>
              <a:rPr lang="en-US" dirty="0" smtClean="0"/>
              <a:t>assume </a:t>
            </a:r>
            <a:r>
              <a:rPr lang="en-US" dirty="0"/>
              <a:t>A knows R</a:t>
            </a:r>
            <a:r>
              <a:rPr lang="ja-JP" altLang="en-US" dirty="0"/>
              <a:t>’</a:t>
            </a:r>
            <a:r>
              <a:rPr lang="en-US" dirty="0"/>
              <a:t>s MAC address (how?)</a:t>
            </a:r>
          </a:p>
        </p:txBody>
      </p:sp>
      <p:grpSp>
        <p:nvGrpSpPr>
          <p:cNvPr id="53250" name="Group 4"/>
          <p:cNvGrpSpPr>
            <a:grpSpLocks/>
          </p:cNvGrpSpPr>
          <p:nvPr/>
        </p:nvGrpSpPr>
        <p:grpSpPr bwMode="auto">
          <a:xfrm>
            <a:off x="709613" y="3352800"/>
            <a:ext cx="8221662" cy="2349500"/>
            <a:chOff x="709613" y="3962400"/>
            <a:chExt cx="8221662" cy="2349500"/>
          </a:xfrm>
        </p:grpSpPr>
        <p:grpSp>
          <p:nvGrpSpPr>
            <p:cNvPr id="53254" name="Group 99"/>
            <p:cNvGrpSpPr>
              <a:grpSpLocks/>
            </p:cNvGrpSpPr>
            <p:nvPr/>
          </p:nvGrpSpPr>
          <p:grpSpPr bwMode="auto">
            <a:xfrm>
              <a:off x="6979920" y="5354320"/>
              <a:ext cx="711200" cy="601028"/>
              <a:chOff x="7179310" y="4033520"/>
              <a:chExt cx="1009650" cy="855028"/>
            </a:xfrm>
          </p:grpSpPr>
          <p:grpSp>
            <p:nvGrpSpPr>
              <p:cNvPr id="53313" name="Group 44"/>
              <p:cNvGrpSpPr>
                <a:grpSpLocks/>
              </p:cNvGrpSpPr>
              <p:nvPr/>
            </p:nvGrpSpPr>
            <p:grpSpPr bwMode="auto">
              <a:xfrm>
                <a:off x="7179310" y="4033520"/>
                <a:ext cx="1009650" cy="855028"/>
                <a:chOff x="-44" y="1473"/>
                <a:chExt cx="981" cy="1105"/>
              </a:xfrm>
            </p:grpSpPr>
            <p:pic>
              <p:nvPicPr>
                <p:cNvPr id="5331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16"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02"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3255" name="Group 2"/>
            <p:cNvGrpSpPr>
              <a:grpSpLocks/>
            </p:cNvGrpSpPr>
            <p:nvPr/>
          </p:nvGrpSpPr>
          <p:grpSpPr bwMode="auto">
            <a:xfrm>
              <a:off x="1046480" y="3962400"/>
              <a:ext cx="1026163" cy="761428"/>
              <a:chOff x="1046480" y="3962400"/>
              <a:chExt cx="1026163" cy="761428"/>
            </a:xfrm>
          </p:grpSpPr>
          <p:sp>
            <p:nvSpPr>
              <p:cNvPr id="64"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3310" name="Group 49"/>
              <p:cNvGrpSpPr>
                <a:grpSpLocks/>
              </p:cNvGrpSpPr>
              <p:nvPr/>
            </p:nvGrpSpPr>
            <p:grpSpPr bwMode="auto">
              <a:xfrm>
                <a:off x="1046480" y="3962400"/>
                <a:ext cx="936071" cy="761428"/>
                <a:chOff x="-44" y="1473"/>
                <a:chExt cx="981" cy="1105"/>
              </a:xfrm>
            </p:grpSpPr>
            <p:pic>
              <p:nvPicPr>
                <p:cNvPr id="5331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12"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710660"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45067"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1A-23-F9-CD-06-9B</a:t>
              </a:r>
            </a:p>
          </p:txBody>
        </p:sp>
        <p:sp>
          <p:nvSpPr>
            <p:cNvPr id="45068"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222.222.222.220</a:t>
              </a:r>
            </a:p>
          </p:txBody>
        </p:sp>
        <p:grpSp>
          <p:nvGrpSpPr>
            <p:cNvPr id="53259" name="Group 23"/>
            <p:cNvGrpSpPr>
              <a:grpSpLocks/>
            </p:cNvGrpSpPr>
            <p:nvPr/>
          </p:nvGrpSpPr>
          <p:grpSpPr bwMode="auto">
            <a:xfrm>
              <a:off x="3044825" y="5794375"/>
              <a:ext cx="1541463" cy="449263"/>
              <a:chOff x="1934" y="2405"/>
              <a:chExt cx="971" cy="283"/>
            </a:xfrm>
          </p:grpSpPr>
          <p:sp>
            <p:nvSpPr>
              <p:cNvPr id="45117"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111.111.111.110</a:t>
                </a:r>
              </a:p>
            </p:txBody>
          </p:sp>
          <p:sp>
            <p:nvSpPr>
              <p:cNvPr id="45118"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E6-E9-00-17-BB-4B</a:t>
                </a:r>
              </a:p>
            </p:txBody>
          </p:sp>
        </p:grpSp>
        <p:sp>
          <p:nvSpPr>
            <p:cNvPr id="45070"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CC-49-DE-D0-AB-7D</a:t>
              </a:r>
            </a:p>
          </p:txBody>
        </p:sp>
        <p:sp>
          <p:nvSpPr>
            <p:cNvPr id="45071"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111.111.111.112</a:t>
              </a:r>
            </a:p>
          </p:txBody>
        </p:sp>
        <p:sp>
          <p:nvSpPr>
            <p:cNvPr id="45072"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111.111.111.111</a:t>
              </a:r>
            </a:p>
          </p:txBody>
        </p:sp>
        <p:sp>
          <p:nvSpPr>
            <p:cNvPr id="45073"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74-29-9C-E8-FF-55</a:t>
              </a:r>
            </a:p>
          </p:txBody>
        </p:sp>
        <p:sp>
          <p:nvSpPr>
            <p:cNvPr id="53264" name="Freeform 39"/>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507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507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507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507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507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508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508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10714"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A</a:t>
              </a:r>
            </a:p>
          </p:txBody>
        </p:sp>
        <p:sp>
          <p:nvSpPr>
            <p:cNvPr id="4508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53274" name="Group 63"/>
            <p:cNvGrpSpPr>
              <a:grpSpLocks/>
            </p:cNvGrpSpPr>
            <p:nvPr/>
          </p:nvGrpSpPr>
          <p:grpSpPr bwMode="auto">
            <a:xfrm>
              <a:off x="7372350" y="4845050"/>
              <a:ext cx="1558925" cy="460375"/>
              <a:chOff x="4351" y="2786"/>
              <a:chExt cx="982" cy="290"/>
            </a:xfrm>
          </p:grpSpPr>
          <p:sp>
            <p:nvSpPr>
              <p:cNvPr id="45115"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222.222.222.222</a:t>
                </a:r>
              </a:p>
            </p:txBody>
          </p:sp>
          <p:sp>
            <p:nvSpPr>
              <p:cNvPr id="45116"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49-BD-D2-C7-56-2A</a:t>
                </a:r>
              </a:p>
            </p:txBody>
          </p:sp>
        </p:grpSp>
        <p:sp>
          <p:nvSpPr>
            <p:cNvPr id="4508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508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5087"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222.222.222.221</a:t>
              </a:r>
            </a:p>
          </p:txBody>
        </p:sp>
        <p:sp>
          <p:nvSpPr>
            <p:cNvPr id="45088"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88-B2-2F-54-1A-0F</a:t>
              </a:r>
            </a:p>
          </p:txBody>
        </p:sp>
        <p:sp>
          <p:nvSpPr>
            <p:cNvPr id="4508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509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3281" name="Freeform 75"/>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0732"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B</a:t>
              </a:r>
            </a:p>
          </p:txBody>
        </p:sp>
        <p:grpSp>
          <p:nvGrpSpPr>
            <p:cNvPr id="53283" name="Group 3"/>
            <p:cNvGrpSpPr>
              <a:grpSpLocks/>
            </p:cNvGrpSpPr>
            <p:nvPr/>
          </p:nvGrpSpPr>
          <p:grpSpPr bwMode="auto">
            <a:xfrm>
              <a:off x="7179310" y="4033520"/>
              <a:ext cx="1009650" cy="855028"/>
              <a:chOff x="7179310" y="4033520"/>
              <a:chExt cx="1009650" cy="855028"/>
            </a:xfrm>
          </p:grpSpPr>
          <p:grpSp>
            <p:nvGrpSpPr>
              <p:cNvPr id="53301" name="Group 44"/>
              <p:cNvGrpSpPr>
                <a:grpSpLocks/>
              </p:cNvGrpSpPr>
              <p:nvPr/>
            </p:nvGrpSpPr>
            <p:grpSpPr bwMode="auto">
              <a:xfrm>
                <a:off x="7179310" y="4033520"/>
                <a:ext cx="1009650" cy="855028"/>
                <a:chOff x="-44" y="1473"/>
                <a:chExt cx="981" cy="1105"/>
              </a:xfrm>
            </p:grpSpPr>
            <p:pic>
              <p:nvPicPr>
                <p:cNvPr id="5330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04"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90"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3284" name="Group 1"/>
            <p:cNvGrpSpPr>
              <a:grpSpLocks/>
            </p:cNvGrpSpPr>
            <p:nvPr/>
          </p:nvGrpSpPr>
          <p:grpSpPr bwMode="auto">
            <a:xfrm>
              <a:off x="3757931" y="4714240"/>
              <a:ext cx="1291589" cy="426719"/>
              <a:chOff x="4011931" y="3379152"/>
              <a:chExt cx="1262062" cy="390207"/>
            </a:xfrm>
          </p:grpSpPr>
          <p:sp>
            <p:nvSpPr>
              <p:cNvPr id="77"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3291" name="Group 1185"/>
              <p:cNvGrpSpPr>
                <a:grpSpLocks/>
              </p:cNvGrpSpPr>
              <p:nvPr/>
            </p:nvGrpSpPr>
            <p:grpSpPr bwMode="auto">
              <a:xfrm>
                <a:off x="4197985" y="3379152"/>
                <a:ext cx="892175" cy="390207"/>
                <a:chOff x="4650" y="1129"/>
                <a:chExt cx="246" cy="95"/>
              </a:xfrm>
            </p:grpSpPr>
            <p:sp>
              <p:nvSpPr>
                <p:cNvPr id="5329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329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329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3296" name="Group 1189"/>
                <p:cNvGrpSpPr>
                  <a:grpSpLocks/>
                </p:cNvGrpSpPr>
                <p:nvPr/>
              </p:nvGrpSpPr>
              <p:grpSpPr bwMode="auto">
                <a:xfrm>
                  <a:off x="4699" y="1145"/>
                  <a:ext cx="138" cy="29"/>
                  <a:chOff x="2468" y="1332"/>
                  <a:chExt cx="310" cy="60"/>
                </a:xfrm>
              </p:grpSpPr>
              <p:sp>
                <p:nvSpPr>
                  <p:cNvPr id="53299"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300"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510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510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sp>
            <p:nvSpPr>
              <p:cNvPr id="91"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3285" name="Group 93"/>
            <p:cNvGrpSpPr>
              <a:grpSpLocks/>
            </p:cNvGrpSpPr>
            <p:nvPr/>
          </p:nvGrpSpPr>
          <p:grpSpPr bwMode="auto">
            <a:xfrm>
              <a:off x="1483360" y="5313680"/>
              <a:ext cx="701043" cy="517588"/>
              <a:chOff x="1046480" y="3962400"/>
              <a:chExt cx="1026163" cy="761428"/>
            </a:xfrm>
          </p:grpSpPr>
          <p:sp>
            <p:nvSpPr>
              <p:cNvPr id="95"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3287" name="Group 49"/>
              <p:cNvGrpSpPr>
                <a:grpSpLocks/>
              </p:cNvGrpSpPr>
              <p:nvPr/>
            </p:nvGrpSpPr>
            <p:grpSpPr bwMode="auto">
              <a:xfrm>
                <a:off x="1046480" y="3962400"/>
                <a:ext cx="936071" cy="761428"/>
                <a:chOff x="-44" y="1473"/>
                <a:chExt cx="981" cy="1105"/>
              </a:xfrm>
            </p:grpSpPr>
            <p:pic>
              <p:nvPicPr>
                <p:cNvPr id="53288"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89"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74" name="Rectangle 3"/>
          <p:cNvSpPr txBox="1">
            <a:spLocks noChangeArrowheads="1"/>
          </p:cNvSpPr>
          <p:nvPr/>
        </p:nvSpPr>
        <p:spPr bwMode="auto">
          <a:xfrm>
            <a:off x="533400" y="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gn="ctr" rtl="0" eaLnBrk="0" fontAlgn="base" hangingPunct="0">
              <a:spcBef>
                <a:spcPct val="0"/>
              </a:spcBef>
              <a:spcAft>
                <a:spcPct val="0"/>
              </a:spcAft>
              <a:defRPr sz="4000">
                <a:solidFill>
                  <a:srgbClr val="000099"/>
                </a:solidFill>
                <a:latin typeface="+mj-lt"/>
                <a:ea typeface="MS PGothic" pitchFamily="34" charset="-128"/>
                <a:cs typeface="ＭＳ Ｐゴシック" charset="0"/>
              </a:defRPr>
            </a:lvl1pPr>
            <a:lvl2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2pPr>
            <a:lvl3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3pPr>
            <a:lvl4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4pPr>
            <a:lvl5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5pPr>
            <a:lvl6pPr marL="457200" algn="ctr" rtl="0" eaLnBrk="0" fontAlgn="base" hangingPunct="0">
              <a:spcBef>
                <a:spcPct val="0"/>
              </a:spcBef>
              <a:spcAft>
                <a:spcPct val="0"/>
              </a:spcAft>
              <a:defRPr sz="4000">
                <a:solidFill>
                  <a:srgbClr val="000099"/>
                </a:solidFill>
                <a:latin typeface="Comic Sans MS" charset="0"/>
                <a:ea typeface="ＭＳ Ｐゴシック" charset="0"/>
              </a:defRPr>
            </a:lvl6pPr>
            <a:lvl7pPr marL="914400" algn="ctr" rtl="0" eaLnBrk="0" fontAlgn="base" hangingPunct="0">
              <a:spcBef>
                <a:spcPct val="0"/>
              </a:spcBef>
              <a:spcAft>
                <a:spcPct val="0"/>
              </a:spcAft>
              <a:defRPr sz="4000">
                <a:solidFill>
                  <a:srgbClr val="000099"/>
                </a:solidFill>
                <a:latin typeface="Comic Sans MS" charset="0"/>
                <a:ea typeface="ＭＳ Ｐゴシック" charset="0"/>
              </a:defRPr>
            </a:lvl7pPr>
            <a:lvl8pPr marL="1371600" algn="ctr" rtl="0" eaLnBrk="0" fontAlgn="base" hangingPunct="0">
              <a:spcBef>
                <a:spcPct val="0"/>
              </a:spcBef>
              <a:spcAft>
                <a:spcPct val="0"/>
              </a:spcAft>
              <a:defRPr sz="4000">
                <a:solidFill>
                  <a:srgbClr val="000099"/>
                </a:solidFill>
                <a:latin typeface="Comic Sans MS" charset="0"/>
                <a:ea typeface="ＭＳ Ｐゴシック" charset="0"/>
              </a:defRPr>
            </a:lvl8pPr>
            <a:lvl9pPr marL="1828800" algn="ctr" rtl="0" eaLnBrk="0" fontAlgn="base" hangingPunct="0">
              <a:spcBef>
                <a:spcPct val="0"/>
              </a:spcBef>
              <a:spcAft>
                <a:spcPct val="0"/>
              </a:spcAft>
              <a:defRPr sz="4000">
                <a:solidFill>
                  <a:srgbClr val="000099"/>
                </a:solidFill>
                <a:latin typeface="Comic Sans MS" charset="0"/>
                <a:ea typeface="ＭＳ Ｐゴシック" charset="0"/>
              </a:defRPr>
            </a:lvl9pPr>
          </a:lstStyle>
          <a:p>
            <a:pPr>
              <a:defRPr/>
            </a:pPr>
            <a:r>
              <a:rPr lang="en-US" sz="3400" kern="0" dirty="0" smtClean="0">
                <a:ea typeface="+mj-ea"/>
                <a:cs typeface="+mj-cs"/>
              </a:rPr>
              <a:t>Forwarding to Another LAN</a:t>
            </a:r>
          </a:p>
        </p:txBody>
      </p:sp>
      <p:sp>
        <p:nvSpPr>
          <p:cNvPr id="4" name="灯片编号占位符 3"/>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BFC68297-081F-5E46-A4EA-2DF77493567F}" type="slidenum">
              <a:rPr lang="en-US" altLang="en-US" sz="1200" smtClean="0">
                <a:latin typeface="Comic Sans MS" charset="0"/>
              </a:rPr>
              <a:pPr>
                <a:defRPr/>
              </a:pPr>
              <a:t>32</a:t>
            </a:fld>
            <a:endParaRPr lang="en-US" altLang="en-US" sz="1200" smtClean="0">
              <a:latin typeface="Comic Sans MS" charset="0"/>
            </a:endParaRPr>
          </a:p>
        </p:txBody>
      </p:sp>
      <p:sp>
        <p:nvSpPr>
          <p:cNvPr id="70"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15815255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7" name="Group 94"/>
          <p:cNvGrpSpPr>
            <a:grpSpLocks/>
          </p:cNvGrpSpPr>
          <p:nvPr/>
        </p:nvGrpSpPr>
        <p:grpSpPr bwMode="auto">
          <a:xfrm>
            <a:off x="709613" y="3775075"/>
            <a:ext cx="8221662" cy="2349500"/>
            <a:chOff x="709613" y="3962400"/>
            <a:chExt cx="8221662" cy="2349500"/>
          </a:xfrm>
        </p:grpSpPr>
        <p:grpSp>
          <p:nvGrpSpPr>
            <p:cNvPr id="55334" name="Group 95"/>
            <p:cNvGrpSpPr>
              <a:grpSpLocks/>
            </p:cNvGrpSpPr>
            <p:nvPr/>
          </p:nvGrpSpPr>
          <p:grpSpPr bwMode="auto">
            <a:xfrm>
              <a:off x="6979920" y="5354320"/>
              <a:ext cx="711200" cy="601028"/>
              <a:chOff x="7179310" y="4033520"/>
              <a:chExt cx="1009650" cy="855028"/>
            </a:xfrm>
          </p:grpSpPr>
          <p:grpSp>
            <p:nvGrpSpPr>
              <p:cNvPr id="55393" name="Group 44"/>
              <p:cNvGrpSpPr>
                <a:grpSpLocks/>
              </p:cNvGrpSpPr>
              <p:nvPr/>
            </p:nvGrpSpPr>
            <p:grpSpPr bwMode="auto">
              <a:xfrm>
                <a:off x="7179310" y="4033520"/>
                <a:ext cx="1009650" cy="855028"/>
                <a:chOff x="-44" y="1473"/>
                <a:chExt cx="981" cy="1105"/>
              </a:xfrm>
            </p:grpSpPr>
            <p:pic>
              <p:nvPicPr>
                <p:cNvPr id="5539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96"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56"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5335" name="Group 96"/>
            <p:cNvGrpSpPr>
              <a:grpSpLocks/>
            </p:cNvGrpSpPr>
            <p:nvPr/>
          </p:nvGrpSpPr>
          <p:grpSpPr bwMode="auto">
            <a:xfrm>
              <a:off x="1046480" y="3962400"/>
              <a:ext cx="1026163" cy="761428"/>
              <a:chOff x="1046480" y="3962400"/>
              <a:chExt cx="1026163" cy="761428"/>
            </a:xfrm>
          </p:grpSpPr>
          <p:sp>
            <p:nvSpPr>
              <p:cNvPr id="151"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5390" name="Group 49"/>
              <p:cNvGrpSpPr>
                <a:grpSpLocks/>
              </p:cNvGrpSpPr>
              <p:nvPr/>
            </p:nvGrpSpPr>
            <p:grpSpPr bwMode="auto">
              <a:xfrm>
                <a:off x="1046480" y="3962400"/>
                <a:ext cx="936071" cy="761428"/>
                <a:chOff x="-44" y="1473"/>
                <a:chExt cx="981" cy="1105"/>
              </a:xfrm>
            </p:grpSpPr>
            <p:pic>
              <p:nvPicPr>
                <p:cNvPr id="5539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92"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98"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46123"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1A-23-F9-CD-06-9B</a:t>
              </a:r>
            </a:p>
          </p:txBody>
        </p:sp>
        <p:sp>
          <p:nvSpPr>
            <p:cNvPr id="46124"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222.222.222.220</a:t>
              </a:r>
            </a:p>
          </p:txBody>
        </p:sp>
        <p:grpSp>
          <p:nvGrpSpPr>
            <p:cNvPr id="55339" name="Group 23"/>
            <p:cNvGrpSpPr>
              <a:grpSpLocks/>
            </p:cNvGrpSpPr>
            <p:nvPr/>
          </p:nvGrpSpPr>
          <p:grpSpPr bwMode="auto">
            <a:xfrm>
              <a:off x="3044825" y="5794375"/>
              <a:ext cx="1541463" cy="449263"/>
              <a:chOff x="1934" y="2405"/>
              <a:chExt cx="971" cy="283"/>
            </a:xfrm>
          </p:grpSpPr>
          <p:sp>
            <p:nvSpPr>
              <p:cNvPr id="46173"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111.111.111.110</a:t>
                </a:r>
              </a:p>
            </p:txBody>
          </p:sp>
          <p:sp>
            <p:nvSpPr>
              <p:cNvPr id="46174"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E6-E9-00-17-BB-4B</a:t>
                </a:r>
              </a:p>
            </p:txBody>
          </p:sp>
        </p:grpSp>
        <p:sp>
          <p:nvSpPr>
            <p:cNvPr id="46126"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CC-49-DE-D0-AB-7D</a:t>
              </a:r>
            </a:p>
          </p:txBody>
        </p:sp>
        <p:sp>
          <p:nvSpPr>
            <p:cNvPr id="46127"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111.111.111.112</a:t>
              </a:r>
            </a:p>
          </p:txBody>
        </p:sp>
        <p:sp>
          <p:nvSpPr>
            <p:cNvPr id="46128"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111.111.111.111</a:t>
              </a:r>
            </a:p>
          </p:txBody>
        </p:sp>
        <p:sp>
          <p:nvSpPr>
            <p:cNvPr id="46129"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74-29-9C-E8-FF-55</a:t>
              </a:r>
            </a:p>
          </p:txBody>
        </p:sp>
        <p:sp>
          <p:nvSpPr>
            <p:cNvPr id="55344" name="Freeform 39"/>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6131"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32"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33"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34"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35"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36"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37"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114"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A</a:t>
              </a:r>
            </a:p>
          </p:txBody>
        </p:sp>
        <p:sp>
          <p:nvSpPr>
            <p:cNvPr id="46139"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55354" name="Group 63"/>
            <p:cNvGrpSpPr>
              <a:grpSpLocks/>
            </p:cNvGrpSpPr>
            <p:nvPr/>
          </p:nvGrpSpPr>
          <p:grpSpPr bwMode="auto">
            <a:xfrm>
              <a:off x="7372350" y="4845050"/>
              <a:ext cx="1558925" cy="460375"/>
              <a:chOff x="4351" y="2786"/>
              <a:chExt cx="982" cy="290"/>
            </a:xfrm>
          </p:grpSpPr>
          <p:sp>
            <p:nvSpPr>
              <p:cNvPr id="46171"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222.222.222.222</a:t>
                </a:r>
              </a:p>
            </p:txBody>
          </p:sp>
          <p:sp>
            <p:nvSpPr>
              <p:cNvPr id="46172"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49-BD-D2-C7-56-2A</a:t>
                </a:r>
              </a:p>
            </p:txBody>
          </p:sp>
        </p:grpSp>
        <p:sp>
          <p:nvSpPr>
            <p:cNvPr id="46141"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42"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43"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222.222.222.221</a:t>
              </a:r>
            </a:p>
          </p:txBody>
        </p:sp>
        <p:sp>
          <p:nvSpPr>
            <p:cNvPr id="46144"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88-B2-2F-54-1A-0F</a:t>
              </a:r>
            </a:p>
          </p:txBody>
        </p:sp>
        <p:sp>
          <p:nvSpPr>
            <p:cNvPr id="46145"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46"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5361" name="Freeform 75"/>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4"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B</a:t>
              </a:r>
            </a:p>
          </p:txBody>
        </p:sp>
        <p:grpSp>
          <p:nvGrpSpPr>
            <p:cNvPr id="55363" name="Group 124"/>
            <p:cNvGrpSpPr>
              <a:grpSpLocks/>
            </p:cNvGrpSpPr>
            <p:nvPr/>
          </p:nvGrpSpPr>
          <p:grpSpPr bwMode="auto">
            <a:xfrm>
              <a:off x="7179310" y="4033520"/>
              <a:ext cx="1009650" cy="855028"/>
              <a:chOff x="7179310" y="4033520"/>
              <a:chExt cx="1009650" cy="855028"/>
            </a:xfrm>
          </p:grpSpPr>
          <p:grpSp>
            <p:nvGrpSpPr>
              <p:cNvPr id="55381" name="Group 44"/>
              <p:cNvGrpSpPr>
                <a:grpSpLocks/>
              </p:cNvGrpSpPr>
              <p:nvPr/>
            </p:nvGrpSpPr>
            <p:grpSpPr bwMode="auto">
              <a:xfrm>
                <a:off x="7179310" y="4033520"/>
                <a:ext cx="1009650" cy="855028"/>
                <a:chOff x="-44" y="1473"/>
                <a:chExt cx="981" cy="1105"/>
              </a:xfrm>
            </p:grpSpPr>
            <p:pic>
              <p:nvPicPr>
                <p:cNvPr id="5538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84"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5364" name="Group 125"/>
            <p:cNvGrpSpPr>
              <a:grpSpLocks/>
            </p:cNvGrpSpPr>
            <p:nvPr/>
          </p:nvGrpSpPr>
          <p:grpSpPr bwMode="auto">
            <a:xfrm>
              <a:off x="3757931" y="4714240"/>
              <a:ext cx="1291589" cy="426719"/>
              <a:chOff x="4011931" y="3379152"/>
              <a:chExt cx="1262062" cy="390207"/>
            </a:xfrm>
          </p:grpSpPr>
          <p:sp>
            <p:nvSpPr>
              <p:cNvPr id="132"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5371" name="Group 1185"/>
              <p:cNvGrpSpPr>
                <a:grpSpLocks/>
              </p:cNvGrpSpPr>
              <p:nvPr/>
            </p:nvGrpSpPr>
            <p:grpSpPr bwMode="auto">
              <a:xfrm>
                <a:off x="4197985" y="3379152"/>
                <a:ext cx="892175" cy="390207"/>
                <a:chOff x="4650" y="1129"/>
                <a:chExt cx="246" cy="95"/>
              </a:xfrm>
            </p:grpSpPr>
            <p:sp>
              <p:nvSpPr>
                <p:cNvPr id="553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53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53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5376" name="Group 1189"/>
                <p:cNvGrpSpPr>
                  <a:grpSpLocks/>
                </p:cNvGrpSpPr>
                <p:nvPr/>
              </p:nvGrpSpPr>
              <p:grpSpPr bwMode="auto">
                <a:xfrm>
                  <a:off x="4699" y="1145"/>
                  <a:ext cx="138" cy="29"/>
                  <a:chOff x="2468" y="1332"/>
                  <a:chExt cx="310" cy="60"/>
                </a:xfrm>
              </p:grpSpPr>
              <p:sp>
                <p:nvSpPr>
                  <p:cNvPr id="55379"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80"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6163"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6164"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sp>
            <p:nvSpPr>
              <p:cNvPr id="134"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5365" name="Group 126"/>
            <p:cNvGrpSpPr>
              <a:grpSpLocks/>
            </p:cNvGrpSpPr>
            <p:nvPr/>
          </p:nvGrpSpPr>
          <p:grpSpPr bwMode="auto">
            <a:xfrm>
              <a:off x="1483360" y="5313680"/>
              <a:ext cx="701043" cy="517588"/>
              <a:chOff x="1046480" y="3962400"/>
              <a:chExt cx="1026163" cy="761428"/>
            </a:xfrm>
          </p:grpSpPr>
          <p:sp>
            <p:nvSpPr>
              <p:cNvPr id="128"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5367" name="Group 49"/>
              <p:cNvGrpSpPr>
                <a:grpSpLocks/>
              </p:cNvGrpSpPr>
              <p:nvPr/>
            </p:nvGrpSpPr>
            <p:grpSpPr bwMode="auto">
              <a:xfrm>
                <a:off x="1046480" y="3962400"/>
                <a:ext cx="936071" cy="761428"/>
                <a:chOff x="-44" y="1473"/>
                <a:chExt cx="981" cy="1105"/>
              </a:xfrm>
            </p:grpSpPr>
            <p:pic>
              <p:nvPicPr>
                <p:cNvPr id="55368"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69"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712857" name="AutoShape 153"/>
          <p:cNvSpPr>
            <a:spLocks noChangeArrowheads="1"/>
          </p:cNvSpPr>
          <p:nvPr/>
        </p:nvSpPr>
        <p:spPr bwMode="auto">
          <a:xfrm>
            <a:off x="2387600" y="2898775"/>
            <a:ext cx="314325"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nvGrpSpPr>
          <p:cNvPr id="712834" name="Group 130"/>
          <p:cNvGrpSpPr>
            <a:grpSpLocks/>
          </p:cNvGrpSpPr>
          <p:nvPr/>
        </p:nvGrpSpPr>
        <p:grpSpPr bwMode="auto">
          <a:xfrm>
            <a:off x="534988" y="2498725"/>
            <a:ext cx="976312" cy="1460500"/>
            <a:chOff x="337" y="1692"/>
            <a:chExt cx="615" cy="920"/>
          </a:xfrm>
        </p:grpSpPr>
        <p:sp>
          <p:nvSpPr>
            <p:cNvPr id="55327" name="Freeform 65"/>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6114" name="Rectangle 67"/>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6115" name="Text Box 68"/>
            <p:cNvSpPr txBox="1">
              <a:spLocks noChangeArrowheads="1"/>
            </p:cNvSpPr>
            <p:nvPr/>
          </p:nvSpPr>
          <p:spPr bwMode="auto">
            <a:xfrm>
              <a:off x="413" y="1692"/>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endParaRPr>
            </a:p>
            <a:p>
              <a:pPr algn="ctr">
                <a:defRPr/>
              </a:pPr>
              <a:endParaRPr lang="en-US" sz="1600" i="0" dirty="0" smtClean="0">
                <a:latin typeface="Arial" charset="0"/>
              </a:endParaRPr>
            </a:p>
            <a:p>
              <a:pPr algn="ctr">
                <a:defRPr/>
              </a:pPr>
              <a:r>
                <a:rPr lang="en-US" sz="1600" i="0" dirty="0" smtClean="0">
                  <a:latin typeface="Arial" charset="0"/>
                </a:rPr>
                <a:t>IP</a:t>
              </a:r>
            </a:p>
            <a:p>
              <a:pPr algn="ctr">
                <a:defRPr/>
              </a:pPr>
              <a:r>
                <a:rPr lang="en-US" sz="1600" i="0" dirty="0" smtClean="0">
                  <a:latin typeface="Arial" charset="0"/>
                </a:rPr>
                <a:t>Eth</a:t>
              </a:r>
            </a:p>
            <a:p>
              <a:pPr algn="ctr">
                <a:defRPr/>
              </a:pPr>
              <a:r>
                <a:rPr lang="en-US" sz="1600" i="0" dirty="0" smtClean="0">
                  <a:latin typeface="Arial" charset="0"/>
                </a:rPr>
                <a:t>Phy</a:t>
              </a:r>
            </a:p>
          </p:txBody>
        </p:sp>
        <p:sp>
          <p:nvSpPr>
            <p:cNvPr id="46116" name="Line 6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17" name="Line 7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18" name="Line 7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19" name="Line 72"/>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712855" name="Group 151"/>
          <p:cNvGrpSpPr>
            <a:grpSpLocks/>
          </p:cNvGrpSpPr>
          <p:nvPr/>
        </p:nvGrpSpPr>
        <p:grpSpPr bwMode="auto">
          <a:xfrm>
            <a:off x="1893888" y="2455863"/>
            <a:ext cx="2011362" cy="760412"/>
            <a:chOff x="1197" y="1665"/>
            <a:chExt cx="1267" cy="479"/>
          </a:xfrm>
        </p:grpSpPr>
        <p:grpSp>
          <p:nvGrpSpPr>
            <p:cNvPr id="55322" name="Group 150"/>
            <p:cNvGrpSpPr>
              <a:grpSpLocks/>
            </p:cNvGrpSpPr>
            <p:nvPr/>
          </p:nvGrpSpPr>
          <p:grpSpPr bwMode="auto">
            <a:xfrm>
              <a:off x="1231" y="1990"/>
              <a:ext cx="691" cy="154"/>
              <a:chOff x="1231" y="1990"/>
              <a:chExt cx="691" cy="154"/>
            </a:xfrm>
          </p:grpSpPr>
          <p:sp>
            <p:nvSpPr>
              <p:cNvPr id="46110" name="Rectangle 12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6111" name="Line 124"/>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12" name="Line 125"/>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46109" name="Text Box 126"/>
            <p:cNvSpPr txBox="1">
              <a:spLocks noChangeArrowheads="1"/>
            </p:cNvSpPr>
            <p:nvPr/>
          </p:nvSpPr>
          <p:spPr bwMode="auto">
            <a:xfrm>
              <a:off x="1197" y="1665"/>
              <a:ext cx="1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IP src: 111.111.111.111</a:t>
              </a:r>
            </a:p>
            <a:p>
              <a:pPr>
                <a:defRPr/>
              </a:pPr>
              <a:r>
                <a:rPr lang="en-US" sz="1200" i="0" dirty="0" smtClean="0">
                  <a:latin typeface="Arial" charset="0"/>
                </a:rPr>
                <a:t>   IP dest: 222.222.222.222</a:t>
              </a:r>
            </a:p>
          </p:txBody>
        </p:sp>
      </p:grpSp>
      <p:grpSp>
        <p:nvGrpSpPr>
          <p:cNvPr id="712845" name="Group 141"/>
          <p:cNvGrpSpPr>
            <a:grpSpLocks/>
          </p:cNvGrpSpPr>
          <p:nvPr/>
        </p:nvGrpSpPr>
        <p:grpSpPr bwMode="auto">
          <a:xfrm>
            <a:off x="2027238" y="2716213"/>
            <a:ext cx="146050" cy="385762"/>
            <a:chOff x="1272" y="1762"/>
            <a:chExt cx="92" cy="243"/>
          </a:xfrm>
        </p:grpSpPr>
        <p:sp>
          <p:nvSpPr>
            <p:cNvPr id="46106" name="Line 127"/>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07" name="Line 128"/>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712847" name="Rectangle 143"/>
          <p:cNvSpPr>
            <a:spLocks noChangeArrowheads="1"/>
          </p:cNvSpPr>
          <p:nvPr/>
        </p:nvSpPr>
        <p:spPr bwMode="auto">
          <a:xfrm>
            <a:off x="706438" y="1084263"/>
            <a:ext cx="77724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dirty="0">
                <a:latin typeface="+mn-lt"/>
                <a:ea typeface="MS PGothic" pitchFamily="34" charset="-128"/>
              </a:rPr>
              <a:t>A creates IP datagram with IP source A, destination B </a:t>
            </a:r>
          </a:p>
        </p:txBody>
      </p:sp>
      <p:sp>
        <p:nvSpPr>
          <p:cNvPr id="712848" name="Rectangle 144"/>
          <p:cNvSpPr>
            <a:spLocks noChangeArrowheads="1"/>
          </p:cNvSpPr>
          <p:nvPr/>
        </p:nvSpPr>
        <p:spPr bwMode="auto">
          <a:xfrm>
            <a:off x="719138" y="1441450"/>
            <a:ext cx="7772400"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dirty="0">
                <a:latin typeface="+mn-lt"/>
                <a:ea typeface="MS PGothic" pitchFamily="34" charset="-128"/>
              </a:rPr>
              <a:t>A creates link-layer frame with R's MAC address as destination address, frame contains A-to-B IP datagram</a:t>
            </a:r>
            <a:endParaRPr lang="en-US" sz="2800" dirty="0">
              <a:latin typeface="+mn-lt"/>
              <a:ea typeface="MS PGothic" pitchFamily="34" charset="-128"/>
            </a:endParaRPr>
          </a:p>
        </p:txBody>
      </p:sp>
      <p:grpSp>
        <p:nvGrpSpPr>
          <p:cNvPr id="712856" name="Group 152"/>
          <p:cNvGrpSpPr>
            <a:grpSpLocks/>
          </p:cNvGrpSpPr>
          <p:nvPr/>
        </p:nvGrpSpPr>
        <p:grpSpPr bwMode="auto">
          <a:xfrm>
            <a:off x="1477963" y="2057400"/>
            <a:ext cx="2443162" cy="1519238"/>
            <a:chOff x="931" y="1414"/>
            <a:chExt cx="1539" cy="957"/>
          </a:xfrm>
        </p:grpSpPr>
        <p:sp>
          <p:nvSpPr>
            <p:cNvPr id="46094" name="Text Box 135"/>
            <p:cNvSpPr txBox="1">
              <a:spLocks noChangeArrowheads="1"/>
            </p:cNvSpPr>
            <p:nvPr/>
          </p:nvSpPr>
          <p:spPr bwMode="auto">
            <a:xfrm>
              <a:off x="931" y="1414"/>
              <a:ext cx="153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MAC src: 74-29-9C-E8-FF-55</a:t>
              </a:r>
            </a:p>
            <a:p>
              <a:pPr>
                <a:defRPr/>
              </a:pPr>
              <a:r>
                <a:rPr lang="en-US" sz="1200" i="0" dirty="0" smtClean="0">
                  <a:latin typeface="Arial" charset="0"/>
                </a:rPr>
                <a:t>   MAC dest: </a:t>
              </a:r>
              <a:r>
                <a:rPr lang="en-US" sz="1200" i="0" dirty="0" smtClean="0">
                  <a:solidFill>
                    <a:srgbClr val="FF0000"/>
                  </a:solidFill>
                  <a:latin typeface="Arial" charset="0"/>
                </a:rPr>
                <a:t>E6-E9-00-17-BB-4B</a:t>
              </a:r>
            </a:p>
          </p:txBody>
        </p:sp>
        <p:grpSp>
          <p:nvGrpSpPr>
            <p:cNvPr id="55309" name="Group 145"/>
            <p:cNvGrpSpPr>
              <a:grpSpLocks/>
            </p:cNvGrpSpPr>
            <p:nvPr/>
          </p:nvGrpSpPr>
          <p:grpSpPr bwMode="auto">
            <a:xfrm>
              <a:off x="981" y="2182"/>
              <a:ext cx="1049" cy="189"/>
              <a:chOff x="2829" y="2040"/>
              <a:chExt cx="1049" cy="189"/>
            </a:xfrm>
          </p:grpSpPr>
          <p:sp>
            <p:nvSpPr>
              <p:cNvPr id="46100" name="Rectangle 138"/>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6101" name="Rectangle 13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6102" name="Line 13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03" name="Line 13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04" name="Line 139"/>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105" name="Line 140"/>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46096" name="Line 146"/>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097" name="Line 147"/>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098" name="Line 148"/>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6099" name="Line 149"/>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105" name="Rectangle 3"/>
          <p:cNvSpPr txBox="1">
            <a:spLocks noChangeArrowheads="1"/>
          </p:cNvSpPr>
          <p:nvPr/>
        </p:nvSpPr>
        <p:spPr bwMode="auto">
          <a:xfrm>
            <a:off x="533400" y="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gn="ctr" rtl="0" eaLnBrk="0" fontAlgn="base" hangingPunct="0">
              <a:spcBef>
                <a:spcPct val="0"/>
              </a:spcBef>
              <a:spcAft>
                <a:spcPct val="0"/>
              </a:spcAft>
              <a:defRPr sz="4000">
                <a:solidFill>
                  <a:srgbClr val="000099"/>
                </a:solidFill>
                <a:latin typeface="+mj-lt"/>
                <a:ea typeface="MS PGothic" pitchFamily="34" charset="-128"/>
                <a:cs typeface="ＭＳ Ｐゴシック" charset="0"/>
              </a:defRPr>
            </a:lvl1pPr>
            <a:lvl2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2pPr>
            <a:lvl3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3pPr>
            <a:lvl4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4pPr>
            <a:lvl5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5pPr>
            <a:lvl6pPr marL="457200" algn="ctr" rtl="0" eaLnBrk="0" fontAlgn="base" hangingPunct="0">
              <a:spcBef>
                <a:spcPct val="0"/>
              </a:spcBef>
              <a:spcAft>
                <a:spcPct val="0"/>
              </a:spcAft>
              <a:defRPr sz="4000">
                <a:solidFill>
                  <a:srgbClr val="000099"/>
                </a:solidFill>
                <a:latin typeface="Comic Sans MS" charset="0"/>
                <a:ea typeface="ＭＳ Ｐゴシック" charset="0"/>
              </a:defRPr>
            </a:lvl6pPr>
            <a:lvl7pPr marL="914400" algn="ctr" rtl="0" eaLnBrk="0" fontAlgn="base" hangingPunct="0">
              <a:spcBef>
                <a:spcPct val="0"/>
              </a:spcBef>
              <a:spcAft>
                <a:spcPct val="0"/>
              </a:spcAft>
              <a:defRPr sz="4000">
                <a:solidFill>
                  <a:srgbClr val="000099"/>
                </a:solidFill>
                <a:latin typeface="Comic Sans MS" charset="0"/>
                <a:ea typeface="ＭＳ Ｐゴシック" charset="0"/>
              </a:defRPr>
            </a:lvl7pPr>
            <a:lvl8pPr marL="1371600" algn="ctr" rtl="0" eaLnBrk="0" fontAlgn="base" hangingPunct="0">
              <a:spcBef>
                <a:spcPct val="0"/>
              </a:spcBef>
              <a:spcAft>
                <a:spcPct val="0"/>
              </a:spcAft>
              <a:defRPr sz="4000">
                <a:solidFill>
                  <a:srgbClr val="000099"/>
                </a:solidFill>
                <a:latin typeface="Comic Sans MS" charset="0"/>
                <a:ea typeface="ＭＳ Ｐゴシック" charset="0"/>
              </a:defRPr>
            </a:lvl8pPr>
            <a:lvl9pPr marL="1828800" algn="ctr" rtl="0" eaLnBrk="0" fontAlgn="base" hangingPunct="0">
              <a:spcBef>
                <a:spcPct val="0"/>
              </a:spcBef>
              <a:spcAft>
                <a:spcPct val="0"/>
              </a:spcAft>
              <a:defRPr sz="4000">
                <a:solidFill>
                  <a:srgbClr val="000099"/>
                </a:solidFill>
                <a:latin typeface="Comic Sans MS" charset="0"/>
                <a:ea typeface="ＭＳ Ｐゴシック" charset="0"/>
              </a:defRPr>
            </a:lvl9pPr>
          </a:lstStyle>
          <a:p>
            <a:pPr>
              <a:defRPr/>
            </a:pPr>
            <a:r>
              <a:rPr lang="en-US" sz="3400" kern="0" dirty="0" smtClean="0">
                <a:ea typeface="+mj-ea"/>
                <a:cs typeface="+mj-cs"/>
              </a:rPr>
              <a:t>Forwarding to Another LAN</a:t>
            </a:r>
          </a:p>
        </p:txBody>
      </p:sp>
      <p:sp>
        <p:nvSpPr>
          <p:cNvPr id="4" name="灯片编号占位符 3"/>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6D7740CF-D7E7-9741-931E-796BCCE1B216}" type="slidenum">
              <a:rPr lang="en-US" altLang="en-US" sz="1200" smtClean="0">
                <a:latin typeface="Comic Sans MS" charset="0"/>
              </a:rPr>
              <a:pPr>
                <a:defRPr/>
              </a:pPr>
              <a:t>33</a:t>
            </a:fld>
            <a:endParaRPr lang="en-US" altLang="en-US" sz="1200" smtClean="0">
              <a:latin typeface="Comic Sans MS" charset="0"/>
            </a:endParaRPr>
          </a:p>
        </p:txBody>
      </p:sp>
      <p:sp>
        <p:nvSpPr>
          <p:cNvPr id="102"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514722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12834"/>
                                        </p:tgtEl>
                                        <p:attrNameLst>
                                          <p:attrName>style.visibility</p:attrName>
                                        </p:attrNameLst>
                                      </p:cBhvr>
                                      <p:to>
                                        <p:strVal val="visible"/>
                                      </p:to>
                                    </p:set>
                                    <p:animEffect transition="in" filter="wipe(down)">
                                      <p:cBhvr>
                                        <p:cTn id="7" dur="500"/>
                                        <p:tgtEl>
                                          <p:spTgt spid="71283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12845"/>
                                        </p:tgtEl>
                                        <p:attrNameLst>
                                          <p:attrName>style.visibility</p:attrName>
                                        </p:attrNameLst>
                                      </p:cBhvr>
                                      <p:to>
                                        <p:strVal val="visible"/>
                                      </p:to>
                                    </p:set>
                                    <p:animEffect transition="in" filter="dissolve">
                                      <p:cBhvr>
                                        <p:cTn id="11" dur="500"/>
                                        <p:tgtEl>
                                          <p:spTgt spid="71284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12847"/>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712855"/>
                                        </p:tgtEl>
                                        <p:attrNameLst>
                                          <p:attrName>style.visibility</p:attrName>
                                        </p:attrNameLst>
                                      </p:cBhvr>
                                      <p:to>
                                        <p:strVal val="visible"/>
                                      </p:to>
                                    </p:set>
                                    <p:animEffect transition="in" filter="dissolve">
                                      <p:cBhvr>
                                        <p:cTn id="16" dur="500"/>
                                        <p:tgtEl>
                                          <p:spTgt spid="7128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2857"/>
                                        </p:tgtEl>
                                        <p:attrNameLst>
                                          <p:attrName>style.visibility</p:attrName>
                                        </p:attrNameLst>
                                      </p:cBhvr>
                                      <p:to>
                                        <p:strVal val="visible"/>
                                      </p:to>
                                    </p:set>
                                    <p:animEffect transition="in" filter="wipe(up)">
                                      <p:cBhvr>
                                        <p:cTn id="21" dur="1000"/>
                                        <p:tgtEl>
                                          <p:spTgt spid="712857"/>
                                        </p:tgtEl>
                                      </p:cBhvr>
                                    </p:animEffec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12848"/>
                                        </p:tgtEl>
                                        <p:attrNameLst>
                                          <p:attrName>style.visibility</p:attrName>
                                        </p:attrNameLst>
                                      </p:cBhvr>
                                      <p:to>
                                        <p:strVal val="visible"/>
                                      </p:to>
                                    </p:set>
                                  </p:childTnLst>
                                </p:cTn>
                              </p:par>
                              <p:par>
                                <p:cTn id="25" presetID="9" presetClass="exit" presetSubtype="0" fill="hold" nodeType="withEffect">
                                  <p:stCondLst>
                                    <p:cond delay="0"/>
                                  </p:stCondLst>
                                  <p:childTnLst>
                                    <p:animEffect transition="out" filter="dissolve">
                                      <p:cBhvr>
                                        <p:cTn id="26" dur="500"/>
                                        <p:tgtEl>
                                          <p:spTgt spid="712845"/>
                                        </p:tgtEl>
                                      </p:cBhvr>
                                    </p:animEffect>
                                    <p:set>
                                      <p:cBhvr>
                                        <p:cTn id="27" dur="1" fill="hold">
                                          <p:stCondLst>
                                            <p:cond delay="499"/>
                                          </p:stCondLst>
                                        </p:cTn>
                                        <p:tgtEl>
                                          <p:spTgt spid="712845"/>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712856"/>
                                        </p:tgtEl>
                                        <p:attrNameLst>
                                          <p:attrName>style.visibility</p:attrName>
                                        </p:attrNameLst>
                                      </p:cBhvr>
                                      <p:to>
                                        <p:strVal val="visible"/>
                                      </p:to>
                                    </p:set>
                                    <p:animEffect transition="in" filter="dissolve">
                                      <p:cBhvr>
                                        <p:cTn id="30" dur="500"/>
                                        <p:tgtEl>
                                          <p:spTgt spid="712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57" grpId="0" animBg="1"/>
      <p:bldP spid="712847" grpId="0"/>
      <p:bldP spid="7128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5" name="Group 163"/>
          <p:cNvGrpSpPr>
            <a:grpSpLocks/>
          </p:cNvGrpSpPr>
          <p:nvPr/>
        </p:nvGrpSpPr>
        <p:grpSpPr bwMode="auto">
          <a:xfrm>
            <a:off x="709613" y="3622675"/>
            <a:ext cx="8221662" cy="2349500"/>
            <a:chOff x="709613" y="3962400"/>
            <a:chExt cx="8221662" cy="2349500"/>
          </a:xfrm>
        </p:grpSpPr>
        <p:grpSp>
          <p:nvGrpSpPr>
            <p:cNvPr id="57387" name="Group 164"/>
            <p:cNvGrpSpPr>
              <a:grpSpLocks/>
            </p:cNvGrpSpPr>
            <p:nvPr/>
          </p:nvGrpSpPr>
          <p:grpSpPr bwMode="auto">
            <a:xfrm>
              <a:off x="6979920" y="5354320"/>
              <a:ext cx="711200" cy="601028"/>
              <a:chOff x="7179310" y="4033520"/>
              <a:chExt cx="1009650" cy="855028"/>
            </a:xfrm>
          </p:grpSpPr>
          <p:grpSp>
            <p:nvGrpSpPr>
              <p:cNvPr id="57446" name="Group 44"/>
              <p:cNvGrpSpPr>
                <a:grpSpLocks/>
              </p:cNvGrpSpPr>
              <p:nvPr/>
            </p:nvGrpSpPr>
            <p:grpSpPr bwMode="auto">
              <a:xfrm>
                <a:off x="7179310" y="4033520"/>
                <a:ext cx="1009650" cy="855028"/>
                <a:chOff x="-44" y="1473"/>
                <a:chExt cx="981" cy="1105"/>
              </a:xfrm>
            </p:grpSpPr>
            <p:pic>
              <p:nvPicPr>
                <p:cNvPr id="574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49"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25"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7388" name="Group 165"/>
            <p:cNvGrpSpPr>
              <a:grpSpLocks/>
            </p:cNvGrpSpPr>
            <p:nvPr/>
          </p:nvGrpSpPr>
          <p:grpSpPr bwMode="auto">
            <a:xfrm>
              <a:off x="1046480" y="3962400"/>
              <a:ext cx="1026163" cy="761428"/>
              <a:chOff x="1046480" y="3962400"/>
              <a:chExt cx="1026163" cy="761428"/>
            </a:xfrm>
          </p:grpSpPr>
          <p:sp>
            <p:nvSpPr>
              <p:cNvPr id="220"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7443" name="Group 49"/>
              <p:cNvGrpSpPr>
                <a:grpSpLocks/>
              </p:cNvGrpSpPr>
              <p:nvPr/>
            </p:nvGrpSpPr>
            <p:grpSpPr bwMode="auto">
              <a:xfrm>
                <a:off x="1046480" y="3962400"/>
                <a:ext cx="936071" cy="761428"/>
                <a:chOff x="-44" y="1473"/>
                <a:chExt cx="981" cy="1105"/>
              </a:xfrm>
            </p:grpSpPr>
            <p:pic>
              <p:nvPicPr>
                <p:cNvPr id="5744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45"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167"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47152"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1A-23-F9-CD-06-9B</a:t>
              </a:r>
            </a:p>
          </p:txBody>
        </p:sp>
        <p:sp>
          <p:nvSpPr>
            <p:cNvPr id="47153"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222.222.222.220</a:t>
              </a:r>
            </a:p>
          </p:txBody>
        </p:sp>
        <p:grpSp>
          <p:nvGrpSpPr>
            <p:cNvPr id="57392" name="Group 23"/>
            <p:cNvGrpSpPr>
              <a:grpSpLocks/>
            </p:cNvGrpSpPr>
            <p:nvPr/>
          </p:nvGrpSpPr>
          <p:grpSpPr bwMode="auto">
            <a:xfrm>
              <a:off x="3044825" y="5794375"/>
              <a:ext cx="1541463" cy="449263"/>
              <a:chOff x="1934" y="2405"/>
              <a:chExt cx="971" cy="283"/>
            </a:xfrm>
          </p:grpSpPr>
          <p:sp>
            <p:nvSpPr>
              <p:cNvPr id="47202"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111.111.111.110</a:t>
                </a:r>
              </a:p>
            </p:txBody>
          </p:sp>
          <p:sp>
            <p:nvSpPr>
              <p:cNvPr id="47203"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E6-E9-00-17-BB-4B</a:t>
                </a:r>
              </a:p>
            </p:txBody>
          </p:sp>
        </p:grpSp>
        <p:sp>
          <p:nvSpPr>
            <p:cNvPr id="47155"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CC-49-DE-D0-AB-7D</a:t>
              </a:r>
            </a:p>
          </p:txBody>
        </p:sp>
        <p:sp>
          <p:nvSpPr>
            <p:cNvPr id="47156"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111.111.111.112</a:t>
              </a:r>
            </a:p>
          </p:txBody>
        </p:sp>
        <p:sp>
          <p:nvSpPr>
            <p:cNvPr id="47157"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111.111.111.111</a:t>
              </a:r>
            </a:p>
          </p:txBody>
        </p:sp>
        <p:sp>
          <p:nvSpPr>
            <p:cNvPr id="47158"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74-29-9C-E8-FF-55</a:t>
              </a:r>
            </a:p>
          </p:txBody>
        </p:sp>
        <p:sp>
          <p:nvSpPr>
            <p:cNvPr id="57397" name="Freeform 39"/>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60"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61"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62"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63"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64"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6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66"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183"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A</a:t>
              </a:r>
            </a:p>
          </p:txBody>
        </p:sp>
        <p:sp>
          <p:nvSpPr>
            <p:cNvPr id="47168"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57407" name="Group 63"/>
            <p:cNvGrpSpPr>
              <a:grpSpLocks/>
            </p:cNvGrpSpPr>
            <p:nvPr/>
          </p:nvGrpSpPr>
          <p:grpSpPr bwMode="auto">
            <a:xfrm>
              <a:off x="7372350" y="4845050"/>
              <a:ext cx="1558925" cy="460375"/>
              <a:chOff x="4351" y="2786"/>
              <a:chExt cx="982" cy="290"/>
            </a:xfrm>
          </p:grpSpPr>
          <p:sp>
            <p:nvSpPr>
              <p:cNvPr id="47200"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222.222.222.222</a:t>
                </a:r>
              </a:p>
            </p:txBody>
          </p:sp>
          <p:sp>
            <p:nvSpPr>
              <p:cNvPr id="47201"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49-BD-D2-C7-56-2A</a:t>
                </a:r>
              </a:p>
            </p:txBody>
          </p:sp>
        </p:grpSp>
        <p:sp>
          <p:nvSpPr>
            <p:cNvPr id="47170"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71"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72"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222.222.222.221</a:t>
              </a:r>
            </a:p>
          </p:txBody>
        </p:sp>
        <p:sp>
          <p:nvSpPr>
            <p:cNvPr id="47173"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88-B2-2F-54-1A-0F</a:t>
              </a:r>
            </a:p>
          </p:txBody>
        </p:sp>
        <p:sp>
          <p:nvSpPr>
            <p:cNvPr id="47174"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7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7414" name="Freeform 75"/>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3"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B</a:t>
              </a:r>
            </a:p>
          </p:txBody>
        </p:sp>
        <p:grpSp>
          <p:nvGrpSpPr>
            <p:cNvPr id="57416" name="Group 193"/>
            <p:cNvGrpSpPr>
              <a:grpSpLocks/>
            </p:cNvGrpSpPr>
            <p:nvPr/>
          </p:nvGrpSpPr>
          <p:grpSpPr bwMode="auto">
            <a:xfrm>
              <a:off x="7179310" y="4033520"/>
              <a:ext cx="1009650" cy="855028"/>
              <a:chOff x="7179310" y="4033520"/>
              <a:chExt cx="1009650" cy="855028"/>
            </a:xfrm>
          </p:grpSpPr>
          <p:grpSp>
            <p:nvGrpSpPr>
              <p:cNvPr id="57434" name="Group 44"/>
              <p:cNvGrpSpPr>
                <a:grpSpLocks/>
              </p:cNvGrpSpPr>
              <p:nvPr/>
            </p:nvGrpSpPr>
            <p:grpSpPr bwMode="auto">
              <a:xfrm>
                <a:off x="7179310" y="4033520"/>
                <a:ext cx="1009650" cy="855028"/>
                <a:chOff x="-44" y="1473"/>
                <a:chExt cx="981" cy="1105"/>
              </a:xfrm>
            </p:grpSpPr>
            <p:pic>
              <p:nvPicPr>
                <p:cNvPr id="5743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37"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13"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7417" name="Group 194"/>
            <p:cNvGrpSpPr>
              <a:grpSpLocks/>
            </p:cNvGrpSpPr>
            <p:nvPr/>
          </p:nvGrpSpPr>
          <p:grpSpPr bwMode="auto">
            <a:xfrm>
              <a:off x="3757931" y="4714240"/>
              <a:ext cx="1291589" cy="426719"/>
              <a:chOff x="4011931" y="3379152"/>
              <a:chExt cx="1262062" cy="390207"/>
            </a:xfrm>
          </p:grpSpPr>
          <p:sp>
            <p:nvSpPr>
              <p:cNvPr id="201"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7424" name="Group 1185"/>
              <p:cNvGrpSpPr>
                <a:grpSpLocks/>
              </p:cNvGrpSpPr>
              <p:nvPr/>
            </p:nvGrpSpPr>
            <p:grpSpPr bwMode="auto">
              <a:xfrm>
                <a:off x="4197985" y="3379152"/>
                <a:ext cx="892175" cy="390207"/>
                <a:chOff x="4650" y="1129"/>
                <a:chExt cx="246" cy="95"/>
              </a:xfrm>
            </p:grpSpPr>
            <p:sp>
              <p:nvSpPr>
                <p:cNvPr id="5742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742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742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7429" name="Group 1189"/>
                <p:cNvGrpSpPr>
                  <a:grpSpLocks/>
                </p:cNvGrpSpPr>
                <p:nvPr/>
              </p:nvGrpSpPr>
              <p:grpSpPr bwMode="auto">
                <a:xfrm>
                  <a:off x="4699" y="1145"/>
                  <a:ext cx="138" cy="29"/>
                  <a:chOff x="2468" y="1332"/>
                  <a:chExt cx="310" cy="60"/>
                </a:xfrm>
              </p:grpSpPr>
              <p:sp>
                <p:nvSpPr>
                  <p:cNvPr id="57432"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433"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719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719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sp>
            <p:nvSpPr>
              <p:cNvPr id="203"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7418" name="Group 195"/>
            <p:cNvGrpSpPr>
              <a:grpSpLocks/>
            </p:cNvGrpSpPr>
            <p:nvPr/>
          </p:nvGrpSpPr>
          <p:grpSpPr bwMode="auto">
            <a:xfrm>
              <a:off x="1483360" y="5313680"/>
              <a:ext cx="701043" cy="517588"/>
              <a:chOff x="1046480" y="3962400"/>
              <a:chExt cx="1026163" cy="761428"/>
            </a:xfrm>
          </p:grpSpPr>
          <p:sp>
            <p:nvSpPr>
              <p:cNvPr id="197"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7420" name="Group 49"/>
              <p:cNvGrpSpPr>
                <a:grpSpLocks/>
              </p:cNvGrpSpPr>
              <p:nvPr/>
            </p:nvGrpSpPr>
            <p:grpSpPr bwMode="auto">
              <a:xfrm>
                <a:off x="1046480" y="3962400"/>
                <a:ext cx="936071" cy="761428"/>
                <a:chOff x="-44" y="1473"/>
                <a:chExt cx="981" cy="1105"/>
              </a:xfrm>
            </p:grpSpPr>
            <p:pic>
              <p:nvPicPr>
                <p:cNvPr id="5742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22"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grpSp>
        <p:nvGrpSpPr>
          <p:cNvPr id="714811" name="Group 59"/>
          <p:cNvGrpSpPr>
            <a:grpSpLocks/>
          </p:cNvGrpSpPr>
          <p:nvPr/>
        </p:nvGrpSpPr>
        <p:grpSpPr bwMode="auto">
          <a:xfrm>
            <a:off x="534988" y="2346325"/>
            <a:ext cx="976312" cy="1460500"/>
            <a:chOff x="337" y="1692"/>
            <a:chExt cx="615" cy="920"/>
          </a:xfrm>
        </p:grpSpPr>
        <p:sp>
          <p:nvSpPr>
            <p:cNvPr id="57380" name="Freeform 60"/>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43" name="Rectangle 61"/>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7144" name="Text Box 62"/>
            <p:cNvSpPr txBox="1">
              <a:spLocks noChangeArrowheads="1"/>
            </p:cNvSpPr>
            <p:nvPr/>
          </p:nvSpPr>
          <p:spPr bwMode="auto">
            <a:xfrm>
              <a:off x="413" y="1692"/>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endParaRPr>
            </a:p>
            <a:p>
              <a:pPr algn="ctr">
                <a:defRPr/>
              </a:pPr>
              <a:endParaRPr lang="en-US" sz="1600" i="0" dirty="0" smtClean="0">
                <a:latin typeface="Arial" charset="0"/>
              </a:endParaRPr>
            </a:p>
            <a:p>
              <a:pPr algn="ctr">
                <a:defRPr/>
              </a:pPr>
              <a:r>
                <a:rPr lang="en-US" sz="1600" i="0" dirty="0" smtClean="0">
                  <a:latin typeface="Arial" charset="0"/>
                </a:rPr>
                <a:t>IP</a:t>
              </a:r>
            </a:p>
            <a:p>
              <a:pPr algn="ctr">
                <a:defRPr/>
              </a:pPr>
              <a:r>
                <a:rPr lang="en-US" sz="1600" i="0" dirty="0" smtClean="0">
                  <a:latin typeface="Arial" charset="0"/>
                </a:rPr>
                <a:t>Eth</a:t>
              </a:r>
            </a:p>
            <a:p>
              <a:pPr algn="ctr">
                <a:defRPr/>
              </a:pPr>
              <a:r>
                <a:rPr lang="en-US" sz="1600" i="0" dirty="0" smtClean="0">
                  <a:latin typeface="Arial" charset="0"/>
                </a:rPr>
                <a:t>Phy</a:t>
              </a:r>
            </a:p>
          </p:txBody>
        </p:sp>
        <p:sp>
          <p:nvSpPr>
            <p:cNvPr id="47145" name="Line 63"/>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46" name="Line 64"/>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47" name="Line 65"/>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48" name="Line 66"/>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47111" name="Rectangle 76"/>
          <p:cNvSpPr>
            <a:spLocks noChangeArrowheads="1"/>
          </p:cNvSpPr>
          <p:nvPr/>
        </p:nvSpPr>
        <p:spPr bwMode="auto">
          <a:xfrm>
            <a:off x="706438" y="1084263"/>
            <a:ext cx="77724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dirty="0">
                <a:latin typeface="+mn-lt"/>
                <a:ea typeface="MS PGothic" pitchFamily="34" charset="-128"/>
              </a:rPr>
              <a:t>frame sent from A to R</a:t>
            </a:r>
          </a:p>
        </p:txBody>
      </p:sp>
      <p:grpSp>
        <p:nvGrpSpPr>
          <p:cNvPr id="714820" name="Group 68"/>
          <p:cNvGrpSpPr>
            <a:grpSpLocks/>
          </p:cNvGrpSpPr>
          <p:nvPr/>
        </p:nvGrpSpPr>
        <p:grpSpPr bwMode="auto">
          <a:xfrm>
            <a:off x="2713038" y="2925763"/>
            <a:ext cx="1096962" cy="244475"/>
            <a:chOff x="1231" y="1990"/>
            <a:chExt cx="691" cy="154"/>
          </a:xfrm>
        </p:grpSpPr>
        <p:sp>
          <p:nvSpPr>
            <p:cNvPr id="47139"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7140"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41"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714852" name="Group 100"/>
          <p:cNvGrpSpPr>
            <a:grpSpLocks/>
          </p:cNvGrpSpPr>
          <p:nvPr/>
        </p:nvGrpSpPr>
        <p:grpSpPr bwMode="auto">
          <a:xfrm>
            <a:off x="3952875" y="2427288"/>
            <a:ext cx="895350" cy="2038350"/>
            <a:chOff x="2823" y="1545"/>
            <a:chExt cx="564" cy="1284"/>
          </a:xfrm>
        </p:grpSpPr>
        <p:sp>
          <p:nvSpPr>
            <p:cNvPr id="57372" name="Freeform 93"/>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35" name="Rectangle 94"/>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7136" name="Text Box 95"/>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endParaRPr>
            </a:p>
            <a:p>
              <a:pPr algn="ctr">
                <a:defRPr/>
              </a:pPr>
              <a:endParaRPr lang="en-US" sz="1600" i="0" dirty="0" smtClean="0">
                <a:latin typeface="Arial" charset="0"/>
              </a:endParaRPr>
            </a:p>
            <a:p>
              <a:pPr algn="ctr">
                <a:defRPr/>
              </a:pPr>
              <a:r>
                <a:rPr lang="en-US" sz="1600" i="0" dirty="0" smtClean="0">
                  <a:latin typeface="Arial" charset="0"/>
                </a:rPr>
                <a:t>IP</a:t>
              </a:r>
            </a:p>
            <a:p>
              <a:pPr algn="ctr">
                <a:defRPr/>
              </a:pPr>
              <a:r>
                <a:rPr lang="en-US" sz="1600" i="0" dirty="0" smtClean="0">
                  <a:latin typeface="Arial" charset="0"/>
                </a:rPr>
                <a:t>Eth</a:t>
              </a:r>
            </a:p>
            <a:p>
              <a:pPr algn="ctr">
                <a:defRPr/>
              </a:pPr>
              <a:r>
                <a:rPr lang="en-US" sz="1600" i="0" dirty="0" smtClean="0">
                  <a:latin typeface="Arial" charset="0"/>
                </a:rPr>
                <a:t>Phy</a:t>
              </a:r>
            </a:p>
          </p:txBody>
        </p:sp>
        <p:sp>
          <p:nvSpPr>
            <p:cNvPr id="47137" name="Line 98"/>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38" name="Line 99"/>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714853" name="Rectangle 101"/>
          <p:cNvSpPr>
            <a:spLocks noChangeArrowheads="1"/>
          </p:cNvSpPr>
          <p:nvPr/>
        </p:nvSpPr>
        <p:spPr bwMode="auto">
          <a:xfrm>
            <a:off x="709613" y="1439863"/>
            <a:ext cx="77724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dirty="0">
                <a:latin typeface="+mn-lt"/>
                <a:ea typeface="MS PGothic" pitchFamily="34" charset="-128"/>
              </a:rPr>
              <a:t>frame received at R, datagram removed, passed up to IP</a:t>
            </a:r>
          </a:p>
        </p:txBody>
      </p:sp>
      <p:grpSp>
        <p:nvGrpSpPr>
          <p:cNvPr id="714883" name="Group 131"/>
          <p:cNvGrpSpPr>
            <a:grpSpLocks/>
          </p:cNvGrpSpPr>
          <p:nvPr/>
        </p:nvGrpSpPr>
        <p:grpSpPr bwMode="auto">
          <a:xfrm>
            <a:off x="1477963" y="1905000"/>
            <a:ext cx="2443162" cy="1519238"/>
            <a:chOff x="931" y="1414"/>
            <a:chExt cx="1539" cy="957"/>
          </a:xfrm>
        </p:grpSpPr>
        <p:sp>
          <p:nvSpPr>
            <p:cNvPr id="47121" name="Text Box 79"/>
            <p:cNvSpPr txBox="1">
              <a:spLocks noChangeArrowheads="1"/>
            </p:cNvSpPr>
            <p:nvPr/>
          </p:nvSpPr>
          <p:spPr bwMode="auto">
            <a:xfrm>
              <a:off x="931" y="1414"/>
              <a:ext cx="153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MAC src: 74-29-9C-E8-FF-55</a:t>
              </a:r>
            </a:p>
            <a:p>
              <a:pPr>
                <a:defRPr/>
              </a:pPr>
              <a:r>
                <a:rPr lang="en-US" sz="1200" i="0" dirty="0" smtClean="0">
                  <a:latin typeface="Arial" charset="0"/>
                </a:rPr>
                <a:t>   MAC dest: E6-E9-00-17-BB-4B</a:t>
              </a:r>
            </a:p>
          </p:txBody>
        </p:sp>
        <p:grpSp>
          <p:nvGrpSpPr>
            <p:cNvPr id="57360" name="Group 80"/>
            <p:cNvGrpSpPr>
              <a:grpSpLocks/>
            </p:cNvGrpSpPr>
            <p:nvPr/>
          </p:nvGrpSpPr>
          <p:grpSpPr bwMode="auto">
            <a:xfrm>
              <a:off x="981" y="2182"/>
              <a:ext cx="1049" cy="189"/>
              <a:chOff x="2829" y="2040"/>
              <a:chExt cx="1049" cy="189"/>
            </a:xfrm>
          </p:grpSpPr>
          <p:sp>
            <p:nvSpPr>
              <p:cNvPr id="47128"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7129"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7130"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31"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32"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33"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47123"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24"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25"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26"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27" name="Text Box 130"/>
            <p:cNvSpPr txBox="1">
              <a:spLocks noChangeArrowheads="1"/>
            </p:cNvSpPr>
            <p:nvPr/>
          </p:nvSpPr>
          <p:spPr bwMode="auto">
            <a:xfrm>
              <a:off x="1193" y="1665"/>
              <a:ext cx="1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IP src: 111.111.111.111</a:t>
              </a:r>
            </a:p>
            <a:p>
              <a:pPr>
                <a:defRPr/>
              </a:pPr>
              <a:r>
                <a:rPr lang="en-US" sz="1200" i="0" dirty="0" smtClean="0">
                  <a:latin typeface="Arial" charset="0"/>
                </a:rPr>
                <a:t>   IP dest: 222.222.222.222</a:t>
              </a:r>
            </a:p>
          </p:txBody>
        </p:sp>
      </p:grpSp>
      <p:grpSp>
        <p:nvGrpSpPr>
          <p:cNvPr id="714898" name="Group 146"/>
          <p:cNvGrpSpPr>
            <a:grpSpLocks/>
          </p:cNvGrpSpPr>
          <p:nvPr/>
        </p:nvGrpSpPr>
        <p:grpSpPr bwMode="auto">
          <a:xfrm>
            <a:off x="2667000" y="2095500"/>
            <a:ext cx="2011363" cy="979488"/>
            <a:chOff x="4493" y="1480"/>
            <a:chExt cx="1267" cy="617"/>
          </a:xfrm>
        </p:grpSpPr>
        <p:sp>
          <p:nvSpPr>
            <p:cNvPr id="47118" name="Line 143"/>
            <p:cNvSpPr>
              <a:spLocks noChangeShapeType="1"/>
            </p:cNvSpPr>
            <p:nvPr/>
          </p:nvSpPr>
          <p:spPr bwMode="auto">
            <a:xfrm flipH="1" flipV="1">
              <a:off x="4576" y="1627"/>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19" name="Line 144"/>
            <p:cNvSpPr>
              <a:spLocks noChangeShapeType="1"/>
            </p:cNvSpPr>
            <p:nvPr/>
          </p:nvSpPr>
          <p:spPr bwMode="auto">
            <a:xfrm>
              <a:off x="4668" y="1739"/>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7120" name="Text Box 145"/>
            <p:cNvSpPr txBox="1">
              <a:spLocks noChangeArrowheads="1"/>
            </p:cNvSpPr>
            <p:nvPr/>
          </p:nvSpPr>
          <p:spPr bwMode="auto">
            <a:xfrm>
              <a:off x="4493" y="1480"/>
              <a:ext cx="1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IP src: 111.111.111.111</a:t>
              </a:r>
            </a:p>
            <a:p>
              <a:pPr>
                <a:defRPr/>
              </a:pPr>
              <a:r>
                <a:rPr lang="en-US" sz="1200" i="0" dirty="0" smtClean="0">
                  <a:latin typeface="Arial" charset="0"/>
                </a:rPr>
                <a:t>   IP dest: 222.222.222.222</a:t>
              </a:r>
            </a:p>
          </p:txBody>
        </p:sp>
      </p:grpSp>
      <p:sp>
        <p:nvSpPr>
          <p:cNvPr id="110" name="Rectangle 3"/>
          <p:cNvSpPr txBox="1">
            <a:spLocks noChangeArrowheads="1"/>
          </p:cNvSpPr>
          <p:nvPr/>
        </p:nvSpPr>
        <p:spPr bwMode="auto">
          <a:xfrm>
            <a:off x="533400" y="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gn="ctr" rtl="0" eaLnBrk="0" fontAlgn="base" hangingPunct="0">
              <a:spcBef>
                <a:spcPct val="0"/>
              </a:spcBef>
              <a:spcAft>
                <a:spcPct val="0"/>
              </a:spcAft>
              <a:defRPr sz="4000">
                <a:solidFill>
                  <a:srgbClr val="000099"/>
                </a:solidFill>
                <a:latin typeface="+mj-lt"/>
                <a:ea typeface="MS PGothic" pitchFamily="34" charset="-128"/>
                <a:cs typeface="ＭＳ Ｐゴシック" charset="0"/>
              </a:defRPr>
            </a:lvl1pPr>
            <a:lvl2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2pPr>
            <a:lvl3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3pPr>
            <a:lvl4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4pPr>
            <a:lvl5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5pPr>
            <a:lvl6pPr marL="457200" algn="ctr" rtl="0" eaLnBrk="0" fontAlgn="base" hangingPunct="0">
              <a:spcBef>
                <a:spcPct val="0"/>
              </a:spcBef>
              <a:spcAft>
                <a:spcPct val="0"/>
              </a:spcAft>
              <a:defRPr sz="4000">
                <a:solidFill>
                  <a:srgbClr val="000099"/>
                </a:solidFill>
                <a:latin typeface="Comic Sans MS" charset="0"/>
                <a:ea typeface="ＭＳ Ｐゴシック" charset="0"/>
              </a:defRPr>
            </a:lvl6pPr>
            <a:lvl7pPr marL="914400" algn="ctr" rtl="0" eaLnBrk="0" fontAlgn="base" hangingPunct="0">
              <a:spcBef>
                <a:spcPct val="0"/>
              </a:spcBef>
              <a:spcAft>
                <a:spcPct val="0"/>
              </a:spcAft>
              <a:defRPr sz="4000">
                <a:solidFill>
                  <a:srgbClr val="000099"/>
                </a:solidFill>
                <a:latin typeface="Comic Sans MS" charset="0"/>
                <a:ea typeface="ＭＳ Ｐゴシック" charset="0"/>
              </a:defRPr>
            </a:lvl7pPr>
            <a:lvl8pPr marL="1371600" algn="ctr" rtl="0" eaLnBrk="0" fontAlgn="base" hangingPunct="0">
              <a:spcBef>
                <a:spcPct val="0"/>
              </a:spcBef>
              <a:spcAft>
                <a:spcPct val="0"/>
              </a:spcAft>
              <a:defRPr sz="4000">
                <a:solidFill>
                  <a:srgbClr val="000099"/>
                </a:solidFill>
                <a:latin typeface="Comic Sans MS" charset="0"/>
                <a:ea typeface="ＭＳ Ｐゴシック" charset="0"/>
              </a:defRPr>
            </a:lvl8pPr>
            <a:lvl9pPr marL="1828800" algn="ctr" rtl="0" eaLnBrk="0" fontAlgn="base" hangingPunct="0">
              <a:spcBef>
                <a:spcPct val="0"/>
              </a:spcBef>
              <a:spcAft>
                <a:spcPct val="0"/>
              </a:spcAft>
              <a:defRPr sz="4000">
                <a:solidFill>
                  <a:srgbClr val="000099"/>
                </a:solidFill>
                <a:latin typeface="Comic Sans MS" charset="0"/>
                <a:ea typeface="ＭＳ Ｐゴシック" charset="0"/>
              </a:defRPr>
            </a:lvl9pPr>
          </a:lstStyle>
          <a:p>
            <a:pPr>
              <a:defRPr/>
            </a:pPr>
            <a:r>
              <a:rPr lang="en-US" sz="3400" kern="0" dirty="0" smtClean="0">
                <a:ea typeface="+mj-ea"/>
                <a:cs typeface="+mj-cs"/>
              </a:rPr>
              <a:t>Forwarding to Another LAN</a:t>
            </a:r>
          </a:p>
        </p:txBody>
      </p:sp>
      <p:sp>
        <p:nvSpPr>
          <p:cNvPr id="4" name="灯片编号占位符 3"/>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ABC3DDC5-877C-184A-9EB4-5ABBB32E9191}" type="slidenum">
              <a:rPr lang="en-US" altLang="en-US" sz="1200" smtClean="0">
                <a:latin typeface="Comic Sans MS" charset="0"/>
              </a:rPr>
              <a:pPr>
                <a:defRPr/>
              </a:pPr>
              <a:t>34</a:t>
            </a:fld>
            <a:endParaRPr lang="en-US" altLang="en-US" sz="1200" smtClean="0">
              <a:latin typeface="Comic Sans MS" charset="0"/>
            </a:endParaRPr>
          </a:p>
        </p:txBody>
      </p:sp>
      <p:sp>
        <p:nvSpPr>
          <p:cNvPr id="107"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930833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714852"/>
                                        </p:tgtEl>
                                        <p:attrNameLst>
                                          <p:attrName>style.visibility</p:attrName>
                                        </p:attrNameLst>
                                      </p:cBhvr>
                                      <p:to>
                                        <p:strVal val="visible"/>
                                      </p:to>
                                    </p:set>
                                    <p:animEffect transition="in" filter="wipe(down)">
                                      <p:cBhvr>
                                        <p:cTn id="7" dur="1000"/>
                                        <p:tgtEl>
                                          <p:spTgt spid="714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8.33333E-7 -2.96296E-6 L -8.33333E-7 0.13334 L 0.04045 0.16297 L 0.08629 0.16297 L 0.08524 0.01482 " pathEditMode="relative" rAng="0" ptsTypes="AAAAA">
                                      <p:cBhvr>
                                        <p:cTn id="11" dur="2000" fill="hold"/>
                                        <p:tgtEl>
                                          <p:spTgt spid="714883"/>
                                        </p:tgtEl>
                                        <p:attrNameLst>
                                          <p:attrName>ppt_x</p:attrName>
                                          <p:attrName>ppt_y</p:attrName>
                                        </p:attrNameLst>
                                      </p:cBhvr>
                                      <p:rCtr x="4306" y="8148"/>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xit" presetSubtype="0" fill="hold" nodeType="clickEffect">
                                  <p:stCondLst>
                                    <p:cond delay="0"/>
                                  </p:stCondLst>
                                  <p:childTnLst>
                                    <p:animEffect transition="out" filter="dissolve">
                                      <p:cBhvr>
                                        <p:cTn id="15" dur="500"/>
                                        <p:tgtEl>
                                          <p:spTgt spid="714811"/>
                                        </p:tgtEl>
                                      </p:cBhvr>
                                    </p:animEffect>
                                    <p:set>
                                      <p:cBhvr>
                                        <p:cTn id="16" dur="1" fill="hold">
                                          <p:stCondLst>
                                            <p:cond delay="499"/>
                                          </p:stCondLst>
                                        </p:cTn>
                                        <p:tgtEl>
                                          <p:spTgt spid="714811"/>
                                        </p:tgtEl>
                                        <p:attrNameLst>
                                          <p:attrName>style.visibility</p:attrName>
                                        </p:attrNameLst>
                                      </p:cBhvr>
                                      <p:to>
                                        <p:strVal val="hidden"/>
                                      </p:to>
                                    </p:set>
                                  </p:childTnLst>
                                </p:cTn>
                              </p:par>
                            </p:childTnLst>
                          </p:cTn>
                        </p:par>
                        <p:par>
                          <p:cTn id="17" fill="hold" nodeType="afterGroup">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714853"/>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714820"/>
                                        </p:tgtEl>
                                        <p:attrNameLst>
                                          <p:attrName>style.visibility</p:attrName>
                                        </p:attrNameLst>
                                      </p:cBhvr>
                                      <p:to>
                                        <p:strVal val="visible"/>
                                      </p:to>
                                    </p:set>
                                    <p:animEffect transition="in" filter="dissolve">
                                      <p:cBhvr>
                                        <p:cTn id="23" dur="500"/>
                                        <p:tgtEl>
                                          <p:spTgt spid="714820"/>
                                        </p:tgtEl>
                                      </p:cBhvr>
                                    </p:animEffect>
                                  </p:childTnLst>
                                </p:cTn>
                              </p:par>
                              <p:par>
                                <p:cTn id="24" presetID="9" presetClass="exit" presetSubtype="0" fill="hold" nodeType="withEffect">
                                  <p:stCondLst>
                                    <p:cond delay="0"/>
                                  </p:stCondLst>
                                  <p:childTnLst>
                                    <p:animEffect transition="out" filter="dissolve">
                                      <p:cBhvr>
                                        <p:cTn id="25" dur="500"/>
                                        <p:tgtEl>
                                          <p:spTgt spid="714883"/>
                                        </p:tgtEl>
                                      </p:cBhvr>
                                    </p:animEffect>
                                    <p:set>
                                      <p:cBhvr>
                                        <p:cTn id="26" dur="1" fill="hold">
                                          <p:stCondLst>
                                            <p:cond delay="499"/>
                                          </p:stCondLst>
                                        </p:cTn>
                                        <p:tgtEl>
                                          <p:spTgt spid="714883"/>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714898"/>
                                        </p:tgtEl>
                                        <p:attrNameLst>
                                          <p:attrName>style.visibility</p:attrName>
                                        </p:attrNameLst>
                                      </p:cBhvr>
                                      <p:to>
                                        <p:strVal val="visible"/>
                                      </p:to>
                                    </p:set>
                                    <p:animEffect transition="in" filter="dissolve">
                                      <p:cBhvr>
                                        <p:cTn id="29" dur="500"/>
                                        <p:tgtEl>
                                          <p:spTgt spid="714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8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3" name="Group 100"/>
          <p:cNvGrpSpPr>
            <a:grpSpLocks/>
          </p:cNvGrpSpPr>
          <p:nvPr/>
        </p:nvGrpSpPr>
        <p:grpSpPr bwMode="auto">
          <a:xfrm>
            <a:off x="709613" y="3725863"/>
            <a:ext cx="8221662" cy="2349500"/>
            <a:chOff x="709613" y="3962400"/>
            <a:chExt cx="8221662" cy="2349500"/>
          </a:xfrm>
        </p:grpSpPr>
        <p:grpSp>
          <p:nvGrpSpPr>
            <p:cNvPr id="59436" name="Group 101"/>
            <p:cNvGrpSpPr>
              <a:grpSpLocks/>
            </p:cNvGrpSpPr>
            <p:nvPr/>
          </p:nvGrpSpPr>
          <p:grpSpPr bwMode="auto">
            <a:xfrm>
              <a:off x="6979920" y="5354320"/>
              <a:ext cx="711200" cy="601028"/>
              <a:chOff x="7179310" y="4033520"/>
              <a:chExt cx="1009650" cy="855028"/>
            </a:xfrm>
          </p:grpSpPr>
          <p:grpSp>
            <p:nvGrpSpPr>
              <p:cNvPr id="59495" name="Group 44"/>
              <p:cNvGrpSpPr>
                <a:grpSpLocks/>
              </p:cNvGrpSpPr>
              <p:nvPr/>
            </p:nvGrpSpPr>
            <p:grpSpPr bwMode="auto">
              <a:xfrm>
                <a:off x="7179310" y="4033520"/>
                <a:ext cx="1009650" cy="855028"/>
                <a:chOff x="-44" y="1473"/>
                <a:chExt cx="981" cy="1105"/>
              </a:xfrm>
            </p:grpSpPr>
            <p:pic>
              <p:nvPicPr>
                <p:cNvPr id="594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98"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62"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9437" name="Group 102"/>
            <p:cNvGrpSpPr>
              <a:grpSpLocks/>
            </p:cNvGrpSpPr>
            <p:nvPr/>
          </p:nvGrpSpPr>
          <p:grpSpPr bwMode="auto">
            <a:xfrm>
              <a:off x="1046480" y="3962400"/>
              <a:ext cx="1026163" cy="761428"/>
              <a:chOff x="1046480" y="3962400"/>
              <a:chExt cx="1026163" cy="761428"/>
            </a:xfrm>
          </p:grpSpPr>
          <p:sp>
            <p:nvSpPr>
              <p:cNvPr id="157"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9492" name="Group 49"/>
              <p:cNvGrpSpPr>
                <a:grpSpLocks/>
              </p:cNvGrpSpPr>
              <p:nvPr/>
            </p:nvGrpSpPr>
            <p:grpSpPr bwMode="auto">
              <a:xfrm>
                <a:off x="1046480" y="3962400"/>
                <a:ext cx="936071" cy="761428"/>
                <a:chOff x="-44" y="1473"/>
                <a:chExt cx="981" cy="1105"/>
              </a:xfrm>
            </p:grpSpPr>
            <p:pic>
              <p:nvPicPr>
                <p:cNvPr id="59493"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94"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104"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48177" name="Text Box 21"/>
            <p:cNvSpPr txBox="1">
              <a:spLocks noChangeArrowheads="1"/>
            </p:cNvSpPr>
            <p:nvPr/>
          </p:nvSpPr>
          <p:spPr bwMode="auto">
            <a:xfrm>
              <a:off x="3868738" y="5378450"/>
              <a:ext cx="15430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1A-23-F9-CD-06-9B</a:t>
              </a:r>
            </a:p>
          </p:txBody>
        </p:sp>
        <p:sp>
          <p:nvSpPr>
            <p:cNvPr id="48178" name="Text Box 22"/>
            <p:cNvSpPr txBox="1">
              <a:spLocks noChangeArrowheads="1"/>
            </p:cNvSpPr>
            <p:nvPr/>
          </p:nvSpPr>
          <p:spPr bwMode="auto">
            <a:xfrm>
              <a:off x="4016375" y="5205412"/>
              <a:ext cx="13223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222.222.222.220</a:t>
              </a:r>
            </a:p>
          </p:txBody>
        </p:sp>
        <p:grpSp>
          <p:nvGrpSpPr>
            <p:cNvPr id="59441" name="Group 23"/>
            <p:cNvGrpSpPr>
              <a:grpSpLocks/>
            </p:cNvGrpSpPr>
            <p:nvPr/>
          </p:nvGrpSpPr>
          <p:grpSpPr bwMode="auto">
            <a:xfrm>
              <a:off x="3044825" y="5794375"/>
              <a:ext cx="1541463" cy="449263"/>
              <a:chOff x="1934" y="2405"/>
              <a:chExt cx="971" cy="283"/>
            </a:xfrm>
          </p:grpSpPr>
          <p:sp>
            <p:nvSpPr>
              <p:cNvPr id="48227"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111.111.111.110</a:t>
                </a:r>
              </a:p>
            </p:txBody>
          </p:sp>
          <p:sp>
            <p:nvSpPr>
              <p:cNvPr id="48228"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E6-E9-00-17-BB-4B</a:t>
                </a:r>
              </a:p>
            </p:txBody>
          </p:sp>
        </p:grpSp>
        <p:sp>
          <p:nvSpPr>
            <p:cNvPr id="48180" name="Text Box 26"/>
            <p:cNvSpPr txBox="1">
              <a:spLocks noChangeArrowheads="1"/>
            </p:cNvSpPr>
            <p:nvPr/>
          </p:nvSpPr>
          <p:spPr bwMode="auto">
            <a:xfrm>
              <a:off x="952500" y="6037262"/>
              <a:ext cx="16271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CC-49-DE-D0-AB-7D</a:t>
              </a:r>
            </a:p>
          </p:txBody>
        </p:sp>
        <p:sp>
          <p:nvSpPr>
            <p:cNvPr id="48181" name="Text Box 27"/>
            <p:cNvSpPr txBox="1">
              <a:spLocks noChangeArrowheads="1"/>
            </p:cNvSpPr>
            <p:nvPr/>
          </p:nvSpPr>
          <p:spPr bwMode="auto">
            <a:xfrm>
              <a:off x="942975" y="5854700"/>
              <a:ext cx="1322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111.111.111.112</a:t>
              </a:r>
            </a:p>
          </p:txBody>
        </p:sp>
        <p:sp>
          <p:nvSpPr>
            <p:cNvPr id="48182" name="Text Box 30"/>
            <p:cNvSpPr txBox="1">
              <a:spLocks noChangeArrowheads="1"/>
            </p:cNvSpPr>
            <p:nvPr/>
          </p:nvSpPr>
          <p:spPr bwMode="auto">
            <a:xfrm>
              <a:off x="709613" y="4741862"/>
              <a:ext cx="13223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111.111.111.111</a:t>
              </a:r>
            </a:p>
          </p:txBody>
        </p:sp>
        <p:sp>
          <p:nvSpPr>
            <p:cNvPr id="48183" name="Text Box 33"/>
            <p:cNvSpPr txBox="1">
              <a:spLocks noChangeArrowheads="1"/>
            </p:cNvSpPr>
            <p:nvPr/>
          </p:nvSpPr>
          <p:spPr bwMode="auto">
            <a:xfrm>
              <a:off x="730250" y="4927600"/>
              <a:ext cx="15097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74-29-9C-E8-FF-55</a:t>
              </a:r>
            </a:p>
          </p:txBody>
        </p:sp>
        <p:sp>
          <p:nvSpPr>
            <p:cNvPr id="59446" name="Freeform 39"/>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5" name="Line 40"/>
            <p:cNvSpPr>
              <a:spLocks noChangeShapeType="1"/>
            </p:cNvSpPr>
            <p:nvPr/>
          </p:nvSpPr>
          <p:spPr bwMode="auto">
            <a:xfrm>
              <a:off x="2062163" y="4416425"/>
              <a:ext cx="438150" cy="2301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86" name="Line 41"/>
            <p:cNvSpPr>
              <a:spLocks noChangeShapeType="1"/>
            </p:cNvSpPr>
            <p:nvPr/>
          </p:nvSpPr>
          <p:spPr bwMode="auto">
            <a:xfrm flipV="1">
              <a:off x="2185988" y="5360987"/>
              <a:ext cx="231775" cy="255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87" name="Line 42"/>
            <p:cNvSpPr>
              <a:spLocks noChangeShapeType="1"/>
            </p:cNvSpPr>
            <p:nvPr/>
          </p:nvSpPr>
          <p:spPr bwMode="auto">
            <a:xfrm>
              <a:off x="3184525" y="4954587"/>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88" name="Line 44"/>
            <p:cNvSpPr>
              <a:spLocks noChangeShapeType="1"/>
            </p:cNvSpPr>
            <p:nvPr/>
          </p:nvSpPr>
          <p:spPr bwMode="auto">
            <a:xfrm flipV="1">
              <a:off x="2101850" y="5711825"/>
              <a:ext cx="0" cy="1635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89" name="Line 45"/>
            <p:cNvSpPr>
              <a:spLocks noChangeShapeType="1"/>
            </p:cNvSpPr>
            <p:nvPr/>
          </p:nvSpPr>
          <p:spPr bwMode="auto">
            <a:xfrm flipH="1" flipV="1">
              <a:off x="1976438" y="4489450"/>
              <a:ext cx="0" cy="398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90" name="Line 46"/>
            <p:cNvSpPr>
              <a:spLocks noChangeShapeType="1"/>
            </p:cNvSpPr>
            <p:nvPr/>
          </p:nvSpPr>
          <p:spPr bwMode="auto">
            <a:xfrm>
              <a:off x="3854450" y="5021262"/>
              <a:ext cx="0" cy="75088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91" name="Line 47"/>
            <p:cNvSpPr>
              <a:spLocks noChangeShapeType="1"/>
            </p:cNvSpPr>
            <p:nvPr/>
          </p:nvSpPr>
          <p:spPr bwMode="auto">
            <a:xfrm flipH="1" flipV="1">
              <a:off x="4935538" y="5011737"/>
              <a:ext cx="4762" cy="2206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120" name="Text Box 58"/>
            <p:cNvSpPr txBox="1">
              <a:spLocks noChangeArrowheads="1"/>
            </p:cNvSpPr>
            <p:nvPr/>
          </p:nvSpPr>
          <p:spPr bwMode="auto">
            <a:xfrm>
              <a:off x="719138" y="4156075"/>
              <a:ext cx="390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A</a:t>
              </a:r>
            </a:p>
          </p:txBody>
        </p:sp>
        <p:sp>
          <p:nvSpPr>
            <p:cNvPr id="4819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59456" name="Group 63"/>
            <p:cNvGrpSpPr>
              <a:grpSpLocks/>
            </p:cNvGrpSpPr>
            <p:nvPr/>
          </p:nvGrpSpPr>
          <p:grpSpPr bwMode="auto">
            <a:xfrm>
              <a:off x="7372350" y="4845050"/>
              <a:ext cx="1558925" cy="460375"/>
              <a:chOff x="4351" y="2786"/>
              <a:chExt cx="982" cy="290"/>
            </a:xfrm>
          </p:grpSpPr>
          <p:sp>
            <p:nvSpPr>
              <p:cNvPr id="48225"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222.222.222.222</a:t>
                </a:r>
              </a:p>
            </p:txBody>
          </p:sp>
          <p:sp>
            <p:nvSpPr>
              <p:cNvPr id="48226"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49-BD-D2-C7-56-2A</a:t>
                </a:r>
              </a:p>
            </p:txBody>
          </p:sp>
        </p:grpSp>
        <p:sp>
          <p:nvSpPr>
            <p:cNvPr id="4819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96" name="Line 68"/>
            <p:cNvSpPr>
              <a:spLocks noChangeShapeType="1"/>
            </p:cNvSpPr>
            <p:nvPr/>
          </p:nvSpPr>
          <p:spPr bwMode="auto">
            <a:xfrm flipH="1" flipV="1">
              <a:off x="7469188" y="4492625"/>
              <a:ext cx="11112" cy="3889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97" name="Text Box 71"/>
            <p:cNvSpPr txBox="1">
              <a:spLocks noChangeArrowheads="1"/>
            </p:cNvSpPr>
            <p:nvPr/>
          </p:nvSpPr>
          <p:spPr bwMode="auto">
            <a:xfrm>
              <a:off x="7073900" y="5811837"/>
              <a:ext cx="13223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222.222.222.221</a:t>
              </a:r>
            </a:p>
          </p:txBody>
        </p:sp>
        <p:sp>
          <p:nvSpPr>
            <p:cNvPr id="48198" name="Text Box 72"/>
            <p:cNvSpPr txBox="1">
              <a:spLocks noChangeArrowheads="1"/>
            </p:cNvSpPr>
            <p:nvPr/>
          </p:nvSpPr>
          <p:spPr bwMode="auto">
            <a:xfrm>
              <a:off x="7077075" y="5986462"/>
              <a:ext cx="15017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88-B2-2F-54-1A-0F</a:t>
              </a:r>
            </a:p>
          </p:txBody>
        </p:sp>
        <p:sp>
          <p:nvSpPr>
            <p:cNvPr id="48199" name="Line 73"/>
            <p:cNvSpPr>
              <a:spLocks noChangeShapeType="1"/>
            </p:cNvSpPr>
            <p:nvPr/>
          </p:nvSpPr>
          <p:spPr bwMode="auto">
            <a:xfrm flipH="1" flipV="1">
              <a:off x="6873875" y="5313362"/>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200" name="Line 74"/>
            <p:cNvSpPr>
              <a:spLocks noChangeShapeType="1"/>
            </p:cNvSpPr>
            <p:nvPr/>
          </p:nvSpPr>
          <p:spPr bwMode="auto">
            <a:xfrm flipH="1">
              <a:off x="7208838" y="5654675"/>
              <a:ext cx="4762" cy="20161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9463" name="Freeform 75"/>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0" name="Text Box 76"/>
            <p:cNvSpPr txBox="1">
              <a:spLocks noChangeArrowheads="1"/>
            </p:cNvSpPr>
            <p:nvPr/>
          </p:nvSpPr>
          <p:spPr bwMode="auto">
            <a:xfrm>
              <a:off x="8307388" y="4073525"/>
              <a:ext cx="3571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B</a:t>
              </a:r>
            </a:p>
          </p:txBody>
        </p:sp>
        <p:grpSp>
          <p:nvGrpSpPr>
            <p:cNvPr id="59465" name="Group 130"/>
            <p:cNvGrpSpPr>
              <a:grpSpLocks/>
            </p:cNvGrpSpPr>
            <p:nvPr/>
          </p:nvGrpSpPr>
          <p:grpSpPr bwMode="auto">
            <a:xfrm>
              <a:off x="7179310" y="4033520"/>
              <a:ext cx="1009650" cy="855028"/>
              <a:chOff x="7179310" y="4033520"/>
              <a:chExt cx="1009650" cy="855028"/>
            </a:xfrm>
          </p:grpSpPr>
          <p:grpSp>
            <p:nvGrpSpPr>
              <p:cNvPr id="59483" name="Group 44"/>
              <p:cNvGrpSpPr>
                <a:grpSpLocks/>
              </p:cNvGrpSpPr>
              <p:nvPr/>
            </p:nvGrpSpPr>
            <p:grpSpPr bwMode="auto">
              <a:xfrm>
                <a:off x="7179310" y="4033520"/>
                <a:ext cx="1009650" cy="855028"/>
                <a:chOff x="-44" y="1473"/>
                <a:chExt cx="981" cy="1105"/>
              </a:xfrm>
            </p:grpSpPr>
            <p:pic>
              <p:nvPicPr>
                <p:cNvPr id="5948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86"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50"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9466" name="Group 131"/>
            <p:cNvGrpSpPr>
              <a:grpSpLocks/>
            </p:cNvGrpSpPr>
            <p:nvPr/>
          </p:nvGrpSpPr>
          <p:grpSpPr bwMode="auto">
            <a:xfrm>
              <a:off x="3757931" y="4714240"/>
              <a:ext cx="1291589" cy="426719"/>
              <a:chOff x="4011931" y="3379152"/>
              <a:chExt cx="1262062" cy="390207"/>
            </a:xfrm>
          </p:grpSpPr>
          <p:sp>
            <p:nvSpPr>
              <p:cNvPr id="138"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9473" name="Group 1185"/>
              <p:cNvGrpSpPr>
                <a:grpSpLocks/>
              </p:cNvGrpSpPr>
              <p:nvPr/>
            </p:nvGrpSpPr>
            <p:grpSpPr bwMode="auto">
              <a:xfrm>
                <a:off x="4197985" y="3379152"/>
                <a:ext cx="892175" cy="390207"/>
                <a:chOff x="4650" y="1129"/>
                <a:chExt cx="246" cy="95"/>
              </a:xfrm>
            </p:grpSpPr>
            <p:sp>
              <p:nvSpPr>
                <p:cNvPr id="594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94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94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9478" name="Group 1189"/>
                <p:cNvGrpSpPr>
                  <a:grpSpLocks/>
                </p:cNvGrpSpPr>
                <p:nvPr/>
              </p:nvGrpSpPr>
              <p:grpSpPr bwMode="auto">
                <a:xfrm>
                  <a:off x="4699" y="1145"/>
                  <a:ext cx="138" cy="29"/>
                  <a:chOff x="2468" y="1332"/>
                  <a:chExt cx="310" cy="60"/>
                </a:xfrm>
              </p:grpSpPr>
              <p:sp>
                <p:nvSpPr>
                  <p:cNvPr id="59481"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82"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821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821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sp>
            <p:nvSpPr>
              <p:cNvPr id="140" name="Rectangle 43"/>
              <p:cNvSpPr>
                <a:spLocks noChangeArrowheads="1"/>
              </p:cNvSpPr>
              <p:nvPr/>
            </p:nvSpPr>
            <p:spPr bwMode="auto">
              <a:xfrm rot="16200000">
                <a:off x="4046199"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59467" name="Group 132"/>
            <p:cNvGrpSpPr>
              <a:grpSpLocks/>
            </p:cNvGrpSpPr>
            <p:nvPr/>
          </p:nvGrpSpPr>
          <p:grpSpPr bwMode="auto">
            <a:xfrm>
              <a:off x="1483360" y="5313680"/>
              <a:ext cx="701043" cy="517588"/>
              <a:chOff x="1046480" y="3962400"/>
              <a:chExt cx="1026163" cy="761428"/>
            </a:xfrm>
          </p:grpSpPr>
          <p:sp>
            <p:nvSpPr>
              <p:cNvPr id="134" name="Rectangle 48"/>
              <p:cNvSpPr>
                <a:spLocks noChangeArrowheads="1"/>
              </p:cNvSpPr>
              <p:nvPr/>
            </p:nvSpPr>
            <p:spPr bwMode="auto">
              <a:xfrm rot="16200000">
                <a:off x="1893437" y="4298853"/>
                <a:ext cx="109764"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59469" name="Group 49"/>
              <p:cNvGrpSpPr>
                <a:grpSpLocks/>
              </p:cNvGrpSpPr>
              <p:nvPr/>
            </p:nvGrpSpPr>
            <p:grpSpPr bwMode="auto">
              <a:xfrm>
                <a:off x="1046480" y="3962400"/>
                <a:ext cx="936071" cy="761428"/>
                <a:chOff x="-44" y="1473"/>
                <a:chExt cx="981" cy="1105"/>
              </a:xfrm>
            </p:grpSpPr>
            <p:pic>
              <p:nvPicPr>
                <p:cNvPr id="5947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71"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718850" name="AutoShape 2"/>
          <p:cNvSpPr>
            <a:spLocks noChangeArrowheads="1"/>
          </p:cNvSpPr>
          <p:nvPr/>
        </p:nvSpPr>
        <p:spPr bwMode="auto">
          <a:xfrm>
            <a:off x="5710238" y="2908300"/>
            <a:ext cx="314325"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nvGrpSpPr>
          <p:cNvPr id="59395" name="Group 67"/>
          <p:cNvGrpSpPr>
            <a:grpSpLocks/>
          </p:cNvGrpSpPr>
          <p:nvPr/>
        </p:nvGrpSpPr>
        <p:grpSpPr bwMode="auto">
          <a:xfrm>
            <a:off x="5216525" y="2465388"/>
            <a:ext cx="2011363" cy="760412"/>
            <a:chOff x="1197" y="1665"/>
            <a:chExt cx="1267" cy="479"/>
          </a:xfrm>
        </p:grpSpPr>
        <p:grpSp>
          <p:nvGrpSpPr>
            <p:cNvPr id="59431" name="Group 68"/>
            <p:cNvGrpSpPr>
              <a:grpSpLocks/>
            </p:cNvGrpSpPr>
            <p:nvPr/>
          </p:nvGrpSpPr>
          <p:grpSpPr bwMode="auto">
            <a:xfrm>
              <a:off x="1231" y="1990"/>
              <a:ext cx="691" cy="154"/>
              <a:chOff x="1231" y="1990"/>
              <a:chExt cx="691" cy="154"/>
            </a:xfrm>
          </p:grpSpPr>
          <p:sp>
            <p:nvSpPr>
              <p:cNvPr id="48171"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8172"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73"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48170" name="Text Box 72"/>
            <p:cNvSpPr txBox="1">
              <a:spLocks noChangeArrowheads="1"/>
            </p:cNvSpPr>
            <p:nvPr/>
          </p:nvSpPr>
          <p:spPr bwMode="auto">
            <a:xfrm>
              <a:off x="1197" y="1665"/>
              <a:ext cx="1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IP src: 111.111.111.111</a:t>
              </a:r>
            </a:p>
            <a:p>
              <a:pPr>
                <a:defRPr/>
              </a:pPr>
              <a:r>
                <a:rPr lang="en-US" sz="1200" i="0" dirty="0" smtClean="0">
                  <a:latin typeface="Arial" charset="0"/>
                </a:rPr>
                <a:t>   IP dest: 222.222.222.222</a:t>
              </a:r>
            </a:p>
          </p:txBody>
        </p:sp>
      </p:grpSp>
      <p:grpSp>
        <p:nvGrpSpPr>
          <p:cNvPr id="718921" name="Group 73"/>
          <p:cNvGrpSpPr>
            <a:grpSpLocks/>
          </p:cNvGrpSpPr>
          <p:nvPr/>
        </p:nvGrpSpPr>
        <p:grpSpPr bwMode="auto">
          <a:xfrm>
            <a:off x="5340350" y="2716213"/>
            <a:ext cx="146050" cy="385762"/>
            <a:chOff x="1272" y="1762"/>
            <a:chExt cx="92" cy="243"/>
          </a:xfrm>
        </p:grpSpPr>
        <p:sp>
          <p:nvSpPr>
            <p:cNvPr id="48167" name="Line 74"/>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68" name="Line 75"/>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718924" name="Rectangle 76"/>
          <p:cNvSpPr>
            <a:spLocks noChangeArrowheads="1"/>
          </p:cNvSpPr>
          <p:nvPr/>
        </p:nvSpPr>
        <p:spPr bwMode="auto">
          <a:xfrm>
            <a:off x="706438" y="1084263"/>
            <a:ext cx="77724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dirty="0">
                <a:latin typeface="+mn-lt"/>
                <a:ea typeface="MS PGothic" pitchFamily="34" charset="-128"/>
              </a:rPr>
              <a:t>R forwards datagram with IP source A, destination B </a:t>
            </a:r>
          </a:p>
        </p:txBody>
      </p:sp>
      <p:sp>
        <p:nvSpPr>
          <p:cNvPr id="718925" name="Rectangle 77"/>
          <p:cNvSpPr>
            <a:spLocks noChangeArrowheads="1"/>
          </p:cNvSpPr>
          <p:nvPr/>
        </p:nvSpPr>
        <p:spPr bwMode="auto">
          <a:xfrm>
            <a:off x="719138" y="1441450"/>
            <a:ext cx="7772400"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dirty="0">
                <a:latin typeface="+mn-lt"/>
                <a:ea typeface="MS PGothic" pitchFamily="34" charset="-128"/>
              </a:rPr>
              <a:t>R creates link-layer frame with B's MAC address as destination address, frame contains A-to-B IP datagram</a:t>
            </a:r>
            <a:endParaRPr lang="en-US" sz="2800" dirty="0">
              <a:latin typeface="+mn-lt"/>
              <a:ea typeface="MS PGothic" pitchFamily="34" charset="-128"/>
            </a:endParaRPr>
          </a:p>
        </p:txBody>
      </p:sp>
      <p:grpSp>
        <p:nvGrpSpPr>
          <p:cNvPr id="718926" name="Group 78"/>
          <p:cNvGrpSpPr>
            <a:grpSpLocks/>
          </p:cNvGrpSpPr>
          <p:nvPr/>
        </p:nvGrpSpPr>
        <p:grpSpPr bwMode="auto">
          <a:xfrm>
            <a:off x="4791075" y="2057400"/>
            <a:ext cx="2428875" cy="1519238"/>
            <a:chOff x="931" y="1414"/>
            <a:chExt cx="1530" cy="957"/>
          </a:xfrm>
        </p:grpSpPr>
        <p:sp>
          <p:nvSpPr>
            <p:cNvPr id="48155" name="Text Box 79"/>
            <p:cNvSpPr txBox="1">
              <a:spLocks noChangeArrowheads="1"/>
            </p:cNvSpPr>
            <p:nvPr/>
          </p:nvSpPr>
          <p:spPr bwMode="auto">
            <a:xfrm>
              <a:off x="931" y="1414"/>
              <a:ext cx="153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MAC src: </a:t>
              </a:r>
              <a:r>
                <a:rPr lang="en-US" sz="1200" i="0" dirty="0" smtClean="0">
                  <a:solidFill>
                    <a:srgbClr val="FF0000"/>
                  </a:solidFill>
                  <a:latin typeface="Arial" charset="0"/>
                </a:rPr>
                <a:t>1A-23-F9-CD-06-9B</a:t>
              </a:r>
            </a:p>
            <a:p>
              <a:pPr>
                <a:defRPr/>
              </a:pPr>
              <a:r>
                <a:rPr lang="en-US" sz="1200" i="0" dirty="0" smtClean="0">
                  <a:latin typeface="Arial" charset="0"/>
                </a:rPr>
                <a:t>  MAC dest: </a:t>
              </a:r>
              <a:r>
                <a:rPr lang="en-US" sz="1200" i="0" dirty="0" smtClean="0">
                  <a:solidFill>
                    <a:srgbClr val="FF0000"/>
                  </a:solidFill>
                  <a:latin typeface="Arial" charset="0"/>
                </a:rPr>
                <a:t>49-BD-D2-C7-56-2A</a:t>
              </a:r>
            </a:p>
            <a:p>
              <a:pPr>
                <a:defRPr/>
              </a:pPr>
              <a:endParaRPr lang="en-US" sz="1200" i="0" dirty="0" smtClean="0">
                <a:solidFill>
                  <a:srgbClr val="FF0000"/>
                </a:solidFill>
                <a:latin typeface="Arial" charset="0"/>
              </a:endParaRPr>
            </a:p>
          </p:txBody>
        </p:sp>
        <p:grpSp>
          <p:nvGrpSpPr>
            <p:cNvPr id="59418" name="Group 80"/>
            <p:cNvGrpSpPr>
              <a:grpSpLocks/>
            </p:cNvGrpSpPr>
            <p:nvPr/>
          </p:nvGrpSpPr>
          <p:grpSpPr bwMode="auto">
            <a:xfrm>
              <a:off x="981" y="2182"/>
              <a:ext cx="1049" cy="189"/>
              <a:chOff x="2829" y="2040"/>
              <a:chExt cx="1049" cy="189"/>
            </a:xfrm>
          </p:grpSpPr>
          <p:sp>
            <p:nvSpPr>
              <p:cNvPr id="48161"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8162"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8163"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64"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65"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66"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48157"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58"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59"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60"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59400" name="Group 91"/>
          <p:cNvGrpSpPr>
            <a:grpSpLocks/>
          </p:cNvGrpSpPr>
          <p:nvPr/>
        </p:nvGrpSpPr>
        <p:grpSpPr bwMode="auto">
          <a:xfrm>
            <a:off x="3952875" y="2530475"/>
            <a:ext cx="895350" cy="2038350"/>
            <a:chOff x="2823" y="1545"/>
            <a:chExt cx="564" cy="1284"/>
          </a:xfrm>
        </p:grpSpPr>
        <p:sp>
          <p:nvSpPr>
            <p:cNvPr id="59412" name="Freeform 92"/>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1" name="Rectangle 93"/>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8152" name="Text Box 94"/>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endParaRPr>
            </a:p>
            <a:p>
              <a:pPr algn="ctr">
                <a:defRPr/>
              </a:pPr>
              <a:endParaRPr lang="en-US" sz="1600" i="0" dirty="0" smtClean="0">
                <a:latin typeface="Arial" charset="0"/>
              </a:endParaRPr>
            </a:p>
            <a:p>
              <a:pPr algn="ctr">
                <a:defRPr/>
              </a:pPr>
              <a:r>
                <a:rPr lang="en-US" sz="1600" i="0" dirty="0" smtClean="0">
                  <a:latin typeface="Arial" charset="0"/>
                </a:rPr>
                <a:t>IP</a:t>
              </a:r>
            </a:p>
            <a:p>
              <a:pPr algn="ctr">
                <a:defRPr/>
              </a:pPr>
              <a:r>
                <a:rPr lang="en-US" sz="1600" i="0" dirty="0" smtClean="0">
                  <a:latin typeface="Arial" charset="0"/>
                </a:rPr>
                <a:t>Eth</a:t>
              </a:r>
            </a:p>
            <a:p>
              <a:pPr algn="ctr">
                <a:defRPr/>
              </a:pPr>
              <a:r>
                <a:rPr lang="en-US" sz="1600" i="0" dirty="0" smtClean="0">
                  <a:latin typeface="Arial" charset="0"/>
                </a:rPr>
                <a:t>Phy</a:t>
              </a:r>
            </a:p>
          </p:txBody>
        </p:sp>
        <p:sp>
          <p:nvSpPr>
            <p:cNvPr id="48153" name="Line 95"/>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54" name="Line 96"/>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59401" name="Group 113"/>
          <p:cNvGrpSpPr>
            <a:grpSpLocks/>
          </p:cNvGrpSpPr>
          <p:nvPr/>
        </p:nvGrpSpPr>
        <p:grpSpPr bwMode="auto">
          <a:xfrm>
            <a:off x="8061325" y="2241550"/>
            <a:ext cx="928688" cy="1954213"/>
            <a:chOff x="250" y="1380"/>
            <a:chExt cx="585" cy="1231"/>
          </a:xfrm>
        </p:grpSpPr>
        <p:sp>
          <p:nvSpPr>
            <p:cNvPr id="59405" name="Freeform 106"/>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44" name="Rectangle 107"/>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8145" name="Text Box 108"/>
            <p:cNvSpPr txBox="1">
              <a:spLocks noChangeArrowheads="1"/>
            </p:cNvSpPr>
            <p:nvPr/>
          </p:nvSpPr>
          <p:spPr bwMode="auto">
            <a:xfrm>
              <a:off x="413" y="1380"/>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endParaRPr>
            </a:p>
            <a:p>
              <a:pPr algn="ctr">
                <a:defRPr/>
              </a:pPr>
              <a:endParaRPr lang="en-US" sz="1600" i="0" dirty="0" smtClean="0">
                <a:latin typeface="Arial" charset="0"/>
              </a:endParaRPr>
            </a:p>
            <a:p>
              <a:pPr algn="ctr">
                <a:defRPr/>
              </a:pPr>
              <a:r>
                <a:rPr lang="en-US" sz="1600" i="0" dirty="0" smtClean="0">
                  <a:latin typeface="Arial" charset="0"/>
                </a:rPr>
                <a:t>IP</a:t>
              </a:r>
            </a:p>
            <a:p>
              <a:pPr algn="ctr">
                <a:defRPr/>
              </a:pPr>
              <a:r>
                <a:rPr lang="en-US" sz="1600" i="0" dirty="0" smtClean="0">
                  <a:latin typeface="Arial" charset="0"/>
                </a:rPr>
                <a:t>Eth</a:t>
              </a:r>
            </a:p>
            <a:p>
              <a:pPr algn="ctr">
                <a:defRPr/>
              </a:pPr>
              <a:r>
                <a:rPr lang="en-US" sz="1600" i="0" dirty="0" smtClean="0">
                  <a:latin typeface="Arial" charset="0"/>
                </a:rPr>
                <a:t>Phy</a:t>
              </a:r>
            </a:p>
          </p:txBody>
        </p:sp>
        <p:sp>
          <p:nvSpPr>
            <p:cNvPr id="48146" name="Line 10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47" name="Line 11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48" name="Line 11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8149" name="Line 112"/>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111" name="Rectangle 3"/>
          <p:cNvSpPr txBox="1">
            <a:spLocks noChangeArrowheads="1"/>
          </p:cNvSpPr>
          <p:nvPr/>
        </p:nvSpPr>
        <p:spPr bwMode="auto">
          <a:xfrm>
            <a:off x="533400" y="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gn="ctr" rtl="0" eaLnBrk="0" fontAlgn="base" hangingPunct="0">
              <a:spcBef>
                <a:spcPct val="0"/>
              </a:spcBef>
              <a:spcAft>
                <a:spcPct val="0"/>
              </a:spcAft>
              <a:defRPr sz="4000">
                <a:solidFill>
                  <a:srgbClr val="000099"/>
                </a:solidFill>
                <a:latin typeface="+mj-lt"/>
                <a:ea typeface="MS PGothic" pitchFamily="34" charset="-128"/>
                <a:cs typeface="ＭＳ Ｐゴシック" charset="0"/>
              </a:defRPr>
            </a:lvl1pPr>
            <a:lvl2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2pPr>
            <a:lvl3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3pPr>
            <a:lvl4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4pPr>
            <a:lvl5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5pPr>
            <a:lvl6pPr marL="457200" algn="ctr" rtl="0" eaLnBrk="0" fontAlgn="base" hangingPunct="0">
              <a:spcBef>
                <a:spcPct val="0"/>
              </a:spcBef>
              <a:spcAft>
                <a:spcPct val="0"/>
              </a:spcAft>
              <a:defRPr sz="4000">
                <a:solidFill>
                  <a:srgbClr val="000099"/>
                </a:solidFill>
                <a:latin typeface="Comic Sans MS" charset="0"/>
                <a:ea typeface="ＭＳ Ｐゴシック" charset="0"/>
              </a:defRPr>
            </a:lvl6pPr>
            <a:lvl7pPr marL="914400" algn="ctr" rtl="0" eaLnBrk="0" fontAlgn="base" hangingPunct="0">
              <a:spcBef>
                <a:spcPct val="0"/>
              </a:spcBef>
              <a:spcAft>
                <a:spcPct val="0"/>
              </a:spcAft>
              <a:defRPr sz="4000">
                <a:solidFill>
                  <a:srgbClr val="000099"/>
                </a:solidFill>
                <a:latin typeface="Comic Sans MS" charset="0"/>
                <a:ea typeface="ＭＳ Ｐゴシック" charset="0"/>
              </a:defRPr>
            </a:lvl7pPr>
            <a:lvl8pPr marL="1371600" algn="ctr" rtl="0" eaLnBrk="0" fontAlgn="base" hangingPunct="0">
              <a:spcBef>
                <a:spcPct val="0"/>
              </a:spcBef>
              <a:spcAft>
                <a:spcPct val="0"/>
              </a:spcAft>
              <a:defRPr sz="4000">
                <a:solidFill>
                  <a:srgbClr val="000099"/>
                </a:solidFill>
                <a:latin typeface="Comic Sans MS" charset="0"/>
                <a:ea typeface="ＭＳ Ｐゴシック" charset="0"/>
              </a:defRPr>
            </a:lvl8pPr>
            <a:lvl9pPr marL="1828800" algn="ctr" rtl="0" eaLnBrk="0" fontAlgn="base" hangingPunct="0">
              <a:spcBef>
                <a:spcPct val="0"/>
              </a:spcBef>
              <a:spcAft>
                <a:spcPct val="0"/>
              </a:spcAft>
              <a:defRPr sz="4000">
                <a:solidFill>
                  <a:srgbClr val="000099"/>
                </a:solidFill>
                <a:latin typeface="Comic Sans MS" charset="0"/>
                <a:ea typeface="ＭＳ Ｐゴシック" charset="0"/>
              </a:defRPr>
            </a:lvl9pPr>
          </a:lstStyle>
          <a:p>
            <a:pPr>
              <a:defRPr/>
            </a:pPr>
            <a:r>
              <a:rPr lang="en-US" sz="3400" kern="0" dirty="0" smtClean="0">
                <a:ea typeface="+mj-ea"/>
                <a:cs typeface="+mj-cs"/>
              </a:rPr>
              <a:t>Forwarding to Another LAN</a:t>
            </a:r>
          </a:p>
        </p:txBody>
      </p:sp>
      <p:sp>
        <p:nvSpPr>
          <p:cNvPr id="4" name="灯片编号占位符 3"/>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D6D6AD5B-BBD2-654B-BCC6-BBF9F26485F4}" type="slidenum">
              <a:rPr lang="en-US" altLang="en-US" sz="1200" smtClean="0">
                <a:latin typeface="Comic Sans MS" charset="0"/>
              </a:rPr>
              <a:pPr>
                <a:defRPr/>
              </a:pPr>
              <a:t>35</a:t>
            </a:fld>
            <a:endParaRPr lang="en-US" altLang="en-US" sz="1200" smtClean="0">
              <a:latin typeface="Comic Sans MS" charset="0"/>
            </a:endParaRPr>
          </a:p>
        </p:txBody>
      </p:sp>
      <p:sp>
        <p:nvSpPr>
          <p:cNvPr id="108"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912382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8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18850"/>
                                        </p:tgtEl>
                                        <p:attrNameLst>
                                          <p:attrName>style.visibility</p:attrName>
                                        </p:attrNameLst>
                                      </p:cBhvr>
                                      <p:to>
                                        <p:strVal val="visible"/>
                                      </p:to>
                                    </p:set>
                                    <p:animEffect transition="in" filter="wipe(up)">
                                      <p:cBhvr>
                                        <p:cTn id="11" dur="1000"/>
                                        <p:tgtEl>
                                          <p:spTgt spid="718850"/>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18925"/>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718921"/>
                                        </p:tgtEl>
                                      </p:cBhvr>
                                    </p:animEffect>
                                    <p:set>
                                      <p:cBhvr>
                                        <p:cTn id="17" dur="1" fill="hold">
                                          <p:stCondLst>
                                            <p:cond delay="499"/>
                                          </p:stCondLst>
                                        </p:cTn>
                                        <p:tgtEl>
                                          <p:spTgt spid="718921"/>
                                        </p:tgtEl>
                                        <p:attrNameLst>
                                          <p:attrName>style.visibility</p:attrName>
                                        </p:attrNameLst>
                                      </p:cBhvr>
                                      <p:to>
                                        <p:strVal val="hidden"/>
                                      </p:to>
                                    </p:set>
                                  </p:childTnLst>
                                </p:cTn>
                              </p:par>
                              <p:par>
                                <p:cTn id="18" presetID="9" presetClass="entr" presetSubtype="0" fill="hold" nodeType="withEffect">
                                  <p:stCondLst>
                                    <p:cond delay="0"/>
                                  </p:stCondLst>
                                  <p:childTnLst>
                                    <p:set>
                                      <p:cBhvr>
                                        <p:cTn id="19" dur="1" fill="hold">
                                          <p:stCondLst>
                                            <p:cond delay="0"/>
                                          </p:stCondLst>
                                        </p:cTn>
                                        <p:tgtEl>
                                          <p:spTgt spid="718926"/>
                                        </p:tgtEl>
                                        <p:attrNameLst>
                                          <p:attrName>style.visibility</p:attrName>
                                        </p:attrNameLst>
                                      </p:cBhvr>
                                      <p:to>
                                        <p:strVal val="visible"/>
                                      </p:to>
                                    </p:set>
                                    <p:animEffect transition="in" filter="dissolve">
                                      <p:cBhvr>
                                        <p:cTn id="20" dur="500"/>
                                        <p:tgtEl>
                                          <p:spTgt spid="718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nimBg="1"/>
      <p:bldP spid="718924" grpId="0"/>
      <p:bldP spid="7189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101"/>
          <p:cNvGrpSpPr>
            <a:grpSpLocks/>
          </p:cNvGrpSpPr>
          <p:nvPr/>
        </p:nvGrpSpPr>
        <p:grpSpPr bwMode="auto">
          <a:xfrm>
            <a:off x="709613" y="3725863"/>
            <a:ext cx="8221662" cy="2349500"/>
            <a:chOff x="709613" y="3962400"/>
            <a:chExt cx="8221662" cy="2349500"/>
          </a:xfrm>
        </p:grpSpPr>
        <p:grpSp>
          <p:nvGrpSpPr>
            <p:cNvPr id="61485" name="Group 102"/>
            <p:cNvGrpSpPr>
              <a:grpSpLocks/>
            </p:cNvGrpSpPr>
            <p:nvPr/>
          </p:nvGrpSpPr>
          <p:grpSpPr bwMode="auto">
            <a:xfrm>
              <a:off x="6979920" y="5354320"/>
              <a:ext cx="711200" cy="601028"/>
              <a:chOff x="7179310" y="4033520"/>
              <a:chExt cx="1009650" cy="855028"/>
            </a:xfrm>
          </p:grpSpPr>
          <p:grpSp>
            <p:nvGrpSpPr>
              <p:cNvPr id="61544" name="Group 44"/>
              <p:cNvGrpSpPr>
                <a:grpSpLocks/>
              </p:cNvGrpSpPr>
              <p:nvPr/>
            </p:nvGrpSpPr>
            <p:grpSpPr bwMode="auto">
              <a:xfrm>
                <a:off x="7179310" y="4033520"/>
                <a:ext cx="1009650" cy="855028"/>
                <a:chOff x="-44" y="1473"/>
                <a:chExt cx="981" cy="1105"/>
              </a:xfrm>
            </p:grpSpPr>
            <p:pic>
              <p:nvPicPr>
                <p:cNvPr id="615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47"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63"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61486" name="Group 103"/>
            <p:cNvGrpSpPr>
              <a:grpSpLocks/>
            </p:cNvGrpSpPr>
            <p:nvPr/>
          </p:nvGrpSpPr>
          <p:grpSpPr bwMode="auto">
            <a:xfrm>
              <a:off x="1046480" y="3962400"/>
              <a:ext cx="1026163" cy="761428"/>
              <a:chOff x="1046480" y="3962400"/>
              <a:chExt cx="1026163" cy="761428"/>
            </a:xfrm>
          </p:grpSpPr>
          <p:sp>
            <p:nvSpPr>
              <p:cNvPr id="158"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61541" name="Group 49"/>
              <p:cNvGrpSpPr>
                <a:grpSpLocks/>
              </p:cNvGrpSpPr>
              <p:nvPr/>
            </p:nvGrpSpPr>
            <p:grpSpPr bwMode="auto">
              <a:xfrm>
                <a:off x="1046480" y="3962400"/>
                <a:ext cx="936071" cy="761428"/>
                <a:chOff x="-44" y="1473"/>
                <a:chExt cx="981" cy="1105"/>
              </a:xfrm>
            </p:grpSpPr>
            <p:pic>
              <p:nvPicPr>
                <p:cNvPr id="6154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43"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105"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49202" name="Text Box 21"/>
            <p:cNvSpPr txBox="1">
              <a:spLocks noChangeArrowheads="1"/>
            </p:cNvSpPr>
            <p:nvPr/>
          </p:nvSpPr>
          <p:spPr bwMode="auto">
            <a:xfrm>
              <a:off x="3868738" y="5378450"/>
              <a:ext cx="15430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1A-23-F9-CD-06-9B</a:t>
              </a:r>
            </a:p>
          </p:txBody>
        </p:sp>
        <p:sp>
          <p:nvSpPr>
            <p:cNvPr id="49203" name="Text Box 22"/>
            <p:cNvSpPr txBox="1">
              <a:spLocks noChangeArrowheads="1"/>
            </p:cNvSpPr>
            <p:nvPr/>
          </p:nvSpPr>
          <p:spPr bwMode="auto">
            <a:xfrm>
              <a:off x="4016375" y="5205412"/>
              <a:ext cx="13223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222.222.222.220</a:t>
              </a:r>
            </a:p>
          </p:txBody>
        </p:sp>
        <p:grpSp>
          <p:nvGrpSpPr>
            <p:cNvPr id="61490" name="Group 23"/>
            <p:cNvGrpSpPr>
              <a:grpSpLocks/>
            </p:cNvGrpSpPr>
            <p:nvPr/>
          </p:nvGrpSpPr>
          <p:grpSpPr bwMode="auto">
            <a:xfrm>
              <a:off x="3044825" y="5794375"/>
              <a:ext cx="1541463" cy="449263"/>
              <a:chOff x="1934" y="2405"/>
              <a:chExt cx="971" cy="283"/>
            </a:xfrm>
          </p:grpSpPr>
          <p:sp>
            <p:nvSpPr>
              <p:cNvPr id="49252"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111.111.111.110</a:t>
                </a:r>
              </a:p>
            </p:txBody>
          </p:sp>
          <p:sp>
            <p:nvSpPr>
              <p:cNvPr id="49253"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E6-E9-00-17-BB-4B</a:t>
                </a:r>
              </a:p>
            </p:txBody>
          </p:sp>
        </p:grpSp>
        <p:sp>
          <p:nvSpPr>
            <p:cNvPr id="49205" name="Text Box 26"/>
            <p:cNvSpPr txBox="1">
              <a:spLocks noChangeArrowheads="1"/>
            </p:cNvSpPr>
            <p:nvPr/>
          </p:nvSpPr>
          <p:spPr bwMode="auto">
            <a:xfrm>
              <a:off x="952500" y="6037262"/>
              <a:ext cx="16271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CC-49-DE-D0-AB-7D</a:t>
              </a:r>
            </a:p>
          </p:txBody>
        </p:sp>
        <p:sp>
          <p:nvSpPr>
            <p:cNvPr id="49206" name="Text Box 27"/>
            <p:cNvSpPr txBox="1">
              <a:spLocks noChangeArrowheads="1"/>
            </p:cNvSpPr>
            <p:nvPr/>
          </p:nvSpPr>
          <p:spPr bwMode="auto">
            <a:xfrm>
              <a:off x="942975" y="5854700"/>
              <a:ext cx="1322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111.111.111.112</a:t>
              </a:r>
            </a:p>
          </p:txBody>
        </p:sp>
        <p:sp>
          <p:nvSpPr>
            <p:cNvPr id="49207" name="Text Box 30"/>
            <p:cNvSpPr txBox="1">
              <a:spLocks noChangeArrowheads="1"/>
            </p:cNvSpPr>
            <p:nvPr/>
          </p:nvSpPr>
          <p:spPr bwMode="auto">
            <a:xfrm>
              <a:off x="709613" y="4741862"/>
              <a:ext cx="13223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111.111.111.111</a:t>
              </a:r>
            </a:p>
          </p:txBody>
        </p:sp>
        <p:sp>
          <p:nvSpPr>
            <p:cNvPr id="49208" name="Text Box 33"/>
            <p:cNvSpPr txBox="1">
              <a:spLocks noChangeArrowheads="1"/>
            </p:cNvSpPr>
            <p:nvPr/>
          </p:nvSpPr>
          <p:spPr bwMode="auto">
            <a:xfrm>
              <a:off x="730250" y="4927600"/>
              <a:ext cx="15097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74-29-9C-E8-FF-55</a:t>
              </a:r>
            </a:p>
          </p:txBody>
        </p:sp>
        <p:sp>
          <p:nvSpPr>
            <p:cNvPr id="61495" name="Freeform 39"/>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9210" name="Line 40"/>
            <p:cNvSpPr>
              <a:spLocks noChangeShapeType="1"/>
            </p:cNvSpPr>
            <p:nvPr/>
          </p:nvSpPr>
          <p:spPr bwMode="auto">
            <a:xfrm>
              <a:off x="2062163" y="4416425"/>
              <a:ext cx="438150" cy="2301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211" name="Line 41"/>
            <p:cNvSpPr>
              <a:spLocks noChangeShapeType="1"/>
            </p:cNvSpPr>
            <p:nvPr/>
          </p:nvSpPr>
          <p:spPr bwMode="auto">
            <a:xfrm flipV="1">
              <a:off x="2185988" y="5360987"/>
              <a:ext cx="231775" cy="255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212" name="Line 42"/>
            <p:cNvSpPr>
              <a:spLocks noChangeShapeType="1"/>
            </p:cNvSpPr>
            <p:nvPr/>
          </p:nvSpPr>
          <p:spPr bwMode="auto">
            <a:xfrm>
              <a:off x="3184525" y="4954587"/>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213" name="Line 44"/>
            <p:cNvSpPr>
              <a:spLocks noChangeShapeType="1"/>
            </p:cNvSpPr>
            <p:nvPr/>
          </p:nvSpPr>
          <p:spPr bwMode="auto">
            <a:xfrm flipV="1">
              <a:off x="2101850" y="5711825"/>
              <a:ext cx="0" cy="1635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214" name="Line 45"/>
            <p:cNvSpPr>
              <a:spLocks noChangeShapeType="1"/>
            </p:cNvSpPr>
            <p:nvPr/>
          </p:nvSpPr>
          <p:spPr bwMode="auto">
            <a:xfrm flipH="1" flipV="1">
              <a:off x="1976438" y="4489450"/>
              <a:ext cx="0" cy="398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215" name="Line 46"/>
            <p:cNvSpPr>
              <a:spLocks noChangeShapeType="1"/>
            </p:cNvSpPr>
            <p:nvPr/>
          </p:nvSpPr>
          <p:spPr bwMode="auto">
            <a:xfrm>
              <a:off x="3854450" y="5021262"/>
              <a:ext cx="0" cy="75088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216" name="Line 47"/>
            <p:cNvSpPr>
              <a:spLocks noChangeShapeType="1"/>
            </p:cNvSpPr>
            <p:nvPr/>
          </p:nvSpPr>
          <p:spPr bwMode="auto">
            <a:xfrm flipH="1" flipV="1">
              <a:off x="4935538" y="5011737"/>
              <a:ext cx="4762" cy="2206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121" name="Text Box 58"/>
            <p:cNvSpPr txBox="1">
              <a:spLocks noChangeArrowheads="1"/>
            </p:cNvSpPr>
            <p:nvPr/>
          </p:nvSpPr>
          <p:spPr bwMode="auto">
            <a:xfrm>
              <a:off x="719138" y="4156075"/>
              <a:ext cx="390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A</a:t>
              </a:r>
            </a:p>
          </p:txBody>
        </p:sp>
        <p:sp>
          <p:nvSpPr>
            <p:cNvPr id="49218"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61505" name="Group 63"/>
            <p:cNvGrpSpPr>
              <a:grpSpLocks/>
            </p:cNvGrpSpPr>
            <p:nvPr/>
          </p:nvGrpSpPr>
          <p:grpSpPr bwMode="auto">
            <a:xfrm>
              <a:off x="7372350" y="4845050"/>
              <a:ext cx="1558925" cy="460375"/>
              <a:chOff x="4351" y="2786"/>
              <a:chExt cx="982" cy="290"/>
            </a:xfrm>
          </p:grpSpPr>
          <p:sp>
            <p:nvSpPr>
              <p:cNvPr id="49250"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222.222.222.222</a:t>
                </a:r>
              </a:p>
            </p:txBody>
          </p:sp>
          <p:sp>
            <p:nvSpPr>
              <p:cNvPr id="49251"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49-BD-D2-C7-56-2A</a:t>
                </a:r>
              </a:p>
            </p:txBody>
          </p:sp>
        </p:grpSp>
        <p:sp>
          <p:nvSpPr>
            <p:cNvPr id="49220"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221" name="Line 68"/>
            <p:cNvSpPr>
              <a:spLocks noChangeShapeType="1"/>
            </p:cNvSpPr>
            <p:nvPr/>
          </p:nvSpPr>
          <p:spPr bwMode="auto">
            <a:xfrm flipH="1" flipV="1">
              <a:off x="7469188" y="4492625"/>
              <a:ext cx="11112" cy="3889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222" name="Text Box 71"/>
            <p:cNvSpPr txBox="1">
              <a:spLocks noChangeArrowheads="1"/>
            </p:cNvSpPr>
            <p:nvPr/>
          </p:nvSpPr>
          <p:spPr bwMode="auto">
            <a:xfrm>
              <a:off x="7073900" y="5811837"/>
              <a:ext cx="13223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222.222.222.221</a:t>
              </a:r>
            </a:p>
          </p:txBody>
        </p:sp>
        <p:sp>
          <p:nvSpPr>
            <p:cNvPr id="49223" name="Text Box 72"/>
            <p:cNvSpPr txBox="1">
              <a:spLocks noChangeArrowheads="1"/>
            </p:cNvSpPr>
            <p:nvPr/>
          </p:nvSpPr>
          <p:spPr bwMode="auto">
            <a:xfrm>
              <a:off x="7077075" y="5986462"/>
              <a:ext cx="15017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88-B2-2F-54-1A-0F</a:t>
              </a:r>
            </a:p>
          </p:txBody>
        </p:sp>
        <p:sp>
          <p:nvSpPr>
            <p:cNvPr id="49224" name="Line 73"/>
            <p:cNvSpPr>
              <a:spLocks noChangeShapeType="1"/>
            </p:cNvSpPr>
            <p:nvPr/>
          </p:nvSpPr>
          <p:spPr bwMode="auto">
            <a:xfrm flipH="1" flipV="1">
              <a:off x="6873875" y="5313362"/>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225" name="Line 74"/>
            <p:cNvSpPr>
              <a:spLocks noChangeShapeType="1"/>
            </p:cNvSpPr>
            <p:nvPr/>
          </p:nvSpPr>
          <p:spPr bwMode="auto">
            <a:xfrm flipH="1">
              <a:off x="7208838" y="5654675"/>
              <a:ext cx="4762" cy="20161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1512" name="Freeform 75"/>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1" name="Text Box 76"/>
            <p:cNvSpPr txBox="1">
              <a:spLocks noChangeArrowheads="1"/>
            </p:cNvSpPr>
            <p:nvPr/>
          </p:nvSpPr>
          <p:spPr bwMode="auto">
            <a:xfrm>
              <a:off x="8307388" y="4073525"/>
              <a:ext cx="3571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B</a:t>
              </a:r>
            </a:p>
          </p:txBody>
        </p:sp>
        <p:grpSp>
          <p:nvGrpSpPr>
            <p:cNvPr id="61514" name="Group 131"/>
            <p:cNvGrpSpPr>
              <a:grpSpLocks/>
            </p:cNvGrpSpPr>
            <p:nvPr/>
          </p:nvGrpSpPr>
          <p:grpSpPr bwMode="auto">
            <a:xfrm>
              <a:off x="7179310" y="4033520"/>
              <a:ext cx="1009650" cy="855028"/>
              <a:chOff x="7179310" y="4033520"/>
              <a:chExt cx="1009650" cy="855028"/>
            </a:xfrm>
          </p:grpSpPr>
          <p:grpSp>
            <p:nvGrpSpPr>
              <p:cNvPr id="61532" name="Group 44"/>
              <p:cNvGrpSpPr>
                <a:grpSpLocks/>
              </p:cNvGrpSpPr>
              <p:nvPr/>
            </p:nvGrpSpPr>
            <p:grpSpPr bwMode="auto">
              <a:xfrm>
                <a:off x="7179310" y="4033520"/>
                <a:ext cx="1009650" cy="855028"/>
                <a:chOff x="-44" y="1473"/>
                <a:chExt cx="981" cy="1105"/>
              </a:xfrm>
            </p:grpSpPr>
            <p:pic>
              <p:nvPicPr>
                <p:cNvPr id="6153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5"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51"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61515" name="Group 132"/>
            <p:cNvGrpSpPr>
              <a:grpSpLocks/>
            </p:cNvGrpSpPr>
            <p:nvPr/>
          </p:nvGrpSpPr>
          <p:grpSpPr bwMode="auto">
            <a:xfrm>
              <a:off x="3757931" y="4714240"/>
              <a:ext cx="1291589" cy="426719"/>
              <a:chOff x="4011931" y="3379152"/>
              <a:chExt cx="1262062" cy="390207"/>
            </a:xfrm>
          </p:grpSpPr>
          <p:sp>
            <p:nvSpPr>
              <p:cNvPr id="139"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61522" name="Group 1185"/>
              <p:cNvGrpSpPr>
                <a:grpSpLocks/>
              </p:cNvGrpSpPr>
              <p:nvPr/>
            </p:nvGrpSpPr>
            <p:grpSpPr bwMode="auto">
              <a:xfrm>
                <a:off x="4197985" y="3379152"/>
                <a:ext cx="892175" cy="390207"/>
                <a:chOff x="4650" y="1129"/>
                <a:chExt cx="246" cy="95"/>
              </a:xfrm>
            </p:grpSpPr>
            <p:sp>
              <p:nvSpPr>
                <p:cNvPr id="615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615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615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61527" name="Group 1189"/>
                <p:cNvGrpSpPr>
                  <a:grpSpLocks/>
                </p:cNvGrpSpPr>
                <p:nvPr/>
              </p:nvGrpSpPr>
              <p:grpSpPr bwMode="auto">
                <a:xfrm>
                  <a:off x="4699" y="1145"/>
                  <a:ext cx="138" cy="29"/>
                  <a:chOff x="2468" y="1332"/>
                  <a:chExt cx="310" cy="60"/>
                </a:xfrm>
              </p:grpSpPr>
              <p:sp>
                <p:nvSpPr>
                  <p:cNvPr id="61530"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531"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924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924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sp>
            <p:nvSpPr>
              <p:cNvPr id="141" name="Rectangle 43"/>
              <p:cNvSpPr>
                <a:spLocks noChangeArrowheads="1"/>
              </p:cNvSpPr>
              <p:nvPr/>
            </p:nvSpPr>
            <p:spPr bwMode="auto">
              <a:xfrm rot="16200000">
                <a:off x="4046199"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61516" name="Group 133"/>
            <p:cNvGrpSpPr>
              <a:grpSpLocks/>
            </p:cNvGrpSpPr>
            <p:nvPr/>
          </p:nvGrpSpPr>
          <p:grpSpPr bwMode="auto">
            <a:xfrm>
              <a:off x="1483360" y="5313680"/>
              <a:ext cx="701043" cy="517588"/>
              <a:chOff x="1046480" y="3962400"/>
              <a:chExt cx="1026163" cy="761428"/>
            </a:xfrm>
          </p:grpSpPr>
          <p:sp>
            <p:nvSpPr>
              <p:cNvPr id="135" name="Rectangle 48"/>
              <p:cNvSpPr>
                <a:spLocks noChangeArrowheads="1"/>
              </p:cNvSpPr>
              <p:nvPr/>
            </p:nvSpPr>
            <p:spPr bwMode="auto">
              <a:xfrm rot="16200000">
                <a:off x="1893437" y="4298853"/>
                <a:ext cx="109764"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61518" name="Group 49"/>
              <p:cNvGrpSpPr>
                <a:grpSpLocks/>
              </p:cNvGrpSpPr>
              <p:nvPr/>
            </p:nvGrpSpPr>
            <p:grpSpPr bwMode="auto">
              <a:xfrm>
                <a:off x="1046480" y="3962400"/>
                <a:ext cx="936071" cy="761428"/>
                <a:chOff x="-44" y="1473"/>
                <a:chExt cx="981" cy="1105"/>
              </a:xfrm>
            </p:grpSpPr>
            <p:pic>
              <p:nvPicPr>
                <p:cNvPr id="6151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0"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720966" name="Rectangle 70"/>
          <p:cNvSpPr>
            <a:spLocks noChangeArrowheads="1"/>
          </p:cNvSpPr>
          <p:nvPr/>
        </p:nvSpPr>
        <p:spPr bwMode="auto">
          <a:xfrm>
            <a:off x="706438" y="1084263"/>
            <a:ext cx="77724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dirty="0">
                <a:latin typeface="+mn-lt"/>
                <a:ea typeface="MS PGothic" pitchFamily="34" charset="-128"/>
              </a:rPr>
              <a:t>R forwards datagram with IP source A, destination B </a:t>
            </a:r>
          </a:p>
        </p:txBody>
      </p:sp>
      <p:sp>
        <p:nvSpPr>
          <p:cNvPr id="720967" name="Rectangle 71"/>
          <p:cNvSpPr>
            <a:spLocks noChangeArrowheads="1"/>
          </p:cNvSpPr>
          <p:nvPr/>
        </p:nvSpPr>
        <p:spPr bwMode="auto">
          <a:xfrm>
            <a:off x="719138" y="1441450"/>
            <a:ext cx="7772400"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dirty="0">
                <a:latin typeface="+mn-lt"/>
                <a:ea typeface="MS PGothic" pitchFamily="34" charset="-128"/>
              </a:rPr>
              <a:t>R creates link-layer frame with B's MAC address as destination address, frame contains A-to-B IP datagram</a:t>
            </a:r>
            <a:endParaRPr lang="en-US" sz="2800" dirty="0">
              <a:latin typeface="+mn-lt"/>
              <a:ea typeface="MS PGothic" pitchFamily="34" charset="-128"/>
            </a:endParaRPr>
          </a:p>
        </p:txBody>
      </p:sp>
      <p:grpSp>
        <p:nvGrpSpPr>
          <p:cNvPr id="720995" name="Group 99"/>
          <p:cNvGrpSpPr>
            <a:grpSpLocks/>
          </p:cNvGrpSpPr>
          <p:nvPr/>
        </p:nvGrpSpPr>
        <p:grpSpPr bwMode="auto">
          <a:xfrm>
            <a:off x="4791075" y="2057400"/>
            <a:ext cx="2436813" cy="1643063"/>
            <a:chOff x="3018" y="1445"/>
            <a:chExt cx="1535" cy="1035"/>
          </a:xfrm>
        </p:grpSpPr>
        <p:sp>
          <p:nvSpPr>
            <p:cNvPr id="49176" name="AutoShape 2"/>
            <p:cNvSpPr>
              <a:spLocks noChangeArrowheads="1"/>
            </p:cNvSpPr>
            <p:nvPr/>
          </p:nvSpPr>
          <p:spPr bwMode="auto">
            <a:xfrm>
              <a:off x="3597" y="1981"/>
              <a:ext cx="198" cy="499"/>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nvGrpSpPr>
            <p:cNvPr id="61463" name="Group 61"/>
            <p:cNvGrpSpPr>
              <a:grpSpLocks/>
            </p:cNvGrpSpPr>
            <p:nvPr/>
          </p:nvGrpSpPr>
          <p:grpSpPr bwMode="auto">
            <a:xfrm>
              <a:off x="3286" y="1702"/>
              <a:ext cx="1267" cy="479"/>
              <a:chOff x="1197" y="1665"/>
              <a:chExt cx="1267" cy="479"/>
            </a:xfrm>
          </p:grpSpPr>
          <p:grpSp>
            <p:nvGrpSpPr>
              <p:cNvPr id="61480" name="Group 62"/>
              <p:cNvGrpSpPr>
                <a:grpSpLocks/>
              </p:cNvGrpSpPr>
              <p:nvPr/>
            </p:nvGrpSpPr>
            <p:grpSpPr bwMode="auto">
              <a:xfrm>
                <a:off x="1231" y="1990"/>
                <a:ext cx="691" cy="154"/>
                <a:chOff x="1231" y="1990"/>
                <a:chExt cx="691" cy="154"/>
              </a:xfrm>
            </p:grpSpPr>
            <p:sp>
              <p:nvSpPr>
                <p:cNvPr id="49196" name="Rectangle 6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9197" name="Line 64"/>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98" name="Line 65"/>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49195" name="Text Box 66"/>
              <p:cNvSpPr txBox="1">
                <a:spLocks noChangeArrowheads="1"/>
              </p:cNvSpPr>
              <p:nvPr/>
            </p:nvSpPr>
            <p:spPr bwMode="auto">
              <a:xfrm>
                <a:off x="1197" y="1665"/>
                <a:ext cx="1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IP src: 111.111.111.111</a:t>
                </a:r>
              </a:p>
              <a:p>
                <a:pPr>
                  <a:defRPr/>
                </a:pPr>
                <a:r>
                  <a:rPr lang="en-US" sz="1200" i="0" dirty="0" smtClean="0">
                    <a:latin typeface="Arial" charset="0"/>
                  </a:rPr>
                  <a:t>   IP dest: 222.222.222.222</a:t>
                </a:r>
              </a:p>
            </p:txBody>
          </p:sp>
        </p:grpSp>
        <p:grpSp>
          <p:nvGrpSpPr>
            <p:cNvPr id="61464" name="Group 67"/>
            <p:cNvGrpSpPr>
              <a:grpSpLocks/>
            </p:cNvGrpSpPr>
            <p:nvPr/>
          </p:nvGrpSpPr>
          <p:grpSpPr bwMode="auto">
            <a:xfrm>
              <a:off x="3364" y="1860"/>
              <a:ext cx="92" cy="243"/>
              <a:chOff x="1272" y="1762"/>
              <a:chExt cx="92" cy="243"/>
            </a:xfrm>
          </p:grpSpPr>
          <p:sp>
            <p:nvSpPr>
              <p:cNvPr id="49192" name="Line 68"/>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93" name="Line 69"/>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61465" name="Group 72"/>
            <p:cNvGrpSpPr>
              <a:grpSpLocks/>
            </p:cNvGrpSpPr>
            <p:nvPr/>
          </p:nvGrpSpPr>
          <p:grpSpPr bwMode="auto">
            <a:xfrm>
              <a:off x="3018" y="1445"/>
              <a:ext cx="1530" cy="957"/>
              <a:chOff x="931" y="1414"/>
              <a:chExt cx="1530" cy="957"/>
            </a:xfrm>
          </p:grpSpPr>
          <p:sp>
            <p:nvSpPr>
              <p:cNvPr id="49180" name="Text Box 73"/>
              <p:cNvSpPr txBox="1">
                <a:spLocks noChangeArrowheads="1"/>
              </p:cNvSpPr>
              <p:nvPr/>
            </p:nvSpPr>
            <p:spPr bwMode="auto">
              <a:xfrm>
                <a:off x="931" y="1414"/>
                <a:ext cx="153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MAC src: </a:t>
                </a:r>
                <a:r>
                  <a:rPr lang="en-US" sz="1200" i="0" dirty="0" smtClean="0">
                    <a:solidFill>
                      <a:srgbClr val="FF0000"/>
                    </a:solidFill>
                    <a:latin typeface="Arial" charset="0"/>
                  </a:rPr>
                  <a:t>1A-23-F9-CD-06-9B</a:t>
                </a:r>
              </a:p>
              <a:p>
                <a:pPr>
                  <a:defRPr/>
                </a:pPr>
                <a:r>
                  <a:rPr lang="en-US" sz="1200" i="0" dirty="0" smtClean="0">
                    <a:latin typeface="Arial" charset="0"/>
                  </a:rPr>
                  <a:t>  MAC dest: </a:t>
                </a:r>
                <a:r>
                  <a:rPr lang="en-US" sz="1200" i="0" dirty="0" smtClean="0">
                    <a:solidFill>
                      <a:srgbClr val="FF0000"/>
                    </a:solidFill>
                    <a:latin typeface="Arial" charset="0"/>
                  </a:rPr>
                  <a:t>49-BD-D2-C7-56-2A</a:t>
                </a:r>
              </a:p>
              <a:p>
                <a:pPr>
                  <a:defRPr/>
                </a:pPr>
                <a:endParaRPr lang="en-US" sz="1200" i="0" dirty="0" smtClean="0">
                  <a:solidFill>
                    <a:srgbClr val="FF0000"/>
                  </a:solidFill>
                  <a:latin typeface="Arial" charset="0"/>
                </a:endParaRPr>
              </a:p>
            </p:txBody>
          </p:sp>
          <p:grpSp>
            <p:nvGrpSpPr>
              <p:cNvPr id="61467" name="Group 74"/>
              <p:cNvGrpSpPr>
                <a:grpSpLocks/>
              </p:cNvGrpSpPr>
              <p:nvPr/>
            </p:nvGrpSpPr>
            <p:grpSpPr bwMode="auto">
              <a:xfrm>
                <a:off x="981" y="2182"/>
                <a:ext cx="1049" cy="189"/>
                <a:chOff x="2829" y="2040"/>
                <a:chExt cx="1049" cy="189"/>
              </a:xfrm>
            </p:grpSpPr>
            <p:sp>
              <p:nvSpPr>
                <p:cNvPr id="49186" name="Rectangle 75"/>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9187" name="Rectangle 76"/>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9188" name="Line 77"/>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89" name="Line 78"/>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90" name="Line 79"/>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91" name="Line 80"/>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49182" name="Line 81"/>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83" name="Line 82"/>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84" name="Line 83"/>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85" name="Line 84"/>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grpSp>
        <p:nvGrpSpPr>
          <p:cNvPr id="61445" name="Group 85"/>
          <p:cNvGrpSpPr>
            <a:grpSpLocks/>
          </p:cNvGrpSpPr>
          <p:nvPr/>
        </p:nvGrpSpPr>
        <p:grpSpPr bwMode="auto">
          <a:xfrm>
            <a:off x="3952875" y="2530475"/>
            <a:ext cx="895350" cy="2038350"/>
            <a:chOff x="2823" y="1545"/>
            <a:chExt cx="564" cy="1284"/>
          </a:xfrm>
        </p:grpSpPr>
        <p:sp>
          <p:nvSpPr>
            <p:cNvPr id="61457" name="Freeform 86"/>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9172" name="Rectangle 87"/>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9173" name="Text Box 88"/>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endParaRPr>
            </a:p>
            <a:p>
              <a:pPr algn="ctr">
                <a:defRPr/>
              </a:pPr>
              <a:endParaRPr lang="en-US" sz="1600" i="0" dirty="0" smtClean="0">
                <a:latin typeface="Arial" charset="0"/>
              </a:endParaRPr>
            </a:p>
            <a:p>
              <a:pPr algn="ctr">
                <a:defRPr/>
              </a:pPr>
              <a:r>
                <a:rPr lang="en-US" sz="1600" i="0" dirty="0" smtClean="0">
                  <a:latin typeface="Arial" charset="0"/>
                </a:rPr>
                <a:t>IP</a:t>
              </a:r>
            </a:p>
            <a:p>
              <a:pPr algn="ctr">
                <a:defRPr/>
              </a:pPr>
              <a:r>
                <a:rPr lang="en-US" sz="1600" i="0" dirty="0" smtClean="0">
                  <a:latin typeface="Arial" charset="0"/>
                </a:rPr>
                <a:t>Eth</a:t>
              </a:r>
            </a:p>
            <a:p>
              <a:pPr algn="ctr">
                <a:defRPr/>
              </a:pPr>
              <a:r>
                <a:rPr lang="en-US" sz="1600" i="0" dirty="0" smtClean="0">
                  <a:latin typeface="Arial" charset="0"/>
                </a:rPr>
                <a:t>Phy</a:t>
              </a:r>
            </a:p>
          </p:txBody>
        </p:sp>
        <p:sp>
          <p:nvSpPr>
            <p:cNvPr id="49174" name="Line 89"/>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75" name="Line 90"/>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720987" name="Group 91"/>
          <p:cNvGrpSpPr>
            <a:grpSpLocks/>
          </p:cNvGrpSpPr>
          <p:nvPr/>
        </p:nvGrpSpPr>
        <p:grpSpPr bwMode="auto">
          <a:xfrm>
            <a:off x="8061325" y="2241550"/>
            <a:ext cx="928688" cy="1954213"/>
            <a:chOff x="250" y="1380"/>
            <a:chExt cx="585" cy="1231"/>
          </a:xfrm>
        </p:grpSpPr>
        <p:sp>
          <p:nvSpPr>
            <p:cNvPr id="61450" name="Freeform 92"/>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9165" name="Rectangle 93"/>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49166" name="Text Box 94"/>
            <p:cNvSpPr txBox="1">
              <a:spLocks noChangeArrowheads="1"/>
            </p:cNvSpPr>
            <p:nvPr/>
          </p:nvSpPr>
          <p:spPr bwMode="auto">
            <a:xfrm>
              <a:off x="413" y="1380"/>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endParaRPr>
            </a:p>
            <a:p>
              <a:pPr algn="ctr">
                <a:defRPr/>
              </a:pPr>
              <a:endParaRPr lang="en-US" sz="1600" i="0" dirty="0" smtClean="0">
                <a:latin typeface="Arial" charset="0"/>
              </a:endParaRPr>
            </a:p>
            <a:p>
              <a:pPr algn="ctr">
                <a:defRPr/>
              </a:pPr>
              <a:r>
                <a:rPr lang="en-US" sz="1600" i="0" dirty="0" smtClean="0">
                  <a:latin typeface="Arial" charset="0"/>
                </a:rPr>
                <a:t>IP</a:t>
              </a:r>
            </a:p>
            <a:p>
              <a:pPr algn="ctr">
                <a:defRPr/>
              </a:pPr>
              <a:r>
                <a:rPr lang="en-US" sz="1600" i="0" dirty="0" smtClean="0">
                  <a:latin typeface="Arial" charset="0"/>
                </a:rPr>
                <a:t>Eth</a:t>
              </a:r>
            </a:p>
            <a:p>
              <a:pPr algn="ctr">
                <a:defRPr/>
              </a:pPr>
              <a:r>
                <a:rPr lang="en-US" sz="1600" i="0" dirty="0" smtClean="0">
                  <a:latin typeface="Arial" charset="0"/>
                </a:rPr>
                <a:t>Phy</a:t>
              </a:r>
            </a:p>
          </p:txBody>
        </p:sp>
        <p:sp>
          <p:nvSpPr>
            <p:cNvPr id="49167" name="Line 95"/>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68" name="Line 96"/>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69" name="Line 97"/>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49170" name="Line 98"/>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112" name="Rectangle 3"/>
          <p:cNvSpPr txBox="1">
            <a:spLocks noChangeArrowheads="1"/>
          </p:cNvSpPr>
          <p:nvPr/>
        </p:nvSpPr>
        <p:spPr bwMode="auto">
          <a:xfrm>
            <a:off x="533400" y="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gn="ctr" rtl="0" eaLnBrk="0" fontAlgn="base" hangingPunct="0">
              <a:spcBef>
                <a:spcPct val="0"/>
              </a:spcBef>
              <a:spcAft>
                <a:spcPct val="0"/>
              </a:spcAft>
              <a:defRPr sz="4000">
                <a:solidFill>
                  <a:srgbClr val="000099"/>
                </a:solidFill>
                <a:latin typeface="+mj-lt"/>
                <a:ea typeface="MS PGothic" pitchFamily="34" charset="-128"/>
                <a:cs typeface="ＭＳ Ｐゴシック" charset="0"/>
              </a:defRPr>
            </a:lvl1pPr>
            <a:lvl2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2pPr>
            <a:lvl3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3pPr>
            <a:lvl4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4pPr>
            <a:lvl5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5pPr>
            <a:lvl6pPr marL="457200" algn="ctr" rtl="0" eaLnBrk="0" fontAlgn="base" hangingPunct="0">
              <a:spcBef>
                <a:spcPct val="0"/>
              </a:spcBef>
              <a:spcAft>
                <a:spcPct val="0"/>
              </a:spcAft>
              <a:defRPr sz="4000">
                <a:solidFill>
                  <a:srgbClr val="000099"/>
                </a:solidFill>
                <a:latin typeface="Comic Sans MS" charset="0"/>
                <a:ea typeface="ＭＳ Ｐゴシック" charset="0"/>
              </a:defRPr>
            </a:lvl6pPr>
            <a:lvl7pPr marL="914400" algn="ctr" rtl="0" eaLnBrk="0" fontAlgn="base" hangingPunct="0">
              <a:spcBef>
                <a:spcPct val="0"/>
              </a:spcBef>
              <a:spcAft>
                <a:spcPct val="0"/>
              </a:spcAft>
              <a:defRPr sz="4000">
                <a:solidFill>
                  <a:srgbClr val="000099"/>
                </a:solidFill>
                <a:latin typeface="Comic Sans MS" charset="0"/>
                <a:ea typeface="ＭＳ Ｐゴシック" charset="0"/>
              </a:defRPr>
            </a:lvl7pPr>
            <a:lvl8pPr marL="1371600" algn="ctr" rtl="0" eaLnBrk="0" fontAlgn="base" hangingPunct="0">
              <a:spcBef>
                <a:spcPct val="0"/>
              </a:spcBef>
              <a:spcAft>
                <a:spcPct val="0"/>
              </a:spcAft>
              <a:defRPr sz="4000">
                <a:solidFill>
                  <a:srgbClr val="000099"/>
                </a:solidFill>
                <a:latin typeface="Comic Sans MS" charset="0"/>
                <a:ea typeface="ＭＳ Ｐゴシック" charset="0"/>
              </a:defRPr>
            </a:lvl8pPr>
            <a:lvl9pPr marL="1828800" algn="ctr" rtl="0" eaLnBrk="0" fontAlgn="base" hangingPunct="0">
              <a:spcBef>
                <a:spcPct val="0"/>
              </a:spcBef>
              <a:spcAft>
                <a:spcPct val="0"/>
              </a:spcAft>
              <a:defRPr sz="4000">
                <a:solidFill>
                  <a:srgbClr val="000099"/>
                </a:solidFill>
                <a:latin typeface="Comic Sans MS" charset="0"/>
                <a:ea typeface="ＭＳ Ｐゴシック" charset="0"/>
              </a:defRPr>
            </a:lvl9pPr>
          </a:lstStyle>
          <a:p>
            <a:pPr>
              <a:defRPr/>
            </a:pPr>
            <a:r>
              <a:rPr lang="en-US" sz="3400" kern="0" dirty="0" smtClean="0">
                <a:ea typeface="+mj-ea"/>
                <a:cs typeface="+mj-cs"/>
              </a:rPr>
              <a:t>Forwarding to Another LAN</a:t>
            </a:r>
          </a:p>
        </p:txBody>
      </p:sp>
      <p:sp>
        <p:nvSpPr>
          <p:cNvPr id="4" name="灯片编号占位符 3"/>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1290DDE6-358A-DE40-9D5C-76BBD6A0B830}" type="slidenum">
              <a:rPr lang="en-US" altLang="en-US" sz="1200" smtClean="0">
                <a:latin typeface="Comic Sans MS" charset="0"/>
              </a:rPr>
              <a:pPr>
                <a:defRPr/>
              </a:pPr>
              <a:t>36</a:t>
            </a:fld>
            <a:endParaRPr lang="en-US" altLang="en-US" sz="1200" smtClean="0">
              <a:latin typeface="Comic Sans MS" charset="0"/>
            </a:endParaRPr>
          </a:p>
        </p:txBody>
      </p:sp>
      <p:sp>
        <p:nvSpPr>
          <p:cNvPr id="109"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1765946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096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2096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nodeType="clickEffect">
                                  <p:stCondLst>
                                    <p:cond delay="0"/>
                                  </p:stCondLst>
                                  <p:childTnLst>
                                    <p:set>
                                      <p:cBhvr>
                                        <p:cTn id="13" dur="1" fill="hold">
                                          <p:stCondLst>
                                            <p:cond delay="0"/>
                                          </p:stCondLst>
                                        </p:cTn>
                                        <p:tgtEl>
                                          <p:spTgt spid="720987"/>
                                        </p:tgtEl>
                                        <p:attrNameLst>
                                          <p:attrName>style.visibility</p:attrName>
                                        </p:attrNameLst>
                                      </p:cBhvr>
                                      <p:to>
                                        <p:strVal val="visible"/>
                                      </p:to>
                                    </p:set>
                                    <p:animEffect transition="in" filter="wipe(down)">
                                      <p:cBhvr>
                                        <p:cTn id="14" dur="1000"/>
                                        <p:tgtEl>
                                          <p:spTgt spid="72098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nodeType="clickEffect">
                                  <p:stCondLst>
                                    <p:cond delay="0"/>
                                  </p:stCondLst>
                                  <p:childTnLst>
                                    <p:animMotion origin="layout" path="M 1.94444E-6 3.33333E-6 L 1.94444E-6 0.19838 L 0.11007 0.1199 L 0.11007 -0.03565 " pathEditMode="relative" rAng="0" ptsTypes="AAAA">
                                      <p:cBhvr>
                                        <p:cTn id="18" dur="2000" fill="hold"/>
                                        <p:tgtEl>
                                          <p:spTgt spid="720995"/>
                                        </p:tgtEl>
                                        <p:attrNameLst>
                                          <p:attrName>ppt_x</p:attrName>
                                          <p:attrName>ppt_y</p:attrName>
                                        </p:attrNameLst>
                                      </p:cBhvr>
                                      <p:rCtr x="5503" y="8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66" grpId="0"/>
      <p:bldP spid="72096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89" name="Group 95"/>
          <p:cNvGrpSpPr>
            <a:grpSpLocks/>
          </p:cNvGrpSpPr>
          <p:nvPr/>
        </p:nvGrpSpPr>
        <p:grpSpPr bwMode="auto">
          <a:xfrm>
            <a:off x="6962775" y="5137150"/>
            <a:ext cx="711200" cy="600075"/>
            <a:chOff x="7179310" y="4033520"/>
            <a:chExt cx="1009650" cy="855028"/>
          </a:xfrm>
        </p:grpSpPr>
        <p:grpSp>
          <p:nvGrpSpPr>
            <p:cNvPr id="63584" name="Group 44"/>
            <p:cNvGrpSpPr>
              <a:grpSpLocks/>
            </p:cNvGrpSpPr>
            <p:nvPr/>
          </p:nvGrpSpPr>
          <p:grpSpPr bwMode="auto">
            <a:xfrm>
              <a:off x="7179310" y="4033520"/>
              <a:ext cx="1009650" cy="855028"/>
              <a:chOff x="-44" y="1473"/>
              <a:chExt cx="981" cy="1105"/>
            </a:xfrm>
          </p:grpSpPr>
          <p:pic>
            <p:nvPicPr>
              <p:cNvPr id="6358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87"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56" name="Rectangle 43"/>
            <p:cNvSpPr>
              <a:spLocks noChangeArrowheads="1"/>
            </p:cNvSpPr>
            <p:nvPr/>
          </p:nvSpPr>
          <p:spPr bwMode="auto">
            <a:xfrm rot="162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63490" name="Group 96"/>
          <p:cNvGrpSpPr>
            <a:grpSpLocks/>
          </p:cNvGrpSpPr>
          <p:nvPr/>
        </p:nvGrpSpPr>
        <p:grpSpPr bwMode="auto">
          <a:xfrm>
            <a:off x="1028700" y="3744913"/>
            <a:ext cx="1027113" cy="762000"/>
            <a:chOff x="1046480" y="3962400"/>
            <a:chExt cx="1026163" cy="761428"/>
          </a:xfrm>
        </p:grpSpPr>
        <p:sp>
          <p:nvSpPr>
            <p:cNvPr id="151" name="Rectangle 48"/>
            <p:cNvSpPr>
              <a:spLocks noChangeArrowheads="1"/>
            </p:cNvSpPr>
            <p:nvPr/>
          </p:nvSpPr>
          <p:spPr bwMode="auto">
            <a:xfrm rot="16200000">
              <a:off x="1893411" y="4300306"/>
              <a:ext cx="111042" cy="24742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63581" name="Group 49"/>
            <p:cNvGrpSpPr>
              <a:grpSpLocks/>
            </p:cNvGrpSpPr>
            <p:nvPr/>
          </p:nvGrpSpPr>
          <p:grpSpPr bwMode="auto">
            <a:xfrm>
              <a:off x="1046480" y="3962400"/>
              <a:ext cx="936071" cy="761428"/>
              <a:chOff x="-44" y="1473"/>
              <a:chExt cx="981" cy="1105"/>
            </a:xfrm>
          </p:grpSpPr>
          <p:pic>
            <p:nvPicPr>
              <p:cNvPr id="6358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83"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98" name="Text Box 4"/>
          <p:cNvSpPr txBox="1">
            <a:spLocks noChangeArrowheads="1"/>
          </p:cNvSpPr>
          <p:nvPr/>
        </p:nvSpPr>
        <p:spPr bwMode="auto">
          <a:xfrm>
            <a:off x="4206875" y="4164013"/>
            <a:ext cx="3762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50181" name="Text Box 21"/>
          <p:cNvSpPr txBox="1">
            <a:spLocks noChangeArrowheads="1"/>
          </p:cNvSpPr>
          <p:nvPr/>
        </p:nvSpPr>
        <p:spPr bwMode="auto">
          <a:xfrm>
            <a:off x="3851275" y="5160963"/>
            <a:ext cx="15430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1A-23-F9-CD-06-9B</a:t>
            </a:r>
          </a:p>
        </p:txBody>
      </p:sp>
      <p:sp>
        <p:nvSpPr>
          <p:cNvPr id="50182" name="Text Box 22"/>
          <p:cNvSpPr txBox="1">
            <a:spLocks noChangeArrowheads="1"/>
          </p:cNvSpPr>
          <p:nvPr/>
        </p:nvSpPr>
        <p:spPr bwMode="auto">
          <a:xfrm>
            <a:off x="3998913" y="4987925"/>
            <a:ext cx="13223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222.222.222.220</a:t>
            </a:r>
          </a:p>
        </p:txBody>
      </p:sp>
      <p:grpSp>
        <p:nvGrpSpPr>
          <p:cNvPr id="63494" name="Group 23"/>
          <p:cNvGrpSpPr>
            <a:grpSpLocks/>
          </p:cNvGrpSpPr>
          <p:nvPr/>
        </p:nvGrpSpPr>
        <p:grpSpPr bwMode="auto">
          <a:xfrm>
            <a:off x="3027363" y="5576888"/>
            <a:ext cx="1541462" cy="449262"/>
            <a:chOff x="1934" y="2405"/>
            <a:chExt cx="971" cy="283"/>
          </a:xfrm>
        </p:grpSpPr>
        <p:sp>
          <p:nvSpPr>
            <p:cNvPr id="50268"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111.111.111.110</a:t>
              </a:r>
            </a:p>
          </p:txBody>
        </p:sp>
        <p:sp>
          <p:nvSpPr>
            <p:cNvPr id="50269"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E6-E9-00-17-BB-4B</a:t>
              </a:r>
            </a:p>
          </p:txBody>
        </p:sp>
      </p:grpSp>
      <p:sp>
        <p:nvSpPr>
          <p:cNvPr id="50184" name="Text Box 26"/>
          <p:cNvSpPr txBox="1">
            <a:spLocks noChangeArrowheads="1"/>
          </p:cNvSpPr>
          <p:nvPr/>
        </p:nvSpPr>
        <p:spPr bwMode="auto">
          <a:xfrm>
            <a:off x="935038" y="5819775"/>
            <a:ext cx="16271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CC-49-DE-D0-AB-7D</a:t>
            </a:r>
          </a:p>
        </p:txBody>
      </p:sp>
      <p:sp>
        <p:nvSpPr>
          <p:cNvPr id="50185" name="Text Box 27"/>
          <p:cNvSpPr txBox="1">
            <a:spLocks noChangeArrowheads="1"/>
          </p:cNvSpPr>
          <p:nvPr/>
        </p:nvSpPr>
        <p:spPr bwMode="auto">
          <a:xfrm>
            <a:off x="925513" y="5637213"/>
            <a:ext cx="13223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111.111.111.112</a:t>
            </a:r>
          </a:p>
        </p:txBody>
      </p:sp>
      <p:sp>
        <p:nvSpPr>
          <p:cNvPr id="50186" name="Text Box 30"/>
          <p:cNvSpPr txBox="1">
            <a:spLocks noChangeArrowheads="1"/>
          </p:cNvSpPr>
          <p:nvPr/>
        </p:nvSpPr>
        <p:spPr bwMode="auto">
          <a:xfrm>
            <a:off x="692150" y="4524375"/>
            <a:ext cx="13223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111.111.111.111</a:t>
            </a:r>
          </a:p>
        </p:txBody>
      </p:sp>
      <p:sp>
        <p:nvSpPr>
          <p:cNvPr id="50187" name="Text Box 33"/>
          <p:cNvSpPr txBox="1">
            <a:spLocks noChangeArrowheads="1"/>
          </p:cNvSpPr>
          <p:nvPr/>
        </p:nvSpPr>
        <p:spPr bwMode="auto">
          <a:xfrm>
            <a:off x="712788" y="4710113"/>
            <a:ext cx="15097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74-29-9C-E8-FF-55</a:t>
            </a:r>
          </a:p>
        </p:txBody>
      </p:sp>
      <p:sp>
        <p:nvSpPr>
          <p:cNvPr id="63499" name="Freeform 39"/>
          <p:cNvSpPr>
            <a:spLocks/>
          </p:cNvSpPr>
          <p:nvPr/>
        </p:nvSpPr>
        <p:spPr bwMode="auto">
          <a:xfrm>
            <a:off x="2347913" y="4219575"/>
            <a:ext cx="839787"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0189" name="Line 40"/>
          <p:cNvSpPr>
            <a:spLocks noChangeShapeType="1"/>
          </p:cNvSpPr>
          <p:nvPr/>
        </p:nvSpPr>
        <p:spPr bwMode="auto">
          <a:xfrm>
            <a:off x="2044700" y="4198938"/>
            <a:ext cx="438150" cy="2301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190" name="Line 41"/>
          <p:cNvSpPr>
            <a:spLocks noChangeShapeType="1"/>
          </p:cNvSpPr>
          <p:nvPr/>
        </p:nvSpPr>
        <p:spPr bwMode="auto">
          <a:xfrm flipV="1">
            <a:off x="2168525" y="5143500"/>
            <a:ext cx="231775" cy="255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191" name="Line 42"/>
          <p:cNvSpPr>
            <a:spLocks noChangeShapeType="1"/>
          </p:cNvSpPr>
          <p:nvPr/>
        </p:nvSpPr>
        <p:spPr bwMode="auto">
          <a:xfrm>
            <a:off x="3167063" y="4737100"/>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192" name="Line 44"/>
          <p:cNvSpPr>
            <a:spLocks noChangeShapeType="1"/>
          </p:cNvSpPr>
          <p:nvPr/>
        </p:nvSpPr>
        <p:spPr bwMode="auto">
          <a:xfrm flipV="1">
            <a:off x="2084388" y="5494338"/>
            <a:ext cx="0" cy="1635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193" name="Line 45"/>
          <p:cNvSpPr>
            <a:spLocks noChangeShapeType="1"/>
          </p:cNvSpPr>
          <p:nvPr/>
        </p:nvSpPr>
        <p:spPr bwMode="auto">
          <a:xfrm flipH="1" flipV="1">
            <a:off x="1958975" y="4271963"/>
            <a:ext cx="0" cy="398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194" name="Line 46"/>
          <p:cNvSpPr>
            <a:spLocks noChangeShapeType="1"/>
          </p:cNvSpPr>
          <p:nvPr/>
        </p:nvSpPr>
        <p:spPr bwMode="auto">
          <a:xfrm>
            <a:off x="3836988" y="4803775"/>
            <a:ext cx="0" cy="75088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195" name="Line 47"/>
          <p:cNvSpPr>
            <a:spLocks noChangeShapeType="1"/>
          </p:cNvSpPr>
          <p:nvPr/>
        </p:nvSpPr>
        <p:spPr bwMode="auto">
          <a:xfrm flipH="1" flipV="1">
            <a:off x="4918075" y="4794250"/>
            <a:ext cx="4763" cy="2206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114" name="Text Box 58"/>
          <p:cNvSpPr txBox="1">
            <a:spLocks noChangeArrowheads="1"/>
          </p:cNvSpPr>
          <p:nvPr/>
        </p:nvSpPr>
        <p:spPr bwMode="auto">
          <a:xfrm>
            <a:off x="701675" y="3938588"/>
            <a:ext cx="390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A</a:t>
            </a:r>
          </a:p>
        </p:txBody>
      </p:sp>
      <p:sp>
        <p:nvSpPr>
          <p:cNvPr id="50197" name="Line 60"/>
          <p:cNvSpPr>
            <a:spLocks noChangeShapeType="1"/>
          </p:cNvSpPr>
          <p:nvPr/>
        </p:nvSpPr>
        <p:spPr bwMode="auto">
          <a:xfrm>
            <a:off x="5027613" y="4703763"/>
            <a:ext cx="11985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63509" name="Group 63"/>
          <p:cNvGrpSpPr>
            <a:grpSpLocks/>
          </p:cNvGrpSpPr>
          <p:nvPr/>
        </p:nvGrpSpPr>
        <p:grpSpPr bwMode="auto">
          <a:xfrm>
            <a:off x="7354888" y="4627563"/>
            <a:ext cx="1558925" cy="460375"/>
            <a:chOff x="4351" y="2786"/>
            <a:chExt cx="982" cy="290"/>
          </a:xfrm>
        </p:grpSpPr>
        <p:sp>
          <p:nvSpPr>
            <p:cNvPr id="50266"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222.222.222.222</a:t>
              </a:r>
            </a:p>
          </p:txBody>
        </p:sp>
        <p:sp>
          <p:nvSpPr>
            <p:cNvPr id="50267"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49-BD-D2-C7-56-2A</a:t>
              </a:r>
            </a:p>
          </p:txBody>
        </p:sp>
      </p:grpSp>
      <p:sp>
        <p:nvSpPr>
          <p:cNvPr id="50199" name="Line 67"/>
          <p:cNvSpPr>
            <a:spLocks noChangeShapeType="1"/>
          </p:cNvSpPr>
          <p:nvPr/>
        </p:nvSpPr>
        <p:spPr bwMode="auto">
          <a:xfrm flipV="1">
            <a:off x="6926263" y="4198938"/>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00" name="Line 68"/>
          <p:cNvSpPr>
            <a:spLocks noChangeShapeType="1"/>
          </p:cNvSpPr>
          <p:nvPr/>
        </p:nvSpPr>
        <p:spPr bwMode="auto">
          <a:xfrm flipH="1" flipV="1">
            <a:off x="7451725" y="4275138"/>
            <a:ext cx="11113" cy="3889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01" name="Text Box 71"/>
          <p:cNvSpPr txBox="1">
            <a:spLocks noChangeArrowheads="1"/>
          </p:cNvSpPr>
          <p:nvPr/>
        </p:nvSpPr>
        <p:spPr bwMode="auto">
          <a:xfrm>
            <a:off x="7056438" y="5594350"/>
            <a:ext cx="13223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222.222.222.221</a:t>
            </a:r>
          </a:p>
        </p:txBody>
      </p:sp>
      <p:sp>
        <p:nvSpPr>
          <p:cNvPr id="50202" name="Text Box 72"/>
          <p:cNvSpPr txBox="1">
            <a:spLocks noChangeArrowheads="1"/>
          </p:cNvSpPr>
          <p:nvPr/>
        </p:nvSpPr>
        <p:spPr bwMode="auto">
          <a:xfrm>
            <a:off x="7059613" y="5768975"/>
            <a:ext cx="15017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88-B2-2F-54-1A-0F</a:t>
            </a:r>
          </a:p>
        </p:txBody>
      </p:sp>
      <p:sp>
        <p:nvSpPr>
          <p:cNvPr id="50203" name="Line 73"/>
          <p:cNvSpPr>
            <a:spLocks noChangeShapeType="1"/>
          </p:cNvSpPr>
          <p:nvPr/>
        </p:nvSpPr>
        <p:spPr bwMode="auto">
          <a:xfrm flipH="1" flipV="1">
            <a:off x="6856413" y="5095875"/>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04" name="Line 74"/>
          <p:cNvSpPr>
            <a:spLocks noChangeShapeType="1"/>
          </p:cNvSpPr>
          <p:nvPr/>
        </p:nvSpPr>
        <p:spPr bwMode="auto">
          <a:xfrm flipH="1">
            <a:off x="7191375" y="5437188"/>
            <a:ext cx="4763" cy="20161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3516" name="Freeform 75"/>
          <p:cNvSpPr>
            <a:spLocks/>
          </p:cNvSpPr>
          <p:nvPr/>
        </p:nvSpPr>
        <p:spPr bwMode="auto">
          <a:xfrm>
            <a:off x="6186488" y="4222750"/>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4" name="Text Box 76"/>
          <p:cNvSpPr txBox="1">
            <a:spLocks noChangeArrowheads="1"/>
          </p:cNvSpPr>
          <p:nvPr/>
        </p:nvSpPr>
        <p:spPr bwMode="auto">
          <a:xfrm>
            <a:off x="8289925" y="3856038"/>
            <a:ext cx="3571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dirty="0">
                <a:solidFill>
                  <a:srgbClr val="FF0000"/>
                </a:solidFill>
                <a:latin typeface="+mj-lt"/>
                <a:ea typeface="+mn-ea"/>
              </a:rPr>
              <a:t>B</a:t>
            </a:r>
          </a:p>
        </p:txBody>
      </p:sp>
      <p:grpSp>
        <p:nvGrpSpPr>
          <p:cNvPr id="63518" name="Group 124"/>
          <p:cNvGrpSpPr>
            <a:grpSpLocks/>
          </p:cNvGrpSpPr>
          <p:nvPr/>
        </p:nvGrpSpPr>
        <p:grpSpPr bwMode="auto">
          <a:xfrm>
            <a:off x="7161213" y="3816350"/>
            <a:ext cx="1009650" cy="854075"/>
            <a:chOff x="7179310" y="4033520"/>
            <a:chExt cx="1009650" cy="855028"/>
          </a:xfrm>
        </p:grpSpPr>
        <p:grpSp>
          <p:nvGrpSpPr>
            <p:cNvPr id="63572" name="Group 44"/>
            <p:cNvGrpSpPr>
              <a:grpSpLocks/>
            </p:cNvGrpSpPr>
            <p:nvPr/>
          </p:nvGrpSpPr>
          <p:grpSpPr bwMode="auto">
            <a:xfrm>
              <a:off x="7179310" y="4033520"/>
              <a:ext cx="1009650" cy="855028"/>
              <a:chOff x="-44" y="1473"/>
              <a:chExt cx="981" cy="1105"/>
            </a:xfrm>
          </p:grpSpPr>
          <p:pic>
            <p:nvPicPr>
              <p:cNvPr id="6357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75"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 name="Rectangle 43"/>
            <p:cNvSpPr>
              <a:spLocks noChangeArrowheads="1"/>
            </p:cNvSpPr>
            <p:nvPr/>
          </p:nvSpPr>
          <p:spPr bwMode="auto">
            <a:xfrm rot="16200000">
              <a:off x="7438795" y="4309368"/>
              <a:ext cx="127142" cy="19526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63519" name="Group 125"/>
          <p:cNvGrpSpPr>
            <a:grpSpLocks/>
          </p:cNvGrpSpPr>
          <p:nvPr/>
        </p:nvGrpSpPr>
        <p:grpSpPr bwMode="auto">
          <a:xfrm>
            <a:off x="3740150" y="4497388"/>
            <a:ext cx="1292225" cy="425450"/>
            <a:chOff x="4011931" y="3379152"/>
            <a:chExt cx="1262062" cy="390207"/>
          </a:xfrm>
        </p:grpSpPr>
        <p:sp>
          <p:nvSpPr>
            <p:cNvPr id="132" name="Rectangle 43"/>
            <p:cNvSpPr>
              <a:spLocks noChangeArrowheads="1"/>
            </p:cNvSpPr>
            <p:nvPr/>
          </p:nvSpPr>
          <p:spPr bwMode="auto">
            <a:xfrm rot="16200000">
              <a:off x="5112252" y="3476577"/>
              <a:ext cx="128128"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63562" name="Group 1185"/>
            <p:cNvGrpSpPr>
              <a:grpSpLocks/>
            </p:cNvGrpSpPr>
            <p:nvPr/>
          </p:nvGrpSpPr>
          <p:grpSpPr bwMode="auto">
            <a:xfrm>
              <a:off x="4197985" y="3379152"/>
              <a:ext cx="892175" cy="390207"/>
              <a:chOff x="4650" y="1129"/>
              <a:chExt cx="246" cy="95"/>
            </a:xfrm>
          </p:grpSpPr>
          <p:sp>
            <p:nvSpPr>
              <p:cNvPr id="635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635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635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63567" name="Group 1189"/>
              <p:cNvGrpSpPr>
                <a:grpSpLocks/>
              </p:cNvGrpSpPr>
              <p:nvPr/>
            </p:nvGrpSpPr>
            <p:grpSpPr bwMode="auto">
              <a:xfrm>
                <a:off x="4699" y="1145"/>
                <a:ext cx="138" cy="29"/>
                <a:chOff x="2468" y="1332"/>
                <a:chExt cx="310" cy="60"/>
              </a:xfrm>
            </p:grpSpPr>
            <p:sp>
              <p:nvSpPr>
                <p:cNvPr id="63570"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571"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025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5025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sp>
          <p:nvSpPr>
            <p:cNvPr id="134" name="Rectangle 43"/>
            <p:cNvSpPr>
              <a:spLocks noChangeArrowheads="1"/>
            </p:cNvSpPr>
            <p:nvPr/>
          </p:nvSpPr>
          <p:spPr bwMode="auto">
            <a:xfrm rot="16200000">
              <a:off x="4046273" y="3486041"/>
              <a:ext cx="126672"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grpSp>
        <p:nvGrpSpPr>
          <p:cNvPr id="63520" name="Group 126"/>
          <p:cNvGrpSpPr>
            <a:grpSpLocks/>
          </p:cNvGrpSpPr>
          <p:nvPr/>
        </p:nvGrpSpPr>
        <p:grpSpPr bwMode="auto">
          <a:xfrm>
            <a:off x="1465263" y="5095875"/>
            <a:ext cx="701675" cy="517525"/>
            <a:chOff x="1046480" y="3962400"/>
            <a:chExt cx="1026163" cy="761428"/>
          </a:xfrm>
        </p:grpSpPr>
        <p:sp>
          <p:nvSpPr>
            <p:cNvPr id="128" name="Rectangle 48"/>
            <p:cNvSpPr>
              <a:spLocks noChangeArrowheads="1"/>
            </p:cNvSpPr>
            <p:nvPr/>
          </p:nvSpPr>
          <p:spPr bwMode="auto">
            <a:xfrm rot="162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endParaRPr>
            </a:p>
          </p:txBody>
        </p:sp>
        <p:grpSp>
          <p:nvGrpSpPr>
            <p:cNvPr id="63558" name="Group 49"/>
            <p:cNvGrpSpPr>
              <a:grpSpLocks/>
            </p:cNvGrpSpPr>
            <p:nvPr/>
          </p:nvGrpSpPr>
          <p:grpSpPr bwMode="auto">
            <a:xfrm>
              <a:off x="1046480" y="3962400"/>
              <a:ext cx="936071" cy="761428"/>
              <a:chOff x="-44" y="1473"/>
              <a:chExt cx="981" cy="1105"/>
            </a:xfrm>
          </p:grpSpPr>
          <p:pic>
            <p:nvPicPr>
              <p:cNvPr id="6355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60"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50213" name="Rectangle 60"/>
          <p:cNvSpPr>
            <a:spLocks noChangeArrowheads="1"/>
          </p:cNvSpPr>
          <p:nvPr/>
        </p:nvSpPr>
        <p:spPr bwMode="auto">
          <a:xfrm>
            <a:off x="706438" y="1084263"/>
            <a:ext cx="77724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dirty="0">
                <a:latin typeface="+mn-lt"/>
                <a:ea typeface="MS PGothic" pitchFamily="34" charset="-128"/>
              </a:rPr>
              <a:t>R forwards datagram with IP source A, destination B </a:t>
            </a:r>
          </a:p>
        </p:txBody>
      </p:sp>
      <p:sp>
        <p:nvSpPr>
          <p:cNvPr id="50214" name="Rectangle 61"/>
          <p:cNvSpPr>
            <a:spLocks noChangeArrowheads="1"/>
          </p:cNvSpPr>
          <p:nvPr/>
        </p:nvSpPr>
        <p:spPr bwMode="auto">
          <a:xfrm>
            <a:off x="701675" y="1404938"/>
            <a:ext cx="7772400"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dirty="0">
                <a:latin typeface="+mn-lt"/>
                <a:ea typeface="MS PGothic" pitchFamily="34" charset="-128"/>
              </a:rPr>
              <a:t>R creates link-layer frame with B's MAC address as dest, frame contains A-to-B IP datagram</a:t>
            </a:r>
            <a:endParaRPr lang="en-US" sz="2800" dirty="0">
              <a:latin typeface="+mn-lt"/>
              <a:ea typeface="MS PGothic" pitchFamily="34" charset="-128"/>
            </a:endParaRPr>
          </a:p>
        </p:txBody>
      </p:sp>
      <p:sp>
        <p:nvSpPr>
          <p:cNvPr id="723007" name="AutoShape 63"/>
          <p:cNvSpPr>
            <a:spLocks noChangeArrowheads="1"/>
          </p:cNvSpPr>
          <p:nvPr/>
        </p:nvSpPr>
        <p:spPr bwMode="auto">
          <a:xfrm>
            <a:off x="6702425" y="2679700"/>
            <a:ext cx="314325"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nvGrpSpPr>
          <p:cNvPr id="63524" name="Group 64"/>
          <p:cNvGrpSpPr>
            <a:grpSpLocks/>
          </p:cNvGrpSpPr>
          <p:nvPr/>
        </p:nvGrpSpPr>
        <p:grpSpPr bwMode="auto">
          <a:xfrm>
            <a:off x="6208713" y="2236788"/>
            <a:ext cx="2011362" cy="760412"/>
            <a:chOff x="1197" y="1665"/>
            <a:chExt cx="1267" cy="479"/>
          </a:xfrm>
        </p:grpSpPr>
        <p:grpSp>
          <p:nvGrpSpPr>
            <p:cNvPr id="63552" name="Group 65"/>
            <p:cNvGrpSpPr>
              <a:grpSpLocks/>
            </p:cNvGrpSpPr>
            <p:nvPr/>
          </p:nvGrpSpPr>
          <p:grpSpPr bwMode="auto">
            <a:xfrm>
              <a:off x="1231" y="1990"/>
              <a:ext cx="691" cy="154"/>
              <a:chOff x="1231" y="1990"/>
              <a:chExt cx="691" cy="154"/>
            </a:xfrm>
          </p:grpSpPr>
          <p:sp>
            <p:nvSpPr>
              <p:cNvPr id="50244" name="Rectangle 66"/>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50245" name="Line 67"/>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46" name="Line 68"/>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50243" name="Text Box 69"/>
            <p:cNvSpPr txBox="1">
              <a:spLocks noChangeArrowheads="1"/>
            </p:cNvSpPr>
            <p:nvPr/>
          </p:nvSpPr>
          <p:spPr bwMode="auto">
            <a:xfrm>
              <a:off x="1197" y="1665"/>
              <a:ext cx="1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IP src: 111.111.111.111</a:t>
              </a:r>
            </a:p>
            <a:p>
              <a:pPr>
                <a:defRPr/>
              </a:pPr>
              <a:r>
                <a:rPr lang="en-US" sz="1200" i="0" dirty="0" smtClean="0">
                  <a:latin typeface="Arial" charset="0"/>
                </a:rPr>
                <a:t>   IP dest: 222.222.222.222</a:t>
              </a:r>
            </a:p>
          </p:txBody>
        </p:sp>
      </p:grpSp>
      <p:grpSp>
        <p:nvGrpSpPr>
          <p:cNvPr id="63525" name="Group 70"/>
          <p:cNvGrpSpPr>
            <a:grpSpLocks/>
          </p:cNvGrpSpPr>
          <p:nvPr/>
        </p:nvGrpSpPr>
        <p:grpSpPr bwMode="auto">
          <a:xfrm>
            <a:off x="6332538" y="2487613"/>
            <a:ext cx="146050" cy="385762"/>
            <a:chOff x="1272" y="1762"/>
            <a:chExt cx="92" cy="243"/>
          </a:xfrm>
        </p:grpSpPr>
        <p:sp>
          <p:nvSpPr>
            <p:cNvPr id="50240" name="Line 71"/>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41" name="Line 72"/>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723017" name="Group 73"/>
          <p:cNvGrpSpPr>
            <a:grpSpLocks/>
          </p:cNvGrpSpPr>
          <p:nvPr/>
        </p:nvGrpSpPr>
        <p:grpSpPr bwMode="auto">
          <a:xfrm>
            <a:off x="5783263" y="1828800"/>
            <a:ext cx="2428875" cy="1519238"/>
            <a:chOff x="931" y="1414"/>
            <a:chExt cx="1530" cy="957"/>
          </a:xfrm>
        </p:grpSpPr>
        <p:sp>
          <p:nvSpPr>
            <p:cNvPr id="50228" name="Text Box 74"/>
            <p:cNvSpPr txBox="1">
              <a:spLocks noChangeArrowheads="1"/>
            </p:cNvSpPr>
            <p:nvPr/>
          </p:nvSpPr>
          <p:spPr bwMode="auto">
            <a:xfrm>
              <a:off x="931" y="1414"/>
              <a:ext cx="153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rPr>
                <a:t>MAC src: </a:t>
              </a:r>
              <a:r>
                <a:rPr lang="en-US" sz="1200" i="0" dirty="0" smtClean="0">
                  <a:solidFill>
                    <a:srgbClr val="FF0000"/>
                  </a:solidFill>
                  <a:latin typeface="Arial" charset="0"/>
                </a:rPr>
                <a:t>1A-23-F9-CD-06-9B</a:t>
              </a:r>
            </a:p>
            <a:p>
              <a:pPr>
                <a:defRPr/>
              </a:pPr>
              <a:r>
                <a:rPr lang="en-US" sz="1200" i="0" dirty="0" smtClean="0">
                  <a:latin typeface="Arial" charset="0"/>
                </a:rPr>
                <a:t>  MAC dest: </a:t>
              </a:r>
              <a:r>
                <a:rPr lang="en-US" sz="1200" i="0" dirty="0" smtClean="0">
                  <a:solidFill>
                    <a:srgbClr val="FF0000"/>
                  </a:solidFill>
                  <a:latin typeface="Arial" charset="0"/>
                </a:rPr>
                <a:t>49-BD-D2-C7-56-2A</a:t>
              </a:r>
            </a:p>
            <a:p>
              <a:pPr>
                <a:defRPr/>
              </a:pPr>
              <a:endParaRPr lang="en-US" sz="1200" i="0" dirty="0" smtClean="0">
                <a:solidFill>
                  <a:srgbClr val="FF0000"/>
                </a:solidFill>
                <a:latin typeface="Arial" charset="0"/>
              </a:endParaRPr>
            </a:p>
          </p:txBody>
        </p:sp>
        <p:grpSp>
          <p:nvGrpSpPr>
            <p:cNvPr id="63539" name="Group 75"/>
            <p:cNvGrpSpPr>
              <a:grpSpLocks/>
            </p:cNvGrpSpPr>
            <p:nvPr/>
          </p:nvGrpSpPr>
          <p:grpSpPr bwMode="auto">
            <a:xfrm>
              <a:off x="981" y="2182"/>
              <a:ext cx="1049" cy="189"/>
              <a:chOff x="2829" y="2040"/>
              <a:chExt cx="1049" cy="189"/>
            </a:xfrm>
          </p:grpSpPr>
          <p:sp>
            <p:nvSpPr>
              <p:cNvPr id="50234" name="Rectangle 76"/>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50235" name="Rectangle 77"/>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50236" name="Line 78"/>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37" name="Line 79"/>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38" name="Line 80"/>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39" name="Line 81"/>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50230" name="Line 82"/>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31" name="Line 83"/>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32" name="Line 84"/>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33" name="Line 85"/>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63527" name="Group 92"/>
          <p:cNvGrpSpPr>
            <a:grpSpLocks/>
          </p:cNvGrpSpPr>
          <p:nvPr/>
        </p:nvGrpSpPr>
        <p:grpSpPr bwMode="auto">
          <a:xfrm>
            <a:off x="8043863" y="2260600"/>
            <a:ext cx="928687" cy="1954213"/>
            <a:chOff x="250" y="1380"/>
            <a:chExt cx="585" cy="1231"/>
          </a:xfrm>
        </p:grpSpPr>
        <p:sp>
          <p:nvSpPr>
            <p:cNvPr id="63531" name="Freeform 93"/>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0222" name="Rectangle 94"/>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50223" name="Text Box 95"/>
            <p:cNvSpPr txBox="1">
              <a:spLocks noChangeArrowheads="1"/>
            </p:cNvSpPr>
            <p:nvPr/>
          </p:nvSpPr>
          <p:spPr bwMode="auto">
            <a:xfrm>
              <a:off x="413" y="1380"/>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endParaRPr>
            </a:p>
            <a:p>
              <a:pPr algn="ctr">
                <a:defRPr/>
              </a:pPr>
              <a:endParaRPr lang="en-US" sz="1600" i="0" dirty="0" smtClean="0">
                <a:latin typeface="Arial" charset="0"/>
              </a:endParaRPr>
            </a:p>
            <a:p>
              <a:pPr algn="ctr">
                <a:defRPr/>
              </a:pPr>
              <a:r>
                <a:rPr lang="en-US" sz="1600" i="0" dirty="0" smtClean="0">
                  <a:latin typeface="Arial" charset="0"/>
                </a:rPr>
                <a:t>IP</a:t>
              </a:r>
            </a:p>
            <a:p>
              <a:pPr algn="ctr">
                <a:defRPr/>
              </a:pPr>
              <a:r>
                <a:rPr lang="en-US" sz="1600" i="0" dirty="0" smtClean="0">
                  <a:latin typeface="Arial" charset="0"/>
                </a:rPr>
                <a:t>Eth</a:t>
              </a:r>
            </a:p>
            <a:p>
              <a:pPr algn="ctr">
                <a:defRPr/>
              </a:pPr>
              <a:r>
                <a:rPr lang="en-US" sz="1600" i="0" dirty="0" smtClean="0">
                  <a:latin typeface="Arial" charset="0"/>
                </a:rPr>
                <a:t>Phy</a:t>
              </a:r>
            </a:p>
          </p:txBody>
        </p:sp>
        <p:sp>
          <p:nvSpPr>
            <p:cNvPr id="50224" name="Line 96"/>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25" name="Line 97"/>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26" name="Line 98"/>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50227" name="Line 99"/>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105" name="Rectangle 3"/>
          <p:cNvSpPr txBox="1">
            <a:spLocks noChangeArrowheads="1"/>
          </p:cNvSpPr>
          <p:nvPr/>
        </p:nvSpPr>
        <p:spPr bwMode="auto">
          <a:xfrm>
            <a:off x="533400" y="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gn="ctr" rtl="0" eaLnBrk="0" fontAlgn="base" hangingPunct="0">
              <a:spcBef>
                <a:spcPct val="0"/>
              </a:spcBef>
              <a:spcAft>
                <a:spcPct val="0"/>
              </a:spcAft>
              <a:defRPr sz="4000">
                <a:solidFill>
                  <a:srgbClr val="000099"/>
                </a:solidFill>
                <a:latin typeface="+mj-lt"/>
                <a:ea typeface="MS PGothic" pitchFamily="34" charset="-128"/>
                <a:cs typeface="ＭＳ Ｐゴシック" charset="0"/>
              </a:defRPr>
            </a:lvl1pPr>
            <a:lvl2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2pPr>
            <a:lvl3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3pPr>
            <a:lvl4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4pPr>
            <a:lvl5pPr algn="ctr" rtl="0" eaLnBrk="0" fontAlgn="base" hangingPunct="0">
              <a:spcBef>
                <a:spcPct val="0"/>
              </a:spcBef>
              <a:spcAft>
                <a:spcPct val="0"/>
              </a:spcAft>
              <a:defRPr sz="4000">
                <a:solidFill>
                  <a:srgbClr val="000099"/>
                </a:solidFill>
                <a:latin typeface="Comic Sans MS" charset="0"/>
                <a:ea typeface="MS PGothic" pitchFamily="34" charset="-128"/>
                <a:cs typeface="ＭＳ Ｐゴシック" charset="0"/>
              </a:defRPr>
            </a:lvl5pPr>
            <a:lvl6pPr marL="457200" algn="ctr" rtl="0" eaLnBrk="0" fontAlgn="base" hangingPunct="0">
              <a:spcBef>
                <a:spcPct val="0"/>
              </a:spcBef>
              <a:spcAft>
                <a:spcPct val="0"/>
              </a:spcAft>
              <a:defRPr sz="4000">
                <a:solidFill>
                  <a:srgbClr val="000099"/>
                </a:solidFill>
                <a:latin typeface="Comic Sans MS" charset="0"/>
                <a:ea typeface="ＭＳ Ｐゴシック" charset="0"/>
              </a:defRPr>
            </a:lvl6pPr>
            <a:lvl7pPr marL="914400" algn="ctr" rtl="0" eaLnBrk="0" fontAlgn="base" hangingPunct="0">
              <a:spcBef>
                <a:spcPct val="0"/>
              </a:spcBef>
              <a:spcAft>
                <a:spcPct val="0"/>
              </a:spcAft>
              <a:defRPr sz="4000">
                <a:solidFill>
                  <a:srgbClr val="000099"/>
                </a:solidFill>
                <a:latin typeface="Comic Sans MS" charset="0"/>
                <a:ea typeface="ＭＳ Ｐゴシック" charset="0"/>
              </a:defRPr>
            </a:lvl7pPr>
            <a:lvl8pPr marL="1371600" algn="ctr" rtl="0" eaLnBrk="0" fontAlgn="base" hangingPunct="0">
              <a:spcBef>
                <a:spcPct val="0"/>
              </a:spcBef>
              <a:spcAft>
                <a:spcPct val="0"/>
              </a:spcAft>
              <a:defRPr sz="4000">
                <a:solidFill>
                  <a:srgbClr val="000099"/>
                </a:solidFill>
                <a:latin typeface="Comic Sans MS" charset="0"/>
                <a:ea typeface="ＭＳ Ｐゴシック" charset="0"/>
              </a:defRPr>
            </a:lvl8pPr>
            <a:lvl9pPr marL="1828800" algn="ctr" rtl="0" eaLnBrk="0" fontAlgn="base" hangingPunct="0">
              <a:spcBef>
                <a:spcPct val="0"/>
              </a:spcBef>
              <a:spcAft>
                <a:spcPct val="0"/>
              </a:spcAft>
              <a:defRPr sz="4000">
                <a:solidFill>
                  <a:srgbClr val="000099"/>
                </a:solidFill>
                <a:latin typeface="Comic Sans MS" charset="0"/>
                <a:ea typeface="ＭＳ Ｐゴシック" charset="0"/>
              </a:defRPr>
            </a:lvl9pPr>
          </a:lstStyle>
          <a:p>
            <a:pPr>
              <a:defRPr/>
            </a:pPr>
            <a:r>
              <a:rPr lang="en-US" sz="3400" kern="0" dirty="0" smtClean="0">
                <a:ea typeface="+mj-ea"/>
                <a:cs typeface="+mj-cs"/>
              </a:rPr>
              <a:t>Forwarding to Another LAN</a:t>
            </a:r>
          </a:p>
        </p:txBody>
      </p:sp>
      <p:sp>
        <p:nvSpPr>
          <p:cNvPr id="4" name="灯片编号占位符 3"/>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9D4BBB73-82E4-014E-A67D-44251A420512}" type="slidenum">
              <a:rPr lang="en-US" altLang="en-US" sz="1200" smtClean="0">
                <a:latin typeface="Comic Sans MS" charset="0"/>
              </a:rPr>
              <a:pPr>
                <a:defRPr/>
              </a:pPr>
              <a:t>37</a:t>
            </a:fld>
            <a:endParaRPr lang="en-US" altLang="en-US" sz="1200" smtClean="0">
              <a:latin typeface="Comic Sans MS" charset="0"/>
            </a:endParaRPr>
          </a:p>
        </p:txBody>
      </p:sp>
      <p:sp>
        <p:nvSpPr>
          <p:cNvPr id="101"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1234255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xit" presetSubtype="0" fill="hold" nodeType="withEffect">
                                  <p:stCondLst>
                                    <p:cond delay="0"/>
                                  </p:stCondLst>
                                  <p:childTnLst>
                                    <p:animEffect transition="out" filter="dissolve">
                                      <p:cBhvr>
                                        <p:cTn id="6" dur="500"/>
                                        <p:tgtEl>
                                          <p:spTgt spid="723017"/>
                                        </p:tgtEl>
                                      </p:cBhvr>
                                    </p:animEffect>
                                    <p:set>
                                      <p:cBhvr>
                                        <p:cTn id="7" dur="1" fill="hold">
                                          <p:stCondLst>
                                            <p:cond delay="499"/>
                                          </p:stCondLst>
                                        </p:cTn>
                                        <p:tgtEl>
                                          <p:spTgt spid="72301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23007"/>
                                        </p:tgtEl>
                                      </p:cBhvr>
                                    </p:animEffect>
                                    <p:set>
                                      <p:cBhvr>
                                        <p:cTn id="10" dur="1" fill="hold">
                                          <p:stCondLst>
                                            <p:cond delay="499"/>
                                          </p:stCondLst>
                                        </p:cTn>
                                        <p:tgtEl>
                                          <p:spTgt spid="7230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00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4294967295"/>
          </p:nvPr>
        </p:nvSpPr>
        <p:spPr>
          <a:xfrm>
            <a:off x="6553200" y="6248400"/>
            <a:ext cx="1905000" cy="457200"/>
          </a:xfrm>
          <a:prstGeom prst="rect">
            <a:avLst/>
          </a:prstGeom>
        </p:spPr>
        <p:txBody>
          <a:bodyPr/>
          <a:lstStyle>
            <a:lvl1pPr>
              <a:spcBef>
                <a:spcPct val="20000"/>
              </a:spcBef>
              <a:buChar char="•"/>
              <a:defRPr sz="2800">
                <a:solidFill>
                  <a:schemeClr val="tx1"/>
                </a:solidFill>
                <a:latin typeface="Comic Sans MS" charset="0"/>
                <a:ea typeface="MS PGothic"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defRPr/>
            </a:pPr>
            <a:fld id="{1B0733D8-5475-994E-A2F3-283019B37985}" type="slidenum">
              <a:rPr lang="en-US" altLang="en-US" sz="1200" smtClean="0"/>
              <a:pPr>
                <a:spcBef>
                  <a:spcPct val="0"/>
                </a:spcBef>
                <a:buFontTx/>
                <a:buNone/>
                <a:defRPr/>
              </a:pPr>
              <a:t>38</a:t>
            </a:fld>
            <a:endParaRPr lang="en-US" altLang="en-US" sz="1200" smtClean="0"/>
          </a:p>
        </p:txBody>
      </p:sp>
      <p:sp>
        <p:nvSpPr>
          <p:cNvPr id="438274" name="Rectangle 2"/>
          <p:cNvSpPr>
            <a:spLocks noGrp="1" noChangeArrowheads="1"/>
          </p:cNvSpPr>
          <p:nvPr>
            <p:ph type="title"/>
          </p:nvPr>
        </p:nvSpPr>
        <p:spPr>
          <a:xfrm>
            <a:off x="509588" y="0"/>
            <a:ext cx="7772400" cy="1143000"/>
          </a:xfrm>
        </p:spPr>
        <p:txBody>
          <a:bodyPr/>
          <a:lstStyle/>
          <a:p>
            <a:pPr>
              <a:defRPr/>
            </a:pPr>
            <a:r>
              <a:rPr lang="en-US" smtClean="0">
                <a:ea typeface="+mj-ea"/>
                <a:cs typeface="+mj-cs"/>
              </a:rPr>
              <a:t>Filtering/Forwarding</a:t>
            </a:r>
          </a:p>
        </p:txBody>
      </p:sp>
      <p:sp>
        <p:nvSpPr>
          <p:cNvPr id="9" name="Rectangle 3"/>
          <p:cNvSpPr txBox="1">
            <a:spLocks noChangeArrowheads="1"/>
          </p:cNvSpPr>
          <p:nvPr/>
        </p:nvSpPr>
        <p:spPr bwMode="auto">
          <a:xfrm>
            <a:off x="509588" y="1046163"/>
            <a:ext cx="8201025"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har char="–"/>
              <a:defRPr sz="2000">
                <a:solidFill>
                  <a:srgbClr val="000099"/>
                </a:solidFill>
                <a:latin typeface="+mn-lt"/>
                <a:ea typeface="MS PGothic" pitchFamily="34" charset="-128"/>
              </a:defRPr>
            </a:lvl2pPr>
            <a:lvl3pPr marL="1143000" indent="-228600" algn="l" rtl="0" eaLnBrk="0" fontAlgn="base" hangingPunct="0">
              <a:spcBef>
                <a:spcPct val="20000"/>
              </a:spcBef>
              <a:spcAft>
                <a:spcPct val="0"/>
              </a:spcAft>
              <a:buChar char="•"/>
              <a:defRPr>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itchFamily="34" charset="-128"/>
              </a:defRPr>
            </a:lvl5pPr>
            <a:lvl6pPr marL="2514600" indent="-228600" algn="l" rtl="0" eaLnBrk="0" fontAlgn="base" hangingPunct="0">
              <a:spcBef>
                <a:spcPct val="20000"/>
              </a:spcBef>
              <a:spcAft>
                <a:spcPct val="0"/>
              </a:spcAft>
              <a:buChar char="»"/>
              <a:defRPr sz="1600">
                <a:solidFill>
                  <a:schemeClr val="tx1"/>
                </a:solidFill>
                <a:latin typeface="+mn-lt"/>
                <a:ea typeface="+mn-ea"/>
              </a:defRPr>
            </a:lvl6pPr>
            <a:lvl7pPr marL="2971800" indent="-228600" algn="l" rtl="0" eaLnBrk="0" fontAlgn="base" hangingPunct="0">
              <a:spcBef>
                <a:spcPct val="20000"/>
              </a:spcBef>
              <a:spcAft>
                <a:spcPct val="0"/>
              </a:spcAft>
              <a:buChar char="»"/>
              <a:defRPr sz="1600">
                <a:solidFill>
                  <a:schemeClr val="tx1"/>
                </a:solidFill>
                <a:latin typeface="+mn-lt"/>
                <a:ea typeface="+mn-ea"/>
              </a:defRPr>
            </a:lvl7pPr>
            <a:lvl8pPr marL="3429000" indent="-228600" algn="l" rtl="0" eaLnBrk="0" fontAlgn="base" hangingPunct="0">
              <a:spcBef>
                <a:spcPct val="20000"/>
              </a:spcBef>
              <a:spcAft>
                <a:spcPct val="0"/>
              </a:spcAft>
              <a:buChar char="»"/>
              <a:defRPr sz="1600">
                <a:solidFill>
                  <a:schemeClr val="tx1"/>
                </a:solidFill>
                <a:latin typeface="+mn-lt"/>
                <a:ea typeface="+mn-ea"/>
              </a:defRPr>
            </a:lvl8pPr>
            <a:lvl9pPr marL="3886200" indent="-228600" algn="l" rtl="0" eaLnBrk="0" fontAlgn="base" hangingPunct="0">
              <a:spcBef>
                <a:spcPct val="20000"/>
              </a:spcBef>
              <a:spcAft>
                <a:spcPct val="0"/>
              </a:spcAft>
              <a:buChar char="»"/>
              <a:defRPr sz="1600">
                <a:solidFill>
                  <a:schemeClr val="tx1"/>
                </a:solidFill>
                <a:latin typeface="+mn-lt"/>
                <a:ea typeface="+mn-ea"/>
              </a:defRPr>
            </a:lvl9pPr>
          </a:lstStyle>
          <a:p>
            <a:pPr>
              <a:buFont typeface="Wingdings" charset="0"/>
              <a:buNone/>
              <a:defRPr/>
            </a:pPr>
            <a:r>
              <a:rPr lang="en-US" kern="0" dirty="0" smtClean="0">
                <a:cs typeface="+mn-cs"/>
              </a:rPr>
              <a:t>when  frame received at switch:</a:t>
            </a:r>
            <a:br>
              <a:rPr lang="en-US" kern="0" dirty="0" smtClean="0">
                <a:cs typeface="+mn-cs"/>
              </a:rPr>
            </a:br>
            <a:endParaRPr lang="en-US" kern="0" dirty="0" smtClean="0">
              <a:cs typeface="+mn-cs"/>
            </a:endParaRPr>
          </a:p>
          <a:p>
            <a:pPr lvl="1">
              <a:buFont typeface="Wingdings" charset="0"/>
              <a:buNone/>
              <a:defRPr/>
            </a:pPr>
            <a:r>
              <a:rPr lang="en-US" kern="0" dirty="0" smtClean="0">
                <a:solidFill>
                  <a:schemeClr val="tx1"/>
                </a:solidFill>
              </a:rPr>
              <a:t>1. record incoming link, MAC address of sending host</a:t>
            </a:r>
          </a:p>
          <a:p>
            <a:pPr lvl="1">
              <a:buFont typeface="Wingdings" charset="0"/>
              <a:buNone/>
              <a:defRPr/>
            </a:pPr>
            <a:r>
              <a:rPr lang="en-US" kern="0" dirty="0" smtClean="0">
                <a:solidFill>
                  <a:schemeClr val="tx1"/>
                </a:solidFill>
              </a:rPr>
              <a:t>2. index switch table using MAC destination address</a:t>
            </a:r>
            <a:endParaRPr lang="en-US" b="1" kern="0" dirty="0" smtClean="0">
              <a:solidFill>
                <a:schemeClr val="tx1"/>
              </a:solidFill>
            </a:endParaRPr>
          </a:p>
          <a:p>
            <a:pPr lvl="1">
              <a:buFont typeface="Wingdings" charset="0"/>
              <a:buNone/>
              <a:defRPr/>
            </a:pPr>
            <a:r>
              <a:rPr lang="en-US" kern="0" dirty="0" smtClean="0">
                <a:solidFill>
                  <a:schemeClr val="tx1"/>
                </a:solidFill>
              </a:rPr>
              <a:t>3. </a:t>
            </a:r>
            <a:r>
              <a:rPr lang="en-US" kern="0" dirty="0" smtClean="0">
                <a:solidFill>
                  <a:srgbClr val="6600FF"/>
                </a:solidFill>
              </a:rPr>
              <a:t>if</a:t>
            </a:r>
            <a:r>
              <a:rPr lang="en-US" b="1" kern="0" dirty="0" smtClean="0">
                <a:solidFill>
                  <a:schemeClr val="tx1"/>
                </a:solidFill>
              </a:rPr>
              <a:t> </a:t>
            </a:r>
            <a:r>
              <a:rPr lang="en-US" kern="0" dirty="0" smtClean="0">
                <a:solidFill>
                  <a:schemeClr val="tx1"/>
                </a:solidFill>
              </a:rPr>
              <a:t>entry found for destination</a:t>
            </a:r>
            <a:br>
              <a:rPr lang="en-US" kern="0" dirty="0" smtClean="0">
                <a:solidFill>
                  <a:schemeClr val="tx1"/>
                </a:solidFill>
              </a:rPr>
            </a:br>
            <a:r>
              <a:rPr lang="en-US" kern="0" dirty="0" smtClean="0">
                <a:solidFill>
                  <a:schemeClr val="tx1"/>
                </a:solidFill>
              </a:rPr>
              <a:t>  </a:t>
            </a:r>
            <a:r>
              <a:rPr lang="en-US" kern="0" dirty="0" smtClean="0">
                <a:solidFill>
                  <a:srgbClr val="6600FF"/>
                </a:solidFill>
              </a:rPr>
              <a:t>then {</a:t>
            </a:r>
          </a:p>
          <a:p>
            <a:pPr lvl="1">
              <a:buFont typeface="Wingdings" charset="0"/>
              <a:buNone/>
              <a:defRPr/>
            </a:pPr>
            <a:r>
              <a:rPr lang="en-US" b="1" kern="0" dirty="0" smtClean="0">
                <a:solidFill>
                  <a:schemeClr val="tx1"/>
                </a:solidFill>
              </a:rPr>
              <a:t>     </a:t>
            </a:r>
            <a:r>
              <a:rPr lang="en-US" kern="0" dirty="0" smtClean="0">
                <a:solidFill>
                  <a:srgbClr val="6600FF"/>
                </a:solidFill>
              </a:rPr>
              <a:t>if</a:t>
            </a:r>
            <a:r>
              <a:rPr lang="en-US" b="1" kern="0" dirty="0" smtClean="0">
                <a:solidFill>
                  <a:srgbClr val="6600FF"/>
                </a:solidFill>
              </a:rPr>
              <a:t> </a:t>
            </a:r>
            <a:r>
              <a:rPr lang="en-US" kern="0" dirty="0" smtClean="0">
                <a:solidFill>
                  <a:schemeClr val="tx1"/>
                </a:solidFill>
              </a:rPr>
              <a:t>destination on segment from which frame arrived</a:t>
            </a:r>
            <a:br>
              <a:rPr lang="en-US" kern="0" dirty="0" smtClean="0">
                <a:solidFill>
                  <a:schemeClr val="tx1"/>
                </a:solidFill>
              </a:rPr>
            </a:br>
            <a:r>
              <a:rPr lang="en-US" kern="0" dirty="0" smtClean="0">
                <a:solidFill>
                  <a:schemeClr val="tx1"/>
                </a:solidFill>
              </a:rPr>
              <a:t>       </a:t>
            </a:r>
            <a:r>
              <a:rPr lang="en-US" kern="0" dirty="0" smtClean="0">
                <a:solidFill>
                  <a:srgbClr val="6600FF"/>
                </a:solidFill>
              </a:rPr>
              <a:t>then</a:t>
            </a:r>
            <a:r>
              <a:rPr lang="en-US" kern="0" dirty="0" smtClean="0">
                <a:solidFill>
                  <a:schemeClr val="tx1"/>
                </a:solidFill>
              </a:rPr>
              <a:t> drop frame</a:t>
            </a:r>
          </a:p>
          <a:p>
            <a:pPr lvl="1">
              <a:buFont typeface="Wingdings" charset="0"/>
              <a:buNone/>
              <a:defRPr/>
            </a:pPr>
            <a:r>
              <a:rPr lang="en-US" kern="0" dirty="0" smtClean="0">
                <a:solidFill>
                  <a:schemeClr val="tx1"/>
                </a:solidFill>
              </a:rPr>
              <a:t>           </a:t>
            </a:r>
            <a:r>
              <a:rPr lang="en-US" kern="0" dirty="0" smtClean="0">
                <a:solidFill>
                  <a:srgbClr val="6600FF"/>
                </a:solidFill>
              </a:rPr>
              <a:t>else</a:t>
            </a:r>
            <a:r>
              <a:rPr lang="en-US" kern="0" dirty="0" smtClean="0">
                <a:solidFill>
                  <a:schemeClr val="tx1"/>
                </a:solidFill>
              </a:rPr>
              <a:t> forward frame on interface indicated by entry</a:t>
            </a:r>
          </a:p>
          <a:p>
            <a:pPr lvl="1">
              <a:buFont typeface="Wingdings" charset="0"/>
              <a:buNone/>
              <a:defRPr/>
            </a:pPr>
            <a:r>
              <a:rPr lang="en-US" kern="0" dirty="0" smtClean="0">
                <a:solidFill>
                  <a:schemeClr val="tx1"/>
                </a:solidFill>
              </a:rPr>
              <a:t>  </a:t>
            </a:r>
            <a:r>
              <a:rPr lang="en-US" kern="0" dirty="0" smtClean="0">
                <a:solidFill>
                  <a:srgbClr val="6600FF"/>
                </a:solidFill>
              </a:rPr>
              <a:t>   </a:t>
            </a:r>
            <a:r>
              <a:rPr lang="en-US" b="1" kern="0" dirty="0" smtClean="0">
                <a:solidFill>
                  <a:srgbClr val="6600FF"/>
                </a:solidFill>
              </a:rPr>
              <a:t>  </a:t>
            </a:r>
            <a:r>
              <a:rPr lang="en-US" kern="0" dirty="0" smtClean="0">
                <a:solidFill>
                  <a:srgbClr val="6600FF"/>
                </a:solidFill>
              </a:rPr>
              <a:t>}</a:t>
            </a:r>
            <a:r>
              <a:rPr lang="en-US" b="1" kern="0" dirty="0" smtClean="0">
                <a:solidFill>
                  <a:srgbClr val="6600FF"/>
                </a:solidFill>
              </a:rPr>
              <a:t>   </a:t>
            </a:r>
            <a:endParaRPr lang="en-US" kern="0" dirty="0" smtClean="0">
              <a:solidFill>
                <a:srgbClr val="6600FF"/>
              </a:solidFill>
            </a:endParaRPr>
          </a:p>
          <a:p>
            <a:pPr lvl="1">
              <a:buFont typeface="Wingdings" charset="0"/>
              <a:buNone/>
              <a:defRPr/>
            </a:pPr>
            <a:r>
              <a:rPr lang="en-US" kern="0" dirty="0" smtClean="0">
                <a:solidFill>
                  <a:schemeClr val="tx1"/>
                </a:solidFill>
              </a:rPr>
              <a:t>      </a:t>
            </a:r>
            <a:r>
              <a:rPr lang="en-US" kern="0" dirty="0" smtClean="0">
                <a:solidFill>
                  <a:srgbClr val="6600FF"/>
                </a:solidFill>
              </a:rPr>
              <a:t>else</a:t>
            </a:r>
            <a:r>
              <a:rPr lang="en-US" kern="0" dirty="0" smtClean="0">
                <a:solidFill>
                  <a:schemeClr val="tx1"/>
                </a:solidFill>
              </a:rPr>
              <a:t> flood  /* forward on all interfaces except arriving</a:t>
            </a:r>
          </a:p>
          <a:p>
            <a:pPr lvl="1">
              <a:buFont typeface="Wingdings" charset="0"/>
              <a:buNone/>
              <a:defRPr/>
            </a:pPr>
            <a:r>
              <a:rPr lang="en-US" kern="0" dirty="0" smtClean="0">
                <a:solidFill>
                  <a:schemeClr val="tx1"/>
                </a:solidFill>
              </a:rPr>
              <a:t>                          interface */</a:t>
            </a:r>
          </a:p>
          <a:p>
            <a:pPr lvl="3">
              <a:buFontTx/>
              <a:buNone/>
              <a:defRPr/>
            </a:pPr>
            <a:r>
              <a:rPr lang="en-US" sz="2400" kern="0" dirty="0" smtClean="0"/>
              <a:t>  </a:t>
            </a:r>
            <a:endParaRPr lang="en-US" sz="2400" kern="0" dirty="0"/>
          </a:p>
        </p:txBody>
      </p:sp>
      <p:sp>
        <p:nvSpPr>
          <p:cNvPr id="6"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13848379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ChangeArrowheads="1"/>
          </p:cNvSpPr>
          <p:nvPr>
            <p:ph type="title"/>
          </p:nvPr>
        </p:nvSpPr>
        <p:spPr>
          <a:xfrm>
            <a:off x="304800" y="1447800"/>
            <a:ext cx="7772400" cy="1143000"/>
          </a:xfrm>
        </p:spPr>
        <p:txBody>
          <a:bodyPr/>
          <a:lstStyle/>
          <a:p>
            <a:r>
              <a:rPr lang="en-US" sz="4800" i="1">
                <a:latin typeface="Comic Sans MS" charset="0"/>
              </a:rPr>
              <a:t>Questions?</a:t>
            </a:r>
          </a:p>
        </p:txBody>
      </p:sp>
      <p:sp>
        <p:nvSpPr>
          <p:cNvPr id="6" name="Footer Placeholder 1"/>
          <p:cNvSpPr>
            <a:spLocks noGrp="1"/>
          </p:cNvSpPr>
          <p:nvPr>
            <p:ph type="ftr" sz="quarter" idx="10"/>
          </p:nvPr>
        </p:nvSpPr>
        <p:spPr/>
        <p:txBody>
          <a:bodyPr/>
          <a:lstStyle/>
          <a:p>
            <a:pPr>
              <a:defRPr/>
            </a:pPr>
            <a:r>
              <a:rPr lang="en-US" dirty="0"/>
              <a:t>CSci4211:                  Weekly Summary </a:t>
            </a:r>
          </a:p>
        </p:txBody>
      </p:sp>
      <p:sp>
        <p:nvSpPr>
          <p:cNvPr id="138243" name="Slide Number Placeholder 4"/>
          <p:cNvSpPr>
            <a:spLocks noGrp="1"/>
          </p:cNvSpPr>
          <p:nvPr>
            <p:ph type="sldNum" sz="quarter" idx="11"/>
          </p:nvPr>
        </p:nvSpPr>
        <p:spPr>
          <a:xfrm>
            <a:off x="6705600" y="64008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ECDF006-0212-274C-84A3-C6BD4D5F6DF3}" type="slidenum">
              <a:rPr lang="en-US" sz="1200">
                <a:latin typeface="Comic Sans MS" charset="0"/>
              </a:rPr>
              <a:pPr/>
              <a:t>39</a:t>
            </a:fld>
            <a:endParaRPr lang="en-US" sz="1200">
              <a:latin typeface="Comic Sans MS"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pPr>
              <a:defRPr/>
            </a:pPr>
            <a:r>
              <a:rPr lang="en-US"/>
              <a:t>CSci4211:                  Weekly Summary </a:t>
            </a:r>
          </a:p>
        </p:txBody>
      </p:sp>
      <p:sp>
        <p:nvSpPr>
          <p:cNvPr id="206850" name="Slide Number Placeholder 5"/>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6E03F53-CDCB-D543-9449-A1A64A9B0B13}" type="slidenum">
              <a:rPr lang="en-US" sz="1200">
                <a:latin typeface="Comic Sans MS" charset="0"/>
              </a:rPr>
              <a:pPr/>
              <a:t>4</a:t>
            </a:fld>
            <a:endParaRPr lang="en-US" sz="1200">
              <a:latin typeface="Comic Sans MS" charset="0"/>
            </a:endParaRPr>
          </a:p>
        </p:txBody>
      </p:sp>
      <p:sp>
        <p:nvSpPr>
          <p:cNvPr id="206851" name="Rectangle 2"/>
          <p:cNvSpPr>
            <a:spLocks noGrp="1" noChangeArrowheads="1"/>
          </p:cNvSpPr>
          <p:nvPr>
            <p:ph type="title"/>
          </p:nvPr>
        </p:nvSpPr>
        <p:spPr>
          <a:xfrm>
            <a:off x="647700" y="134144"/>
            <a:ext cx="7772400" cy="1143000"/>
          </a:xfrm>
        </p:spPr>
        <p:txBody>
          <a:bodyPr/>
          <a:lstStyle/>
          <a:p>
            <a:r>
              <a:rPr lang="en-US" sz="3600">
                <a:latin typeface="Comic Sans MS" charset="0"/>
              </a:rPr>
              <a:t>TCP Flow Control: How It Works</a:t>
            </a:r>
          </a:p>
        </p:txBody>
      </p:sp>
      <p:sp>
        <p:nvSpPr>
          <p:cNvPr id="206852" name="Rectangle 3"/>
          <p:cNvSpPr>
            <a:spLocks noGrp="1" noChangeArrowheads="1"/>
          </p:cNvSpPr>
          <p:nvPr>
            <p:ph type="body" sz="half" idx="1"/>
          </p:nvPr>
        </p:nvSpPr>
        <p:spPr>
          <a:xfrm>
            <a:off x="685800" y="3465513"/>
            <a:ext cx="4343400" cy="2630487"/>
          </a:xfrm>
        </p:spPr>
        <p:txBody>
          <a:bodyPr/>
          <a:lstStyle/>
          <a:p>
            <a:pPr>
              <a:lnSpc>
                <a:spcPct val="90000"/>
              </a:lnSpc>
              <a:buFontTx/>
              <a:buNone/>
            </a:pPr>
            <a:r>
              <a:rPr lang="en-US" sz="2400">
                <a:latin typeface="Comic Sans MS" charset="0"/>
              </a:rPr>
              <a:t>(Suppose TCP receiver discards out-of-order segments)</a:t>
            </a:r>
          </a:p>
          <a:p>
            <a:pPr>
              <a:lnSpc>
                <a:spcPct val="90000"/>
              </a:lnSpc>
            </a:pPr>
            <a:r>
              <a:rPr lang="en-US" sz="2400">
                <a:latin typeface="Comic Sans MS" charset="0"/>
              </a:rPr>
              <a:t>spare room in buffer</a:t>
            </a:r>
            <a:endParaRPr lang="en-US" sz="2400">
              <a:latin typeface="Courier New" charset="0"/>
            </a:endParaRPr>
          </a:p>
          <a:p>
            <a:pPr>
              <a:lnSpc>
                <a:spcPct val="90000"/>
              </a:lnSpc>
              <a:buFontTx/>
              <a:buNone/>
            </a:pPr>
            <a:r>
              <a:rPr lang="en-US" sz="2000" b="1">
                <a:latin typeface="Courier New" charset="0"/>
              </a:rPr>
              <a:t>= RcvWindow</a:t>
            </a:r>
            <a:endParaRPr lang="en-US" sz="2000">
              <a:latin typeface="Comic Sans MS" charset="0"/>
            </a:endParaRPr>
          </a:p>
          <a:p>
            <a:pPr>
              <a:lnSpc>
                <a:spcPct val="90000"/>
              </a:lnSpc>
              <a:buFontTx/>
              <a:buNone/>
            </a:pPr>
            <a:r>
              <a:rPr lang="en-US" sz="2000" b="1">
                <a:latin typeface="Courier New" charset="0"/>
              </a:rPr>
              <a:t>= RcvBuffer-[LastByteRcvd - LastByteRead]</a:t>
            </a:r>
          </a:p>
        </p:txBody>
      </p:sp>
      <p:sp>
        <p:nvSpPr>
          <p:cNvPr id="206853" name="Rectangle 4"/>
          <p:cNvSpPr>
            <a:spLocks noGrp="1" noChangeArrowheads="1"/>
          </p:cNvSpPr>
          <p:nvPr>
            <p:ph type="body" sz="half" idx="2"/>
          </p:nvPr>
        </p:nvSpPr>
        <p:spPr>
          <a:xfrm>
            <a:off x="5029200" y="1447800"/>
            <a:ext cx="3886200" cy="4648200"/>
          </a:xfrm>
        </p:spPr>
        <p:txBody>
          <a:bodyPr/>
          <a:lstStyle/>
          <a:p>
            <a:r>
              <a:rPr lang="en-US" sz="2400">
                <a:latin typeface="Comic Sans MS" charset="0"/>
              </a:rPr>
              <a:t>Rcvr advertises spare room by including value of </a:t>
            </a:r>
            <a:r>
              <a:rPr lang="en-US" sz="2400" b="1">
                <a:latin typeface="Courier New" charset="0"/>
              </a:rPr>
              <a:t>RcvWindow</a:t>
            </a:r>
            <a:r>
              <a:rPr lang="en-US" sz="2400">
                <a:latin typeface="Comic Sans MS" charset="0"/>
              </a:rPr>
              <a:t> in segments</a:t>
            </a:r>
          </a:p>
          <a:p>
            <a:r>
              <a:rPr lang="en-US" sz="2400">
                <a:latin typeface="Comic Sans MS" charset="0"/>
              </a:rPr>
              <a:t>Sender limits unACKed data to </a:t>
            </a:r>
            <a:r>
              <a:rPr lang="en-US" sz="2400" b="1">
                <a:latin typeface="Courier New" charset="0"/>
              </a:rPr>
              <a:t>RcvWindow</a:t>
            </a:r>
            <a:endParaRPr lang="en-US" sz="2400">
              <a:latin typeface="Courier New" charset="0"/>
            </a:endParaRPr>
          </a:p>
          <a:p>
            <a:pPr lvl="1"/>
            <a:r>
              <a:rPr lang="en-US" sz="1800">
                <a:latin typeface="Comic Sans MS" charset="0"/>
              </a:rPr>
              <a:t>guarantees receive buffer doesn</a:t>
            </a:r>
            <a:r>
              <a:rPr lang="ja-JP" altLang="en-US" sz="1800">
                <a:latin typeface="Comic Sans MS" charset="0"/>
              </a:rPr>
              <a:t>’</a:t>
            </a:r>
            <a:r>
              <a:rPr lang="en-US" altLang="ja-JP" sz="1800">
                <a:latin typeface="Comic Sans MS" charset="0"/>
              </a:rPr>
              <a:t>t overflow</a:t>
            </a:r>
            <a:endParaRPr lang="en-US" sz="1800">
              <a:latin typeface="Courier New" charset="0"/>
            </a:endParaRPr>
          </a:p>
        </p:txBody>
      </p:sp>
      <p:pic>
        <p:nvPicPr>
          <p:cNvPr id="206854" name="Picture 5" descr="rcv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48006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6792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type="body" idx="1"/>
          </p:nvPr>
        </p:nvSpPr>
        <p:spPr>
          <a:xfrm>
            <a:off x="685800" y="1308219"/>
            <a:ext cx="8001000" cy="4949825"/>
          </a:xfrm>
        </p:spPr>
        <p:txBody>
          <a:bodyPr>
            <a:normAutofit fontScale="92500" lnSpcReduction="10000"/>
          </a:bodyPr>
          <a:lstStyle/>
          <a:p>
            <a:pPr>
              <a:lnSpc>
                <a:spcPct val="90000"/>
              </a:lnSpc>
              <a:defRPr/>
            </a:pPr>
            <a:r>
              <a:rPr lang="en-US" altLang="en-US" dirty="0" smtClean="0">
                <a:solidFill>
                  <a:srgbClr val="011EAB"/>
                </a:solidFill>
              </a:rPr>
              <a:t>Switch/Bridge </a:t>
            </a:r>
            <a:r>
              <a:rPr lang="en-US" altLang="en-US" dirty="0" smtClean="0">
                <a:solidFill>
                  <a:srgbClr val="FF0000"/>
                </a:solidFill>
              </a:rPr>
              <a:t>Self-Learning</a:t>
            </a:r>
            <a:r>
              <a:rPr lang="en-US" altLang="en-US" dirty="0" smtClean="0">
                <a:solidFill>
                  <a:srgbClr val="011EAB"/>
                </a:solidFill>
              </a:rPr>
              <a:t> Algorithm</a:t>
            </a:r>
          </a:p>
          <a:p>
            <a:pPr>
              <a:lnSpc>
                <a:spcPct val="90000"/>
              </a:lnSpc>
              <a:defRPr/>
            </a:pPr>
            <a:r>
              <a:rPr lang="en-US" altLang="en-US" dirty="0" smtClean="0">
                <a:solidFill>
                  <a:srgbClr val="FF0000"/>
                </a:solidFill>
              </a:rPr>
              <a:t>Spanning Tree </a:t>
            </a:r>
            <a:r>
              <a:rPr lang="en-US" altLang="en-US" dirty="0" smtClean="0">
                <a:solidFill>
                  <a:srgbClr val="011EAB"/>
                </a:solidFill>
              </a:rPr>
              <a:t>Protocol</a:t>
            </a:r>
          </a:p>
          <a:p>
            <a:pPr>
              <a:lnSpc>
                <a:spcPct val="90000"/>
              </a:lnSpc>
              <a:defRPr/>
            </a:pPr>
            <a:r>
              <a:rPr lang="en-US" altLang="en-US" dirty="0" smtClean="0">
                <a:solidFill>
                  <a:srgbClr val="011EAB"/>
                </a:solidFill>
              </a:rPr>
              <a:t>Router/Switch </a:t>
            </a:r>
            <a:r>
              <a:rPr lang="en-US" altLang="en-US" dirty="0" smtClean="0">
                <a:solidFill>
                  <a:srgbClr val="FF0000"/>
                </a:solidFill>
              </a:rPr>
              <a:t>Architecture</a:t>
            </a:r>
            <a:r>
              <a:rPr lang="en-US" altLang="en-US" dirty="0" smtClean="0">
                <a:solidFill>
                  <a:srgbClr val="011EAB"/>
                </a:solidFill>
              </a:rPr>
              <a:t> Overview</a:t>
            </a:r>
          </a:p>
          <a:p>
            <a:pPr>
              <a:lnSpc>
                <a:spcPct val="90000"/>
              </a:lnSpc>
              <a:defRPr/>
            </a:pPr>
            <a:endParaRPr lang="en-US" altLang="en-US" sz="1700" dirty="0">
              <a:solidFill>
                <a:srgbClr val="011EAB"/>
              </a:solidFill>
            </a:endParaRPr>
          </a:p>
          <a:p>
            <a:pPr>
              <a:lnSpc>
                <a:spcPct val="90000"/>
              </a:lnSpc>
              <a:defRPr/>
            </a:pPr>
            <a:r>
              <a:rPr lang="en-US" altLang="en-US" dirty="0" smtClean="0">
                <a:solidFill>
                  <a:schemeClr val="bg1">
                    <a:lumMod val="65000"/>
                  </a:schemeClr>
                </a:solidFill>
              </a:rPr>
              <a:t>Generalization of IP Router and Ethernet Switch Data Plane Operations</a:t>
            </a:r>
          </a:p>
          <a:p>
            <a:pPr marL="838200" lvl="1" indent="-381000">
              <a:lnSpc>
                <a:spcPct val="90000"/>
              </a:lnSpc>
              <a:defRPr/>
            </a:pPr>
            <a:r>
              <a:rPr lang="en-US" altLang="en-US" dirty="0" smtClean="0">
                <a:solidFill>
                  <a:schemeClr val="bg1">
                    <a:lumMod val="65000"/>
                  </a:schemeClr>
                </a:solidFill>
              </a:rPr>
              <a:t>“match-action” forwarding abstraction</a:t>
            </a:r>
            <a:endParaRPr lang="en-US" altLang="en-US" dirty="0">
              <a:solidFill>
                <a:schemeClr val="bg1">
                  <a:lumMod val="65000"/>
                </a:schemeClr>
              </a:solidFill>
            </a:endParaRPr>
          </a:p>
          <a:p>
            <a:pPr marL="438150" indent="-381000">
              <a:lnSpc>
                <a:spcPct val="90000"/>
              </a:lnSpc>
              <a:defRPr/>
            </a:pPr>
            <a:r>
              <a:rPr lang="en-US" altLang="en-US" dirty="0" smtClean="0">
                <a:solidFill>
                  <a:schemeClr val="bg1">
                    <a:lumMod val="65000"/>
                  </a:schemeClr>
                </a:solidFill>
              </a:rPr>
              <a:t>Openflow and Software-Defined </a:t>
            </a:r>
            <a:r>
              <a:rPr lang="en-US" altLang="en-US" dirty="0">
                <a:solidFill>
                  <a:schemeClr val="bg1">
                    <a:lumMod val="65000"/>
                  </a:schemeClr>
                </a:solidFill>
              </a:rPr>
              <a:t>N</a:t>
            </a:r>
            <a:r>
              <a:rPr lang="en-US" altLang="en-US" dirty="0" smtClean="0">
                <a:solidFill>
                  <a:schemeClr val="bg1">
                    <a:lumMod val="65000"/>
                  </a:schemeClr>
                </a:solidFill>
              </a:rPr>
              <a:t>etworking (SDN)</a:t>
            </a:r>
          </a:p>
          <a:p>
            <a:pPr marL="838200" lvl="1" indent="-381000">
              <a:lnSpc>
                <a:spcPct val="90000"/>
              </a:lnSpc>
              <a:defRPr/>
            </a:pPr>
            <a:r>
              <a:rPr lang="en-US" altLang="en-US" dirty="0" smtClean="0">
                <a:solidFill>
                  <a:schemeClr val="bg1">
                    <a:lumMod val="65000"/>
                  </a:schemeClr>
                </a:solidFill>
              </a:rPr>
              <a:t>Openflow switches</a:t>
            </a:r>
          </a:p>
          <a:p>
            <a:pPr marL="838200" lvl="1" indent="-381000">
              <a:lnSpc>
                <a:spcPct val="90000"/>
              </a:lnSpc>
              <a:defRPr/>
            </a:pPr>
            <a:r>
              <a:rPr lang="en-US" altLang="en-US" dirty="0" smtClean="0">
                <a:solidFill>
                  <a:schemeClr val="bg1">
                    <a:lumMod val="65000"/>
                  </a:schemeClr>
                </a:solidFill>
              </a:rPr>
              <a:t>Openflow protocol: control messages</a:t>
            </a:r>
          </a:p>
          <a:p>
            <a:pPr marL="838200" lvl="1" indent="-381000">
              <a:lnSpc>
                <a:spcPct val="90000"/>
              </a:lnSpc>
              <a:defRPr/>
            </a:pPr>
            <a:r>
              <a:rPr lang="en-US" altLang="en-US" dirty="0">
                <a:solidFill>
                  <a:schemeClr val="bg1">
                    <a:lumMod val="65000"/>
                  </a:schemeClr>
                </a:solidFill>
              </a:rPr>
              <a:t>SDN controller (POX</a:t>
            </a:r>
            <a:r>
              <a:rPr lang="en-US" altLang="en-US" dirty="0" smtClean="0">
                <a:solidFill>
                  <a:schemeClr val="bg1">
                    <a:lumMod val="65000"/>
                  </a:schemeClr>
                </a:solidFill>
              </a:rPr>
              <a:t>)</a:t>
            </a:r>
          </a:p>
          <a:p>
            <a:pPr marL="838200" lvl="1" indent="-381000">
              <a:lnSpc>
                <a:spcPct val="90000"/>
              </a:lnSpc>
              <a:defRPr/>
            </a:pPr>
            <a:endParaRPr lang="en-US" altLang="en-US" dirty="0" smtClean="0">
              <a:solidFill>
                <a:schemeClr val="bg1">
                  <a:lumMod val="65000"/>
                </a:schemeClr>
              </a:solidFill>
            </a:endParaRPr>
          </a:p>
          <a:p>
            <a:pPr marL="438150" indent="-381000">
              <a:lnSpc>
                <a:spcPct val="90000"/>
              </a:lnSpc>
              <a:defRPr/>
            </a:pPr>
            <a:r>
              <a:rPr lang="en-US" altLang="en-US" dirty="0" smtClean="0">
                <a:solidFill>
                  <a:schemeClr val="bg1">
                    <a:lumMod val="65000"/>
                  </a:schemeClr>
                </a:solidFill>
              </a:rPr>
              <a:t>Software Switch (OVS) and Mininet</a:t>
            </a:r>
          </a:p>
          <a:p>
            <a:pPr marL="457200" indent="-457200">
              <a:lnSpc>
                <a:spcPct val="90000"/>
              </a:lnSpc>
              <a:defRPr/>
            </a:pPr>
            <a:endParaRPr lang="en-US" altLang="en-US" sz="400" dirty="0">
              <a:solidFill>
                <a:schemeClr val="bg1">
                  <a:lumMod val="65000"/>
                </a:schemeClr>
              </a:solidFill>
            </a:endParaRPr>
          </a:p>
          <a:p>
            <a:pPr marL="457200" indent="-457200">
              <a:lnSpc>
                <a:spcPct val="90000"/>
              </a:lnSpc>
              <a:defRPr/>
            </a:pPr>
            <a:endParaRPr lang="en-US" altLang="en-US" sz="400" dirty="0" smtClean="0">
              <a:solidFill>
                <a:schemeClr val="bg1">
                  <a:lumMod val="65000"/>
                </a:schemeClr>
              </a:solidFill>
            </a:endParaRPr>
          </a:p>
          <a:p>
            <a:pPr marL="457200" indent="-457200">
              <a:lnSpc>
                <a:spcPct val="90000"/>
              </a:lnSpc>
              <a:defRPr/>
            </a:pPr>
            <a:endParaRPr lang="en-US" altLang="en-US" sz="400" dirty="0">
              <a:solidFill>
                <a:schemeClr val="bg1">
                  <a:lumMod val="65000"/>
                </a:schemeClr>
              </a:solidFill>
            </a:endParaRPr>
          </a:p>
          <a:p>
            <a:pPr marL="457200" indent="-457200">
              <a:lnSpc>
                <a:spcPct val="90000"/>
              </a:lnSpc>
              <a:defRPr/>
            </a:pPr>
            <a:endParaRPr lang="en-US" altLang="en-US" sz="400" dirty="0" smtClean="0">
              <a:solidFill>
                <a:schemeClr val="bg1">
                  <a:lumMod val="65000"/>
                </a:schemeClr>
              </a:solidFill>
            </a:endParaRPr>
          </a:p>
        </p:txBody>
      </p:sp>
      <p:sp>
        <p:nvSpPr>
          <p:cNvPr id="2"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
        <p:nvSpPr>
          <p:cNvPr id="3"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fld id="{03A5C92F-B28F-C040-9DB4-57AC82188682}" type="slidenum">
              <a:rPr lang="en-US" altLang="en-US" sz="1200"/>
              <a:pPr>
                <a:spcBef>
                  <a:spcPct val="0"/>
                </a:spcBef>
                <a:buFontTx/>
                <a:buNone/>
              </a:pPr>
              <a:t>40</a:t>
            </a:fld>
            <a:endParaRPr lang="en-US" altLang="en-US" sz="1200" dirty="0"/>
          </a:p>
        </p:txBody>
      </p:sp>
      <p:sp>
        <p:nvSpPr>
          <p:cNvPr id="7" name="Rectangle 2"/>
          <p:cNvSpPr txBox="1">
            <a:spLocks noChangeArrowheads="1"/>
          </p:cNvSpPr>
          <p:nvPr/>
        </p:nvSpPr>
        <p:spPr>
          <a:xfrm>
            <a:off x="533400" y="177799"/>
            <a:ext cx="8153400" cy="8382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solidFill>
                  <a:srgbClr val="0227CE"/>
                </a:solidFill>
                <a:latin typeface="Comic Sans MS" charset="0"/>
                <a:ea typeface="Comic Sans MS" charset="0"/>
                <a:cs typeface="Comic Sans MS" charset="0"/>
              </a:defRPr>
            </a:lvl1pPr>
          </a:lstStyle>
          <a:p>
            <a:r>
              <a:rPr lang="en-US" sz="3200" i="1" dirty="0" smtClean="0"/>
              <a:t>What We Learned Last Week (Oct 30)</a:t>
            </a:r>
            <a:endParaRPr lang="en-US" sz="3200" dirty="0"/>
          </a:p>
        </p:txBody>
      </p:sp>
    </p:spTree>
    <p:extLst>
      <p:ext uri="{BB962C8B-B14F-4D97-AF65-F5344CB8AC3E}">
        <p14:creationId xmlns:p14="http://schemas.microsoft.com/office/powerpoint/2010/main" val="6941101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69" name="Group 36"/>
          <p:cNvGrpSpPr>
            <a:grpSpLocks/>
          </p:cNvGrpSpPr>
          <p:nvPr/>
        </p:nvGrpSpPr>
        <p:grpSpPr bwMode="auto">
          <a:xfrm>
            <a:off x="4456113" y="1216025"/>
            <a:ext cx="3660775" cy="3600450"/>
            <a:chOff x="731524" y="1819788"/>
            <a:chExt cx="3661504" cy="3600334"/>
          </a:xfrm>
        </p:grpSpPr>
        <p:sp>
          <p:nvSpPr>
            <p:cNvPr id="67650"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A</a:t>
              </a:r>
            </a:p>
          </p:txBody>
        </p:sp>
        <p:sp>
          <p:nvSpPr>
            <p:cNvPr id="67651"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A</a:t>
              </a:r>
              <a:r>
                <a:rPr lang="ja-JP" altLang="en-US" i="0" smtClean="0">
                  <a:solidFill>
                    <a:srgbClr val="000000"/>
                  </a:solidFill>
                  <a:latin typeface="Arial" charset="0"/>
                  <a:cs typeface="Arial" charset="0"/>
                </a:rPr>
                <a:t>’</a:t>
              </a:r>
              <a:endParaRPr lang="en-US" i="0" dirty="0" smtClean="0">
                <a:solidFill>
                  <a:srgbClr val="000000"/>
                </a:solidFill>
                <a:latin typeface="Arial" charset="0"/>
                <a:cs typeface="Arial" charset="0"/>
              </a:endParaRPr>
            </a:p>
          </p:txBody>
        </p:sp>
        <p:sp>
          <p:nvSpPr>
            <p:cNvPr id="67652" name="Text Box 25"/>
            <p:cNvSpPr txBox="1">
              <a:spLocks noChangeArrowheads="1"/>
            </p:cNvSpPr>
            <p:nvPr/>
          </p:nvSpPr>
          <p:spPr bwMode="auto">
            <a:xfrm>
              <a:off x="3988134" y="2356346"/>
              <a:ext cx="3382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B</a:t>
              </a:r>
            </a:p>
          </p:txBody>
        </p:sp>
        <p:sp>
          <p:nvSpPr>
            <p:cNvPr id="67653"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B</a:t>
              </a:r>
              <a:r>
                <a:rPr lang="ja-JP" altLang="en-US" i="0" smtClean="0">
                  <a:solidFill>
                    <a:srgbClr val="000000"/>
                  </a:solidFill>
                  <a:latin typeface="Arial" charset="0"/>
                  <a:cs typeface="Arial" charset="0"/>
                </a:rPr>
                <a:t>’</a:t>
              </a:r>
              <a:endParaRPr lang="en-US" i="0" dirty="0" smtClean="0">
                <a:solidFill>
                  <a:srgbClr val="000000"/>
                </a:solidFill>
                <a:latin typeface="Arial" charset="0"/>
                <a:cs typeface="Arial" charset="0"/>
              </a:endParaRPr>
            </a:p>
          </p:txBody>
        </p:sp>
        <p:sp>
          <p:nvSpPr>
            <p:cNvPr id="67654"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C</a:t>
              </a:r>
            </a:p>
          </p:txBody>
        </p:sp>
        <p:sp>
          <p:nvSpPr>
            <p:cNvPr id="67655" name="Text Box 28"/>
            <p:cNvSpPr txBox="1">
              <a:spLocks noChangeArrowheads="1"/>
            </p:cNvSpPr>
            <p:nvPr/>
          </p:nvSpPr>
          <p:spPr bwMode="auto">
            <a:xfrm>
              <a:off x="1123714" y="2402382"/>
              <a:ext cx="4033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C</a:t>
              </a:r>
              <a:r>
                <a:rPr lang="ja-JP" altLang="en-US" i="0" dirty="0" smtClean="0">
                  <a:solidFill>
                    <a:srgbClr val="000000"/>
                  </a:solidFill>
                  <a:latin typeface="Arial" charset="0"/>
                  <a:cs typeface="Arial" charset="0"/>
                </a:rPr>
                <a:t>’</a:t>
              </a:r>
              <a:endParaRPr lang="en-US" i="0" dirty="0" smtClean="0">
                <a:solidFill>
                  <a:srgbClr val="000000"/>
                </a:solidFill>
                <a:latin typeface="Arial" charset="0"/>
                <a:cs typeface="Arial" charset="0"/>
              </a:endParaRPr>
            </a:p>
          </p:txBody>
        </p:sp>
        <p:sp>
          <p:nvSpPr>
            <p:cNvPr id="67656"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57"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58"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59"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84042" name="Group 47"/>
            <p:cNvGrpSpPr>
              <a:grpSpLocks/>
            </p:cNvGrpSpPr>
            <p:nvPr/>
          </p:nvGrpSpPr>
          <p:grpSpPr bwMode="auto">
            <a:xfrm>
              <a:off x="747936" y="2733042"/>
              <a:ext cx="914403" cy="690308"/>
              <a:chOff x="1046480" y="3962400"/>
              <a:chExt cx="1026163" cy="761428"/>
            </a:xfrm>
          </p:grpSpPr>
          <p:sp>
            <p:nvSpPr>
              <p:cNvPr id="186" name="Rectangle 48"/>
              <p:cNvSpPr>
                <a:spLocks noChangeArrowheads="1"/>
              </p:cNvSpPr>
              <p:nvPr/>
            </p:nvSpPr>
            <p:spPr bwMode="auto">
              <a:xfrm rot="162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84077" name="Group 49"/>
              <p:cNvGrpSpPr>
                <a:grpSpLocks/>
              </p:cNvGrpSpPr>
              <p:nvPr/>
            </p:nvGrpSpPr>
            <p:grpSpPr bwMode="auto">
              <a:xfrm>
                <a:off x="1046480" y="3962400"/>
                <a:ext cx="936071" cy="761428"/>
                <a:chOff x="-44" y="1473"/>
                <a:chExt cx="981" cy="1105"/>
              </a:xfrm>
            </p:grpSpPr>
            <p:pic>
              <p:nvPicPr>
                <p:cNvPr id="84078"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79"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84043" name="Group 48"/>
            <p:cNvGrpSpPr>
              <a:grpSpLocks/>
            </p:cNvGrpSpPr>
            <p:nvPr/>
          </p:nvGrpSpPr>
          <p:grpSpPr bwMode="auto">
            <a:xfrm>
              <a:off x="3539588" y="2669737"/>
              <a:ext cx="853440" cy="741680"/>
              <a:chOff x="7179310" y="4033520"/>
              <a:chExt cx="1009650" cy="855028"/>
            </a:xfrm>
          </p:grpSpPr>
          <p:grpSp>
            <p:nvGrpSpPr>
              <p:cNvPr id="84072" name="Group 44"/>
              <p:cNvGrpSpPr>
                <a:grpSpLocks/>
              </p:cNvGrpSpPr>
              <p:nvPr/>
            </p:nvGrpSpPr>
            <p:grpSpPr bwMode="auto">
              <a:xfrm>
                <a:off x="7179310" y="4033520"/>
                <a:ext cx="1009650" cy="855028"/>
                <a:chOff x="-44" y="1473"/>
                <a:chExt cx="981" cy="1105"/>
              </a:xfrm>
            </p:grpSpPr>
            <p:pic>
              <p:nvPicPr>
                <p:cNvPr id="84074"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75"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83" name="Rectangle 43"/>
              <p:cNvSpPr>
                <a:spLocks noChangeArrowheads="1"/>
              </p:cNvSpPr>
              <p:nvPr/>
            </p:nvSpPr>
            <p:spPr bwMode="auto">
              <a:xfrm rot="162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154"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84045" name="Group 44"/>
            <p:cNvGrpSpPr>
              <a:grpSpLocks/>
            </p:cNvGrpSpPr>
            <p:nvPr/>
          </p:nvGrpSpPr>
          <p:grpSpPr bwMode="auto">
            <a:xfrm>
              <a:off x="2233637" y="2138292"/>
              <a:ext cx="853440" cy="741680"/>
              <a:chOff x="-44" y="1473"/>
              <a:chExt cx="981" cy="1105"/>
            </a:xfrm>
          </p:grpSpPr>
          <p:pic>
            <p:nvPicPr>
              <p:cNvPr id="8407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71"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4046" name="Group 51"/>
            <p:cNvGrpSpPr>
              <a:grpSpLocks/>
            </p:cNvGrpSpPr>
            <p:nvPr/>
          </p:nvGrpSpPr>
          <p:grpSpPr bwMode="auto">
            <a:xfrm>
              <a:off x="2060917" y="4279843"/>
              <a:ext cx="853440" cy="835329"/>
              <a:chOff x="8077200" y="3320111"/>
              <a:chExt cx="853440" cy="835329"/>
            </a:xfrm>
          </p:grpSpPr>
          <p:sp>
            <p:nvSpPr>
              <p:cNvPr id="176"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84067" name="Group 44"/>
              <p:cNvGrpSpPr>
                <a:grpSpLocks/>
              </p:cNvGrpSpPr>
              <p:nvPr/>
            </p:nvGrpSpPr>
            <p:grpSpPr bwMode="auto">
              <a:xfrm>
                <a:off x="8077200" y="3413760"/>
                <a:ext cx="853440" cy="741680"/>
                <a:chOff x="-44" y="1473"/>
                <a:chExt cx="981" cy="1105"/>
              </a:xfrm>
            </p:grpSpPr>
            <p:pic>
              <p:nvPicPr>
                <p:cNvPr id="8406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69"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pic>
          <p:nvPicPr>
            <p:cNvPr id="6766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nvGrpSpPr>
            <p:cNvPr id="84048" name="Group 53"/>
            <p:cNvGrpSpPr>
              <a:grpSpLocks/>
            </p:cNvGrpSpPr>
            <p:nvPr/>
          </p:nvGrpSpPr>
          <p:grpSpPr bwMode="auto">
            <a:xfrm>
              <a:off x="731524" y="3616962"/>
              <a:ext cx="914403" cy="690308"/>
              <a:chOff x="1046480" y="3962400"/>
              <a:chExt cx="1026163" cy="761428"/>
            </a:xfrm>
          </p:grpSpPr>
          <p:sp>
            <p:nvSpPr>
              <p:cNvPr id="172" name="Rectangle 48"/>
              <p:cNvSpPr>
                <a:spLocks noChangeArrowheads="1"/>
              </p:cNvSpPr>
              <p:nvPr/>
            </p:nvSpPr>
            <p:spPr bwMode="auto">
              <a:xfrm rot="162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84063" name="Group 49"/>
              <p:cNvGrpSpPr>
                <a:grpSpLocks/>
              </p:cNvGrpSpPr>
              <p:nvPr/>
            </p:nvGrpSpPr>
            <p:grpSpPr bwMode="auto">
              <a:xfrm>
                <a:off x="1046480" y="3962400"/>
                <a:ext cx="936071" cy="761428"/>
                <a:chOff x="-44" y="1473"/>
                <a:chExt cx="981" cy="1105"/>
              </a:xfrm>
            </p:grpSpPr>
            <p:pic>
              <p:nvPicPr>
                <p:cNvPr id="84064"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65" name="Freeform 5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84049" name="Group 54"/>
            <p:cNvGrpSpPr>
              <a:grpSpLocks/>
            </p:cNvGrpSpPr>
            <p:nvPr/>
          </p:nvGrpSpPr>
          <p:grpSpPr bwMode="auto">
            <a:xfrm>
              <a:off x="3410634" y="3567725"/>
              <a:ext cx="853440" cy="741680"/>
              <a:chOff x="7179310" y="4033520"/>
              <a:chExt cx="1009650" cy="855028"/>
            </a:xfrm>
          </p:grpSpPr>
          <p:grpSp>
            <p:nvGrpSpPr>
              <p:cNvPr id="84058" name="Group 44"/>
              <p:cNvGrpSpPr>
                <a:grpSpLocks/>
              </p:cNvGrpSpPr>
              <p:nvPr/>
            </p:nvGrpSpPr>
            <p:grpSpPr bwMode="auto">
              <a:xfrm>
                <a:off x="7179310" y="4033520"/>
                <a:ext cx="1009650" cy="855028"/>
                <a:chOff x="-44" y="1473"/>
                <a:chExt cx="981" cy="1105"/>
              </a:xfrm>
            </p:grpSpPr>
            <p:pic>
              <p:nvPicPr>
                <p:cNvPr id="8406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61"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69" name="Rectangle 43"/>
              <p:cNvSpPr>
                <a:spLocks noChangeArrowheads="1"/>
              </p:cNvSpPr>
              <p:nvPr/>
            </p:nvSpPr>
            <p:spPr bwMode="auto">
              <a:xfrm rot="162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7668"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69"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70"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0000"/>
                  </a:solidFill>
                  <a:latin typeface="Arial" charset="0"/>
                  <a:cs typeface="Arial" charset="0"/>
                </a:rPr>
                <a:t>1</a:t>
              </a:r>
            </a:p>
          </p:txBody>
        </p:sp>
        <p:sp>
          <p:nvSpPr>
            <p:cNvPr id="67671"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0000"/>
                  </a:solidFill>
                  <a:latin typeface="Arial" charset="0"/>
                  <a:cs typeface="Arial" charset="0"/>
                </a:rPr>
                <a:t>2</a:t>
              </a:r>
            </a:p>
          </p:txBody>
        </p:sp>
        <p:sp>
          <p:nvSpPr>
            <p:cNvPr id="67672"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0000"/>
                  </a:solidFill>
                  <a:latin typeface="Arial" charset="0"/>
                  <a:cs typeface="Arial" charset="0"/>
                </a:rPr>
                <a:t>3</a:t>
              </a:r>
            </a:p>
          </p:txBody>
        </p:sp>
        <p:sp>
          <p:nvSpPr>
            <p:cNvPr id="67673"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0000"/>
                  </a:solidFill>
                  <a:latin typeface="Arial" charset="0"/>
                  <a:cs typeface="Arial" charset="0"/>
                </a:rPr>
                <a:t>4</a:t>
              </a:r>
            </a:p>
          </p:txBody>
        </p:sp>
        <p:sp>
          <p:nvSpPr>
            <p:cNvPr id="67674"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0000"/>
                  </a:solidFill>
                  <a:latin typeface="Arial" charset="0"/>
                  <a:cs typeface="Arial" charset="0"/>
                </a:rPr>
                <a:t>5</a:t>
              </a:r>
            </a:p>
          </p:txBody>
        </p:sp>
        <p:sp>
          <p:nvSpPr>
            <p:cNvPr id="67675"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0000"/>
                  </a:solidFill>
                  <a:latin typeface="Arial" charset="0"/>
                  <a:cs typeface="Arial" charset="0"/>
                </a:rPr>
                <a:t>6</a:t>
              </a:r>
            </a:p>
          </p:txBody>
        </p:sp>
      </p:grpSp>
      <p:sp>
        <p:nvSpPr>
          <p:cNvPr id="67589" name="Rectangle 2"/>
          <p:cNvSpPr>
            <a:spLocks noGrp="1" noChangeArrowheads="1"/>
          </p:cNvSpPr>
          <p:nvPr>
            <p:ph type="title"/>
          </p:nvPr>
        </p:nvSpPr>
        <p:spPr>
          <a:xfrm>
            <a:off x="187325" y="141288"/>
            <a:ext cx="7508875" cy="1143000"/>
          </a:xfrm>
        </p:spPr>
        <p:txBody>
          <a:bodyPr/>
          <a:lstStyle/>
          <a:p>
            <a:pPr>
              <a:defRPr/>
            </a:pPr>
            <a:r>
              <a:rPr lang="en-US" sz="3400" dirty="0">
                <a:cs typeface="+mj-cs"/>
              </a:rPr>
              <a:t>Self-learning, forwarding: example</a:t>
            </a:r>
          </a:p>
        </p:txBody>
      </p:sp>
      <p:grpSp>
        <p:nvGrpSpPr>
          <p:cNvPr id="685088" name="Group 32"/>
          <p:cNvGrpSpPr>
            <a:grpSpLocks/>
          </p:cNvGrpSpPr>
          <p:nvPr/>
        </p:nvGrpSpPr>
        <p:grpSpPr bwMode="auto">
          <a:xfrm>
            <a:off x="6778625" y="1223963"/>
            <a:ext cx="1428750" cy="369887"/>
            <a:chOff x="1750" y="3514"/>
            <a:chExt cx="900" cy="233"/>
          </a:xfrm>
        </p:grpSpPr>
        <p:sp>
          <p:nvSpPr>
            <p:cNvPr id="67646" name="Rectangle 3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67647" name="Text Box 34"/>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FFFF"/>
                  </a:solidFill>
                  <a:latin typeface="Arial" charset="0"/>
                  <a:cs typeface="Arial" charset="0"/>
                </a:rPr>
                <a:t>A A</a:t>
              </a:r>
              <a:r>
                <a:rPr lang="ja-JP" altLang="en-US" i="0" smtClean="0">
                  <a:solidFill>
                    <a:srgbClr val="FFFFFF"/>
                  </a:solidFill>
                  <a:latin typeface="Arial" charset="0"/>
                  <a:cs typeface="Arial" charset="0"/>
                </a:rPr>
                <a:t>’</a:t>
              </a:r>
              <a:endParaRPr lang="en-US" i="0" dirty="0" smtClean="0">
                <a:solidFill>
                  <a:srgbClr val="FFFFFF"/>
                </a:solidFill>
                <a:latin typeface="Arial" charset="0"/>
                <a:cs typeface="Arial" charset="0"/>
              </a:endParaRPr>
            </a:p>
          </p:txBody>
        </p:sp>
        <p:sp>
          <p:nvSpPr>
            <p:cNvPr id="67648" name="Line 35"/>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49" name="Line 36"/>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685093" name="Group 37"/>
          <p:cNvGrpSpPr>
            <a:grpSpLocks/>
          </p:cNvGrpSpPr>
          <p:nvPr/>
        </p:nvGrpSpPr>
        <p:grpSpPr bwMode="auto">
          <a:xfrm>
            <a:off x="6994525" y="525463"/>
            <a:ext cx="1450975" cy="714375"/>
            <a:chOff x="4406" y="331"/>
            <a:chExt cx="914" cy="450"/>
          </a:xfrm>
        </p:grpSpPr>
        <p:sp>
          <p:nvSpPr>
            <p:cNvPr id="67642" name="Line 38"/>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43" name="Line 39"/>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44" name="Text Box 40"/>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smtClean="0">
                  <a:solidFill>
                    <a:srgbClr val="000000"/>
                  </a:solidFill>
                  <a:latin typeface="Arial" charset="0"/>
                  <a:cs typeface="Arial" charset="0"/>
                </a:rPr>
                <a:t>Source: A</a:t>
              </a:r>
            </a:p>
          </p:txBody>
        </p:sp>
        <p:sp>
          <p:nvSpPr>
            <p:cNvPr id="67645" name="Text Box 41"/>
            <p:cNvSpPr txBox="1">
              <a:spLocks noChangeArrowheads="1"/>
            </p:cNvSpPr>
            <p:nvPr/>
          </p:nvSpPr>
          <p:spPr bwMode="auto">
            <a:xfrm>
              <a:off x="4660" y="492"/>
              <a:ext cx="59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smtClean="0">
                  <a:solidFill>
                    <a:srgbClr val="000000"/>
                  </a:solidFill>
                  <a:latin typeface="Arial" charset="0"/>
                  <a:cs typeface="Arial" charset="0"/>
                </a:rPr>
                <a:t>Dest: A</a:t>
              </a:r>
              <a:r>
                <a:rPr lang="ja-JP" altLang="en-US" sz="1600" i="0" dirty="0" smtClean="0">
                  <a:solidFill>
                    <a:srgbClr val="000000"/>
                  </a:solidFill>
                  <a:latin typeface="Arial" charset="0"/>
                  <a:cs typeface="Arial" charset="0"/>
                </a:rPr>
                <a:t>’</a:t>
              </a:r>
              <a:endParaRPr lang="en-US" sz="1600" i="0" dirty="0" smtClean="0">
                <a:solidFill>
                  <a:srgbClr val="000000"/>
                </a:solidFill>
                <a:latin typeface="Arial" charset="0"/>
                <a:cs typeface="Arial" charset="0"/>
              </a:endParaRPr>
            </a:p>
          </p:txBody>
        </p:sp>
      </p:grpSp>
      <p:grpSp>
        <p:nvGrpSpPr>
          <p:cNvPr id="685115" name="Group 59"/>
          <p:cNvGrpSpPr>
            <a:grpSpLocks/>
          </p:cNvGrpSpPr>
          <p:nvPr/>
        </p:nvGrpSpPr>
        <p:grpSpPr bwMode="auto">
          <a:xfrm>
            <a:off x="5799138" y="2881313"/>
            <a:ext cx="1428750" cy="369887"/>
            <a:chOff x="1750" y="3514"/>
            <a:chExt cx="900" cy="233"/>
          </a:xfrm>
        </p:grpSpPr>
        <p:sp>
          <p:nvSpPr>
            <p:cNvPr id="67630" name="Rectangle 6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67631" name="Text Box 6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FFFF"/>
                  </a:solidFill>
                  <a:latin typeface="Arial" charset="0"/>
                  <a:cs typeface="Arial" charset="0"/>
                </a:rPr>
                <a:t>A A</a:t>
              </a:r>
              <a:r>
                <a:rPr lang="ja-JP" altLang="en-US" i="0" smtClean="0">
                  <a:solidFill>
                    <a:srgbClr val="FFFFFF"/>
                  </a:solidFill>
                  <a:latin typeface="Arial" charset="0"/>
                  <a:cs typeface="Arial" charset="0"/>
                </a:rPr>
                <a:t>’</a:t>
              </a:r>
              <a:endParaRPr lang="en-US" i="0" dirty="0" smtClean="0">
                <a:solidFill>
                  <a:srgbClr val="FFFFFF"/>
                </a:solidFill>
                <a:latin typeface="Arial" charset="0"/>
                <a:cs typeface="Arial" charset="0"/>
              </a:endParaRPr>
            </a:p>
          </p:txBody>
        </p:sp>
        <p:sp>
          <p:nvSpPr>
            <p:cNvPr id="67632" name="Line 6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33" name="Line 6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685120" name="Group 64"/>
          <p:cNvGrpSpPr>
            <a:grpSpLocks/>
          </p:cNvGrpSpPr>
          <p:nvPr/>
        </p:nvGrpSpPr>
        <p:grpSpPr bwMode="auto">
          <a:xfrm>
            <a:off x="5799138" y="2879725"/>
            <a:ext cx="1428750" cy="369888"/>
            <a:chOff x="1750" y="3514"/>
            <a:chExt cx="900" cy="233"/>
          </a:xfrm>
        </p:grpSpPr>
        <p:sp>
          <p:nvSpPr>
            <p:cNvPr id="67626" name="Rectangle 6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67627" name="Text Box 6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FFFF"/>
                  </a:solidFill>
                  <a:latin typeface="Arial" charset="0"/>
                  <a:cs typeface="Arial" charset="0"/>
                </a:rPr>
                <a:t>A A</a:t>
              </a:r>
              <a:r>
                <a:rPr lang="ja-JP" altLang="en-US" i="0" smtClean="0">
                  <a:solidFill>
                    <a:srgbClr val="FFFFFF"/>
                  </a:solidFill>
                  <a:latin typeface="Arial" charset="0"/>
                  <a:cs typeface="Arial" charset="0"/>
                </a:rPr>
                <a:t>’</a:t>
              </a:r>
              <a:endParaRPr lang="en-US" i="0" dirty="0" smtClean="0">
                <a:solidFill>
                  <a:srgbClr val="FFFFFF"/>
                </a:solidFill>
                <a:latin typeface="Arial" charset="0"/>
                <a:cs typeface="Arial" charset="0"/>
              </a:endParaRPr>
            </a:p>
          </p:txBody>
        </p:sp>
        <p:sp>
          <p:nvSpPr>
            <p:cNvPr id="67628" name="Line 6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29" name="Line 6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685125" name="Group 69"/>
          <p:cNvGrpSpPr>
            <a:grpSpLocks/>
          </p:cNvGrpSpPr>
          <p:nvPr/>
        </p:nvGrpSpPr>
        <p:grpSpPr bwMode="auto">
          <a:xfrm>
            <a:off x="5799138" y="2882900"/>
            <a:ext cx="1428750" cy="369888"/>
            <a:chOff x="1750" y="3514"/>
            <a:chExt cx="900" cy="233"/>
          </a:xfrm>
        </p:grpSpPr>
        <p:sp>
          <p:nvSpPr>
            <p:cNvPr id="67622" name="Rectangle 7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67623" name="Text Box 7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FFFF"/>
                  </a:solidFill>
                  <a:latin typeface="Arial" charset="0"/>
                  <a:cs typeface="Arial" charset="0"/>
                </a:rPr>
                <a:t>A A</a:t>
              </a:r>
              <a:r>
                <a:rPr lang="ja-JP" altLang="en-US" i="0" smtClean="0">
                  <a:solidFill>
                    <a:srgbClr val="FFFFFF"/>
                  </a:solidFill>
                  <a:latin typeface="Arial" charset="0"/>
                  <a:cs typeface="Arial" charset="0"/>
                </a:rPr>
                <a:t>’</a:t>
              </a:r>
              <a:endParaRPr lang="en-US" i="0" dirty="0" smtClean="0">
                <a:solidFill>
                  <a:srgbClr val="FFFFFF"/>
                </a:solidFill>
                <a:latin typeface="Arial" charset="0"/>
                <a:cs typeface="Arial" charset="0"/>
              </a:endParaRPr>
            </a:p>
          </p:txBody>
        </p:sp>
        <p:sp>
          <p:nvSpPr>
            <p:cNvPr id="67624" name="Line 7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25" name="Line 7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685130" name="Group 74"/>
          <p:cNvGrpSpPr>
            <a:grpSpLocks/>
          </p:cNvGrpSpPr>
          <p:nvPr/>
        </p:nvGrpSpPr>
        <p:grpSpPr bwMode="auto">
          <a:xfrm>
            <a:off x="5799138" y="2882900"/>
            <a:ext cx="1428750" cy="369888"/>
            <a:chOff x="1750" y="3514"/>
            <a:chExt cx="900" cy="233"/>
          </a:xfrm>
        </p:grpSpPr>
        <p:sp>
          <p:nvSpPr>
            <p:cNvPr id="67618" name="Rectangle 7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67619" name="Text Box 7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FFFF"/>
                  </a:solidFill>
                  <a:latin typeface="Arial" charset="0"/>
                  <a:cs typeface="Arial" charset="0"/>
                </a:rPr>
                <a:t>A A</a:t>
              </a:r>
              <a:r>
                <a:rPr lang="ja-JP" altLang="en-US" i="0" smtClean="0">
                  <a:solidFill>
                    <a:srgbClr val="FFFFFF"/>
                  </a:solidFill>
                  <a:latin typeface="Arial" charset="0"/>
                  <a:cs typeface="Arial" charset="0"/>
                </a:rPr>
                <a:t>’</a:t>
              </a:r>
              <a:endParaRPr lang="en-US" i="0" dirty="0" smtClean="0">
                <a:solidFill>
                  <a:srgbClr val="FFFFFF"/>
                </a:solidFill>
                <a:latin typeface="Arial" charset="0"/>
                <a:cs typeface="Arial" charset="0"/>
              </a:endParaRPr>
            </a:p>
          </p:txBody>
        </p:sp>
        <p:sp>
          <p:nvSpPr>
            <p:cNvPr id="67620" name="Line 7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21" name="Line 7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nvGrpSpPr>
          <p:cNvPr id="685135" name="Group 79"/>
          <p:cNvGrpSpPr>
            <a:grpSpLocks/>
          </p:cNvGrpSpPr>
          <p:nvPr/>
        </p:nvGrpSpPr>
        <p:grpSpPr bwMode="auto">
          <a:xfrm>
            <a:off x="5795963" y="2879725"/>
            <a:ext cx="1428750" cy="369888"/>
            <a:chOff x="1750" y="3514"/>
            <a:chExt cx="900" cy="233"/>
          </a:xfrm>
        </p:grpSpPr>
        <p:sp>
          <p:nvSpPr>
            <p:cNvPr id="67614" name="Rectangle 8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67615" name="Text Box 8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FFFF"/>
                  </a:solidFill>
                  <a:latin typeface="Arial" charset="0"/>
                  <a:cs typeface="Arial" charset="0"/>
                </a:rPr>
                <a:t>A A</a:t>
              </a:r>
              <a:r>
                <a:rPr lang="ja-JP" altLang="en-US" i="0" smtClean="0">
                  <a:solidFill>
                    <a:srgbClr val="FFFFFF"/>
                  </a:solidFill>
                  <a:latin typeface="Arial" charset="0"/>
                  <a:cs typeface="Arial" charset="0"/>
                </a:rPr>
                <a:t>’</a:t>
              </a:r>
              <a:endParaRPr lang="en-US" i="0" dirty="0" smtClean="0">
                <a:solidFill>
                  <a:srgbClr val="FFFFFF"/>
                </a:solidFill>
                <a:latin typeface="Arial" charset="0"/>
                <a:cs typeface="Arial" charset="0"/>
              </a:endParaRPr>
            </a:p>
          </p:txBody>
        </p:sp>
        <p:sp>
          <p:nvSpPr>
            <p:cNvPr id="67616" name="Line 8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17" name="Line 8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685140" name="Rectangle 84"/>
          <p:cNvSpPr>
            <a:spLocks noGrp="1" noChangeArrowheads="1"/>
          </p:cNvSpPr>
          <p:nvPr>
            <p:ph type="body" idx="1"/>
          </p:nvPr>
        </p:nvSpPr>
        <p:spPr>
          <a:xfrm>
            <a:off x="285750" y="1508125"/>
            <a:ext cx="4044950" cy="944563"/>
          </a:xfrm>
        </p:spPr>
        <p:txBody>
          <a:bodyPr/>
          <a:lstStyle/>
          <a:p>
            <a:pPr>
              <a:lnSpc>
                <a:spcPct val="90000"/>
              </a:lnSpc>
              <a:defRPr/>
            </a:pPr>
            <a:r>
              <a:rPr lang="en-US" dirty="0">
                <a:latin typeface="Gill Sans MT" charset="0"/>
                <a:cs typeface="+mn-cs"/>
              </a:rPr>
              <a:t>frame </a:t>
            </a:r>
            <a:r>
              <a:rPr lang="en-US" dirty="0" smtClean="0">
                <a:latin typeface="Gill Sans MT" charset="0"/>
                <a:cs typeface="+mn-cs"/>
              </a:rPr>
              <a:t>destination, A’, location unknown</a:t>
            </a:r>
            <a:r>
              <a:rPr lang="en-US" dirty="0">
                <a:latin typeface="Gill Sans MT" charset="0"/>
                <a:cs typeface="+mn-cs"/>
              </a:rPr>
              <a:t>:</a:t>
            </a:r>
            <a:endParaRPr lang="en-US" i="1" dirty="0">
              <a:latin typeface="Gill Sans MT" charset="0"/>
              <a:cs typeface="+mn-cs"/>
            </a:endParaRPr>
          </a:p>
        </p:txBody>
      </p:sp>
      <p:sp>
        <p:nvSpPr>
          <p:cNvPr id="685142" name="Text Box 86"/>
          <p:cNvSpPr txBox="1">
            <a:spLocks noChangeArrowheads="1"/>
          </p:cNvSpPr>
          <p:nvPr/>
        </p:nvSpPr>
        <p:spPr bwMode="auto">
          <a:xfrm>
            <a:off x="3349625" y="1847850"/>
            <a:ext cx="838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smtClean="0">
                <a:solidFill>
                  <a:srgbClr val="CC0000"/>
                </a:solidFill>
                <a:latin typeface="Gill Sans MT" charset="0"/>
              </a:rPr>
              <a:t>flood</a:t>
            </a:r>
          </a:p>
        </p:txBody>
      </p:sp>
      <p:grpSp>
        <p:nvGrpSpPr>
          <p:cNvPr id="685148" name="Group 92"/>
          <p:cNvGrpSpPr>
            <a:grpSpLocks/>
          </p:cNvGrpSpPr>
          <p:nvPr/>
        </p:nvGrpSpPr>
        <p:grpSpPr bwMode="auto">
          <a:xfrm>
            <a:off x="6130925" y="3981450"/>
            <a:ext cx="1428750" cy="369888"/>
            <a:chOff x="730" y="2472"/>
            <a:chExt cx="900" cy="233"/>
          </a:xfrm>
        </p:grpSpPr>
        <p:sp>
          <p:nvSpPr>
            <p:cNvPr id="67610" name="Rectangle 88"/>
            <p:cNvSpPr>
              <a:spLocks noChangeArrowheads="1"/>
            </p:cNvSpPr>
            <p:nvPr/>
          </p:nvSpPr>
          <p:spPr bwMode="auto">
            <a:xfrm>
              <a:off x="751" y="2500"/>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67611" name="Text Box 89"/>
            <p:cNvSpPr txBox="1">
              <a:spLocks noChangeArrowheads="1"/>
            </p:cNvSpPr>
            <p:nvPr/>
          </p:nvSpPr>
          <p:spPr bwMode="auto">
            <a:xfrm>
              <a:off x="730" y="2472"/>
              <a:ext cx="35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FFFFFF"/>
                  </a:solidFill>
                  <a:latin typeface="Arial" charset="0"/>
                  <a:cs typeface="Arial" charset="0"/>
                </a:rPr>
                <a:t>A</a:t>
              </a:r>
              <a:r>
                <a:rPr lang="ja-JP" altLang="en-US" i="0" smtClean="0">
                  <a:solidFill>
                    <a:srgbClr val="FFFFFF"/>
                  </a:solidFill>
                  <a:latin typeface="Arial" charset="0"/>
                  <a:cs typeface="Arial" charset="0"/>
                </a:rPr>
                <a:t>’</a:t>
              </a:r>
              <a:r>
                <a:rPr lang="en-US" i="0" dirty="0" smtClean="0">
                  <a:solidFill>
                    <a:srgbClr val="FFFFFF"/>
                  </a:solidFill>
                  <a:latin typeface="Arial" charset="0"/>
                  <a:cs typeface="Arial" charset="0"/>
                </a:rPr>
                <a:t> A</a:t>
              </a:r>
            </a:p>
          </p:txBody>
        </p:sp>
        <p:sp>
          <p:nvSpPr>
            <p:cNvPr id="67612" name="Line 90"/>
            <p:cNvSpPr>
              <a:spLocks noChangeShapeType="1"/>
            </p:cNvSpPr>
            <p:nvPr/>
          </p:nvSpPr>
          <p:spPr bwMode="auto">
            <a:xfrm>
              <a:off x="937" y="2493"/>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7613" name="Line 91"/>
            <p:cNvSpPr>
              <a:spLocks noChangeShapeType="1"/>
            </p:cNvSpPr>
            <p:nvPr/>
          </p:nvSpPr>
          <p:spPr bwMode="auto">
            <a:xfrm>
              <a:off x="1096" y="2498"/>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685149" name="Rectangle 93"/>
          <p:cNvSpPr>
            <a:spLocks noChangeArrowheads="1"/>
          </p:cNvSpPr>
          <p:nvPr/>
        </p:nvSpPr>
        <p:spPr bwMode="auto">
          <a:xfrm>
            <a:off x="300038" y="2425700"/>
            <a:ext cx="404495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79400" indent="-279400">
              <a:spcBef>
                <a:spcPct val="20000"/>
              </a:spcBef>
              <a:buClr>
                <a:srgbClr val="000099"/>
              </a:buClr>
              <a:buSzPct val="100000"/>
              <a:buFont typeface="Wingdings" charset="2"/>
              <a:buChar char="§"/>
              <a:defRPr/>
            </a:pPr>
            <a:r>
              <a:rPr lang="en-US" sz="2800" dirty="0">
                <a:solidFill>
                  <a:srgbClr val="000000"/>
                </a:solidFill>
                <a:latin typeface="Gill Sans MT" charset="0"/>
                <a:ea typeface="MS PGothic" pitchFamily="34" charset="-128"/>
              </a:rPr>
              <a:t>destination A location known:</a:t>
            </a:r>
            <a:endParaRPr lang="en-US" sz="2800" dirty="0">
              <a:solidFill>
                <a:srgbClr val="FF0000"/>
              </a:solidFill>
              <a:latin typeface="Gill Sans MT" charset="0"/>
              <a:ea typeface="MS PGothic" pitchFamily="34" charset="-128"/>
            </a:endParaRPr>
          </a:p>
        </p:txBody>
      </p:sp>
      <p:sp>
        <p:nvSpPr>
          <p:cNvPr id="685154" name="Rectangle 98"/>
          <p:cNvSpPr>
            <a:spLocks noChangeArrowheads="1"/>
          </p:cNvSpPr>
          <p:nvPr/>
        </p:nvSpPr>
        <p:spPr bwMode="auto">
          <a:xfrm>
            <a:off x="619125" y="2884488"/>
            <a:ext cx="3729038"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ts val="3000"/>
              </a:lnSpc>
              <a:spcBef>
                <a:spcPct val="20000"/>
              </a:spcBef>
              <a:buClr>
                <a:srgbClr val="000099"/>
              </a:buClr>
              <a:buSzPct val="65000"/>
              <a:buFont typeface="Wingdings" charset="0"/>
              <a:buNone/>
              <a:defRPr/>
            </a:pPr>
            <a:r>
              <a:rPr lang="en-US" sz="2800" dirty="0">
                <a:solidFill>
                  <a:srgbClr val="CC0000"/>
                </a:solidFill>
                <a:latin typeface="Gill Sans MT" charset="0"/>
                <a:ea typeface="MS PGothic" pitchFamily="34" charset="-128"/>
              </a:rPr>
              <a:t>            selectively send </a:t>
            </a:r>
          </a:p>
          <a:p>
            <a:pPr marL="342900" indent="-342900">
              <a:lnSpc>
                <a:spcPts val="3000"/>
              </a:lnSpc>
              <a:spcBef>
                <a:spcPct val="20000"/>
              </a:spcBef>
              <a:buClr>
                <a:srgbClr val="000099"/>
              </a:buClr>
              <a:buSzPct val="65000"/>
              <a:buFont typeface="Wingdings" charset="0"/>
              <a:buNone/>
              <a:defRPr/>
            </a:pPr>
            <a:r>
              <a:rPr lang="en-US" sz="2800" dirty="0">
                <a:solidFill>
                  <a:srgbClr val="CC0000"/>
                </a:solidFill>
                <a:latin typeface="Gill Sans MT" charset="0"/>
                <a:ea typeface="MS PGothic" pitchFamily="34" charset="-128"/>
              </a:rPr>
              <a:t>on just one link</a:t>
            </a:r>
          </a:p>
        </p:txBody>
      </p:sp>
      <p:grpSp>
        <p:nvGrpSpPr>
          <p:cNvPr id="116" name="Group 42"/>
          <p:cNvGrpSpPr>
            <a:grpSpLocks/>
          </p:cNvGrpSpPr>
          <p:nvPr/>
        </p:nvGrpSpPr>
        <p:grpSpPr bwMode="auto">
          <a:xfrm>
            <a:off x="1676400" y="4419600"/>
            <a:ext cx="3017838" cy="1444625"/>
            <a:chOff x="3441" y="3154"/>
            <a:chExt cx="1901" cy="910"/>
          </a:xfrm>
        </p:grpSpPr>
        <p:sp>
          <p:nvSpPr>
            <p:cNvPr id="117" name="Rectangle 43"/>
            <p:cNvSpPr>
              <a:spLocks noChangeArrowheads="1"/>
            </p:cNvSpPr>
            <p:nvPr/>
          </p:nvSpPr>
          <p:spPr bwMode="auto">
            <a:xfrm>
              <a:off x="3449" y="3154"/>
              <a:ext cx="1893" cy="90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fontAlgn="auto" hangingPunct="1">
                <a:spcBef>
                  <a:spcPts val="0"/>
                </a:spcBef>
                <a:spcAft>
                  <a:spcPts val="0"/>
                </a:spcAft>
                <a:defRPr/>
              </a:pPr>
              <a:endParaRPr lang="en-US" sz="1800" kern="0" dirty="0">
                <a:solidFill>
                  <a:srgbClr val="000000"/>
                </a:solidFill>
                <a:latin typeface="Arial" charset="0"/>
                <a:ea typeface="ＭＳ Ｐゴシック" charset="0"/>
                <a:cs typeface="Arial" charset="0"/>
              </a:endParaRPr>
            </a:p>
          </p:txBody>
        </p:sp>
        <p:sp>
          <p:nvSpPr>
            <p:cNvPr id="118"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fontAlgn="auto" hangingPunct="1">
                <a:spcBef>
                  <a:spcPts val="0"/>
                </a:spcBef>
                <a:spcAft>
                  <a:spcPts val="0"/>
                </a:spcAft>
                <a:defRPr/>
              </a:pPr>
              <a:r>
                <a:rPr lang="en-US" sz="1800" i="0" kern="0" dirty="0" smtClean="0">
                  <a:solidFill>
                    <a:srgbClr val="000000"/>
                  </a:solidFill>
                  <a:latin typeface="Arial" charset="0"/>
                  <a:cs typeface="Arial" charset="0"/>
                </a:rPr>
                <a:t>MAC addr   interface    TTL</a:t>
              </a:r>
            </a:p>
          </p:txBody>
        </p:sp>
        <p:sp>
          <p:nvSpPr>
            <p:cNvPr id="119" name="Line 45"/>
            <p:cNvSpPr>
              <a:spLocks noChangeShapeType="1"/>
            </p:cNvSpPr>
            <p:nvPr/>
          </p:nvSpPr>
          <p:spPr bwMode="auto">
            <a:xfrm>
              <a:off x="4226" y="3154"/>
              <a:ext cx="0" cy="9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120" name="Line 46"/>
            <p:cNvSpPr>
              <a:spLocks noChangeShapeType="1"/>
            </p:cNvSpPr>
            <p:nvPr/>
          </p:nvSpPr>
          <p:spPr bwMode="auto">
            <a:xfrm>
              <a:off x="4963" y="3157"/>
              <a:ext cx="0" cy="9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121" name="Line 47"/>
            <p:cNvSpPr>
              <a:spLocks noChangeShapeType="1"/>
            </p:cNvSpPr>
            <p:nvPr/>
          </p:nvSpPr>
          <p:spPr bwMode="auto">
            <a:xfrm>
              <a:off x="3452" y="3397"/>
              <a:ext cx="188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122" name="Text Box 48"/>
          <p:cNvSpPr txBox="1">
            <a:spLocks noChangeArrowheads="1"/>
          </p:cNvSpPr>
          <p:nvPr/>
        </p:nvSpPr>
        <p:spPr bwMode="auto">
          <a:xfrm>
            <a:off x="4776788" y="4808538"/>
            <a:ext cx="1778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800" dirty="0" smtClean="0">
                <a:solidFill>
                  <a:srgbClr val="000000"/>
                </a:solidFill>
                <a:latin typeface="Arial" charset="0"/>
                <a:cs typeface="Arial" charset="0"/>
              </a:rPr>
              <a:t>switch table </a:t>
            </a:r>
          </a:p>
          <a:p>
            <a:pPr algn="ctr">
              <a:defRPr/>
            </a:pPr>
            <a:r>
              <a:rPr lang="en-US" sz="1800" dirty="0" smtClean="0">
                <a:solidFill>
                  <a:srgbClr val="000000"/>
                </a:solidFill>
                <a:latin typeface="Arial" charset="0"/>
                <a:cs typeface="Arial" charset="0"/>
              </a:rPr>
              <a:t>(initially empty)</a:t>
            </a:r>
          </a:p>
        </p:txBody>
      </p:sp>
      <p:grpSp>
        <p:nvGrpSpPr>
          <p:cNvPr id="123" name="Group 49"/>
          <p:cNvGrpSpPr>
            <a:grpSpLocks/>
          </p:cNvGrpSpPr>
          <p:nvPr/>
        </p:nvGrpSpPr>
        <p:grpSpPr bwMode="auto">
          <a:xfrm>
            <a:off x="2111375" y="4852988"/>
            <a:ext cx="2471738" cy="376237"/>
            <a:chOff x="2376" y="3383"/>
            <a:chExt cx="1557" cy="237"/>
          </a:xfrm>
        </p:grpSpPr>
        <p:sp>
          <p:nvSpPr>
            <p:cNvPr id="124" name="Text Box 50"/>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smtClean="0">
                  <a:solidFill>
                    <a:srgbClr val="000000"/>
                  </a:solidFill>
                  <a:latin typeface="Arial" charset="0"/>
                  <a:cs typeface="Arial" charset="0"/>
                </a:rPr>
                <a:t>A</a:t>
              </a:r>
            </a:p>
          </p:txBody>
        </p:sp>
        <p:sp>
          <p:nvSpPr>
            <p:cNvPr id="125"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smtClean="0">
                  <a:solidFill>
                    <a:srgbClr val="000000"/>
                  </a:solidFill>
                  <a:latin typeface="Arial" charset="0"/>
                  <a:cs typeface="Arial" charset="0"/>
                </a:rPr>
                <a:t>1</a:t>
              </a:r>
            </a:p>
          </p:txBody>
        </p:sp>
        <p:sp>
          <p:nvSpPr>
            <p:cNvPr id="126"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smtClean="0">
                  <a:solidFill>
                    <a:srgbClr val="000000"/>
                  </a:solidFill>
                  <a:latin typeface="Arial" charset="0"/>
                  <a:cs typeface="Arial" charset="0"/>
                </a:rPr>
                <a:t>60</a:t>
              </a:r>
            </a:p>
          </p:txBody>
        </p:sp>
      </p:grpSp>
      <p:grpSp>
        <p:nvGrpSpPr>
          <p:cNvPr id="127" name="Group 94"/>
          <p:cNvGrpSpPr>
            <a:grpSpLocks/>
          </p:cNvGrpSpPr>
          <p:nvPr/>
        </p:nvGrpSpPr>
        <p:grpSpPr bwMode="auto">
          <a:xfrm>
            <a:off x="2108200" y="5138738"/>
            <a:ext cx="2471738" cy="374650"/>
            <a:chOff x="2376" y="3383"/>
            <a:chExt cx="1557" cy="236"/>
          </a:xfrm>
        </p:grpSpPr>
        <p:sp>
          <p:nvSpPr>
            <p:cNvPr id="128" name="Text Box 95"/>
            <p:cNvSpPr txBox="1">
              <a:spLocks noChangeArrowheads="1"/>
            </p:cNvSpPr>
            <p:nvPr/>
          </p:nvSpPr>
          <p:spPr bwMode="auto">
            <a:xfrm>
              <a:off x="2376" y="3388"/>
              <a:ext cx="2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smtClean="0">
                  <a:solidFill>
                    <a:srgbClr val="000000"/>
                  </a:solidFill>
                  <a:latin typeface="Arial" charset="0"/>
                  <a:cs typeface="Arial" charset="0"/>
                </a:rPr>
                <a:t>A</a:t>
              </a:r>
              <a:r>
                <a:rPr lang="ja-JP" altLang="en-US" sz="1800" smtClean="0">
                  <a:solidFill>
                    <a:srgbClr val="000000"/>
                  </a:solidFill>
                  <a:latin typeface="Arial" charset="0"/>
                  <a:cs typeface="Arial" charset="0"/>
                </a:rPr>
                <a:t>’</a:t>
              </a:r>
              <a:endParaRPr lang="en-US" sz="1800" dirty="0" smtClean="0">
                <a:solidFill>
                  <a:srgbClr val="000000"/>
                </a:solidFill>
                <a:latin typeface="Arial" charset="0"/>
                <a:cs typeface="Arial" charset="0"/>
              </a:endParaRPr>
            </a:p>
          </p:txBody>
        </p:sp>
        <p:sp>
          <p:nvSpPr>
            <p:cNvPr id="129"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smtClean="0">
                  <a:solidFill>
                    <a:srgbClr val="000000"/>
                  </a:solidFill>
                  <a:latin typeface="Arial" charset="0"/>
                  <a:cs typeface="Arial" charset="0"/>
                </a:rPr>
                <a:t>4</a:t>
              </a:r>
            </a:p>
          </p:txBody>
        </p:sp>
        <p:sp>
          <p:nvSpPr>
            <p:cNvPr id="130"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smtClean="0">
                  <a:solidFill>
                    <a:srgbClr val="000000"/>
                  </a:solidFill>
                  <a:latin typeface="Arial" charset="0"/>
                  <a:cs typeface="Arial" charset="0"/>
                </a:rPr>
                <a:t>60</a:t>
              </a:r>
            </a:p>
          </p:txBody>
        </p:sp>
      </p:grpSp>
      <p:sp>
        <p:nvSpPr>
          <p:cNvPr id="3" name="灯片编号占位符 2"/>
          <p:cNvSpPr>
            <a:spLocks noGrp="1"/>
          </p:cNvSpPr>
          <p:nvPr>
            <p:ph type="sldNum" sz="quarter" idx="4294967295"/>
          </p:nvPr>
        </p:nvSpPr>
        <p:spPr>
          <a:xfrm>
            <a:off x="6588125"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6772F88B-B40A-9843-A7D6-E3374EA92195}" type="slidenum">
              <a:rPr lang="en-US" altLang="en-US" sz="1200" smtClean="0">
                <a:latin typeface="Comic Sans MS" charset="0"/>
              </a:rPr>
              <a:pPr>
                <a:defRPr/>
              </a:pPr>
              <a:t>41</a:t>
            </a:fld>
            <a:endParaRPr lang="en-US" altLang="en-US" sz="1200" smtClean="0">
              <a:latin typeface="Comic Sans MS" charset="0"/>
            </a:endParaRPr>
          </a:p>
        </p:txBody>
      </p:sp>
      <p:sp>
        <p:nvSpPr>
          <p:cNvPr id="113"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421563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85088"/>
                                        </p:tgtEl>
                                        <p:attrNameLst>
                                          <p:attrName>style.visibility</p:attrName>
                                        </p:attrNameLst>
                                      </p:cBhvr>
                                      <p:to>
                                        <p:strVal val="visible"/>
                                      </p:to>
                                    </p:set>
                                    <p:animEffect transition="in" filter="dissolve">
                                      <p:cBhvr>
                                        <p:cTn id="7" dur="500"/>
                                        <p:tgtEl>
                                          <p:spTgt spid="685088"/>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685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685093"/>
                                        </p:tgtEl>
                                        <p:attrNameLst>
                                          <p:attrName>style.visibility</p:attrName>
                                        </p:attrNameLst>
                                      </p:cBhvr>
                                      <p:to>
                                        <p:strVal val="hidden"/>
                                      </p:to>
                                    </p:set>
                                  </p:childTnLst>
                                </p:cTn>
                              </p:par>
                              <p:par>
                                <p:cTn id="15" presetID="0" presetClass="path" presetSubtype="0" accel="50000" decel="50000" fill="hold" nodeType="withEffect">
                                  <p:stCondLst>
                                    <p:cond delay="0"/>
                                  </p:stCondLst>
                                  <p:childTnLst>
                                    <p:animMotion origin="layout" path="M -4.44444E-6 -2.59259E-6 L -0.10694 0.11482 L -0.10694 0.24329 " pathEditMode="relative" rAng="0" ptsTypes="AAA">
                                      <p:cBhvr>
                                        <p:cTn id="16" dur="2000" fill="hold"/>
                                        <p:tgtEl>
                                          <p:spTgt spid="685088"/>
                                        </p:tgtEl>
                                        <p:attrNameLst>
                                          <p:attrName>ppt_x</p:attrName>
                                          <p:attrName>ppt_y</p:attrName>
                                        </p:attrNameLst>
                                      </p:cBhvr>
                                      <p:rCtr x="-5347" y="12153"/>
                                    </p:animMotion>
                                  </p:childTnLst>
                                </p:cTn>
                              </p:par>
                            </p:childTnLst>
                          </p:cTn>
                        </p:par>
                        <p:par>
                          <p:cTn id="17" fill="hold" nodeType="afterGroup">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685140">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5142"/>
                                        </p:tgtEl>
                                        <p:attrNameLst>
                                          <p:attrName>style.visibility</p:attrName>
                                        </p:attrNameLst>
                                      </p:cBhvr>
                                      <p:to>
                                        <p:strVal val="visible"/>
                                      </p:to>
                                    </p:set>
                                  </p:childTnLst>
                                </p:cTn>
                              </p:par>
                            </p:childTnLst>
                          </p:cTn>
                        </p:par>
                        <p:par>
                          <p:cTn id="24" fill="hold" nodeType="afterGroup">
                            <p:stCondLst>
                              <p:cond delay="0"/>
                            </p:stCondLst>
                            <p:childTnLst>
                              <p:par>
                                <p:cTn id="25" presetID="1" presetClass="exit" presetSubtype="0" fill="hold" nodeType="afterEffect">
                                  <p:stCondLst>
                                    <p:cond delay="0"/>
                                  </p:stCondLst>
                                  <p:childTnLst>
                                    <p:set>
                                      <p:cBhvr>
                                        <p:cTn id="26" dur="1" fill="hold">
                                          <p:stCondLst>
                                            <p:cond delay="0"/>
                                          </p:stCondLst>
                                        </p:cTn>
                                        <p:tgtEl>
                                          <p:spTgt spid="68508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85115"/>
                                        </p:tgtEl>
                                        <p:attrNameLst>
                                          <p:attrName>style.visibility</p:attrName>
                                        </p:attrNameLst>
                                      </p:cBhvr>
                                      <p:to>
                                        <p:strVal val="visible"/>
                                      </p:to>
                                    </p:set>
                                  </p:childTnLst>
                                </p:cTn>
                              </p:par>
                              <p:par>
                                <p:cTn id="29" presetID="0" presetClass="path" presetSubtype="0" accel="50000" decel="50000" fill="hold" nodeType="withEffect">
                                  <p:stCondLst>
                                    <p:cond delay="0"/>
                                  </p:stCondLst>
                                  <p:childTnLst>
                                    <p:animMotion origin="layout" path="M 2.5E-6 6.2963E-6 L -0.12118 -0.09814 " pathEditMode="relative" ptsTypes="AA">
                                      <p:cBhvr>
                                        <p:cTn id="30" dur="2000" fill="hold"/>
                                        <p:tgtEl>
                                          <p:spTgt spid="685115"/>
                                        </p:tgtEl>
                                        <p:attrNameLst>
                                          <p:attrName>ppt_x</p:attrName>
                                          <p:attrName>ppt_y</p:attrName>
                                        </p:attrNameLst>
                                      </p:cBhvr>
                                    </p:animMotion>
                                  </p:childTnLst>
                                </p:cTn>
                              </p:par>
                              <p:par>
                                <p:cTn id="31" presetID="1" presetClass="entr" presetSubtype="0" fill="hold" nodeType="withEffect">
                                  <p:stCondLst>
                                    <p:cond delay="0"/>
                                  </p:stCondLst>
                                  <p:childTnLst>
                                    <p:set>
                                      <p:cBhvr>
                                        <p:cTn id="32" dur="1" fill="hold">
                                          <p:stCondLst>
                                            <p:cond delay="0"/>
                                          </p:stCondLst>
                                        </p:cTn>
                                        <p:tgtEl>
                                          <p:spTgt spid="685120"/>
                                        </p:tgtEl>
                                        <p:attrNameLst>
                                          <p:attrName>style.visibility</p:attrName>
                                        </p:attrNameLst>
                                      </p:cBhvr>
                                      <p:to>
                                        <p:strVal val="visible"/>
                                      </p:to>
                                    </p:set>
                                  </p:childTnLst>
                                </p:cTn>
                              </p:par>
                              <p:par>
                                <p:cTn id="33" presetID="0" presetClass="path" presetSubtype="0" accel="50000" decel="50000" fill="hold" nodeType="withEffect">
                                  <p:stCondLst>
                                    <p:cond delay="0"/>
                                  </p:stCondLst>
                                  <p:childTnLst>
                                    <p:animMotion origin="layout" path="M 3.61111E-6 -7.40741E-7 L -0.09532 0.14352 " pathEditMode="relative" rAng="0" ptsTypes="AA">
                                      <p:cBhvr>
                                        <p:cTn id="34" dur="2000" fill="hold"/>
                                        <p:tgtEl>
                                          <p:spTgt spid="685120"/>
                                        </p:tgtEl>
                                        <p:attrNameLst>
                                          <p:attrName>ppt_x</p:attrName>
                                          <p:attrName>ppt_y</p:attrName>
                                        </p:attrNameLst>
                                      </p:cBhvr>
                                      <p:rCtr x="-4774" y="7176"/>
                                    </p:animMotion>
                                  </p:childTnLst>
                                </p:cTn>
                              </p:par>
                              <p:par>
                                <p:cTn id="35" presetID="1" presetClass="entr" presetSubtype="0" fill="hold" nodeType="withEffect">
                                  <p:stCondLst>
                                    <p:cond delay="0"/>
                                  </p:stCondLst>
                                  <p:childTnLst>
                                    <p:set>
                                      <p:cBhvr>
                                        <p:cTn id="36" dur="1" fill="hold">
                                          <p:stCondLst>
                                            <p:cond delay="0"/>
                                          </p:stCondLst>
                                        </p:cTn>
                                        <p:tgtEl>
                                          <p:spTgt spid="685125"/>
                                        </p:tgtEl>
                                        <p:attrNameLst>
                                          <p:attrName>style.visibility</p:attrName>
                                        </p:attrNameLst>
                                      </p:cBhvr>
                                      <p:to>
                                        <p:strVal val="visible"/>
                                      </p:to>
                                    </p:set>
                                  </p:childTnLst>
                                </p:cTn>
                              </p:par>
                              <p:par>
                                <p:cTn id="37" presetID="0" presetClass="path" presetSubtype="0" accel="50000" decel="50000" fill="hold" nodeType="withEffect">
                                  <p:stCondLst>
                                    <p:cond delay="0"/>
                                  </p:stCondLst>
                                  <p:childTnLst>
                                    <p:animMotion origin="layout" path="M 3.61111E-6 -7.40741E-7 L 0.03489 0.15509 " pathEditMode="relative" rAng="0" ptsTypes="AA">
                                      <p:cBhvr>
                                        <p:cTn id="38" dur="2000" fill="hold"/>
                                        <p:tgtEl>
                                          <p:spTgt spid="685125"/>
                                        </p:tgtEl>
                                        <p:attrNameLst>
                                          <p:attrName>ppt_x</p:attrName>
                                          <p:attrName>ppt_y</p:attrName>
                                        </p:attrNameLst>
                                      </p:cBhvr>
                                      <p:rCtr x="1736" y="7755"/>
                                    </p:animMotion>
                                  </p:childTnLst>
                                </p:cTn>
                              </p:par>
                              <p:par>
                                <p:cTn id="39" presetID="1" presetClass="entr" presetSubtype="0" fill="hold" nodeType="withEffect">
                                  <p:stCondLst>
                                    <p:cond delay="0"/>
                                  </p:stCondLst>
                                  <p:childTnLst>
                                    <p:set>
                                      <p:cBhvr>
                                        <p:cTn id="40" dur="1" fill="hold">
                                          <p:stCondLst>
                                            <p:cond delay="0"/>
                                          </p:stCondLst>
                                        </p:cTn>
                                        <p:tgtEl>
                                          <p:spTgt spid="685130"/>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3.61111E-6 -7.40741E-7 L 0.16163 0.06667 " pathEditMode="relative" rAng="0" ptsTypes="AA">
                                      <p:cBhvr>
                                        <p:cTn id="42" dur="2000" fill="hold"/>
                                        <p:tgtEl>
                                          <p:spTgt spid="685130"/>
                                        </p:tgtEl>
                                        <p:attrNameLst>
                                          <p:attrName>ppt_x</p:attrName>
                                          <p:attrName>ppt_y</p:attrName>
                                        </p:attrNameLst>
                                      </p:cBhvr>
                                      <p:rCtr x="8073" y="3333"/>
                                    </p:animMotion>
                                  </p:childTnLst>
                                </p:cTn>
                              </p:par>
                              <p:par>
                                <p:cTn id="43" presetID="1" presetClass="entr" presetSubtype="0" fill="hold" nodeType="withEffect">
                                  <p:stCondLst>
                                    <p:cond delay="0"/>
                                  </p:stCondLst>
                                  <p:childTnLst>
                                    <p:set>
                                      <p:cBhvr>
                                        <p:cTn id="44" dur="1" fill="hold">
                                          <p:stCondLst>
                                            <p:cond delay="0"/>
                                          </p:stCondLst>
                                        </p:cTn>
                                        <p:tgtEl>
                                          <p:spTgt spid="685135"/>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8.33333E-7 -3.7037E-6 L 0.11545 -0.10231 " pathEditMode="relative" rAng="0" ptsTypes="AA">
                                      <p:cBhvr>
                                        <p:cTn id="46" dur="2000" fill="hold"/>
                                        <p:tgtEl>
                                          <p:spTgt spid="685135"/>
                                        </p:tgtEl>
                                        <p:attrNameLst>
                                          <p:attrName>ppt_x</p:attrName>
                                          <p:attrName>ppt_y</p:attrName>
                                        </p:attrNameLst>
                                      </p:cBhvr>
                                      <p:rCtr x="5764" y="-5116"/>
                                    </p:animMotion>
                                  </p:childTnLst>
                                </p:cTn>
                              </p:par>
                            </p:childTnLst>
                          </p:cTn>
                        </p:par>
                        <p:par>
                          <p:cTn id="47" fill="hold" nodeType="afterGroup">
                            <p:stCondLst>
                              <p:cond delay="2000"/>
                            </p:stCondLst>
                            <p:childTnLst>
                              <p:par>
                                <p:cTn id="48" presetID="1" presetClass="exit" presetSubtype="0" fill="hold" nodeType="afterEffect">
                                  <p:stCondLst>
                                    <p:cond delay="0"/>
                                  </p:stCondLst>
                                  <p:childTnLst>
                                    <p:set>
                                      <p:cBhvr>
                                        <p:cTn id="49" dur="1" fill="hold">
                                          <p:stCondLst>
                                            <p:cond delay="0"/>
                                          </p:stCondLst>
                                        </p:cTn>
                                        <p:tgtEl>
                                          <p:spTgt spid="685135"/>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685130"/>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685125"/>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685120"/>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685115"/>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685148"/>
                                        </p:tgtEl>
                                        <p:attrNameLst>
                                          <p:attrName>style.visibility</p:attrName>
                                        </p:attrNameLst>
                                      </p:cBhvr>
                                      <p:to>
                                        <p:strVal val="visible"/>
                                      </p:to>
                                    </p:set>
                                    <p:animEffect transition="in" filter="dissolve">
                                      <p:cBhvr>
                                        <p:cTn id="62" dur="500"/>
                                        <p:tgtEl>
                                          <p:spTgt spid="685148"/>
                                        </p:tgtEl>
                                      </p:cBhvr>
                                    </p:animEffect>
                                  </p:childTnLst>
                                </p:cTn>
                              </p:par>
                            </p:childTnLst>
                          </p:cTn>
                        </p:par>
                        <p:par>
                          <p:cTn id="63" fill="hold" nodeType="afterGroup">
                            <p:stCondLst>
                              <p:cond delay="500"/>
                            </p:stCondLst>
                            <p:childTnLst>
                              <p:par>
                                <p:cTn id="64" presetID="0" presetClass="path" presetSubtype="0" accel="50000" decel="50000" fill="hold" nodeType="afterEffect">
                                  <p:stCondLst>
                                    <p:cond delay="0"/>
                                  </p:stCondLst>
                                  <p:childTnLst>
                                    <p:animMotion origin="layout" path="M -0.00139 -0.00509 L -0.03767 -0.17014 " pathEditMode="relative" rAng="0" ptsTypes="AA">
                                      <p:cBhvr>
                                        <p:cTn id="65" dur="2000" fill="hold"/>
                                        <p:tgtEl>
                                          <p:spTgt spid="685148"/>
                                        </p:tgtEl>
                                        <p:attrNameLst>
                                          <p:attrName>ppt_x</p:attrName>
                                          <p:attrName>ppt_y</p:attrName>
                                        </p:attrNameLst>
                                      </p:cBhvr>
                                      <p:rCtr x="-1823" y="-8264"/>
                                    </p:animMotion>
                                  </p:childTnLst>
                                </p:cTn>
                              </p:par>
                            </p:childTnLst>
                          </p:cTn>
                        </p:par>
                        <p:par>
                          <p:cTn id="66" fill="hold" nodeType="afterGroup">
                            <p:stCondLst>
                              <p:cond delay="2500"/>
                            </p:stCondLst>
                            <p:childTnLst>
                              <p:par>
                                <p:cTn id="67" presetID="1" presetClass="entr" presetSubtype="0" fill="hold" grpId="0" nodeType="afterEffect">
                                  <p:stCondLst>
                                    <p:cond delay="0"/>
                                  </p:stCondLst>
                                  <p:childTnLst>
                                    <p:set>
                                      <p:cBhvr>
                                        <p:cTn id="68" dur="1" fill="hold">
                                          <p:stCondLst>
                                            <p:cond delay="0"/>
                                          </p:stCondLst>
                                        </p:cTn>
                                        <p:tgtEl>
                                          <p:spTgt spid="685149">
                                            <p:txEl>
                                              <p:pRg st="0" end="0"/>
                                            </p:txEl>
                                          </p:spTgt>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85154">
                                            <p:txEl>
                                              <p:pRg st="0" end="0"/>
                                            </p:txEl>
                                          </p:spTgt>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85154">
                                            <p:txEl>
                                              <p:pRg st="1" end="1"/>
                                            </p:txEl>
                                          </p:spTgt>
                                        </p:tgtEl>
                                        <p:attrNameLst>
                                          <p:attrName>style.visibility</p:attrName>
                                        </p:attrNameLst>
                                      </p:cBhvr>
                                      <p:to>
                                        <p:strVal val="visible"/>
                                      </p:to>
                                    </p:set>
                                  </p:childTnLst>
                                </p:cTn>
                              </p:par>
                            </p:childTnLst>
                          </p:cTn>
                        </p:par>
                        <p:par>
                          <p:cTn id="77" fill="hold" nodeType="afterGroup">
                            <p:stCondLst>
                              <p:cond delay="0"/>
                            </p:stCondLst>
                            <p:childTnLst>
                              <p:par>
                                <p:cTn id="78" presetID="0" presetClass="path" presetSubtype="0" accel="50000" decel="50000" fill="hold" nodeType="afterEffect">
                                  <p:stCondLst>
                                    <p:cond delay="0"/>
                                  </p:stCondLst>
                                  <p:childTnLst>
                                    <p:animMotion origin="layout" path="M -0.03611 -0.1588 L -0.03472 -0.32871 " pathEditMode="relative" ptsTypes="AA">
                                      <p:cBhvr>
                                        <p:cTn id="79" dur="2000" fill="hold"/>
                                        <p:tgtEl>
                                          <p:spTgt spid="685148"/>
                                        </p:tgtEl>
                                        <p:attrNameLst>
                                          <p:attrName>ppt_x</p:attrName>
                                          <p:attrName>ppt_y</p:attrName>
                                        </p:attrNameLst>
                                      </p:cBhvr>
                                    </p:animMotion>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nodeType="clickEffect">
                                  <p:stCondLst>
                                    <p:cond delay="0"/>
                                  </p:stCondLst>
                                  <p:childTnLst>
                                    <p:set>
                                      <p:cBhvr>
                                        <p:cTn id="83" dur="1" fill="hold">
                                          <p:stCondLst>
                                            <p:cond delay="0"/>
                                          </p:stCondLst>
                                        </p:cTn>
                                        <p:tgtEl>
                                          <p:spTgt spid="116"/>
                                        </p:tgtEl>
                                        <p:attrNameLst>
                                          <p:attrName>style.visibility</p:attrName>
                                        </p:attrNameLst>
                                      </p:cBhvr>
                                      <p:to>
                                        <p:strVal val="visible"/>
                                      </p:to>
                                    </p:set>
                                    <p:animEffect transition="in" filter="dissolve">
                                      <p:cBhvr>
                                        <p:cTn id="84" dur="500"/>
                                        <p:tgtEl>
                                          <p:spTgt spid="11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dissolve">
                                      <p:cBhvr>
                                        <p:cTn id="87" dur="500"/>
                                        <p:tgtEl>
                                          <p:spTgt spid="122"/>
                                        </p:tgtEl>
                                      </p:cBhvr>
                                    </p:animEffect>
                                  </p:childTnLst>
                                </p:cTn>
                              </p:par>
                            </p:childTnLst>
                          </p:cTn>
                        </p:par>
                        <p:par>
                          <p:cTn id="88" fill="hold" nodeType="afterGroup">
                            <p:stCondLst>
                              <p:cond delay="500"/>
                            </p:stCondLst>
                            <p:childTnLst>
                              <p:par>
                                <p:cTn id="89" presetID="9" presetClass="entr" presetSubtype="0" fill="hold" nodeType="after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dissolve">
                                      <p:cBhvr>
                                        <p:cTn id="91" dur="500"/>
                                        <p:tgtEl>
                                          <p:spTgt spid="123"/>
                                        </p:tgtEl>
                                      </p:cBhvr>
                                    </p:animEffect>
                                  </p:childTnLst>
                                </p:cTn>
                              </p:par>
                            </p:childTnLst>
                          </p:cTn>
                        </p:par>
                        <p:par>
                          <p:cTn id="92" fill="hold" nodeType="afterGroup">
                            <p:stCondLst>
                              <p:cond delay="1000"/>
                            </p:stCondLst>
                            <p:childTnLst>
                              <p:par>
                                <p:cTn id="93" presetID="9" presetClass="entr" presetSubtype="0" fill="hold" nodeType="afterEffect">
                                  <p:stCondLst>
                                    <p:cond delay="0"/>
                                  </p:stCondLst>
                                  <p:childTnLst>
                                    <p:set>
                                      <p:cBhvr>
                                        <p:cTn id="94" dur="1" fill="hold">
                                          <p:stCondLst>
                                            <p:cond delay="0"/>
                                          </p:stCondLst>
                                        </p:cTn>
                                        <p:tgtEl>
                                          <p:spTgt spid="127"/>
                                        </p:tgtEl>
                                        <p:attrNameLst>
                                          <p:attrName>style.visibility</p:attrName>
                                        </p:attrNameLst>
                                      </p:cBhvr>
                                      <p:to>
                                        <p:strVal val="visible"/>
                                      </p:to>
                                    </p:set>
                                    <p:animEffect transition="in" filter="dissolve">
                                      <p:cBhvr>
                                        <p:cTn id="95"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140" grpId="0" build="p"/>
      <p:bldP spid="685142" grpId="0"/>
      <p:bldP spid="685149" grpId="0" build="p"/>
      <p:bldP spid="685154" grpId="0" build="p"/>
      <p:bldP spid="1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5"/>
          <p:cNvSpPr>
            <a:spLocks noGrp="1" noChangeArrowheads="1"/>
          </p:cNvSpPr>
          <p:nvPr>
            <p:ph type="title"/>
          </p:nvPr>
        </p:nvSpPr>
        <p:spPr>
          <a:xfrm>
            <a:off x="546100" y="0"/>
            <a:ext cx="7772400" cy="1143000"/>
          </a:xfrm>
        </p:spPr>
        <p:txBody>
          <a:bodyPr/>
          <a:lstStyle/>
          <a:p>
            <a:pPr>
              <a:defRPr/>
            </a:pPr>
            <a:r>
              <a:rPr lang="en-US" sz="3400" dirty="0">
                <a:cs typeface="+mj-cs"/>
              </a:rPr>
              <a:t>Interconnecting switches</a:t>
            </a:r>
          </a:p>
        </p:txBody>
      </p:sp>
      <p:sp>
        <p:nvSpPr>
          <p:cNvPr id="68613" name="Rectangle 6"/>
          <p:cNvSpPr>
            <a:spLocks noGrp="1" noChangeArrowheads="1"/>
          </p:cNvSpPr>
          <p:nvPr>
            <p:ph type="body" idx="1"/>
          </p:nvPr>
        </p:nvSpPr>
        <p:spPr>
          <a:xfrm>
            <a:off x="698500" y="1320800"/>
            <a:ext cx="7881938" cy="682625"/>
          </a:xfrm>
        </p:spPr>
        <p:txBody>
          <a:bodyPr/>
          <a:lstStyle/>
          <a:p>
            <a:pPr marL="0" indent="0">
              <a:buFontTx/>
              <a:buNone/>
              <a:defRPr/>
            </a:pPr>
            <a:r>
              <a:rPr lang="en-US" sz="2500" dirty="0" smtClean="0">
                <a:cs typeface="+mn-cs"/>
              </a:rPr>
              <a:t>self-learning switches </a:t>
            </a:r>
            <a:r>
              <a:rPr lang="en-US" sz="2500" dirty="0">
                <a:cs typeface="+mn-cs"/>
              </a:rPr>
              <a:t>can be connected </a:t>
            </a:r>
            <a:r>
              <a:rPr lang="en-US" sz="2500" dirty="0" smtClean="0">
                <a:cs typeface="+mn-cs"/>
              </a:rPr>
              <a:t>together:</a:t>
            </a:r>
            <a:endParaRPr lang="en-US" sz="2500" dirty="0">
              <a:cs typeface="+mn-cs"/>
            </a:endParaRPr>
          </a:p>
        </p:txBody>
      </p:sp>
      <p:sp>
        <p:nvSpPr>
          <p:cNvPr id="681030" name="Rectangle 70"/>
          <p:cNvSpPr>
            <a:spLocks noChangeArrowheads="1"/>
          </p:cNvSpPr>
          <p:nvPr/>
        </p:nvSpPr>
        <p:spPr bwMode="auto">
          <a:xfrm>
            <a:off x="690563" y="4535488"/>
            <a:ext cx="7881937"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20000"/>
              </a:spcBef>
              <a:buClr>
                <a:srgbClr val="000099"/>
              </a:buClr>
              <a:buSzPct val="65000"/>
              <a:defRPr/>
            </a:pPr>
            <a:r>
              <a:rPr lang="en-US" sz="2500" i="1" u="sng" dirty="0">
                <a:solidFill>
                  <a:srgbClr val="CC0000"/>
                </a:solidFill>
                <a:latin typeface="+mn-lt"/>
                <a:ea typeface="MS PGothic" pitchFamily="34" charset="-128"/>
              </a:rPr>
              <a:t>Q:</a:t>
            </a:r>
            <a:r>
              <a:rPr lang="en-US" sz="2500" i="1" dirty="0">
                <a:solidFill>
                  <a:srgbClr val="000000"/>
                </a:solidFill>
                <a:latin typeface="+mn-lt"/>
                <a:ea typeface="MS PGothic" pitchFamily="34" charset="-128"/>
              </a:rPr>
              <a:t> </a:t>
            </a:r>
            <a:r>
              <a:rPr lang="en-US" sz="2500" dirty="0">
                <a:solidFill>
                  <a:srgbClr val="000000"/>
                </a:solidFill>
                <a:latin typeface="+mn-lt"/>
                <a:ea typeface="MS PGothic" pitchFamily="34" charset="-128"/>
              </a:rPr>
              <a:t>sending from A to G - how does S</a:t>
            </a:r>
            <a:r>
              <a:rPr lang="en-US" sz="2500" baseline="-25000" dirty="0">
                <a:solidFill>
                  <a:srgbClr val="000000"/>
                </a:solidFill>
                <a:latin typeface="+mn-lt"/>
                <a:ea typeface="MS PGothic" pitchFamily="34" charset="-128"/>
              </a:rPr>
              <a:t>1</a:t>
            </a:r>
            <a:r>
              <a:rPr lang="en-US" sz="2500" dirty="0">
                <a:solidFill>
                  <a:srgbClr val="000000"/>
                </a:solidFill>
                <a:latin typeface="+mn-lt"/>
                <a:ea typeface="MS PGothic" pitchFamily="34" charset="-128"/>
              </a:rPr>
              <a:t> know to forward frame destined to G via S</a:t>
            </a:r>
            <a:r>
              <a:rPr lang="en-US" sz="2500" baseline="-25000" dirty="0">
                <a:solidFill>
                  <a:srgbClr val="000000"/>
                </a:solidFill>
                <a:latin typeface="+mn-lt"/>
                <a:ea typeface="MS PGothic" pitchFamily="34" charset="-128"/>
              </a:rPr>
              <a:t>4</a:t>
            </a:r>
            <a:r>
              <a:rPr lang="en-US" sz="2500" dirty="0">
                <a:solidFill>
                  <a:srgbClr val="000000"/>
                </a:solidFill>
                <a:latin typeface="+mn-lt"/>
                <a:ea typeface="MS PGothic" pitchFamily="34" charset="-128"/>
              </a:rPr>
              <a:t> and S</a:t>
            </a:r>
            <a:r>
              <a:rPr lang="en-US" sz="2500" baseline="-25000" dirty="0">
                <a:solidFill>
                  <a:srgbClr val="000000"/>
                </a:solidFill>
                <a:latin typeface="+mn-lt"/>
                <a:ea typeface="MS PGothic" pitchFamily="34" charset="-128"/>
              </a:rPr>
              <a:t>3</a:t>
            </a:r>
            <a:r>
              <a:rPr lang="en-US" sz="2500" dirty="0">
                <a:solidFill>
                  <a:srgbClr val="000000"/>
                </a:solidFill>
                <a:latin typeface="+mn-lt"/>
                <a:ea typeface="MS PGothic" pitchFamily="34" charset="-128"/>
              </a:rPr>
              <a:t>?</a:t>
            </a:r>
          </a:p>
          <a:p>
            <a:pPr marL="457200" indent="-287338">
              <a:lnSpc>
                <a:spcPct val="85000"/>
              </a:lnSpc>
              <a:spcBef>
                <a:spcPct val="20000"/>
              </a:spcBef>
              <a:buClr>
                <a:srgbClr val="000099"/>
              </a:buClr>
              <a:buSzPct val="100000"/>
              <a:buFont typeface="Wingdings" charset="2"/>
              <a:buChar char="§"/>
              <a:defRPr/>
            </a:pPr>
            <a:r>
              <a:rPr lang="en-US" sz="2500" i="1" u="sng" dirty="0">
                <a:solidFill>
                  <a:srgbClr val="CC0000"/>
                </a:solidFill>
                <a:latin typeface="+mn-lt"/>
                <a:ea typeface="MS PGothic" pitchFamily="34" charset="-128"/>
              </a:rPr>
              <a:t>A:</a:t>
            </a:r>
            <a:r>
              <a:rPr lang="en-US" sz="2500" i="1" dirty="0">
                <a:solidFill>
                  <a:srgbClr val="CC0000"/>
                </a:solidFill>
                <a:latin typeface="+mn-lt"/>
                <a:ea typeface="MS PGothic" pitchFamily="34" charset="-128"/>
              </a:rPr>
              <a:t> </a:t>
            </a:r>
            <a:r>
              <a:rPr lang="en-US" sz="2500" dirty="0">
                <a:solidFill>
                  <a:srgbClr val="000000"/>
                </a:solidFill>
                <a:latin typeface="+mn-lt"/>
                <a:ea typeface="MS PGothic" pitchFamily="34" charset="-128"/>
              </a:rPr>
              <a:t>self learning! (works exactly the same as in single-switch case!)</a:t>
            </a:r>
          </a:p>
        </p:txBody>
      </p:sp>
      <p:grpSp>
        <p:nvGrpSpPr>
          <p:cNvPr id="86020" name="Group 1"/>
          <p:cNvGrpSpPr>
            <a:grpSpLocks/>
          </p:cNvGrpSpPr>
          <p:nvPr/>
        </p:nvGrpSpPr>
        <p:grpSpPr bwMode="auto">
          <a:xfrm>
            <a:off x="958850" y="2444750"/>
            <a:ext cx="2047875" cy="1358900"/>
            <a:chOff x="958850" y="2444750"/>
            <a:chExt cx="2048416" cy="1358710"/>
          </a:xfrm>
        </p:grpSpPr>
        <p:sp>
          <p:nvSpPr>
            <p:cNvPr id="68657"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58"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59"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60" name="Text Box 64"/>
            <p:cNvSpPr txBox="1">
              <a:spLocks noChangeArrowheads="1"/>
            </p:cNvSpPr>
            <p:nvPr/>
          </p:nvSpPr>
          <p:spPr bwMode="auto">
            <a:xfrm>
              <a:off x="958850" y="2844744"/>
              <a:ext cx="350931" cy="36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A</a:t>
              </a:r>
            </a:p>
          </p:txBody>
        </p:sp>
        <p:sp>
          <p:nvSpPr>
            <p:cNvPr id="68661" name="Text Box 65"/>
            <p:cNvSpPr txBox="1">
              <a:spLocks noChangeArrowheads="1"/>
            </p:cNvSpPr>
            <p:nvPr/>
          </p:nvSpPr>
          <p:spPr bwMode="auto">
            <a:xfrm>
              <a:off x="1408232" y="3306642"/>
              <a:ext cx="338226" cy="36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B</a:t>
              </a:r>
            </a:p>
          </p:txBody>
        </p:sp>
        <p:sp>
          <p:nvSpPr>
            <p:cNvPr id="68662" name="Text Box 73"/>
            <p:cNvSpPr txBox="1">
              <a:spLocks noChangeArrowheads="1"/>
            </p:cNvSpPr>
            <p:nvPr/>
          </p:nvSpPr>
          <p:spPr bwMode="auto">
            <a:xfrm>
              <a:off x="2181548" y="2444750"/>
              <a:ext cx="423975" cy="36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S</a:t>
              </a:r>
              <a:r>
                <a:rPr lang="en-US" i="0" baseline="-25000" dirty="0" smtClean="0">
                  <a:solidFill>
                    <a:srgbClr val="000000"/>
                  </a:solidFill>
                  <a:latin typeface="Arial" charset="0"/>
                  <a:cs typeface="Arial" charset="0"/>
                </a:rPr>
                <a:t>1</a:t>
              </a:r>
            </a:p>
          </p:txBody>
        </p:sp>
        <p:sp>
          <p:nvSpPr>
            <p:cNvPr id="68663" name="Text Box 66"/>
            <p:cNvSpPr txBox="1">
              <a:spLocks noChangeArrowheads="1"/>
            </p:cNvSpPr>
            <p:nvPr/>
          </p:nvSpPr>
          <p:spPr bwMode="auto">
            <a:xfrm>
              <a:off x="2656336" y="3298706"/>
              <a:ext cx="350930" cy="36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C</a:t>
              </a:r>
            </a:p>
          </p:txBody>
        </p:sp>
        <p:grpSp>
          <p:nvGrpSpPr>
            <p:cNvPr id="86070" name="Group 44"/>
            <p:cNvGrpSpPr>
              <a:grpSpLocks/>
            </p:cNvGrpSpPr>
            <p:nvPr/>
          </p:nvGrpSpPr>
          <p:grpSpPr bwMode="auto">
            <a:xfrm>
              <a:off x="1127760" y="2834640"/>
              <a:ext cx="568960" cy="481140"/>
              <a:chOff x="-44" y="1473"/>
              <a:chExt cx="981" cy="1105"/>
            </a:xfrm>
          </p:grpSpPr>
          <p:pic>
            <p:nvPicPr>
              <p:cNvPr id="8607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79"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6071" name="Group 44"/>
            <p:cNvGrpSpPr>
              <a:grpSpLocks/>
            </p:cNvGrpSpPr>
            <p:nvPr/>
          </p:nvGrpSpPr>
          <p:grpSpPr bwMode="auto">
            <a:xfrm>
              <a:off x="1534160" y="3291840"/>
              <a:ext cx="568960" cy="481140"/>
              <a:chOff x="-44" y="1473"/>
              <a:chExt cx="981" cy="1105"/>
            </a:xfrm>
          </p:grpSpPr>
          <p:pic>
            <p:nvPicPr>
              <p:cNvPr id="8607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77"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6072" name="Group 44"/>
            <p:cNvGrpSpPr>
              <a:grpSpLocks/>
            </p:cNvGrpSpPr>
            <p:nvPr/>
          </p:nvGrpSpPr>
          <p:grpSpPr bwMode="auto">
            <a:xfrm>
              <a:off x="2062480" y="3322320"/>
              <a:ext cx="568960" cy="481140"/>
              <a:chOff x="-44" y="1473"/>
              <a:chExt cx="981" cy="1105"/>
            </a:xfrm>
          </p:grpSpPr>
          <p:pic>
            <p:nvPicPr>
              <p:cNvPr id="8607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75"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68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grpSp>
        <p:nvGrpSpPr>
          <p:cNvPr id="3" name="Group 2"/>
          <p:cNvGrpSpPr>
            <a:grpSpLocks/>
          </p:cNvGrpSpPr>
          <p:nvPr/>
        </p:nvGrpSpPr>
        <p:grpSpPr bwMode="auto">
          <a:xfrm>
            <a:off x="2379663" y="1984375"/>
            <a:ext cx="4856162" cy="2044700"/>
            <a:chOff x="2379663" y="1984375"/>
            <a:chExt cx="4855711" cy="2044145"/>
          </a:xfrm>
        </p:grpSpPr>
        <p:sp>
          <p:nvSpPr>
            <p:cNvPr id="68618"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19"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20"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21"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22"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23"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24"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25"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26"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68627" name="Text Box 67"/>
            <p:cNvSpPr txBox="1">
              <a:spLocks noChangeArrowheads="1"/>
            </p:cNvSpPr>
            <p:nvPr/>
          </p:nvSpPr>
          <p:spPr bwMode="auto">
            <a:xfrm>
              <a:off x="3620973" y="3222289"/>
              <a:ext cx="349218" cy="36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D</a:t>
              </a:r>
            </a:p>
          </p:txBody>
        </p:sp>
        <p:sp>
          <p:nvSpPr>
            <p:cNvPr id="68628" name="Text Box 68"/>
            <p:cNvSpPr txBox="1">
              <a:spLocks noChangeArrowheads="1"/>
            </p:cNvSpPr>
            <p:nvPr/>
          </p:nvSpPr>
          <p:spPr bwMode="auto">
            <a:xfrm>
              <a:off x="4094004" y="3658733"/>
              <a:ext cx="338106"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E</a:t>
              </a:r>
            </a:p>
          </p:txBody>
        </p:sp>
        <p:sp>
          <p:nvSpPr>
            <p:cNvPr id="68629" name="Text Box 69"/>
            <p:cNvSpPr txBox="1">
              <a:spLocks noChangeArrowheads="1"/>
            </p:cNvSpPr>
            <p:nvPr/>
          </p:nvSpPr>
          <p:spPr bwMode="auto">
            <a:xfrm>
              <a:off x="4567035" y="3057234"/>
              <a:ext cx="325407" cy="36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F</a:t>
              </a:r>
            </a:p>
          </p:txBody>
        </p:sp>
        <p:sp>
          <p:nvSpPr>
            <p:cNvPr id="68630" name="Text Box 74"/>
            <p:cNvSpPr txBox="1">
              <a:spLocks noChangeArrowheads="1"/>
            </p:cNvSpPr>
            <p:nvPr/>
          </p:nvSpPr>
          <p:spPr bwMode="auto">
            <a:xfrm>
              <a:off x="3408267" y="2768387"/>
              <a:ext cx="436521" cy="36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S</a:t>
              </a:r>
              <a:r>
                <a:rPr lang="en-US" i="0" baseline="-25000" dirty="0" smtClean="0">
                  <a:solidFill>
                    <a:srgbClr val="000000"/>
                  </a:solidFill>
                  <a:latin typeface="Arial" charset="0"/>
                  <a:cs typeface="Arial" charset="0"/>
                </a:rPr>
                <a:t>2</a:t>
              </a:r>
            </a:p>
          </p:txBody>
        </p:sp>
        <p:sp>
          <p:nvSpPr>
            <p:cNvPr id="68631" name="Text Box 75"/>
            <p:cNvSpPr txBox="1">
              <a:spLocks noChangeArrowheads="1"/>
            </p:cNvSpPr>
            <p:nvPr/>
          </p:nvSpPr>
          <p:spPr bwMode="auto">
            <a:xfrm>
              <a:off x="4635290" y="1984375"/>
              <a:ext cx="436522" cy="36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S</a:t>
              </a:r>
              <a:r>
                <a:rPr lang="en-US" i="0" baseline="-25000" dirty="0" smtClean="0">
                  <a:solidFill>
                    <a:srgbClr val="000000"/>
                  </a:solidFill>
                  <a:latin typeface="Arial" charset="0"/>
                  <a:cs typeface="Arial" charset="0"/>
                </a:rPr>
                <a:t>4</a:t>
              </a:r>
            </a:p>
          </p:txBody>
        </p:sp>
        <p:sp>
          <p:nvSpPr>
            <p:cNvPr id="68632" name="Text Box 76"/>
            <p:cNvSpPr txBox="1">
              <a:spLocks noChangeArrowheads="1"/>
            </p:cNvSpPr>
            <p:nvPr/>
          </p:nvSpPr>
          <p:spPr bwMode="auto">
            <a:xfrm>
              <a:off x="6009938" y="2570004"/>
              <a:ext cx="436522" cy="36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S</a:t>
              </a:r>
              <a:r>
                <a:rPr lang="en-US" i="0" baseline="-25000" dirty="0" smtClean="0">
                  <a:solidFill>
                    <a:srgbClr val="000000"/>
                  </a:solidFill>
                  <a:latin typeface="Arial" charset="0"/>
                  <a:cs typeface="Arial" charset="0"/>
                </a:rPr>
                <a:t>3</a:t>
              </a:r>
            </a:p>
          </p:txBody>
        </p:sp>
        <p:sp>
          <p:nvSpPr>
            <p:cNvPr id="68633" name="Text Box 78"/>
            <p:cNvSpPr txBox="1">
              <a:spLocks noChangeArrowheads="1"/>
            </p:cNvSpPr>
            <p:nvPr/>
          </p:nvSpPr>
          <p:spPr bwMode="auto">
            <a:xfrm>
              <a:off x="6240104" y="3541290"/>
              <a:ext cx="360329" cy="36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H</a:t>
              </a:r>
            </a:p>
          </p:txBody>
        </p:sp>
        <p:sp>
          <p:nvSpPr>
            <p:cNvPr id="68634" name="Text Box 79"/>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I</a:t>
              </a:r>
            </a:p>
          </p:txBody>
        </p:sp>
        <p:sp>
          <p:nvSpPr>
            <p:cNvPr id="68635" name="Text Box 80"/>
            <p:cNvSpPr txBox="1">
              <a:spLocks noChangeArrowheads="1"/>
            </p:cNvSpPr>
            <p:nvPr/>
          </p:nvSpPr>
          <p:spPr bwMode="auto">
            <a:xfrm>
              <a:off x="5103560" y="3595251"/>
              <a:ext cx="365091"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solidFill>
                    <a:srgbClr val="000000"/>
                  </a:solidFill>
                  <a:latin typeface="Arial" charset="0"/>
                  <a:cs typeface="Arial" charset="0"/>
                </a:rPr>
                <a:t>G</a:t>
              </a:r>
            </a:p>
          </p:txBody>
        </p:sp>
        <p:pic>
          <p:nvPicPr>
            <p:cNvPr id="686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nvGrpSpPr>
            <p:cNvPr id="86043" name="Group 44"/>
            <p:cNvGrpSpPr>
              <a:grpSpLocks/>
            </p:cNvGrpSpPr>
            <p:nvPr/>
          </p:nvGrpSpPr>
          <p:grpSpPr bwMode="auto">
            <a:xfrm>
              <a:off x="3139440" y="3180080"/>
              <a:ext cx="568960" cy="481140"/>
              <a:chOff x="-44" y="1473"/>
              <a:chExt cx="981" cy="1105"/>
            </a:xfrm>
          </p:grpSpPr>
          <p:pic>
            <p:nvPicPr>
              <p:cNvPr id="8606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62"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6044" name="Group 44"/>
            <p:cNvGrpSpPr>
              <a:grpSpLocks/>
            </p:cNvGrpSpPr>
            <p:nvPr/>
          </p:nvGrpSpPr>
          <p:grpSpPr bwMode="auto">
            <a:xfrm>
              <a:off x="3576320" y="3525520"/>
              <a:ext cx="568960" cy="481140"/>
              <a:chOff x="-44" y="1473"/>
              <a:chExt cx="981" cy="1105"/>
            </a:xfrm>
          </p:grpSpPr>
          <p:pic>
            <p:nvPicPr>
              <p:cNvPr id="8605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60"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6045" name="Group 44"/>
            <p:cNvGrpSpPr>
              <a:grpSpLocks/>
            </p:cNvGrpSpPr>
            <p:nvPr/>
          </p:nvGrpSpPr>
          <p:grpSpPr bwMode="auto">
            <a:xfrm>
              <a:off x="4135120" y="3281680"/>
              <a:ext cx="568960" cy="481140"/>
              <a:chOff x="-44" y="1473"/>
              <a:chExt cx="981" cy="1105"/>
            </a:xfrm>
          </p:grpSpPr>
          <p:pic>
            <p:nvPicPr>
              <p:cNvPr id="8605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8"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6046" name="Group 44"/>
            <p:cNvGrpSpPr>
              <a:grpSpLocks/>
            </p:cNvGrpSpPr>
            <p:nvPr/>
          </p:nvGrpSpPr>
          <p:grpSpPr bwMode="auto">
            <a:xfrm>
              <a:off x="5049520" y="3261360"/>
              <a:ext cx="568960" cy="481140"/>
              <a:chOff x="-44" y="1473"/>
              <a:chExt cx="981" cy="1105"/>
            </a:xfrm>
          </p:grpSpPr>
          <p:pic>
            <p:nvPicPr>
              <p:cNvPr id="8605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6"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6047" name="Group 44"/>
            <p:cNvGrpSpPr>
              <a:grpSpLocks/>
            </p:cNvGrpSpPr>
            <p:nvPr/>
          </p:nvGrpSpPr>
          <p:grpSpPr bwMode="auto">
            <a:xfrm>
              <a:off x="5588000" y="3434080"/>
              <a:ext cx="568960" cy="481140"/>
              <a:chOff x="-44" y="1473"/>
              <a:chExt cx="981" cy="1105"/>
            </a:xfrm>
          </p:grpSpPr>
          <p:pic>
            <p:nvPicPr>
              <p:cNvPr id="8605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4"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6048" name="Group 44"/>
            <p:cNvGrpSpPr>
              <a:grpSpLocks/>
            </p:cNvGrpSpPr>
            <p:nvPr/>
          </p:nvGrpSpPr>
          <p:grpSpPr bwMode="auto">
            <a:xfrm>
              <a:off x="6380480" y="3149600"/>
              <a:ext cx="568960" cy="481140"/>
              <a:chOff x="-44" y="1473"/>
              <a:chExt cx="981" cy="1105"/>
            </a:xfrm>
          </p:grpSpPr>
          <p:pic>
            <p:nvPicPr>
              <p:cNvPr id="8605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2" name="Freeform 4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686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86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sp>
        <p:nvSpPr>
          <p:cNvPr id="4" name="灯片编号占位符 3"/>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4A416FFA-1DBD-5E49-8239-FE088882C364}" type="slidenum">
              <a:rPr lang="en-US" altLang="en-US" sz="1200" smtClean="0">
                <a:latin typeface="Comic Sans MS" charset="0"/>
              </a:rPr>
              <a:pPr>
                <a:defRPr/>
              </a:pPr>
              <a:t>42</a:t>
            </a:fld>
            <a:endParaRPr lang="en-US" altLang="en-US" sz="1200" smtClean="0">
              <a:latin typeface="Comic Sans MS" charset="0"/>
            </a:endParaRPr>
          </a:p>
        </p:txBody>
      </p:sp>
      <p:sp>
        <p:nvSpPr>
          <p:cNvPr id="65"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673592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4294967295"/>
          </p:nvPr>
        </p:nvSpPr>
        <p:spPr>
          <a:xfrm>
            <a:off x="6553200" y="6248400"/>
            <a:ext cx="1905000" cy="457200"/>
          </a:xfrm>
          <a:prstGeom prst="rect">
            <a:avLst/>
          </a:prstGeom>
        </p:spPr>
        <p:txBody>
          <a:bodyPr/>
          <a:lstStyle>
            <a:lvl1pPr>
              <a:spcBef>
                <a:spcPct val="20000"/>
              </a:spcBef>
              <a:buChar char="•"/>
              <a:defRPr sz="2800">
                <a:solidFill>
                  <a:schemeClr val="tx1"/>
                </a:solidFill>
                <a:latin typeface="Comic Sans MS" charset="0"/>
                <a:ea typeface="MS PGothic"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defRPr/>
            </a:pPr>
            <a:fld id="{A8FD5D98-39B8-BE4C-BF09-75E2B200EAF7}" type="slidenum">
              <a:rPr lang="en-US" altLang="en-US" sz="1200" smtClean="0"/>
              <a:pPr>
                <a:spcBef>
                  <a:spcPct val="0"/>
                </a:spcBef>
                <a:buFontTx/>
                <a:buNone/>
                <a:defRPr/>
              </a:pPr>
              <a:t>43</a:t>
            </a:fld>
            <a:endParaRPr lang="en-US" altLang="en-US" sz="1200" smtClean="0"/>
          </a:p>
        </p:txBody>
      </p:sp>
      <p:sp>
        <p:nvSpPr>
          <p:cNvPr id="358402" name="Rectangle 2"/>
          <p:cNvSpPr>
            <a:spLocks noGrp="1" noChangeArrowheads="1"/>
          </p:cNvSpPr>
          <p:nvPr>
            <p:ph type="title"/>
          </p:nvPr>
        </p:nvSpPr>
        <p:spPr>
          <a:xfrm>
            <a:off x="685800" y="304800"/>
            <a:ext cx="7772400" cy="990600"/>
          </a:xfrm>
        </p:spPr>
        <p:txBody>
          <a:bodyPr/>
          <a:lstStyle/>
          <a:p>
            <a:pPr>
              <a:defRPr/>
            </a:pPr>
            <a:r>
              <a:rPr lang="en-US" sz="3600" dirty="0" smtClean="0">
                <a:ea typeface="+mj-ea"/>
                <a:cs typeface="+mj-cs"/>
              </a:rPr>
              <a:t>Spanning Tree Protocol</a:t>
            </a:r>
          </a:p>
        </p:txBody>
      </p:sp>
      <p:sp>
        <p:nvSpPr>
          <p:cNvPr id="358403" name="Rectangle 3"/>
          <p:cNvSpPr>
            <a:spLocks noGrp="1" noChangeArrowheads="1"/>
          </p:cNvSpPr>
          <p:nvPr>
            <p:ph type="body" idx="1"/>
          </p:nvPr>
        </p:nvSpPr>
        <p:spPr>
          <a:xfrm>
            <a:off x="609600" y="1219200"/>
            <a:ext cx="7772400" cy="2074863"/>
          </a:xfrm>
        </p:spPr>
        <p:txBody>
          <a:bodyPr/>
          <a:lstStyle/>
          <a:p>
            <a:pPr>
              <a:lnSpc>
                <a:spcPct val="90000"/>
              </a:lnSpc>
              <a:defRPr/>
            </a:pPr>
            <a:r>
              <a:rPr lang="en-US" sz="2200" dirty="0" smtClean="0">
                <a:ea typeface="+mn-ea"/>
                <a:cs typeface="+mn-cs"/>
              </a:rPr>
              <a:t>for increased reliability, desirable to have redundant, alternative paths from source to destination</a:t>
            </a:r>
          </a:p>
          <a:p>
            <a:pPr>
              <a:lnSpc>
                <a:spcPct val="90000"/>
              </a:lnSpc>
              <a:defRPr/>
            </a:pPr>
            <a:r>
              <a:rPr lang="en-US" sz="2200" dirty="0" smtClean="0">
                <a:ea typeface="+mn-ea"/>
                <a:cs typeface="+mn-cs"/>
              </a:rPr>
              <a:t>with multiple paths, cycles result - switches may multiply and forward frame forever</a:t>
            </a:r>
          </a:p>
          <a:p>
            <a:pPr>
              <a:lnSpc>
                <a:spcPct val="90000"/>
              </a:lnSpc>
              <a:defRPr/>
            </a:pPr>
            <a:r>
              <a:rPr lang="en-US" sz="2200" dirty="0" smtClean="0">
                <a:ea typeface="+mn-ea"/>
                <a:cs typeface="+mn-cs"/>
              </a:rPr>
              <a:t>solution: organize switches in a spanning tree by disabling subset of interfaces</a:t>
            </a:r>
          </a:p>
        </p:txBody>
      </p:sp>
      <p:pic>
        <p:nvPicPr>
          <p:cNvPr id="90116" name="Picture 12" descr="Image result for spanning tree protoc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278188"/>
            <a:ext cx="3582988" cy="274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7764545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685800" y="203202"/>
            <a:ext cx="7772400" cy="609600"/>
          </a:xfrm>
        </p:spPr>
        <p:txBody>
          <a:bodyPr>
            <a:normAutofit fontScale="90000"/>
          </a:bodyPr>
          <a:lstStyle/>
          <a:p>
            <a:r>
              <a:rPr lang="en-US" altLang="en-US" sz="3600" dirty="0" smtClean="0">
                <a:ea typeface="MS PGothic" charset="-128"/>
                <a:cs typeface="ＭＳ Ｐゴシック" charset="-128"/>
              </a:rPr>
              <a:t>Router/Switch </a:t>
            </a:r>
            <a:r>
              <a:rPr lang="en-US" altLang="en-US" sz="3600" dirty="0">
                <a:ea typeface="MS PGothic" charset="-128"/>
                <a:cs typeface="ＭＳ Ｐゴシック" charset="-128"/>
              </a:rPr>
              <a:t>Architecture Overview</a:t>
            </a:r>
            <a:endParaRPr lang="en-US" altLang="en-US" dirty="0">
              <a:ea typeface="MS PGothic" charset="-128"/>
              <a:cs typeface="ＭＳ Ｐゴシック" charset="-128"/>
            </a:endParaRPr>
          </a:p>
        </p:txBody>
      </p:sp>
      <p:sp>
        <p:nvSpPr>
          <p:cNvPr id="99330" name="Rectangle 3"/>
          <p:cNvSpPr>
            <a:spLocks noGrp="1" noChangeArrowheads="1"/>
          </p:cNvSpPr>
          <p:nvPr>
            <p:ph type="body" idx="1"/>
          </p:nvPr>
        </p:nvSpPr>
        <p:spPr>
          <a:xfrm>
            <a:off x="534099" y="834533"/>
            <a:ext cx="8126413" cy="1208088"/>
          </a:xfrm>
        </p:spPr>
        <p:txBody>
          <a:bodyPr>
            <a:normAutofit fontScale="85000" lnSpcReduction="20000"/>
          </a:bodyPr>
          <a:lstStyle/>
          <a:p>
            <a:pPr>
              <a:buFontTx/>
              <a:buNone/>
            </a:pPr>
            <a:r>
              <a:rPr lang="en-US" altLang="en-US" dirty="0">
                <a:ea typeface="MS PGothic" charset="-128"/>
                <a:cs typeface="ＭＳ Ｐゴシック" charset="-128"/>
              </a:rPr>
              <a:t>A</a:t>
            </a:r>
            <a:r>
              <a:rPr lang="en-US" altLang="en-US" dirty="0" smtClean="0">
                <a:ea typeface="MS PGothic" charset="-128"/>
                <a:cs typeface="ＭＳ Ｐゴシック" charset="-128"/>
              </a:rPr>
              <a:t> </a:t>
            </a:r>
            <a:r>
              <a:rPr lang="en-US" altLang="en-US" dirty="0">
                <a:ea typeface="MS PGothic" charset="-128"/>
                <a:cs typeface="ＭＳ Ｐゴシック" charset="-128"/>
              </a:rPr>
              <a:t>key </a:t>
            </a:r>
            <a:r>
              <a:rPr lang="en-US" altLang="en-US" dirty="0" smtClean="0">
                <a:ea typeface="MS PGothic" charset="-128"/>
                <a:cs typeface="ＭＳ Ｐゴシック" charset="-128"/>
              </a:rPr>
              <a:t>router/switch </a:t>
            </a:r>
            <a:r>
              <a:rPr lang="en-US" altLang="en-US" i="1" dirty="0" smtClean="0">
                <a:ea typeface="MS PGothic" charset="-128"/>
                <a:cs typeface="ＭＳ Ｐゴシック" charset="-128"/>
              </a:rPr>
              <a:t>data plane </a:t>
            </a:r>
            <a:r>
              <a:rPr lang="en-US" altLang="en-US" dirty="0" smtClean="0">
                <a:ea typeface="MS PGothic" charset="-128"/>
                <a:cs typeface="ＭＳ Ｐゴシック" charset="-128"/>
              </a:rPr>
              <a:t>function:</a:t>
            </a:r>
            <a:r>
              <a:rPr lang="en-US" altLang="en-US" sz="1800" dirty="0" smtClean="0">
                <a:ea typeface="MS PGothic" charset="-128"/>
                <a:cs typeface="ＭＳ Ｐゴシック" charset="-128"/>
              </a:rPr>
              <a:t> </a:t>
            </a:r>
            <a:endParaRPr lang="en-US" altLang="en-US" sz="1800" dirty="0">
              <a:ea typeface="MS PGothic" charset="-128"/>
              <a:cs typeface="ＭＳ Ｐゴシック" charset="-128"/>
            </a:endParaRPr>
          </a:p>
          <a:p>
            <a:r>
              <a:rPr lang="en-US" altLang="en-US" sz="2400" i="1" dirty="0" smtClean="0">
                <a:ea typeface="MS PGothic" charset="-128"/>
                <a:cs typeface="ＭＳ Ｐゴシック" charset="-128"/>
              </a:rPr>
              <a:t>forwarding </a:t>
            </a:r>
            <a:r>
              <a:rPr lang="en-US" altLang="en-US" sz="2400" dirty="0" smtClean="0">
                <a:ea typeface="MS PGothic" charset="-128"/>
                <a:cs typeface="ＭＳ Ｐゴシック" charset="-128"/>
              </a:rPr>
              <a:t>packets (e.g., IP datagrams, or Ethernet frames)  </a:t>
            </a:r>
            <a:r>
              <a:rPr lang="en-US" altLang="en-US" sz="2400" dirty="0">
                <a:ea typeface="MS PGothic" charset="-128"/>
                <a:cs typeface="ＭＳ Ｐゴシック" charset="-128"/>
              </a:rPr>
              <a:t>from incoming to outgoing </a:t>
            </a:r>
            <a:r>
              <a:rPr lang="en-US" altLang="en-US" sz="2400" dirty="0" smtClean="0">
                <a:ea typeface="MS PGothic" charset="-128"/>
                <a:cs typeface="ＭＳ Ｐゴシック" charset="-128"/>
              </a:rPr>
              <a:t>link (or drop them if no forwarding table entries, or flood them if no switching table entries</a:t>
            </a:r>
            <a:endParaRPr lang="en-US" altLang="en-US" sz="2400" dirty="0">
              <a:ea typeface="MS PGothic" charset="-128"/>
              <a:cs typeface="ＭＳ Ｐゴシック" charset="-128"/>
            </a:endParaRPr>
          </a:p>
        </p:txBody>
      </p:sp>
      <p:pic>
        <p:nvPicPr>
          <p:cNvPr id="99331" name="Picture 4" descr="461 swtch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717798"/>
            <a:ext cx="6399213"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fld id="{840BBD98-8FF6-BE41-A61B-F1217832DA99}" type="slidenum">
              <a:rPr lang="en-US" altLang="en-US" sz="1200"/>
              <a:pPr>
                <a:spcBef>
                  <a:spcPct val="0"/>
                </a:spcBef>
                <a:buFontTx/>
                <a:buNone/>
              </a:pPr>
              <a:t>44</a:t>
            </a:fld>
            <a:endParaRPr lang="en-US" altLang="en-US" sz="1200"/>
          </a:p>
        </p:txBody>
      </p:sp>
      <p:grpSp>
        <p:nvGrpSpPr>
          <p:cNvPr id="8" name="Group 7"/>
          <p:cNvGrpSpPr/>
          <p:nvPr/>
        </p:nvGrpSpPr>
        <p:grpSpPr>
          <a:xfrm>
            <a:off x="5520267" y="5741998"/>
            <a:ext cx="1872668" cy="369332"/>
            <a:chOff x="5469468" y="5589601"/>
            <a:chExt cx="1872668" cy="369332"/>
          </a:xfrm>
        </p:grpSpPr>
        <p:cxnSp>
          <p:nvCxnSpPr>
            <p:cNvPr id="4" name="Straight Arrow Connector 3"/>
            <p:cNvCxnSpPr/>
            <p:nvPr/>
          </p:nvCxnSpPr>
          <p:spPr>
            <a:xfrm flipH="1">
              <a:off x="5469468" y="5774267"/>
              <a:ext cx="508000" cy="3"/>
            </a:xfrm>
            <a:prstGeom prst="straightConnector1">
              <a:avLst/>
            </a:prstGeom>
            <a:ln>
              <a:solidFill>
                <a:srgbClr val="0227CE"/>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977467" y="5589601"/>
              <a:ext cx="1364669" cy="369332"/>
            </a:xfrm>
            <a:prstGeom prst="rect">
              <a:avLst/>
            </a:prstGeom>
            <a:noFill/>
          </p:spPr>
          <p:txBody>
            <a:bodyPr wrap="none" rtlCol="0">
              <a:spAutoFit/>
            </a:bodyPr>
            <a:lstStyle/>
            <a:p>
              <a:r>
                <a:rPr lang="en-US" dirty="0" smtClean="0">
                  <a:solidFill>
                    <a:srgbClr val="0227CE"/>
                  </a:solidFill>
                </a:rPr>
                <a:t>General CPU</a:t>
              </a:r>
              <a:endParaRPr lang="en-US" dirty="0">
                <a:solidFill>
                  <a:srgbClr val="0227CE"/>
                </a:solidFill>
              </a:endParaRPr>
            </a:p>
          </p:txBody>
        </p:sp>
      </p:grpSp>
      <p:grpSp>
        <p:nvGrpSpPr>
          <p:cNvPr id="24" name="Group 23"/>
          <p:cNvGrpSpPr/>
          <p:nvPr/>
        </p:nvGrpSpPr>
        <p:grpSpPr>
          <a:xfrm>
            <a:off x="3253247" y="2055046"/>
            <a:ext cx="3146439" cy="730877"/>
            <a:chOff x="3253247" y="2055046"/>
            <a:chExt cx="3146439" cy="730877"/>
          </a:xfrm>
        </p:grpSpPr>
        <p:cxnSp>
          <p:nvCxnSpPr>
            <p:cNvPr id="14" name="Straight Arrow Connector 13"/>
            <p:cNvCxnSpPr/>
            <p:nvPr/>
          </p:nvCxnSpPr>
          <p:spPr>
            <a:xfrm flipH="1">
              <a:off x="3386669" y="2415111"/>
              <a:ext cx="505500" cy="237457"/>
            </a:xfrm>
            <a:prstGeom prst="straightConnector1">
              <a:avLst/>
            </a:prstGeom>
            <a:ln>
              <a:solidFill>
                <a:srgbClr val="0227CE"/>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253247" y="2055046"/>
              <a:ext cx="3146439" cy="369332"/>
            </a:xfrm>
            <a:prstGeom prst="rect">
              <a:avLst/>
            </a:prstGeom>
            <a:noFill/>
          </p:spPr>
          <p:txBody>
            <a:bodyPr wrap="none" rtlCol="0">
              <a:spAutoFit/>
            </a:bodyPr>
            <a:lstStyle/>
            <a:p>
              <a:r>
                <a:rPr lang="en-US" dirty="0" smtClean="0">
                  <a:solidFill>
                    <a:srgbClr val="0227CE"/>
                  </a:solidFill>
                </a:rPr>
                <a:t>NICs -- special hardware (ASICs)</a:t>
              </a:r>
              <a:endParaRPr lang="en-US" dirty="0">
                <a:solidFill>
                  <a:srgbClr val="0227CE"/>
                </a:solidFill>
              </a:endParaRPr>
            </a:p>
          </p:txBody>
        </p:sp>
        <p:cxnSp>
          <p:nvCxnSpPr>
            <p:cNvPr id="18" name="Straight Arrow Connector 17"/>
            <p:cNvCxnSpPr/>
            <p:nvPr/>
          </p:nvCxnSpPr>
          <p:spPr>
            <a:xfrm>
              <a:off x="5249333" y="2519212"/>
              <a:ext cx="728132" cy="266711"/>
            </a:xfrm>
            <a:prstGeom prst="straightConnector1">
              <a:avLst/>
            </a:prstGeom>
            <a:ln>
              <a:solidFill>
                <a:srgbClr val="0227CE"/>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65236" y="3955423"/>
            <a:ext cx="3989128" cy="646331"/>
            <a:chOff x="534099" y="5609730"/>
            <a:chExt cx="3989128" cy="646331"/>
          </a:xfrm>
        </p:grpSpPr>
        <p:sp>
          <p:nvSpPr>
            <p:cNvPr id="26" name="TextBox 25"/>
            <p:cNvSpPr txBox="1"/>
            <p:nvPr/>
          </p:nvSpPr>
          <p:spPr>
            <a:xfrm>
              <a:off x="534099" y="5609730"/>
              <a:ext cx="2138727" cy="646331"/>
            </a:xfrm>
            <a:prstGeom prst="rect">
              <a:avLst/>
            </a:prstGeom>
            <a:noFill/>
          </p:spPr>
          <p:txBody>
            <a:bodyPr wrap="none" rtlCol="0">
              <a:spAutoFit/>
            </a:bodyPr>
            <a:lstStyle/>
            <a:p>
              <a:r>
                <a:rPr lang="en-US" dirty="0">
                  <a:solidFill>
                    <a:srgbClr val="0227CE"/>
                  </a:solidFill>
                </a:rPr>
                <a:t>v</a:t>
              </a:r>
              <a:r>
                <a:rPr lang="en-US" dirty="0" smtClean="0">
                  <a:solidFill>
                    <a:srgbClr val="0227CE"/>
                  </a:solidFill>
                </a:rPr>
                <a:t>aries depending on </a:t>
              </a:r>
            </a:p>
            <a:p>
              <a:r>
                <a:rPr lang="en-US" dirty="0" smtClean="0">
                  <a:solidFill>
                    <a:srgbClr val="0227CE"/>
                  </a:solidFill>
                </a:rPr>
                <a:t>“generations” </a:t>
              </a:r>
              <a:endParaRPr lang="en-US" dirty="0">
                <a:solidFill>
                  <a:srgbClr val="0227CE"/>
                </a:solidFill>
              </a:endParaRPr>
            </a:p>
          </p:txBody>
        </p:sp>
        <p:cxnSp>
          <p:nvCxnSpPr>
            <p:cNvPr id="27" name="Straight Arrow Connector 26"/>
            <p:cNvCxnSpPr/>
            <p:nvPr/>
          </p:nvCxnSpPr>
          <p:spPr>
            <a:xfrm flipV="1">
              <a:off x="2627028" y="5719046"/>
              <a:ext cx="1896199" cy="63308"/>
            </a:xfrm>
            <a:prstGeom prst="straightConnector1">
              <a:avLst/>
            </a:prstGeom>
            <a:ln>
              <a:solidFill>
                <a:srgbClr val="0227CE"/>
              </a:solidFill>
              <a:tailEnd type="triangle"/>
            </a:ln>
          </p:spPr>
          <p:style>
            <a:lnRef idx="2">
              <a:schemeClr val="accent1"/>
            </a:lnRef>
            <a:fillRef idx="0">
              <a:schemeClr val="accent1"/>
            </a:fillRef>
            <a:effectRef idx="1">
              <a:schemeClr val="accent1"/>
            </a:effectRef>
            <a:fontRef idx="minor">
              <a:schemeClr val="tx1"/>
            </a:fontRef>
          </p:style>
        </p:cxnSp>
      </p:grpSp>
      <p:cxnSp>
        <p:nvCxnSpPr>
          <p:cNvPr id="28" name="Straight Connector 27"/>
          <p:cNvCxnSpPr/>
          <p:nvPr/>
        </p:nvCxnSpPr>
        <p:spPr>
          <a:xfrm flipV="1">
            <a:off x="825966" y="5412603"/>
            <a:ext cx="8001000" cy="82997"/>
          </a:xfrm>
          <a:prstGeom prst="line">
            <a:avLst/>
          </a:prstGeom>
          <a:ln w="12700">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863703" y="4570673"/>
            <a:ext cx="1209562" cy="646331"/>
          </a:xfrm>
          <a:prstGeom prst="rect">
            <a:avLst/>
          </a:prstGeom>
          <a:noFill/>
        </p:spPr>
        <p:txBody>
          <a:bodyPr wrap="none" rtlCol="0">
            <a:spAutoFit/>
          </a:bodyPr>
          <a:lstStyle/>
          <a:p>
            <a:r>
              <a:rPr lang="en-US" dirty="0"/>
              <a:t>f</a:t>
            </a:r>
            <a:r>
              <a:rPr lang="en-US" dirty="0" smtClean="0"/>
              <a:t>orwarding</a:t>
            </a:r>
          </a:p>
          <a:p>
            <a:r>
              <a:rPr lang="en-US" dirty="0" smtClean="0"/>
              <a:t>operations</a:t>
            </a:r>
            <a:endParaRPr lang="en-US" dirty="0"/>
          </a:p>
        </p:txBody>
      </p:sp>
      <p:sp>
        <p:nvSpPr>
          <p:cNvPr id="36" name="TextBox 35"/>
          <p:cNvSpPr txBox="1"/>
          <p:nvPr/>
        </p:nvSpPr>
        <p:spPr>
          <a:xfrm>
            <a:off x="7864673" y="5580372"/>
            <a:ext cx="1209562" cy="646331"/>
          </a:xfrm>
          <a:prstGeom prst="rect">
            <a:avLst/>
          </a:prstGeom>
          <a:noFill/>
        </p:spPr>
        <p:txBody>
          <a:bodyPr wrap="none" rtlCol="0">
            <a:spAutoFit/>
          </a:bodyPr>
          <a:lstStyle/>
          <a:p>
            <a:r>
              <a:rPr lang="en-US" dirty="0" smtClean="0"/>
              <a:t>control</a:t>
            </a:r>
          </a:p>
          <a:p>
            <a:r>
              <a:rPr lang="en-US" dirty="0" smtClean="0"/>
              <a:t>operations</a:t>
            </a:r>
            <a:endParaRPr lang="en-US" dirty="0"/>
          </a:p>
        </p:txBody>
      </p:sp>
      <p:sp>
        <p:nvSpPr>
          <p:cNvPr id="20"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76152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2" descr="462 Input Por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762000"/>
            <a:ext cx="5441950"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8" name="Rectangle 3"/>
          <p:cNvSpPr>
            <a:spLocks noGrp="1" noChangeArrowheads="1"/>
          </p:cNvSpPr>
          <p:nvPr>
            <p:ph type="title"/>
          </p:nvPr>
        </p:nvSpPr>
        <p:spPr>
          <a:xfrm>
            <a:off x="609600" y="304800"/>
            <a:ext cx="7772400" cy="609600"/>
          </a:xfrm>
        </p:spPr>
        <p:txBody>
          <a:bodyPr>
            <a:normAutofit fontScale="90000"/>
          </a:bodyPr>
          <a:lstStyle/>
          <a:p>
            <a:r>
              <a:rPr lang="en-US" altLang="en-US" sz="3600">
                <a:ea typeface="MS PGothic" charset="-128"/>
                <a:cs typeface="ＭＳ Ｐゴシック" charset="-128"/>
              </a:rPr>
              <a:t>Input Port Functions</a:t>
            </a:r>
            <a:endParaRPr lang="en-US" altLang="en-US">
              <a:ea typeface="MS PGothic" charset="-128"/>
              <a:cs typeface="ＭＳ Ｐゴシック" charset="-128"/>
            </a:endParaRPr>
          </a:p>
        </p:txBody>
      </p:sp>
      <p:sp>
        <p:nvSpPr>
          <p:cNvPr id="101379" name="Rectangle 4"/>
          <p:cNvSpPr>
            <a:spLocks noGrp="1" noChangeArrowheads="1"/>
          </p:cNvSpPr>
          <p:nvPr>
            <p:ph type="body" idx="1"/>
          </p:nvPr>
        </p:nvSpPr>
        <p:spPr>
          <a:xfrm>
            <a:off x="3276600" y="3429000"/>
            <a:ext cx="5456238" cy="2667000"/>
          </a:xfrm>
        </p:spPr>
        <p:txBody>
          <a:bodyPr/>
          <a:lstStyle/>
          <a:p>
            <a:pPr>
              <a:lnSpc>
                <a:spcPct val="90000"/>
              </a:lnSpc>
              <a:buFontTx/>
              <a:buNone/>
            </a:pPr>
            <a:r>
              <a:rPr lang="en-US" altLang="en-US" sz="2400" b="1">
                <a:ea typeface="MS PGothic" charset="-128"/>
                <a:cs typeface="ＭＳ Ｐゴシック" charset="-128"/>
              </a:rPr>
              <a:t>Decentralized switching</a:t>
            </a:r>
            <a:r>
              <a:rPr lang="en-US" altLang="en-US" sz="2400" i="1">
                <a:ea typeface="MS PGothic" charset="-128"/>
                <a:cs typeface="ＭＳ Ｐゴシック" charset="-128"/>
              </a:rPr>
              <a:t>:</a:t>
            </a:r>
            <a:r>
              <a:rPr lang="en-US" altLang="en-US" sz="2400">
                <a:ea typeface="MS PGothic" charset="-128"/>
                <a:cs typeface="ＭＳ Ｐゴシック" charset="-128"/>
              </a:rPr>
              <a:t> </a:t>
            </a:r>
          </a:p>
          <a:p>
            <a:pPr>
              <a:lnSpc>
                <a:spcPct val="90000"/>
              </a:lnSpc>
            </a:pPr>
            <a:r>
              <a:rPr lang="en-US" altLang="en-US" sz="2000">
                <a:ea typeface="MS PGothic" charset="-128"/>
                <a:cs typeface="ＭＳ Ｐゴシック" charset="-128"/>
              </a:rPr>
              <a:t>using header field values, lookup output port using forwarding table in input port memory</a:t>
            </a:r>
          </a:p>
          <a:p>
            <a:pPr>
              <a:lnSpc>
                <a:spcPct val="90000"/>
              </a:lnSpc>
            </a:pPr>
            <a:r>
              <a:rPr lang="en-US" altLang="en-US" sz="2000">
                <a:ea typeface="MS PGothic" charset="-128"/>
                <a:cs typeface="ＭＳ Ｐゴシック" charset="-128"/>
              </a:rPr>
              <a:t>goal: complete input port processing at </a:t>
            </a:r>
            <a:r>
              <a:rPr lang="ja-JP" altLang="en-US" sz="2000">
                <a:ea typeface="MS PGothic" charset="-128"/>
                <a:cs typeface="ＭＳ Ｐゴシック" charset="-128"/>
              </a:rPr>
              <a:t>‘</a:t>
            </a:r>
            <a:r>
              <a:rPr lang="en-US" altLang="ja-JP" sz="2000">
                <a:ea typeface="MS PGothic" charset="-128"/>
                <a:cs typeface="ＭＳ Ｐゴシック" charset="-128"/>
              </a:rPr>
              <a:t>line speed</a:t>
            </a:r>
            <a:r>
              <a:rPr lang="ja-JP" altLang="en-US" sz="2000">
                <a:ea typeface="MS PGothic" charset="-128"/>
                <a:cs typeface="ＭＳ Ｐゴシック" charset="-128"/>
              </a:rPr>
              <a:t>’</a:t>
            </a:r>
            <a:endParaRPr lang="en-US" altLang="ja-JP" sz="2000">
              <a:ea typeface="MS PGothic" charset="-128"/>
              <a:cs typeface="ＭＳ Ｐゴシック" charset="-128"/>
            </a:endParaRPr>
          </a:p>
          <a:p>
            <a:pPr>
              <a:lnSpc>
                <a:spcPct val="90000"/>
              </a:lnSpc>
            </a:pPr>
            <a:r>
              <a:rPr lang="en-US" altLang="en-US" sz="2000">
                <a:ea typeface="MS PGothic" charset="-128"/>
                <a:cs typeface="ＭＳ Ｐゴシック" charset="-128"/>
              </a:rPr>
              <a:t>queuing: if datagrams arrive faster than forwarding rate into switch fabric</a:t>
            </a:r>
          </a:p>
        </p:txBody>
      </p:sp>
      <p:sp>
        <p:nvSpPr>
          <p:cNvPr id="101380" name="Text Box 5"/>
          <p:cNvSpPr txBox="1">
            <a:spLocks noChangeArrowheads="1"/>
          </p:cNvSpPr>
          <p:nvPr/>
        </p:nvSpPr>
        <p:spPr bwMode="auto">
          <a:xfrm>
            <a:off x="0" y="3060700"/>
            <a:ext cx="23764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r">
              <a:spcBef>
                <a:spcPct val="0"/>
              </a:spcBef>
              <a:buFontTx/>
              <a:buNone/>
            </a:pPr>
            <a:r>
              <a:rPr lang="en-US" altLang="en-US" sz="2000">
                <a:solidFill>
                  <a:schemeClr val="accent2"/>
                </a:solidFill>
              </a:rPr>
              <a:t>Physical layer:</a:t>
            </a:r>
            <a:endParaRPr lang="en-US" altLang="en-US" sz="2000"/>
          </a:p>
          <a:p>
            <a:pPr algn="r">
              <a:spcBef>
                <a:spcPct val="0"/>
              </a:spcBef>
              <a:buFontTx/>
              <a:buNone/>
            </a:pPr>
            <a:r>
              <a:rPr lang="en-US" altLang="en-US" sz="2000"/>
              <a:t>bit-level reception</a:t>
            </a:r>
            <a:endParaRPr lang="en-US" altLang="en-US" sz="1800"/>
          </a:p>
        </p:txBody>
      </p:sp>
      <p:sp>
        <p:nvSpPr>
          <p:cNvPr id="101381" name="Text Box 6"/>
          <p:cNvSpPr txBox="1">
            <a:spLocks noChangeArrowheads="1"/>
          </p:cNvSpPr>
          <p:nvPr/>
        </p:nvSpPr>
        <p:spPr bwMode="auto">
          <a:xfrm>
            <a:off x="411163" y="3789363"/>
            <a:ext cx="197961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r">
              <a:spcBef>
                <a:spcPct val="0"/>
              </a:spcBef>
              <a:buFontTx/>
              <a:buNone/>
            </a:pPr>
            <a:r>
              <a:rPr lang="en-US" altLang="en-US" sz="2000">
                <a:solidFill>
                  <a:schemeClr val="accent2"/>
                </a:solidFill>
              </a:rPr>
              <a:t>Data link layer:</a:t>
            </a:r>
          </a:p>
          <a:p>
            <a:pPr algn="r">
              <a:spcBef>
                <a:spcPct val="0"/>
              </a:spcBef>
              <a:buFontTx/>
              <a:buNone/>
            </a:pPr>
            <a:r>
              <a:rPr lang="en-US" altLang="en-US" sz="2000"/>
              <a:t>e.g., Ethernet</a:t>
            </a:r>
          </a:p>
          <a:p>
            <a:pPr algn="r">
              <a:spcBef>
                <a:spcPct val="0"/>
              </a:spcBef>
              <a:buFontTx/>
              <a:buNone/>
            </a:pPr>
            <a:r>
              <a:rPr lang="en-US" altLang="en-US" sz="2000"/>
              <a:t>see chapter 6</a:t>
            </a:r>
            <a:endParaRPr lang="en-US" altLang="en-US" sz="1800"/>
          </a:p>
        </p:txBody>
      </p:sp>
      <p:sp>
        <p:nvSpPr>
          <p:cNvPr id="101382" name="Freeform 7"/>
          <p:cNvSpPr>
            <a:spLocks/>
          </p:cNvSpPr>
          <p:nvPr/>
        </p:nvSpPr>
        <p:spPr bwMode="auto">
          <a:xfrm flipV="1">
            <a:off x="1963738" y="2662238"/>
            <a:ext cx="796925" cy="422275"/>
          </a:xfrm>
          <a:custGeom>
            <a:avLst/>
            <a:gdLst>
              <a:gd name="T0" fmla="*/ 0 w 769"/>
              <a:gd name="T1" fmla="*/ 0 h 517"/>
              <a:gd name="T2" fmla="*/ 2147483646 w 769"/>
              <a:gd name="T3" fmla="*/ 2147483646 h 517"/>
              <a:gd name="T4" fmla="*/ 2147483646 w 769"/>
              <a:gd name="T5" fmla="*/ 2147483646 h 517"/>
              <a:gd name="T6" fmla="*/ 2147483646 w 769"/>
              <a:gd name="T7" fmla="*/ 2147483646 h 517"/>
              <a:gd name="T8" fmla="*/ 0 60000 65536"/>
              <a:gd name="T9" fmla="*/ 0 60000 65536"/>
              <a:gd name="T10" fmla="*/ 0 60000 65536"/>
              <a:gd name="T11" fmla="*/ 0 60000 65536"/>
              <a:gd name="T12" fmla="*/ 0 w 769"/>
              <a:gd name="T13" fmla="*/ 0 h 517"/>
              <a:gd name="T14" fmla="*/ 769 w 769"/>
              <a:gd name="T15" fmla="*/ 517 h 517"/>
            </a:gdLst>
            <a:ahLst/>
            <a:cxnLst>
              <a:cxn ang="T8">
                <a:pos x="T0" y="T1"/>
              </a:cxn>
              <a:cxn ang="T9">
                <a:pos x="T2" y="T3"/>
              </a:cxn>
              <a:cxn ang="T10">
                <a:pos x="T4" y="T5"/>
              </a:cxn>
              <a:cxn ang="T11">
                <a:pos x="T6" y="T7"/>
              </a:cxn>
            </a:cxnLst>
            <a:rect l="T12" t="T13" r="T14" b="T15"/>
            <a:pathLst>
              <a:path w="769" h="517">
                <a:moveTo>
                  <a:pt x="0" y="0"/>
                </a:moveTo>
                <a:cubicBezTo>
                  <a:pt x="71" y="62"/>
                  <a:pt x="351" y="347"/>
                  <a:pt x="428" y="375"/>
                </a:cubicBezTo>
                <a:cubicBezTo>
                  <a:pt x="505" y="403"/>
                  <a:pt x="404" y="145"/>
                  <a:pt x="461" y="169"/>
                </a:cubicBezTo>
                <a:cubicBezTo>
                  <a:pt x="518" y="192"/>
                  <a:pt x="705" y="444"/>
                  <a:pt x="769" y="517"/>
                </a:cubicBez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383" name="Freeform 8"/>
          <p:cNvSpPr>
            <a:spLocks/>
          </p:cNvSpPr>
          <p:nvPr/>
        </p:nvSpPr>
        <p:spPr bwMode="auto">
          <a:xfrm flipV="1">
            <a:off x="2338388" y="2674938"/>
            <a:ext cx="1408112" cy="1198562"/>
          </a:xfrm>
          <a:custGeom>
            <a:avLst/>
            <a:gdLst>
              <a:gd name="T0" fmla="*/ 0 w 769"/>
              <a:gd name="T1" fmla="*/ 0 h 517"/>
              <a:gd name="T2" fmla="*/ 2147483646 w 769"/>
              <a:gd name="T3" fmla="*/ 2147483646 h 517"/>
              <a:gd name="T4" fmla="*/ 2147483646 w 769"/>
              <a:gd name="T5" fmla="*/ 2147483646 h 517"/>
              <a:gd name="T6" fmla="*/ 2147483646 w 769"/>
              <a:gd name="T7" fmla="*/ 2147483646 h 517"/>
              <a:gd name="T8" fmla="*/ 0 60000 65536"/>
              <a:gd name="T9" fmla="*/ 0 60000 65536"/>
              <a:gd name="T10" fmla="*/ 0 60000 65536"/>
              <a:gd name="T11" fmla="*/ 0 60000 65536"/>
              <a:gd name="T12" fmla="*/ 0 w 769"/>
              <a:gd name="T13" fmla="*/ 0 h 517"/>
              <a:gd name="T14" fmla="*/ 769 w 769"/>
              <a:gd name="T15" fmla="*/ 517 h 517"/>
            </a:gdLst>
            <a:ahLst/>
            <a:cxnLst>
              <a:cxn ang="T8">
                <a:pos x="T0" y="T1"/>
              </a:cxn>
              <a:cxn ang="T9">
                <a:pos x="T2" y="T3"/>
              </a:cxn>
              <a:cxn ang="T10">
                <a:pos x="T4" y="T5"/>
              </a:cxn>
              <a:cxn ang="T11">
                <a:pos x="T6" y="T7"/>
              </a:cxn>
            </a:cxnLst>
            <a:rect l="T12" t="T13" r="T14" b="T15"/>
            <a:pathLst>
              <a:path w="769" h="517">
                <a:moveTo>
                  <a:pt x="0" y="0"/>
                </a:moveTo>
                <a:cubicBezTo>
                  <a:pt x="71" y="62"/>
                  <a:pt x="351" y="347"/>
                  <a:pt x="428" y="375"/>
                </a:cubicBezTo>
                <a:cubicBezTo>
                  <a:pt x="505" y="403"/>
                  <a:pt x="404" y="145"/>
                  <a:pt x="461" y="169"/>
                </a:cubicBezTo>
                <a:cubicBezTo>
                  <a:pt x="518" y="192"/>
                  <a:pt x="705" y="444"/>
                  <a:pt x="769" y="517"/>
                </a:cubicBez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384" name="Freeform 9"/>
          <p:cNvSpPr>
            <a:spLocks/>
          </p:cNvSpPr>
          <p:nvPr/>
        </p:nvSpPr>
        <p:spPr bwMode="auto">
          <a:xfrm flipV="1">
            <a:off x="5257800" y="2667000"/>
            <a:ext cx="760413" cy="881063"/>
          </a:xfrm>
          <a:custGeom>
            <a:avLst/>
            <a:gdLst>
              <a:gd name="T0" fmla="*/ 0 w 769"/>
              <a:gd name="T1" fmla="*/ 0 h 517"/>
              <a:gd name="T2" fmla="*/ 2147483646 w 769"/>
              <a:gd name="T3" fmla="*/ 2147483646 h 517"/>
              <a:gd name="T4" fmla="*/ 2147483646 w 769"/>
              <a:gd name="T5" fmla="*/ 2147483646 h 517"/>
              <a:gd name="T6" fmla="*/ 2147483646 w 769"/>
              <a:gd name="T7" fmla="*/ 2147483646 h 517"/>
              <a:gd name="T8" fmla="*/ 0 60000 65536"/>
              <a:gd name="T9" fmla="*/ 0 60000 65536"/>
              <a:gd name="T10" fmla="*/ 0 60000 65536"/>
              <a:gd name="T11" fmla="*/ 0 60000 65536"/>
              <a:gd name="T12" fmla="*/ 0 w 769"/>
              <a:gd name="T13" fmla="*/ 0 h 517"/>
              <a:gd name="T14" fmla="*/ 769 w 769"/>
              <a:gd name="T15" fmla="*/ 517 h 517"/>
            </a:gdLst>
            <a:ahLst/>
            <a:cxnLst>
              <a:cxn ang="T8">
                <a:pos x="T0" y="T1"/>
              </a:cxn>
              <a:cxn ang="T9">
                <a:pos x="T2" y="T3"/>
              </a:cxn>
              <a:cxn ang="T10">
                <a:pos x="T4" y="T5"/>
              </a:cxn>
              <a:cxn ang="T11">
                <a:pos x="T6" y="T7"/>
              </a:cxn>
            </a:cxnLst>
            <a:rect l="T12" t="T13" r="T14" b="T15"/>
            <a:pathLst>
              <a:path w="769" h="517">
                <a:moveTo>
                  <a:pt x="0" y="0"/>
                </a:moveTo>
                <a:cubicBezTo>
                  <a:pt x="71" y="62"/>
                  <a:pt x="351" y="347"/>
                  <a:pt x="428" y="375"/>
                </a:cubicBezTo>
                <a:cubicBezTo>
                  <a:pt x="505" y="403"/>
                  <a:pt x="404" y="145"/>
                  <a:pt x="461" y="169"/>
                </a:cubicBezTo>
                <a:cubicBezTo>
                  <a:pt x="518" y="192"/>
                  <a:pt x="705" y="444"/>
                  <a:pt x="769" y="517"/>
                </a:cubicBez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386"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fld id="{BD211F3B-4F43-1643-B4AC-5244085AF317}" type="slidenum">
              <a:rPr lang="en-US" altLang="en-US" sz="1200"/>
              <a:pPr>
                <a:spcBef>
                  <a:spcPct val="0"/>
                </a:spcBef>
                <a:buFontTx/>
                <a:buNone/>
              </a:pPr>
              <a:t>45</a:t>
            </a:fld>
            <a:endParaRPr lang="en-US" altLang="en-US" sz="1200"/>
          </a:p>
        </p:txBody>
      </p:sp>
      <p:sp>
        <p:nvSpPr>
          <p:cNvPr id="12"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2926130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a:xfrm>
            <a:off x="685800" y="95250"/>
            <a:ext cx="7772400" cy="457200"/>
          </a:xfrm>
        </p:spPr>
        <p:txBody>
          <a:bodyPr>
            <a:normAutofit fontScale="90000"/>
          </a:bodyPr>
          <a:lstStyle/>
          <a:p>
            <a:r>
              <a:rPr lang="en-US" altLang="en-US" sz="3200">
                <a:ea typeface="MS PGothic" charset="-128"/>
                <a:cs typeface="ＭＳ Ｐゴシック" charset="-128"/>
              </a:rPr>
              <a:t>Input Port Queuing</a:t>
            </a:r>
            <a:endParaRPr lang="en-US" altLang="en-US">
              <a:ea typeface="MS PGothic" charset="-128"/>
              <a:cs typeface="ＭＳ Ｐゴシック" charset="-128"/>
            </a:endParaRPr>
          </a:p>
        </p:txBody>
      </p:sp>
      <p:sp>
        <p:nvSpPr>
          <p:cNvPr id="111618" name="Rectangle 3"/>
          <p:cNvSpPr>
            <a:spLocks noGrp="1" noChangeArrowheads="1"/>
          </p:cNvSpPr>
          <p:nvPr>
            <p:ph type="body" idx="1"/>
          </p:nvPr>
        </p:nvSpPr>
        <p:spPr>
          <a:xfrm>
            <a:off x="762000" y="609600"/>
            <a:ext cx="8101013" cy="3017838"/>
          </a:xfrm>
        </p:spPr>
        <p:txBody>
          <a:bodyPr/>
          <a:lstStyle/>
          <a:p>
            <a:r>
              <a:rPr lang="en-US" altLang="en-US" sz="2400">
                <a:ea typeface="MS PGothic" charset="-128"/>
                <a:cs typeface="ＭＳ Ｐゴシック" charset="-128"/>
              </a:rPr>
              <a:t>Fabric slower than input ports combined -&gt; queueing may occur at input queues </a:t>
            </a:r>
          </a:p>
          <a:p>
            <a:pPr lvl="1"/>
            <a:r>
              <a:rPr lang="en-US" altLang="en-US" i="1">
                <a:solidFill>
                  <a:srgbClr val="FF0000"/>
                </a:solidFill>
                <a:ea typeface="MS PGothic" charset="-128"/>
              </a:rPr>
              <a:t>queueing delay and loss due to input buffer overflow!</a:t>
            </a:r>
            <a:endParaRPr lang="en-US" altLang="en-US">
              <a:ea typeface="MS PGothic" charset="-128"/>
            </a:endParaRPr>
          </a:p>
          <a:p>
            <a:r>
              <a:rPr lang="en-US" altLang="en-US" sz="2400">
                <a:solidFill>
                  <a:srgbClr val="FF0000"/>
                </a:solidFill>
                <a:ea typeface="MS PGothic" charset="-128"/>
                <a:cs typeface="ＭＳ Ｐゴシック" charset="-128"/>
              </a:rPr>
              <a:t>Head-of-the-Line (HOL) blocking:</a:t>
            </a:r>
            <a:r>
              <a:rPr lang="en-US" altLang="en-US" sz="2400">
                <a:ea typeface="MS PGothic" charset="-128"/>
                <a:cs typeface="ＭＳ Ｐゴシック" charset="-128"/>
              </a:rPr>
              <a:t> queued datagram at front of queue prevents others in queue from moving forward</a:t>
            </a:r>
          </a:p>
        </p:txBody>
      </p:sp>
      <p:grpSp>
        <p:nvGrpSpPr>
          <p:cNvPr id="111619" name="Group 7"/>
          <p:cNvGrpSpPr>
            <a:grpSpLocks/>
          </p:cNvGrpSpPr>
          <p:nvPr/>
        </p:nvGrpSpPr>
        <p:grpSpPr bwMode="auto">
          <a:xfrm>
            <a:off x="1389063" y="2979738"/>
            <a:ext cx="3027362" cy="1809750"/>
            <a:chOff x="523" y="976"/>
            <a:chExt cx="2099" cy="1356"/>
          </a:xfrm>
        </p:grpSpPr>
        <p:sp>
          <p:nvSpPr>
            <p:cNvPr id="111666" name="Rectangle 8"/>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nvGrpSpPr>
            <p:cNvPr id="111667" name="Group 9"/>
            <p:cNvGrpSpPr>
              <a:grpSpLocks/>
            </p:cNvGrpSpPr>
            <p:nvPr/>
          </p:nvGrpSpPr>
          <p:grpSpPr bwMode="auto">
            <a:xfrm>
              <a:off x="804" y="997"/>
              <a:ext cx="249" cy="1295"/>
              <a:chOff x="748" y="997"/>
              <a:chExt cx="249" cy="1295"/>
            </a:xfrm>
          </p:grpSpPr>
          <p:sp>
            <p:nvSpPr>
              <p:cNvPr id="111686" name="Rectangle 10"/>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87" name="Rectangle 11"/>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88" name="Rectangle 12"/>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grpSp>
          <p:nvGrpSpPr>
            <p:cNvPr id="111668" name="Group 13"/>
            <p:cNvGrpSpPr>
              <a:grpSpLocks/>
            </p:cNvGrpSpPr>
            <p:nvPr/>
          </p:nvGrpSpPr>
          <p:grpSpPr bwMode="auto">
            <a:xfrm>
              <a:off x="2109" y="1002"/>
              <a:ext cx="249" cy="1295"/>
              <a:chOff x="748" y="997"/>
              <a:chExt cx="249" cy="1295"/>
            </a:xfrm>
          </p:grpSpPr>
          <p:sp>
            <p:nvSpPr>
              <p:cNvPr id="111683" name="Rectangle 14"/>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84" name="Rectangle 15"/>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85" name="Rectangle 16"/>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sp>
          <p:nvSpPr>
            <p:cNvPr id="111669" name="Line 17"/>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70" name="Line 18"/>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71" name="Line 19"/>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72" name="Line 20"/>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73" name="Line 21"/>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74" name="Line 22"/>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11675" name="Group 23"/>
            <p:cNvGrpSpPr>
              <a:grpSpLocks/>
            </p:cNvGrpSpPr>
            <p:nvPr/>
          </p:nvGrpSpPr>
          <p:grpSpPr bwMode="auto">
            <a:xfrm>
              <a:off x="523" y="1169"/>
              <a:ext cx="288" cy="939"/>
              <a:chOff x="-60" y="1148"/>
              <a:chExt cx="168" cy="939"/>
            </a:xfrm>
          </p:grpSpPr>
          <p:sp>
            <p:nvSpPr>
              <p:cNvPr id="111680" name="Line 24"/>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81" name="Line 25"/>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82" name="Line 26"/>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11676" name="Group 27"/>
            <p:cNvGrpSpPr>
              <a:grpSpLocks/>
            </p:cNvGrpSpPr>
            <p:nvPr/>
          </p:nvGrpSpPr>
          <p:grpSpPr bwMode="auto">
            <a:xfrm>
              <a:off x="2334" y="1173"/>
              <a:ext cx="288" cy="939"/>
              <a:chOff x="-60" y="1148"/>
              <a:chExt cx="168" cy="939"/>
            </a:xfrm>
          </p:grpSpPr>
          <p:sp>
            <p:nvSpPr>
              <p:cNvPr id="111677" name="Line 28"/>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1678" name="Line 29"/>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1679" name="Line 30"/>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111620" name="Rectangle 55"/>
          <p:cNvSpPr>
            <a:spLocks noChangeArrowheads="1"/>
          </p:cNvSpPr>
          <p:nvPr/>
        </p:nvSpPr>
        <p:spPr bwMode="auto">
          <a:xfrm>
            <a:off x="1841500" y="2976563"/>
            <a:ext cx="252413" cy="130175"/>
          </a:xfrm>
          <a:prstGeom prst="rect">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21" name="Rectangle 56"/>
          <p:cNvSpPr>
            <a:spLocks noChangeArrowheads="1"/>
          </p:cNvSpPr>
          <p:nvPr/>
        </p:nvSpPr>
        <p:spPr bwMode="auto">
          <a:xfrm>
            <a:off x="1827213" y="3708400"/>
            <a:ext cx="252412" cy="131763"/>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22" name="Rectangle 57"/>
          <p:cNvSpPr>
            <a:spLocks noChangeArrowheads="1"/>
          </p:cNvSpPr>
          <p:nvPr/>
        </p:nvSpPr>
        <p:spPr bwMode="auto">
          <a:xfrm>
            <a:off x="1825625" y="4343400"/>
            <a:ext cx="252413" cy="130175"/>
          </a:xfrm>
          <a:prstGeom prst="rect">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23" name="Rectangle 58"/>
          <p:cNvSpPr>
            <a:spLocks noChangeArrowheads="1"/>
          </p:cNvSpPr>
          <p:nvPr/>
        </p:nvSpPr>
        <p:spPr bwMode="auto">
          <a:xfrm>
            <a:off x="1482725" y="2971800"/>
            <a:ext cx="252413" cy="131763"/>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24" name="Rectangle 59"/>
          <p:cNvSpPr>
            <a:spLocks noChangeArrowheads="1"/>
          </p:cNvSpPr>
          <p:nvPr/>
        </p:nvSpPr>
        <p:spPr bwMode="auto">
          <a:xfrm>
            <a:off x="1477963" y="4332288"/>
            <a:ext cx="252412" cy="131762"/>
          </a:xfrm>
          <a:prstGeom prst="rect">
            <a:avLst/>
          </a:prstGeom>
          <a:solidFill>
            <a:srgbClr val="00CC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25" name="Line 60"/>
          <p:cNvSpPr>
            <a:spLocks noChangeShapeType="1"/>
          </p:cNvSpPr>
          <p:nvPr/>
        </p:nvSpPr>
        <p:spPr bwMode="auto">
          <a:xfrm>
            <a:off x="2133600" y="3032125"/>
            <a:ext cx="1479550" cy="1588"/>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1626" name="Freeform 61"/>
          <p:cNvSpPr>
            <a:spLocks/>
          </p:cNvSpPr>
          <p:nvPr/>
        </p:nvSpPr>
        <p:spPr bwMode="auto">
          <a:xfrm>
            <a:off x="2178050" y="3430588"/>
            <a:ext cx="1395413" cy="979487"/>
          </a:xfrm>
          <a:custGeom>
            <a:avLst/>
            <a:gdLst>
              <a:gd name="T0" fmla="*/ 0 w 967"/>
              <a:gd name="T1" fmla="*/ 2147483646 h 735"/>
              <a:gd name="T2" fmla="*/ 2147483646 w 967"/>
              <a:gd name="T3" fmla="*/ 2147483646 h 735"/>
              <a:gd name="T4" fmla="*/ 2147483646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11627" name="Text Box 62"/>
          <p:cNvSpPr txBox="1">
            <a:spLocks noChangeArrowheads="1"/>
          </p:cNvSpPr>
          <p:nvPr/>
        </p:nvSpPr>
        <p:spPr bwMode="auto">
          <a:xfrm>
            <a:off x="1349375" y="4886325"/>
            <a:ext cx="33909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latin typeface="Gill Sans MT" charset="0"/>
              </a:rPr>
              <a:t>output port contention:</a:t>
            </a:r>
          </a:p>
          <a:p>
            <a:pPr algn="ctr">
              <a:spcBef>
                <a:spcPct val="0"/>
              </a:spcBef>
              <a:buFontTx/>
              <a:buNone/>
            </a:pPr>
            <a:r>
              <a:rPr lang="en-US" altLang="en-US" sz="1800">
                <a:latin typeface="Gill Sans MT" charset="0"/>
              </a:rPr>
              <a:t>only one red datagram can be transferred.</a:t>
            </a:r>
            <a:br>
              <a:rPr lang="en-US" altLang="en-US" sz="1800">
                <a:latin typeface="Gill Sans MT" charset="0"/>
              </a:rPr>
            </a:br>
            <a:r>
              <a:rPr lang="en-US" altLang="en-US" sz="1800" i="1">
                <a:latin typeface="Gill Sans MT" charset="0"/>
              </a:rPr>
              <a:t>lower red packet is blocked</a:t>
            </a:r>
          </a:p>
        </p:txBody>
      </p:sp>
      <p:sp>
        <p:nvSpPr>
          <p:cNvPr id="111628" name="Text Box 64"/>
          <p:cNvSpPr txBox="1">
            <a:spLocks noChangeArrowheads="1"/>
          </p:cNvSpPr>
          <p:nvPr/>
        </p:nvSpPr>
        <p:spPr bwMode="auto">
          <a:xfrm>
            <a:off x="2527300" y="3776663"/>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switch</a:t>
            </a:r>
          </a:p>
          <a:p>
            <a:pPr>
              <a:spcBef>
                <a:spcPct val="0"/>
              </a:spcBef>
              <a:buFontTx/>
              <a:buNone/>
            </a:pPr>
            <a:r>
              <a:rPr lang="en-US" altLang="en-US" sz="1600">
                <a:latin typeface="Arial" charset="0"/>
              </a:rPr>
              <a:t>fabric</a:t>
            </a:r>
          </a:p>
        </p:txBody>
      </p:sp>
      <p:sp>
        <p:nvSpPr>
          <p:cNvPr id="111629" name="Line 73"/>
          <p:cNvSpPr>
            <a:spLocks noChangeShapeType="1"/>
          </p:cNvSpPr>
          <p:nvPr/>
        </p:nvSpPr>
        <p:spPr bwMode="auto">
          <a:xfrm>
            <a:off x="2124075" y="3776663"/>
            <a:ext cx="1458913" cy="19050"/>
          </a:xfrm>
          <a:prstGeom prst="line">
            <a:avLst/>
          </a:prstGeom>
          <a:noFill/>
          <a:ln w="28575">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41" name="Group 79"/>
          <p:cNvGrpSpPr>
            <a:grpSpLocks/>
          </p:cNvGrpSpPr>
          <p:nvPr/>
        </p:nvGrpSpPr>
        <p:grpSpPr bwMode="auto">
          <a:xfrm>
            <a:off x="4879975" y="3000375"/>
            <a:ext cx="3027363" cy="3086100"/>
            <a:chOff x="3074" y="2025"/>
            <a:chExt cx="1907" cy="1944"/>
          </a:xfrm>
        </p:grpSpPr>
        <p:grpSp>
          <p:nvGrpSpPr>
            <p:cNvPr id="111633" name="Group 31"/>
            <p:cNvGrpSpPr>
              <a:grpSpLocks/>
            </p:cNvGrpSpPr>
            <p:nvPr/>
          </p:nvGrpSpPr>
          <p:grpSpPr bwMode="auto">
            <a:xfrm>
              <a:off x="3074" y="2047"/>
              <a:ext cx="1907" cy="1140"/>
              <a:chOff x="523" y="976"/>
              <a:chExt cx="2099" cy="1356"/>
            </a:xfrm>
          </p:grpSpPr>
          <p:sp>
            <p:nvSpPr>
              <p:cNvPr id="111643" name="Rectangle 32"/>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nvGrpSpPr>
              <p:cNvPr id="111644" name="Group 33"/>
              <p:cNvGrpSpPr>
                <a:grpSpLocks/>
              </p:cNvGrpSpPr>
              <p:nvPr/>
            </p:nvGrpSpPr>
            <p:grpSpPr bwMode="auto">
              <a:xfrm>
                <a:off x="804" y="997"/>
                <a:ext cx="249" cy="1295"/>
                <a:chOff x="748" y="997"/>
                <a:chExt cx="249" cy="1295"/>
              </a:xfrm>
            </p:grpSpPr>
            <p:sp>
              <p:nvSpPr>
                <p:cNvPr id="111663" name="Rectangle 34"/>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64" name="Rectangle 35"/>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65" name="Rectangle 36"/>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grpSp>
            <p:nvGrpSpPr>
              <p:cNvPr id="111645" name="Group 37"/>
              <p:cNvGrpSpPr>
                <a:grpSpLocks/>
              </p:cNvGrpSpPr>
              <p:nvPr/>
            </p:nvGrpSpPr>
            <p:grpSpPr bwMode="auto">
              <a:xfrm>
                <a:off x="2109" y="1002"/>
                <a:ext cx="249" cy="1295"/>
                <a:chOff x="748" y="997"/>
                <a:chExt cx="249" cy="1295"/>
              </a:xfrm>
            </p:grpSpPr>
            <p:sp>
              <p:nvSpPr>
                <p:cNvPr id="111660" name="Rectangle 38"/>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61" name="Rectangle 39"/>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1800">
                    <a:latin typeface="Arial" charset="0"/>
                  </a:endParaRPr>
                </a:p>
              </p:txBody>
            </p:sp>
            <p:sp>
              <p:nvSpPr>
                <p:cNvPr id="111662" name="Rectangle 40"/>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sp>
            <p:nvSpPr>
              <p:cNvPr id="111646" name="Line 41"/>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47" name="Line 42"/>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48" name="Line 43"/>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49" name="Line 44"/>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50" name="Line 45"/>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51" name="Line 46"/>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11652" name="Group 47"/>
              <p:cNvGrpSpPr>
                <a:grpSpLocks/>
              </p:cNvGrpSpPr>
              <p:nvPr/>
            </p:nvGrpSpPr>
            <p:grpSpPr bwMode="auto">
              <a:xfrm>
                <a:off x="523" y="1169"/>
                <a:ext cx="288" cy="939"/>
                <a:chOff x="-60" y="1148"/>
                <a:chExt cx="168" cy="939"/>
              </a:xfrm>
            </p:grpSpPr>
            <p:sp>
              <p:nvSpPr>
                <p:cNvPr id="111657" name="Line 48"/>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58" name="Line 49"/>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59" name="Line 50"/>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11653" name="Group 51"/>
              <p:cNvGrpSpPr>
                <a:grpSpLocks/>
              </p:cNvGrpSpPr>
              <p:nvPr/>
            </p:nvGrpSpPr>
            <p:grpSpPr bwMode="auto">
              <a:xfrm>
                <a:off x="2334" y="1173"/>
                <a:ext cx="288" cy="939"/>
                <a:chOff x="-60" y="1148"/>
                <a:chExt cx="168" cy="939"/>
              </a:xfrm>
            </p:grpSpPr>
            <p:sp>
              <p:nvSpPr>
                <p:cNvPr id="111654" name="Line 52"/>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1655" name="Line 53"/>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1656" name="Line 54"/>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111634" name="Text Box 63"/>
            <p:cNvSpPr txBox="1">
              <a:spLocks noChangeArrowheads="1"/>
            </p:cNvSpPr>
            <p:nvPr/>
          </p:nvSpPr>
          <p:spPr bwMode="auto">
            <a:xfrm>
              <a:off x="3287" y="3219"/>
              <a:ext cx="1407"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latin typeface="Gill Sans MT" charset="0"/>
                </a:rPr>
                <a:t>one packet time later: green packet experiences HOL blocking</a:t>
              </a:r>
              <a:endParaRPr lang="en-US" altLang="en-US" sz="1800" i="1">
                <a:latin typeface="Gill Sans MT" charset="0"/>
              </a:endParaRPr>
            </a:p>
          </p:txBody>
        </p:sp>
        <p:sp>
          <p:nvSpPr>
            <p:cNvPr id="111635" name="Text Box 65"/>
            <p:cNvSpPr txBox="1">
              <a:spLocks noChangeArrowheads="1"/>
            </p:cNvSpPr>
            <p:nvPr/>
          </p:nvSpPr>
          <p:spPr bwMode="auto">
            <a:xfrm>
              <a:off x="3778" y="2507"/>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switch</a:t>
              </a:r>
            </a:p>
            <a:p>
              <a:pPr>
                <a:spcBef>
                  <a:spcPct val="0"/>
                </a:spcBef>
                <a:buFontTx/>
                <a:buNone/>
              </a:pPr>
              <a:r>
                <a:rPr lang="en-US" altLang="en-US" sz="1600">
                  <a:latin typeface="Arial" charset="0"/>
                </a:rPr>
                <a:t>fabric</a:t>
              </a:r>
            </a:p>
          </p:txBody>
        </p:sp>
        <p:sp>
          <p:nvSpPr>
            <p:cNvPr id="111636" name="Rectangle 66"/>
            <p:cNvSpPr>
              <a:spLocks noChangeArrowheads="1"/>
            </p:cNvSpPr>
            <p:nvPr/>
          </p:nvSpPr>
          <p:spPr bwMode="auto">
            <a:xfrm>
              <a:off x="4551" y="2025"/>
              <a:ext cx="159" cy="83"/>
            </a:xfrm>
            <a:prstGeom prst="rect">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37" name="Rectangle 69"/>
            <p:cNvSpPr>
              <a:spLocks noChangeArrowheads="1"/>
            </p:cNvSpPr>
            <p:nvPr/>
          </p:nvSpPr>
          <p:spPr bwMode="auto">
            <a:xfrm>
              <a:off x="3363" y="2050"/>
              <a:ext cx="159" cy="82"/>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38" name="Rectangle 70"/>
            <p:cNvSpPr>
              <a:spLocks noChangeArrowheads="1"/>
            </p:cNvSpPr>
            <p:nvPr/>
          </p:nvSpPr>
          <p:spPr bwMode="auto">
            <a:xfrm>
              <a:off x="3360" y="2916"/>
              <a:ext cx="159" cy="83"/>
            </a:xfrm>
            <a:prstGeom prst="rect">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39" name="Freeform 71"/>
            <p:cNvSpPr>
              <a:spLocks/>
            </p:cNvSpPr>
            <p:nvPr/>
          </p:nvSpPr>
          <p:spPr bwMode="auto">
            <a:xfrm>
              <a:off x="3585" y="2324"/>
              <a:ext cx="878" cy="618"/>
            </a:xfrm>
            <a:custGeom>
              <a:avLst/>
              <a:gdLst>
                <a:gd name="T0" fmla="*/ 0 w 967"/>
                <a:gd name="T1" fmla="*/ 24 h 735"/>
                <a:gd name="T2" fmla="*/ 76 w 967"/>
                <a:gd name="T3" fmla="*/ 24 h 735"/>
                <a:gd name="T4" fmla="*/ 141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11640" name="Freeform 72"/>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11641" name="Rectangle 76"/>
            <p:cNvSpPr>
              <a:spLocks noChangeArrowheads="1"/>
            </p:cNvSpPr>
            <p:nvPr/>
          </p:nvSpPr>
          <p:spPr bwMode="auto">
            <a:xfrm>
              <a:off x="3141" y="2890"/>
              <a:ext cx="159" cy="83"/>
            </a:xfrm>
            <a:prstGeom prst="rect">
              <a:avLst/>
            </a:prstGeom>
            <a:solidFill>
              <a:srgbClr val="00CC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1642" name="Rectangle 77"/>
            <p:cNvSpPr>
              <a:spLocks noChangeArrowheads="1"/>
            </p:cNvSpPr>
            <p:nvPr/>
          </p:nvSpPr>
          <p:spPr bwMode="auto">
            <a:xfrm>
              <a:off x="4542" y="2518"/>
              <a:ext cx="159" cy="83"/>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sp>
        <p:nvSpPr>
          <p:cNvPr id="111632"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fld id="{2E2D5029-64C7-AD4E-895D-9D9685E8BD22}" type="slidenum">
              <a:rPr lang="en-US" altLang="en-US" sz="1200"/>
              <a:pPr>
                <a:spcBef>
                  <a:spcPct val="0"/>
                </a:spcBef>
                <a:buFontTx/>
                <a:buNone/>
              </a:pPr>
              <a:t>46</a:t>
            </a:fld>
            <a:endParaRPr lang="en-US" altLang="en-US" sz="1200"/>
          </a:p>
        </p:txBody>
      </p:sp>
      <p:sp>
        <p:nvSpPr>
          <p:cNvPr id="74"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348964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a:xfrm>
            <a:off x="685800" y="228600"/>
            <a:ext cx="7772400" cy="685800"/>
          </a:xfrm>
        </p:spPr>
        <p:txBody>
          <a:bodyPr/>
          <a:lstStyle/>
          <a:p>
            <a:r>
              <a:rPr lang="en-US" altLang="en-US" sz="3600">
                <a:ea typeface="MS PGothic" charset="-128"/>
                <a:cs typeface="ＭＳ Ｐゴシック" charset="-128"/>
              </a:rPr>
              <a:t>Output Ports</a:t>
            </a:r>
          </a:p>
        </p:txBody>
      </p:sp>
      <p:sp>
        <p:nvSpPr>
          <p:cNvPr id="113666" name="Rectangle 3"/>
          <p:cNvSpPr>
            <a:spLocks noGrp="1" noChangeArrowheads="1"/>
          </p:cNvSpPr>
          <p:nvPr>
            <p:ph type="body" idx="1"/>
          </p:nvPr>
        </p:nvSpPr>
        <p:spPr>
          <a:xfrm>
            <a:off x="457200" y="3352800"/>
            <a:ext cx="5181600" cy="809625"/>
          </a:xfrm>
        </p:spPr>
        <p:txBody>
          <a:bodyPr>
            <a:normAutofit fontScale="55000" lnSpcReduction="20000"/>
          </a:bodyPr>
          <a:lstStyle/>
          <a:p>
            <a:r>
              <a:rPr lang="en-US" altLang="en-US" sz="2400" i="1">
                <a:solidFill>
                  <a:srgbClr val="FF0000"/>
                </a:solidFill>
                <a:ea typeface="MS PGothic" charset="-128"/>
                <a:cs typeface="ＭＳ Ｐゴシック" charset="-128"/>
              </a:rPr>
              <a:t>Buffering</a:t>
            </a:r>
            <a:r>
              <a:rPr lang="en-US" altLang="en-US" sz="2400">
                <a:ea typeface="MS PGothic" charset="-128"/>
                <a:cs typeface="ＭＳ Ｐゴシック" charset="-128"/>
              </a:rPr>
              <a:t> required when datagrams arrive from fabric faster than the transmission rate</a:t>
            </a:r>
          </a:p>
          <a:p>
            <a:r>
              <a:rPr lang="en-US" altLang="en-US" sz="2400" i="1">
                <a:solidFill>
                  <a:srgbClr val="FF0000"/>
                </a:solidFill>
                <a:ea typeface="MS PGothic" charset="-128"/>
                <a:cs typeface="ＭＳ Ｐゴシック" charset="-128"/>
              </a:rPr>
              <a:t>Scheduling discipline</a:t>
            </a:r>
            <a:r>
              <a:rPr lang="en-US" altLang="en-US" sz="2400">
                <a:ea typeface="MS PGothic" charset="-128"/>
                <a:cs typeface="ＭＳ Ｐゴシック" charset="-128"/>
              </a:rPr>
              <a:t> chooses among queued datagrams for transmission</a:t>
            </a:r>
            <a:endParaRPr lang="en-US" altLang="en-US" sz="1800">
              <a:ea typeface="MS PGothic" charset="-128"/>
              <a:cs typeface="ＭＳ Ｐゴシック" charset="-128"/>
            </a:endParaRPr>
          </a:p>
        </p:txBody>
      </p:sp>
      <p:pic>
        <p:nvPicPr>
          <p:cNvPr id="113667" name="Picture 4" descr="464 Output 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914400"/>
            <a:ext cx="59436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5105400" y="3505200"/>
            <a:ext cx="3552825" cy="1108075"/>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defRPr/>
            </a:pPr>
            <a:r>
              <a:rPr lang="en-US" altLang="en-US" sz="2200" dirty="0" smtClean="0">
                <a:solidFill>
                  <a:srgbClr val="000000"/>
                </a:solidFill>
                <a:latin typeface="+mn-lt"/>
              </a:rPr>
              <a:t>Datagram (packets) can be lost due to congestion, lack of buffers</a:t>
            </a:r>
          </a:p>
        </p:txBody>
      </p:sp>
      <p:sp>
        <p:nvSpPr>
          <p:cNvPr id="8" name="TextBox 7"/>
          <p:cNvSpPr txBox="1">
            <a:spLocks noChangeArrowheads="1"/>
          </p:cNvSpPr>
          <p:nvPr/>
        </p:nvSpPr>
        <p:spPr bwMode="auto">
          <a:xfrm>
            <a:off x="5078413" y="4835525"/>
            <a:ext cx="3629025" cy="1108075"/>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defRPr/>
            </a:pPr>
            <a:r>
              <a:rPr lang="en-US" altLang="en-US" sz="2200" dirty="0" smtClean="0">
                <a:solidFill>
                  <a:srgbClr val="000000"/>
                </a:solidFill>
                <a:latin typeface="+mn-lt"/>
              </a:rPr>
              <a:t>Priority scheduling – who gets best performance, network neutrality</a:t>
            </a:r>
          </a:p>
        </p:txBody>
      </p:sp>
      <p:sp>
        <p:nvSpPr>
          <p:cNvPr id="113671"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fld id="{DC060365-452D-994C-A045-FD20FA6E13EA}" type="slidenum">
              <a:rPr lang="en-US" altLang="en-US" sz="1200"/>
              <a:pPr>
                <a:spcBef>
                  <a:spcPct val="0"/>
                </a:spcBef>
                <a:buFontTx/>
                <a:buNone/>
              </a:pPr>
              <a:t>47</a:t>
            </a:fld>
            <a:endParaRPr lang="en-US" altLang="en-US" sz="1200"/>
          </a:p>
        </p:txBody>
      </p:sp>
      <p:sp>
        <p:nvSpPr>
          <p:cNvPr id="9"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7570050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p:nvPr>
        </p:nvSpPr>
        <p:spPr>
          <a:xfrm>
            <a:off x="685800" y="0"/>
            <a:ext cx="7772400" cy="1143000"/>
          </a:xfrm>
        </p:spPr>
        <p:txBody>
          <a:bodyPr/>
          <a:lstStyle/>
          <a:p>
            <a:r>
              <a:rPr lang="en-US" altLang="en-US" sz="3600">
                <a:ea typeface="MS PGothic" charset="-128"/>
                <a:cs typeface="ＭＳ Ｐゴシック" charset="-128"/>
              </a:rPr>
              <a:t>Output Port Queueing</a:t>
            </a:r>
            <a:endParaRPr lang="en-US" altLang="en-US">
              <a:ea typeface="MS PGothic" charset="-128"/>
              <a:cs typeface="ＭＳ Ｐゴシック" charset="-128"/>
            </a:endParaRPr>
          </a:p>
        </p:txBody>
      </p:sp>
      <p:sp>
        <p:nvSpPr>
          <p:cNvPr id="115714" name="Rectangle 3"/>
          <p:cNvSpPr>
            <a:spLocks noGrp="1" noChangeArrowheads="1"/>
          </p:cNvSpPr>
          <p:nvPr>
            <p:ph type="body" idx="1"/>
          </p:nvPr>
        </p:nvSpPr>
        <p:spPr>
          <a:xfrm>
            <a:off x="685800" y="4343400"/>
            <a:ext cx="7772400" cy="1011238"/>
          </a:xfrm>
        </p:spPr>
        <p:txBody>
          <a:bodyPr>
            <a:normAutofit fontScale="85000" lnSpcReduction="10000"/>
          </a:bodyPr>
          <a:lstStyle/>
          <a:p>
            <a:r>
              <a:rPr lang="en-US" altLang="en-US" sz="2400">
                <a:ea typeface="MS PGothic" charset="-128"/>
                <a:cs typeface="ＭＳ Ｐゴシック" charset="-128"/>
              </a:rPr>
              <a:t>buffering when arrival rate via switch exceeds output line speed</a:t>
            </a:r>
          </a:p>
          <a:p>
            <a:r>
              <a:rPr lang="en-US" altLang="en-US" sz="2400" i="1">
                <a:solidFill>
                  <a:srgbClr val="FF0000"/>
                </a:solidFill>
                <a:ea typeface="MS PGothic" charset="-128"/>
                <a:cs typeface="ＭＳ Ｐゴシック" charset="-128"/>
              </a:rPr>
              <a:t>queueing (delay) and loss due to output port buffer overflow!</a:t>
            </a:r>
            <a:endParaRPr lang="en-US" altLang="en-US" sz="2400">
              <a:ea typeface="MS PGothic" charset="-128"/>
              <a:cs typeface="ＭＳ Ｐゴシック" charset="-128"/>
            </a:endParaRPr>
          </a:p>
        </p:txBody>
      </p:sp>
      <p:grpSp>
        <p:nvGrpSpPr>
          <p:cNvPr id="115715" name="Group 78"/>
          <p:cNvGrpSpPr>
            <a:grpSpLocks/>
          </p:cNvGrpSpPr>
          <p:nvPr/>
        </p:nvGrpSpPr>
        <p:grpSpPr bwMode="auto">
          <a:xfrm>
            <a:off x="884238" y="1168400"/>
            <a:ext cx="7412037" cy="2870200"/>
            <a:chOff x="550" y="931"/>
            <a:chExt cx="4669" cy="1808"/>
          </a:xfrm>
        </p:grpSpPr>
        <p:grpSp>
          <p:nvGrpSpPr>
            <p:cNvPr id="115718" name="Group 29"/>
            <p:cNvGrpSpPr>
              <a:grpSpLocks/>
            </p:cNvGrpSpPr>
            <p:nvPr/>
          </p:nvGrpSpPr>
          <p:grpSpPr bwMode="auto">
            <a:xfrm>
              <a:off x="699" y="948"/>
              <a:ext cx="2099" cy="1356"/>
              <a:chOff x="523" y="976"/>
              <a:chExt cx="2099" cy="1356"/>
            </a:xfrm>
          </p:grpSpPr>
          <p:sp>
            <p:nvSpPr>
              <p:cNvPr id="115764" name="Rectangle 6"/>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nvGrpSpPr>
              <p:cNvPr id="115765" name="Group 10"/>
              <p:cNvGrpSpPr>
                <a:grpSpLocks/>
              </p:cNvGrpSpPr>
              <p:nvPr/>
            </p:nvGrpSpPr>
            <p:grpSpPr bwMode="auto">
              <a:xfrm>
                <a:off x="804" y="997"/>
                <a:ext cx="249" cy="1295"/>
                <a:chOff x="748" y="997"/>
                <a:chExt cx="249" cy="1295"/>
              </a:xfrm>
            </p:grpSpPr>
            <p:sp>
              <p:nvSpPr>
                <p:cNvPr id="115784" name="Rectangle 7"/>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85" name="Rectangle 8"/>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86" name="Rectangle 9"/>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grpSp>
            <p:nvGrpSpPr>
              <p:cNvPr id="115766" name="Group 11"/>
              <p:cNvGrpSpPr>
                <a:grpSpLocks/>
              </p:cNvGrpSpPr>
              <p:nvPr/>
            </p:nvGrpSpPr>
            <p:grpSpPr bwMode="auto">
              <a:xfrm>
                <a:off x="2109" y="1002"/>
                <a:ext cx="249" cy="1295"/>
                <a:chOff x="748" y="997"/>
                <a:chExt cx="249" cy="1295"/>
              </a:xfrm>
            </p:grpSpPr>
            <p:sp>
              <p:nvSpPr>
                <p:cNvPr id="115781"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82" name="Rectangle 13"/>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83"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sp>
            <p:nvSpPr>
              <p:cNvPr id="115767" name="Line 15"/>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68" name="Line 16"/>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69" name="Line 17"/>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70" name="Line 18"/>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71" name="Line 19"/>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72" name="Line 20"/>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15773" name="Group 24"/>
              <p:cNvGrpSpPr>
                <a:grpSpLocks/>
              </p:cNvGrpSpPr>
              <p:nvPr/>
            </p:nvGrpSpPr>
            <p:grpSpPr bwMode="auto">
              <a:xfrm>
                <a:off x="523" y="1169"/>
                <a:ext cx="288" cy="939"/>
                <a:chOff x="-60" y="1148"/>
                <a:chExt cx="168" cy="939"/>
              </a:xfrm>
            </p:grpSpPr>
            <p:sp>
              <p:nvSpPr>
                <p:cNvPr id="115778" name="Line 21"/>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79" name="Line 22"/>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80" name="Line 23"/>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15774" name="Group 25"/>
              <p:cNvGrpSpPr>
                <a:grpSpLocks/>
              </p:cNvGrpSpPr>
              <p:nvPr/>
            </p:nvGrpSpPr>
            <p:grpSpPr bwMode="auto">
              <a:xfrm>
                <a:off x="2334" y="1173"/>
                <a:ext cx="288" cy="939"/>
                <a:chOff x="-60" y="1148"/>
                <a:chExt cx="168" cy="939"/>
              </a:xfrm>
            </p:grpSpPr>
            <p:sp>
              <p:nvSpPr>
                <p:cNvPr id="115775" name="Line 26"/>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5776" name="Line 27"/>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5777" name="Line 28"/>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115719" name="Group 30"/>
            <p:cNvGrpSpPr>
              <a:grpSpLocks/>
            </p:cNvGrpSpPr>
            <p:nvPr/>
          </p:nvGrpSpPr>
          <p:grpSpPr bwMode="auto">
            <a:xfrm>
              <a:off x="3120" y="931"/>
              <a:ext cx="2099" cy="1356"/>
              <a:chOff x="523" y="976"/>
              <a:chExt cx="2099" cy="1356"/>
            </a:xfrm>
          </p:grpSpPr>
          <p:sp>
            <p:nvSpPr>
              <p:cNvPr id="115741" name="Rectangle 31"/>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nvGrpSpPr>
              <p:cNvPr id="115742" name="Group 32"/>
              <p:cNvGrpSpPr>
                <a:grpSpLocks/>
              </p:cNvGrpSpPr>
              <p:nvPr/>
            </p:nvGrpSpPr>
            <p:grpSpPr bwMode="auto">
              <a:xfrm>
                <a:off x="804" y="997"/>
                <a:ext cx="249" cy="1295"/>
                <a:chOff x="748" y="997"/>
                <a:chExt cx="249" cy="1295"/>
              </a:xfrm>
            </p:grpSpPr>
            <p:sp>
              <p:nvSpPr>
                <p:cNvPr id="115761" name="Rectangle 33"/>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62" name="Rectangle 34"/>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63" name="Rectangle 35"/>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grpSp>
            <p:nvGrpSpPr>
              <p:cNvPr id="115743" name="Group 36"/>
              <p:cNvGrpSpPr>
                <a:grpSpLocks/>
              </p:cNvGrpSpPr>
              <p:nvPr/>
            </p:nvGrpSpPr>
            <p:grpSpPr bwMode="auto">
              <a:xfrm>
                <a:off x="2109" y="1002"/>
                <a:ext cx="249" cy="1295"/>
                <a:chOff x="748" y="997"/>
                <a:chExt cx="249" cy="1295"/>
              </a:xfrm>
            </p:grpSpPr>
            <p:sp>
              <p:nvSpPr>
                <p:cNvPr id="115758"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59" name="Rectangle 38"/>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1800">
                    <a:latin typeface="Arial" charset="0"/>
                  </a:endParaRPr>
                </a:p>
              </p:txBody>
            </p:sp>
            <p:sp>
              <p:nvSpPr>
                <p:cNvPr id="115760"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sp>
            <p:nvSpPr>
              <p:cNvPr id="115744" name="Line 40"/>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45" name="Line 41"/>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46" name="Line 42"/>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47" name="Line 43"/>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48" name="Line 44"/>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49" name="Line 45"/>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15750" name="Group 46"/>
              <p:cNvGrpSpPr>
                <a:grpSpLocks/>
              </p:cNvGrpSpPr>
              <p:nvPr/>
            </p:nvGrpSpPr>
            <p:grpSpPr bwMode="auto">
              <a:xfrm>
                <a:off x="523" y="1169"/>
                <a:ext cx="288" cy="939"/>
                <a:chOff x="-60" y="1148"/>
                <a:chExt cx="168" cy="939"/>
              </a:xfrm>
            </p:grpSpPr>
            <p:sp>
              <p:nvSpPr>
                <p:cNvPr id="115755" name="Line 47"/>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56" name="Line 48"/>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57" name="Line 49"/>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15751" name="Group 50"/>
              <p:cNvGrpSpPr>
                <a:grpSpLocks/>
              </p:cNvGrpSpPr>
              <p:nvPr/>
            </p:nvGrpSpPr>
            <p:grpSpPr bwMode="auto">
              <a:xfrm>
                <a:off x="2334" y="1173"/>
                <a:ext cx="288" cy="939"/>
                <a:chOff x="-60" y="1148"/>
                <a:chExt cx="168" cy="939"/>
              </a:xfrm>
            </p:grpSpPr>
            <p:sp>
              <p:nvSpPr>
                <p:cNvPr id="115752" name="Line 51"/>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5753" name="Line 52"/>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5754" name="Line 53"/>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115720" name="Rectangle 54"/>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21" name="Rectangle 55"/>
            <p:cNvSpPr>
              <a:spLocks noChangeArrowheads="1"/>
            </p:cNvSpPr>
            <p:nvPr/>
          </p:nvSpPr>
          <p:spPr bwMode="auto">
            <a:xfrm>
              <a:off x="1003" y="1494"/>
              <a:ext cx="175" cy="98"/>
            </a:xfrm>
            <a:prstGeom prst="rect">
              <a:avLst/>
            </a:prstGeom>
            <a:solidFill>
              <a:srgbClr val="000099"/>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22" name="Rectangle 56"/>
            <p:cNvSpPr>
              <a:spLocks noChangeArrowheads="1"/>
            </p:cNvSpPr>
            <p:nvPr/>
          </p:nvSpPr>
          <p:spPr bwMode="auto">
            <a:xfrm>
              <a:off x="994" y="1969"/>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23" name="Rectangle 57"/>
            <p:cNvSpPr>
              <a:spLocks noChangeArrowheads="1"/>
            </p:cNvSpPr>
            <p:nvPr/>
          </p:nvSpPr>
          <p:spPr bwMode="auto">
            <a:xfrm>
              <a:off x="764" y="1017"/>
              <a:ext cx="175" cy="9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24" name="Rectangle 58"/>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25" name="Line 60"/>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5726" name="Freeform 62"/>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15727" name="Text Box 63"/>
            <p:cNvSpPr txBox="1">
              <a:spLocks noChangeArrowheads="1"/>
            </p:cNvSpPr>
            <p:nvPr/>
          </p:nvSpPr>
          <p:spPr bwMode="auto">
            <a:xfrm>
              <a:off x="933" y="2335"/>
              <a:ext cx="154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latin typeface="Arial" charset="0"/>
                </a:rPr>
                <a:t>at </a:t>
              </a:r>
              <a:r>
                <a:rPr lang="en-US" altLang="en-US" sz="1800" i="1">
                  <a:latin typeface="Arial" charset="0"/>
                </a:rPr>
                <a:t>t,</a:t>
              </a:r>
              <a:r>
                <a:rPr lang="en-US" altLang="en-US" sz="1800">
                  <a:latin typeface="Arial" charset="0"/>
                </a:rPr>
                <a:t> packets more</a:t>
              </a:r>
            </a:p>
            <a:p>
              <a:pPr algn="ctr">
                <a:spcBef>
                  <a:spcPct val="0"/>
                </a:spcBef>
                <a:buFontTx/>
                <a:buNone/>
              </a:pPr>
              <a:r>
                <a:rPr lang="en-US" altLang="en-US" sz="1800">
                  <a:latin typeface="Arial" charset="0"/>
                </a:rPr>
                <a:t>from input to output</a:t>
              </a:r>
              <a:endParaRPr lang="en-US" altLang="en-US" sz="1800" i="1">
                <a:latin typeface="Arial" charset="0"/>
              </a:endParaRPr>
            </a:p>
          </p:txBody>
        </p:sp>
        <p:sp>
          <p:nvSpPr>
            <p:cNvPr id="115728" name="Text Box 64"/>
            <p:cNvSpPr txBox="1">
              <a:spLocks noChangeArrowheads="1"/>
            </p:cNvSpPr>
            <p:nvPr/>
          </p:nvSpPr>
          <p:spPr bwMode="auto">
            <a:xfrm>
              <a:off x="3354" y="2325"/>
              <a:ext cx="15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latin typeface="Arial" charset="0"/>
                </a:rPr>
                <a:t>one packet time later</a:t>
              </a:r>
              <a:endParaRPr lang="en-US" altLang="en-US" sz="1800" i="1">
                <a:latin typeface="Arial" charset="0"/>
              </a:endParaRPr>
            </a:p>
          </p:txBody>
        </p:sp>
        <p:sp>
          <p:nvSpPr>
            <p:cNvPr id="115729" name="Text Box 66"/>
            <p:cNvSpPr txBox="1">
              <a:spLocks noChangeArrowheads="1"/>
            </p:cNvSpPr>
            <p:nvPr/>
          </p:nvSpPr>
          <p:spPr bwMode="auto">
            <a:xfrm>
              <a:off x="1488" y="1545"/>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switch</a:t>
              </a:r>
            </a:p>
            <a:p>
              <a:pPr>
                <a:spcBef>
                  <a:spcPct val="0"/>
                </a:spcBef>
                <a:buFontTx/>
                <a:buNone/>
              </a:pPr>
              <a:r>
                <a:rPr lang="en-US" altLang="en-US" sz="1600">
                  <a:latin typeface="Arial" charset="0"/>
                </a:rPr>
                <a:t>fabric</a:t>
              </a:r>
            </a:p>
          </p:txBody>
        </p:sp>
        <p:sp>
          <p:nvSpPr>
            <p:cNvPr id="115730" name="Text Box 67"/>
            <p:cNvSpPr txBox="1">
              <a:spLocks noChangeArrowheads="1"/>
            </p:cNvSpPr>
            <p:nvPr/>
          </p:nvSpPr>
          <p:spPr bwMode="auto">
            <a:xfrm>
              <a:off x="3895" y="1479"/>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switch</a:t>
              </a:r>
            </a:p>
            <a:p>
              <a:pPr>
                <a:spcBef>
                  <a:spcPct val="0"/>
                </a:spcBef>
                <a:buFontTx/>
                <a:buNone/>
              </a:pPr>
              <a:r>
                <a:rPr lang="en-US" altLang="en-US" sz="1600">
                  <a:latin typeface="Arial" charset="0"/>
                </a:rPr>
                <a:t>fabric</a:t>
              </a:r>
            </a:p>
          </p:txBody>
        </p:sp>
        <p:sp>
          <p:nvSpPr>
            <p:cNvPr id="115731" name="Rectangle 68"/>
            <p:cNvSpPr>
              <a:spLocks noChangeArrowheads="1"/>
            </p:cNvSpPr>
            <p:nvPr/>
          </p:nvSpPr>
          <p:spPr bwMode="auto">
            <a:xfrm>
              <a:off x="4746" y="972"/>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32" name="Rectangle 69"/>
            <p:cNvSpPr>
              <a:spLocks noChangeArrowheads="1"/>
            </p:cNvSpPr>
            <p:nvPr/>
          </p:nvSpPr>
          <p:spPr bwMode="auto">
            <a:xfrm>
              <a:off x="4746" y="1497"/>
              <a:ext cx="175" cy="98"/>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33" name="Rectangle 70"/>
            <p:cNvSpPr>
              <a:spLocks noChangeArrowheads="1"/>
            </p:cNvSpPr>
            <p:nvPr/>
          </p:nvSpPr>
          <p:spPr bwMode="auto">
            <a:xfrm>
              <a:off x="4743" y="1099"/>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34" name="Rectangle 71"/>
            <p:cNvSpPr>
              <a:spLocks noChangeArrowheads="1"/>
            </p:cNvSpPr>
            <p:nvPr/>
          </p:nvSpPr>
          <p:spPr bwMode="auto">
            <a:xfrm>
              <a:off x="3445" y="1001"/>
              <a:ext cx="175" cy="9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35" name="Rectangle 72"/>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36" name="Freeform 73"/>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15737" name="Freeform 74"/>
            <p:cNvSpPr>
              <a:spLocks/>
            </p:cNvSpPr>
            <p:nvPr/>
          </p:nvSpPr>
          <p:spPr bwMode="auto">
            <a:xfrm>
              <a:off x="3669" y="1051"/>
              <a:ext cx="988" cy="951"/>
            </a:xfrm>
            <a:custGeom>
              <a:avLst/>
              <a:gdLst>
                <a:gd name="T0" fmla="*/ 0 w 1002"/>
                <a:gd name="T1" fmla="*/ 1796774 h 480"/>
                <a:gd name="T2" fmla="*/ 393 w 1002"/>
                <a:gd name="T3" fmla="*/ 0 h 480"/>
                <a:gd name="T4" fmla="*/ 756 w 1002"/>
                <a:gd name="T5" fmla="*/ 416885006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15738" name="Line 75"/>
            <p:cNvSpPr>
              <a:spLocks noChangeShapeType="1"/>
            </p:cNvSpPr>
            <p:nvPr/>
          </p:nvSpPr>
          <p:spPr bwMode="auto">
            <a:xfrm>
              <a:off x="1208" y="1545"/>
              <a:ext cx="1012" cy="14"/>
            </a:xfrm>
            <a:prstGeom prst="line">
              <a:avLst/>
            </a:prstGeom>
            <a:noFill/>
            <a:ln w="28575">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5739" name="Rectangle 76"/>
            <p:cNvSpPr>
              <a:spLocks noChangeArrowheads="1"/>
            </p:cNvSpPr>
            <p:nvPr/>
          </p:nvSpPr>
          <p:spPr bwMode="auto">
            <a:xfrm>
              <a:off x="550" y="1010"/>
              <a:ext cx="175" cy="98"/>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115740" name="Rectangle 77"/>
            <p:cNvSpPr>
              <a:spLocks noChangeArrowheads="1"/>
            </p:cNvSpPr>
            <p:nvPr/>
          </p:nvSpPr>
          <p:spPr bwMode="auto">
            <a:xfrm>
              <a:off x="3194" y="997"/>
              <a:ext cx="175" cy="98"/>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grpSp>
      <p:sp>
        <p:nvSpPr>
          <p:cNvPr id="115717"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fld id="{63961E22-26C8-A449-AFBB-307BA2A5B8BD}" type="slidenum">
              <a:rPr lang="en-US" altLang="en-US" sz="1200"/>
              <a:pPr>
                <a:spcBef>
                  <a:spcPct val="0"/>
                </a:spcBef>
                <a:buFontTx/>
                <a:buNone/>
              </a:pPr>
              <a:t>48</a:t>
            </a:fld>
            <a:endParaRPr lang="en-US" altLang="en-US" sz="1200"/>
          </a:p>
        </p:txBody>
      </p:sp>
      <p:sp>
        <p:nvSpPr>
          <p:cNvPr id="76"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8209997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type="body" idx="1"/>
          </p:nvPr>
        </p:nvSpPr>
        <p:spPr>
          <a:xfrm>
            <a:off x="685800" y="1308219"/>
            <a:ext cx="8001000" cy="4949825"/>
          </a:xfrm>
        </p:spPr>
        <p:txBody>
          <a:bodyPr>
            <a:normAutofit fontScale="92500" lnSpcReduction="10000"/>
          </a:bodyPr>
          <a:lstStyle/>
          <a:p>
            <a:pPr>
              <a:lnSpc>
                <a:spcPct val="90000"/>
              </a:lnSpc>
              <a:defRPr/>
            </a:pPr>
            <a:r>
              <a:rPr lang="en-US" altLang="en-US" dirty="0" smtClean="0">
                <a:solidFill>
                  <a:schemeClr val="bg1">
                    <a:lumMod val="65000"/>
                  </a:schemeClr>
                </a:solidFill>
              </a:rPr>
              <a:t>Switch/Bridge Self-Learning Algorithm</a:t>
            </a:r>
          </a:p>
          <a:p>
            <a:pPr>
              <a:lnSpc>
                <a:spcPct val="90000"/>
              </a:lnSpc>
              <a:defRPr/>
            </a:pPr>
            <a:r>
              <a:rPr lang="en-US" altLang="en-US" dirty="0" smtClean="0">
                <a:solidFill>
                  <a:schemeClr val="bg1">
                    <a:lumMod val="65000"/>
                  </a:schemeClr>
                </a:solidFill>
              </a:rPr>
              <a:t>Spanning Tree Protocol</a:t>
            </a:r>
          </a:p>
          <a:p>
            <a:pPr>
              <a:lnSpc>
                <a:spcPct val="90000"/>
              </a:lnSpc>
              <a:defRPr/>
            </a:pPr>
            <a:r>
              <a:rPr lang="en-US" altLang="en-US" dirty="0" smtClean="0">
                <a:solidFill>
                  <a:schemeClr val="bg1">
                    <a:lumMod val="65000"/>
                  </a:schemeClr>
                </a:solidFill>
              </a:rPr>
              <a:t>Router/Switch Architecture Overview</a:t>
            </a:r>
          </a:p>
          <a:p>
            <a:pPr>
              <a:lnSpc>
                <a:spcPct val="90000"/>
              </a:lnSpc>
              <a:defRPr/>
            </a:pPr>
            <a:endParaRPr lang="en-US" altLang="en-US" sz="1700" dirty="0">
              <a:solidFill>
                <a:srgbClr val="011EAB"/>
              </a:solidFill>
            </a:endParaRPr>
          </a:p>
          <a:p>
            <a:pPr>
              <a:lnSpc>
                <a:spcPct val="90000"/>
              </a:lnSpc>
              <a:defRPr/>
            </a:pPr>
            <a:r>
              <a:rPr lang="en-US" altLang="en-US" dirty="0" smtClean="0">
                <a:solidFill>
                  <a:srgbClr val="011EAB"/>
                </a:solidFill>
              </a:rPr>
              <a:t>Generalization of IP Router and Ethernet Switch Data Plane Operations</a:t>
            </a:r>
          </a:p>
          <a:p>
            <a:pPr marL="838200" lvl="1" indent="-381000">
              <a:lnSpc>
                <a:spcPct val="90000"/>
              </a:lnSpc>
              <a:defRPr/>
            </a:pPr>
            <a:r>
              <a:rPr lang="en-US" altLang="en-US" dirty="0" smtClean="0">
                <a:solidFill>
                  <a:srgbClr val="FF0000"/>
                </a:solidFill>
              </a:rPr>
              <a:t>“match-action” forwarding abstraction</a:t>
            </a:r>
            <a:endParaRPr lang="en-US" altLang="en-US" dirty="0">
              <a:solidFill>
                <a:srgbClr val="FF0000"/>
              </a:solidFill>
            </a:endParaRPr>
          </a:p>
          <a:p>
            <a:pPr marL="438150" indent="-381000">
              <a:lnSpc>
                <a:spcPct val="90000"/>
              </a:lnSpc>
              <a:defRPr/>
            </a:pPr>
            <a:r>
              <a:rPr lang="en-US" altLang="en-US" dirty="0" smtClean="0">
                <a:solidFill>
                  <a:srgbClr val="011EAB"/>
                </a:solidFill>
              </a:rPr>
              <a:t>Openflow and Software-Defined </a:t>
            </a:r>
            <a:r>
              <a:rPr lang="en-US" altLang="en-US" dirty="0">
                <a:solidFill>
                  <a:srgbClr val="011EAB"/>
                </a:solidFill>
              </a:rPr>
              <a:t>N</a:t>
            </a:r>
            <a:r>
              <a:rPr lang="en-US" altLang="en-US" dirty="0" smtClean="0">
                <a:solidFill>
                  <a:srgbClr val="011EAB"/>
                </a:solidFill>
              </a:rPr>
              <a:t>etworking (SDN)</a:t>
            </a:r>
          </a:p>
          <a:p>
            <a:pPr marL="838200" lvl="1" indent="-381000">
              <a:lnSpc>
                <a:spcPct val="90000"/>
              </a:lnSpc>
              <a:defRPr/>
            </a:pPr>
            <a:r>
              <a:rPr lang="en-US" altLang="en-US" dirty="0" smtClean="0">
                <a:solidFill>
                  <a:schemeClr val="tx1"/>
                </a:solidFill>
              </a:rPr>
              <a:t>Openflow switches</a:t>
            </a:r>
          </a:p>
          <a:p>
            <a:pPr marL="838200" lvl="1" indent="-381000">
              <a:lnSpc>
                <a:spcPct val="90000"/>
              </a:lnSpc>
              <a:defRPr/>
            </a:pPr>
            <a:r>
              <a:rPr lang="en-US" altLang="en-US" dirty="0" smtClean="0">
                <a:solidFill>
                  <a:schemeClr val="tx1"/>
                </a:solidFill>
              </a:rPr>
              <a:t>Openflow protocol: control messages</a:t>
            </a:r>
          </a:p>
          <a:p>
            <a:pPr marL="838200" lvl="1" indent="-381000">
              <a:lnSpc>
                <a:spcPct val="90000"/>
              </a:lnSpc>
              <a:defRPr/>
            </a:pPr>
            <a:r>
              <a:rPr lang="en-US" altLang="en-US" dirty="0">
                <a:solidFill>
                  <a:schemeClr val="tx1"/>
                </a:solidFill>
              </a:rPr>
              <a:t>SDN controller (POX</a:t>
            </a:r>
            <a:r>
              <a:rPr lang="en-US" altLang="en-US" dirty="0" smtClean="0">
                <a:solidFill>
                  <a:schemeClr val="tx1"/>
                </a:solidFill>
              </a:rPr>
              <a:t>)</a:t>
            </a:r>
          </a:p>
          <a:p>
            <a:pPr marL="838200" lvl="1" indent="-381000">
              <a:lnSpc>
                <a:spcPct val="90000"/>
              </a:lnSpc>
              <a:defRPr/>
            </a:pPr>
            <a:endParaRPr lang="en-US" altLang="en-US" dirty="0" smtClean="0">
              <a:solidFill>
                <a:schemeClr val="tx1"/>
              </a:solidFill>
            </a:endParaRPr>
          </a:p>
          <a:p>
            <a:pPr marL="438150" indent="-381000">
              <a:lnSpc>
                <a:spcPct val="90000"/>
              </a:lnSpc>
              <a:defRPr/>
            </a:pPr>
            <a:r>
              <a:rPr lang="en-US" altLang="en-US" dirty="0" smtClean="0">
                <a:solidFill>
                  <a:srgbClr val="011EAB"/>
                </a:solidFill>
              </a:rPr>
              <a:t>Software Switch (OVS) and Mininet</a:t>
            </a:r>
          </a:p>
          <a:p>
            <a:pPr marL="457200" indent="-457200">
              <a:lnSpc>
                <a:spcPct val="90000"/>
              </a:lnSpc>
              <a:defRPr/>
            </a:pPr>
            <a:endParaRPr lang="en-US" altLang="en-US" sz="400" dirty="0">
              <a:solidFill>
                <a:schemeClr val="tx2"/>
              </a:solidFill>
            </a:endParaRPr>
          </a:p>
          <a:p>
            <a:pPr marL="457200" indent="-457200">
              <a:lnSpc>
                <a:spcPct val="90000"/>
              </a:lnSpc>
              <a:defRPr/>
            </a:pPr>
            <a:endParaRPr lang="en-US" altLang="en-US" sz="400" dirty="0" smtClean="0">
              <a:solidFill>
                <a:schemeClr val="tx2"/>
              </a:solidFill>
            </a:endParaRPr>
          </a:p>
          <a:p>
            <a:pPr marL="457200" indent="-457200">
              <a:lnSpc>
                <a:spcPct val="90000"/>
              </a:lnSpc>
              <a:defRPr/>
            </a:pPr>
            <a:endParaRPr lang="en-US" altLang="en-US" sz="400" dirty="0">
              <a:solidFill>
                <a:schemeClr val="tx2"/>
              </a:solidFill>
            </a:endParaRPr>
          </a:p>
          <a:p>
            <a:pPr marL="457200" indent="-457200">
              <a:lnSpc>
                <a:spcPct val="90000"/>
              </a:lnSpc>
              <a:defRPr/>
            </a:pPr>
            <a:endParaRPr lang="en-US" altLang="en-US" sz="400" dirty="0" smtClean="0">
              <a:solidFill>
                <a:schemeClr val="tx2"/>
              </a:solidFill>
            </a:endParaRPr>
          </a:p>
        </p:txBody>
      </p:sp>
      <p:sp>
        <p:nvSpPr>
          <p:cNvPr id="2"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
        <p:nvSpPr>
          <p:cNvPr id="3"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fld id="{03A5C92F-B28F-C040-9DB4-57AC82188682}" type="slidenum">
              <a:rPr lang="en-US" altLang="en-US" sz="1200"/>
              <a:pPr>
                <a:spcBef>
                  <a:spcPct val="0"/>
                </a:spcBef>
                <a:buFontTx/>
                <a:buNone/>
              </a:pPr>
              <a:t>49</a:t>
            </a:fld>
            <a:endParaRPr lang="en-US" altLang="en-US" sz="1200" dirty="0"/>
          </a:p>
        </p:txBody>
      </p:sp>
      <p:sp>
        <p:nvSpPr>
          <p:cNvPr id="6" name="Rectangle 2"/>
          <p:cNvSpPr txBox="1">
            <a:spLocks noChangeArrowheads="1"/>
          </p:cNvSpPr>
          <p:nvPr/>
        </p:nvSpPr>
        <p:spPr>
          <a:xfrm>
            <a:off x="55033" y="284544"/>
            <a:ext cx="9262533" cy="762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solidFill>
                  <a:srgbClr val="0227CE"/>
                </a:solidFill>
                <a:latin typeface="Comic Sans MS" charset="0"/>
                <a:ea typeface="Comic Sans MS" charset="0"/>
                <a:cs typeface="Comic Sans MS" charset="0"/>
              </a:defRPr>
            </a:lvl1pPr>
          </a:lstStyle>
          <a:p>
            <a:r>
              <a:rPr lang="en-US" sz="3200" dirty="0" smtClean="0"/>
              <a:t>What We Learned Last Time (Oct 30) cont’d</a:t>
            </a:r>
            <a:endParaRPr lang="en-US" sz="3200" dirty="0"/>
          </a:p>
        </p:txBody>
      </p:sp>
    </p:spTree>
    <p:extLst>
      <p:ext uri="{BB962C8B-B14F-4D97-AF65-F5344CB8AC3E}">
        <p14:creationId xmlns:p14="http://schemas.microsoft.com/office/powerpoint/2010/main" val="5873806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ooter Placeholder 4"/>
          <p:cNvSpPr>
            <a:spLocks noGrp="1"/>
          </p:cNvSpPr>
          <p:nvPr>
            <p:ph type="ftr" sz="quarter" idx="10"/>
          </p:nvPr>
        </p:nvSpPr>
        <p:spPr/>
        <p:txBody>
          <a:bodyPr/>
          <a:lstStyle/>
          <a:p>
            <a:pPr>
              <a:defRPr/>
            </a:pPr>
            <a:r>
              <a:rPr lang="en-US"/>
              <a:t>CSci4211:                  Weekly Summary </a:t>
            </a:r>
          </a:p>
        </p:txBody>
      </p:sp>
      <p:sp>
        <p:nvSpPr>
          <p:cNvPr id="208898" name="Slide Number Placeholder 5"/>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8E7613F-7F0D-B645-B43F-D5C0C68C958D}" type="slidenum">
              <a:rPr lang="en-US" sz="1200">
                <a:latin typeface="Comic Sans MS" charset="0"/>
              </a:rPr>
              <a:pPr/>
              <a:t>5</a:t>
            </a:fld>
            <a:endParaRPr lang="en-US" sz="1200">
              <a:latin typeface="Comic Sans MS" charset="0"/>
            </a:endParaRPr>
          </a:p>
        </p:txBody>
      </p:sp>
      <p:sp>
        <p:nvSpPr>
          <p:cNvPr id="208899" name="Rectangle 2"/>
          <p:cNvSpPr>
            <a:spLocks noGrp="1" noChangeArrowheads="1"/>
          </p:cNvSpPr>
          <p:nvPr>
            <p:ph type="title"/>
          </p:nvPr>
        </p:nvSpPr>
        <p:spPr>
          <a:xfrm>
            <a:off x="685800" y="152400"/>
            <a:ext cx="7772400" cy="1143000"/>
          </a:xfrm>
        </p:spPr>
        <p:txBody>
          <a:bodyPr/>
          <a:lstStyle/>
          <a:p>
            <a:r>
              <a:rPr lang="en-US" sz="3600">
                <a:latin typeface="Comic Sans MS" charset="0"/>
              </a:rPr>
              <a:t>TCP Slowstart</a:t>
            </a:r>
          </a:p>
        </p:txBody>
      </p:sp>
      <p:sp>
        <p:nvSpPr>
          <p:cNvPr id="208900" name="Rectangle 3"/>
          <p:cNvSpPr>
            <a:spLocks noGrp="1" noChangeArrowheads="1"/>
          </p:cNvSpPr>
          <p:nvPr>
            <p:ph type="body" sz="half" idx="1"/>
          </p:nvPr>
        </p:nvSpPr>
        <p:spPr>
          <a:xfrm>
            <a:off x="381000" y="4191000"/>
            <a:ext cx="4791075" cy="1754188"/>
          </a:xfrm>
        </p:spPr>
        <p:txBody>
          <a:bodyPr/>
          <a:lstStyle/>
          <a:p>
            <a:r>
              <a:rPr lang="en-US" sz="2000">
                <a:latin typeface="Comic Sans MS" charset="0"/>
              </a:rPr>
              <a:t>exponential increase (per RTT) in window size (not so slow!)</a:t>
            </a:r>
          </a:p>
          <a:p>
            <a:r>
              <a:rPr lang="en-US" sz="2000">
                <a:latin typeface="Comic Sans MS" charset="0"/>
              </a:rPr>
              <a:t>loss event: </a:t>
            </a:r>
            <a:r>
              <a:rPr lang="en-US" sz="2000">
                <a:solidFill>
                  <a:schemeClr val="accent2"/>
                </a:solidFill>
                <a:latin typeface="Comic Sans MS" charset="0"/>
              </a:rPr>
              <a:t>timeout</a:t>
            </a:r>
            <a:r>
              <a:rPr lang="en-US" sz="2000">
                <a:latin typeface="Comic Sans MS" charset="0"/>
              </a:rPr>
              <a:t> (Tahoe TCP) and/or or </a:t>
            </a:r>
            <a:r>
              <a:rPr lang="en-US" sz="2000">
                <a:solidFill>
                  <a:schemeClr val="accent2"/>
                </a:solidFill>
                <a:latin typeface="Comic Sans MS" charset="0"/>
              </a:rPr>
              <a:t>three duplicate ACKs</a:t>
            </a:r>
            <a:r>
              <a:rPr lang="en-US" sz="2000">
                <a:latin typeface="Comic Sans MS" charset="0"/>
              </a:rPr>
              <a:t> (Reno TCP)</a:t>
            </a:r>
          </a:p>
        </p:txBody>
      </p:sp>
      <p:grpSp>
        <p:nvGrpSpPr>
          <p:cNvPr id="208901" name="Group 4"/>
          <p:cNvGrpSpPr>
            <a:grpSpLocks/>
          </p:cNvGrpSpPr>
          <p:nvPr/>
        </p:nvGrpSpPr>
        <p:grpSpPr bwMode="auto">
          <a:xfrm>
            <a:off x="533400" y="1219200"/>
            <a:ext cx="3944938" cy="2673350"/>
            <a:chOff x="348" y="1004"/>
            <a:chExt cx="2485" cy="1684"/>
          </a:xfrm>
        </p:grpSpPr>
        <p:sp>
          <p:nvSpPr>
            <p:cNvPr id="208933" name="Text Box 5"/>
            <p:cNvSpPr txBox="1">
              <a:spLocks noChangeArrowheads="1"/>
            </p:cNvSpPr>
            <p:nvPr/>
          </p:nvSpPr>
          <p:spPr bwMode="auto">
            <a:xfrm>
              <a:off x="384" y="1392"/>
              <a:ext cx="2449" cy="1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Arial" charset="0"/>
                </a:rPr>
                <a:t>initialize: Congwin = 1</a:t>
              </a:r>
            </a:p>
            <a:p>
              <a:r>
                <a:rPr lang="en-US">
                  <a:latin typeface="Arial" charset="0"/>
                </a:rPr>
                <a:t>for (each segment ACKed)</a:t>
              </a:r>
            </a:p>
            <a:p>
              <a:r>
                <a:rPr lang="en-US">
                  <a:latin typeface="Arial" charset="0"/>
                </a:rPr>
                <a:t>      Congwin++</a:t>
              </a:r>
            </a:p>
            <a:p>
              <a:r>
                <a:rPr lang="en-US">
                  <a:latin typeface="Arial" charset="0"/>
                </a:rPr>
                <a:t>until (loss event OR</a:t>
              </a:r>
            </a:p>
            <a:p>
              <a:r>
                <a:rPr lang="en-US">
                  <a:latin typeface="Arial" charset="0"/>
                </a:rPr>
                <a:t>        CongWin &gt; threshold)</a:t>
              </a:r>
            </a:p>
          </p:txBody>
        </p:sp>
        <p:sp>
          <p:nvSpPr>
            <p:cNvPr id="208934" name="Rectangle 6"/>
            <p:cNvSpPr>
              <a:spLocks noChangeArrowheads="1"/>
            </p:cNvSpPr>
            <p:nvPr/>
          </p:nvSpPr>
          <p:spPr bwMode="auto">
            <a:xfrm>
              <a:off x="348" y="1128"/>
              <a:ext cx="2472" cy="1560"/>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208935" name="Group 7"/>
            <p:cNvGrpSpPr>
              <a:grpSpLocks/>
            </p:cNvGrpSpPr>
            <p:nvPr/>
          </p:nvGrpSpPr>
          <p:grpSpPr bwMode="auto">
            <a:xfrm>
              <a:off x="369" y="1004"/>
              <a:ext cx="2449" cy="288"/>
              <a:chOff x="501" y="2462"/>
              <a:chExt cx="2449" cy="288"/>
            </a:xfrm>
          </p:grpSpPr>
          <p:sp>
            <p:nvSpPr>
              <p:cNvPr id="208936" name="Rectangle 8"/>
              <p:cNvSpPr>
                <a:spLocks noChangeArrowheads="1"/>
              </p:cNvSpPr>
              <p:nvPr/>
            </p:nvSpPr>
            <p:spPr bwMode="auto">
              <a:xfrm>
                <a:off x="546" y="2502"/>
                <a:ext cx="1806" cy="192"/>
              </a:xfrm>
              <a:prstGeom prst="rect">
                <a:avLst/>
              </a:prstGeom>
              <a:solidFill>
                <a:schemeClr val="bg1"/>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wrap="none" anchor="ctr"/>
              <a:lstStyle/>
              <a:p>
                <a:endParaRPr lang="en-US"/>
              </a:p>
            </p:txBody>
          </p:sp>
          <p:sp>
            <p:nvSpPr>
              <p:cNvPr id="208937" name="Text Box 9"/>
              <p:cNvSpPr txBox="1">
                <a:spLocks noChangeArrowheads="1"/>
              </p:cNvSpPr>
              <p:nvPr/>
            </p:nvSpPr>
            <p:spPr bwMode="auto">
              <a:xfrm>
                <a:off x="501" y="2462"/>
                <a:ext cx="2449"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rgbClr val="FF0000"/>
                    </a:solidFill>
                  </a:rPr>
                  <a:t>Slowstart algorithm</a:t>
                </a:r>
                <a:endParaRPr lang="en-US">
                  <a:latin typeface="Arial" charset="0"/>
                </a:endParaRPr>
              </a:p>
            </p:txBody>
          </p:sp>
        </p:grpSp>
      </p:grpSp>
      <p:sp>
        <p:nvSpPr>
          <p:cNvPr id="208902" name="Line 10"/>
          <p:cNvSpPr>
            <a:spLocks noChangeShapeType="1"/>
          </p:cNvSpPr>
          <p:nvPr/>
        </p:nvSpPr>
        <p:spPr bwMode="auto">
          <a:xfrm>
            <a:off x="5700713" y="1947863"/>
            <a:ext cx="2505075" cy="352425"/>
          </a:xfrm>
          <a:prstGeom prst="line">
            <a:avLst/>
          </a:prstGeom>
          <a:noFill/>
          <a:ln w="28575">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aphicFrame>
        <p:nvGraphicFramePr>
          <p:cNvPr id="208903" name="Object 0"/>
          <p:cNvGraphicFramePr>
            <a:graphicFrameLocks noChangeAspect="1"/>
          </p:cNvGraphicFramePr>
          <p:nvPr/>
        </p:nvGraphicFramePr>
        <p:xfrm>
          <a:off x="5292725" y="1312863"/>
          <a:ext cx="485775" cy="385762"/>
        </p:xfrm>
        <a:graphic>
          <a:graphicData uri="http://schemas.openxmlformats.org/presentationml/2006/ole">
            <mc:AlternateContent xmlns:mc="http://schemas.openxmlformats.org/markup-compatibility/2006">
              <mc:Choice xmlns:v="urn:schemas-microsoft-com:vml" Requires="v">
                <p:oleObj spid="_x0000_s290901"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1312863"/>
                        <a:ext cx="485775" cy="3857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08904" name="Text Box 12"/>
          <p:cNvSpPr txBox="1">
            <a:spLocks noChangeArrowheads="1"/>
          </p:cNvSpPr>
          <p:nvPr/>
        </p:nvSpPr>
        <p:spPr bwMode="auto">
          <a:xfrm>
            <a:off x="5702300" y="1312863"/>
            <a:ext cx="8493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t>Host A</a:t>
            </a:r>
            <a:endParaRPr lang="en-US" sz="1000"/>
          </a:p>
        </p:txBody>
      </p:sp>
      <p:sp>
        <p:nvSpPr>
          <p:cNvPr id="208905" name="Text Box 13"/>
          <p:cNvSpPr txBox="1">
            <a:spLocks noChangeArrowheads="1"/>
          </p:cNvSpPr>
          <p:nvPr/>
        </p:nvSpPr>
        <p:spPr bwMode="auto">
          <a:xfrm rot="408567">
            <a:off x="6707188" y="1914525"/>
            <a:ext cx="12080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400">
                <a:latin typeface="Arial" charset="0"/>
              </a:rPr>
              <a:t>one segment</a:t>
            </a:r>
            <a:endParaRPr lang="en-US" sz="1000"/>
          </a:p>
        </p:txBody>
      </p:sp>
      <p:sp>
        <p:nvSpPr>
          <p:cNvPr id="208906" name="Text Box 14"/>
          <p:cNvSpPr txBox="1">
            <a:spLocks noChangeArrowheads="1"/>
          </p:cNvSpPr>
          <p:nvPr/>
        </p:nvSpPr>
        <p:spPr bwMode="auto">
          <a:xfrm rot="-5400000">
            <a:off x="5257800" y="2152651"/>
            <a:ext cx="536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400"/>
              <a:t>RTT</a:t>
            </a:r>
            <a:endParaRPr lang="en-US" sz="1000"/>
          </a:p>
        </p:txBody>
      </p:sp>
      <p:graphicFrame>
        <p:nvGraphicFramePr>
          <p:cNvPr id="208907" name="Object 1"/>
          <p:cNvGraphicFramePr>
            <a:graphicFrameLocks noChangeAspect="1"/>
          </p:cNvGraphicFramePr>
          <p:nvPr/>
        </p:nvGraphicFramePr>
        <p:xfrm>
          <a:off x="7950200" y="1322388"/>
          <a:ext cx="485775" cy="385762"/>
        </p:xfrm>
        <a:graphic>
          <a:graphicData uri="http://schemas.openxmlformats.org/presentationml/2006/ole">
            <mc:AlternateContent xmlns:mc="http://schemas.openxmlformats.org/markup-compatibility/2006">
              <mc:Choice xmlns:v="urn:schemas-microsoft-com:vml" Requires="v">
                <p:oleObj spid="_x0000_s290902"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0200" y="1322388"/>
                        <a:ext cx="485775" cy="3857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08908" name="Text Box 16"/>
          <p:cNvSpPr txBox="1">
            <a:spLocks noChangeArrowheads="1"/>
          </p:cNvSpPr>
          <p:nvPr/>
        </p:nvSpPr>
        <p:spPr bwMode="auto">
          <a:xfrm>
            <a:off x="7226300" y="1331913"/>
            <a:ext cx="8286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t>Host B</a:t>
            </a:r>
            <a:endParaRPr lang="en-US" sz="1000"/>
          </a:p>
        </p:txBody>
      </p:sp>
      <p:sp>
        <p:nvSpPr>
          <p:cNvPr id="208909" name="Line 17"/>
          <p:cNvSpPr>
            <a:spLocks noChangeShapeType="1"/>
          </p:cNvSpPr>
          <p:nvPr/>
        </p:nvSpPr>
        <p:spPr bwMode="auto">
          <a:xfrm>
            <a:off x="5695950" y="1762125"/>
            <a:ext cx="0" cy="384810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8910" name="Line 18"/>
          <p:cNvSpPr>
            <a:spLocks noChangeShapeType="1"/>
          </p:cNvSpPr>
          <p:nvPr/>
        </p:nvSpPr>
        <p:spPr bwMode="auto">
          <a:xfrm>
            <a:off x="8210550" y="1800225"/>
            <a:ext cx="0" cy="384810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8911" name="Line 19"/>
          <p:cNvSpPr>
            <a:spLocks noChangeShapeType="1"/>
          </p:cNvSpPr>
          <p:nvPr/>
        </p:nvSpPr>
        <p:spPr bwMode="auto">
          <a:xfrm flipH="1" flipV="1">
            <a:off x="5514975" y="1933575"/>
            <a:ext cx="4763" cy="219075"/>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8912" name="Line 20"/>
          <p:cNvSpPr>
            <a:spLocks noChangeShapeType="1"/>
          </p:cNvSpPr>
          <p:nvPr/>
        </p:nvSpPr>
        <p:spPr bwMode="auto">
          <a:xfrm>
            <a:off x="5524500" y="2495550"/>
            <a:ext cx="4763" cy="223838"/>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8913" name="Line 21"/>
          <p:cNvSpPr>
            <a:spLocks noChangeShapeType="1"/>
          </p:cNvSpPr>
          <p:nvPr/>
        </p:nvSpPr>
        <p:spPr bwMode="auto">
          <a:xfrm flipV="1">
            <a:off x="5676900" y="2352675"/>
            <a:ext cx="2505075" cy="352425"/>
          </a:xfrm>
          <a:prstGeom prst="line">
            <a:avLst/>
          </a:prstGeom>
          <a:noFill/>
          <a:ln w="28575">
            <a:solidFill>
              <a:schemeClr val="accent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208914" name="Group 22"/>
          <p:cNvGrpSpPr>
            <a:grpSpLocks/>
          </p:cNvGrpSpPr>
          <p:nvPr/>
        </p:nvGrpSpPr>
        <p:grpSpPr bwMode="auto">
          <a:xfrm>
            <a:off x="7904163" y="5099050"/>
            <a:ext cx="658812" cy="366713"/>
            <a:chOff x="3304" y="3530"/>
            <a:chExt cx="415" cy="231"/>
          </a:xfrm>
        </p:grpSpPr>
        <p:sp>
          <p:nvSpPr>
            <p:cNvPr id="208931" name="Rectangle 23"/>
            <p:cNvSpPr>
              <a:spLocks noChangeArrowheads="1"/>
            </p:cNvSpPr>
            <p:nvPr/>
          </p:nvSpPr>
          <p:spPr bwMode="auto">
            <a:xfrm>
              <a:off x="3342" y="3576"/>
              <a:ext cx="324" cy="15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08932" name="Text Box 24"/>
            <p:cNvSpPr txBox="1">
              <a:spLocks noChangeArrowheads="1"/>
            </p:cNvSpPr>
            <p:nvPr/>
          </p:nvSpPr>
          <p:spPr bwMode="auto">
            <a:xfrm>
              <a:off x="3304" y="3530"/>
              <a:ext cx="41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t>time</a:t>
              </a:r>
              <a:endParaRPr lang="en-US" sz="1000"/>
            </a:p>
          </p:txBody>
        </p:sp>
      </p:grpSp>
      <p:sp>
        <p:nvSpPr>
          <p:cNvPr id="208915" name="Line 25"/>
          <p:cNvSpPr>
            <a:spLocks noChangeShapeType="1"/>
          </p:cNvSpPr>
          <p:nvPr/>
        </p:nvSpPr>
        <p:spPr bwMode="auto">
          <a:xfrm>
            <a:off x="5705475" y="2728913"/>
            <a:ext cx="2505075" cy="352425"/>
          </a:xfrm>
          <a:prstGeom prst="line">
            <a:avLst/>
          </a:prstGeom>
          <a:noFill/>
          <a:ln w="28575">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8916" name="Line 26"/>
          <p:cNvSpPr>
            <a:spLocks noChangeShapeType="1"/>
          </p:cNvSpPr>
          <p:nvPr/>
        </p:nvSpPr>
        <p:spPr bwMode="auto">
          <a:xfrm>
            <a:off x="5700713" y="2814638"/>
            <a:ext cx="2505075" cy="352425"/>
          </a:xfrm>
          <a:prstGeom prst="line">
            <a:avLst/>
          </a:prstGeom>
          <a:noFill/>
          <a:ln w="28575">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8917" name="Line 27"/>
          <p:cNvSpPr>
            <a:spLocks noChangeShapeType="1"/>
          </p:cNvSpPr>
          <p:nvPr/>
        </p:nvSpPr>
        <p:spPr bwMode="auto">
          <a:xfrm flipV="1">
            <a:off x="5700713" y="3338513"/>
            <a:ext cx="2528887" cy="361950"/>
          </a:xfrm>
          <a:prstGeom prst="line">
            <a:avLst/>
          </a:prstGeom>
          <a:noFill/>
          <a:ln w="28575">
            <a:solidFill>
              <a:schemeClr val="accent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8918" name="Line 28"/>
          <p:cNvSpPr>
            <a:spLocks noChangeShapeType="1"/>
          </p:cNvSpPr>
          <p:nvPr/>
        </p:nvSpPr>
        <p:spPr bwMode="auto">
          <a:xfrm flipV="1">
            <a:off x="5715000" y="3462338"/>
            <a:ext cx="2505075" cy="352425"/>
          </a:xfrm>
          <a:prstGeom prst="line">
            <a:avLst/>
          </a:prstGeom>
          <a:noFill/>
          <a:ln w="28575">
            <a:solidFill>
              <a:schemeClr val="accent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8919" name="Text Box 29"/>
          <p:cNvSpPr txBox="1">
            <a:spLocks noChangeArrowheads="1"/>
          </p:cNvSpPr>
          <p:nvPr/>
        </p:nvSpPr>
        <p:spPr bwMode="auto">
          <a:xfrm rot="408567">
            <a:off x="6705600" y="2700338"/>
            <a:ext cx="12779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400">
                <a:latin typeface="Arial" charset="0"/>
              </a:rPr>
              <a:t>two segments</a:t>
            </a:r>
            <a:endParaRPr lang="en-US" sz="1000"/>
          </a:p>
        </p:txBody>
      </p:sp>
      <p:sp>
        <p:nvSpPr>
          <p:cNvPr id="208920" name="Text Box 30"/>
          <p:cNvSpPr txBox="1">
            <a:spLocks noChangeArrowheads="1"/>
          </p:cNvSpPr>
          <p:nvPr/>
        </p:nvSpPr>
        <p:spPr bwMode="auto">
          <a:xfrm rot="408567">
            <a:off x="6797675" y="3714750"/>
            <a:ext cx="130651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400">
                <a:latin typeface="Arial" charset="0"/>
              </a:rPr>
              <a:t>four segments</a:t>
            </a:r>
            <a:endParaRPr lang="en-US" sz="1000"/>
          </a:p>
        </p:txBody>
      </p:sp>
      <p:grpSp>
        <p:nvGrpSpPr>
          <p:cNvPr id="208921" name="Group 31"/>
          <p:cNvGrpSpPr>
            <a:grpSpLocks/>
          </p:cNvGrpSpPr>
          <p:nvPr/>
        </p:nvGrpSpPr>
        <p:grpSpPr bwMode="auto">
          <a:xfrm>
            <a:off x="5695950" y="3733800"/>
            <a:ext cx="2519363" cy="652463"/>
            <a:chOff x="3954" y="2214"/>
            <a:chExt cx="1587" cy="411"/>
          </a:xfrm>
        </p:grpSpPr>
        <p:sp>
          <p:nvSpPr>
            <p:cNvPr id="208927" name="Line 32"/>
            <p:cNvSpPr>
              <a:spLocks noChangeShapeType="1"/>
            </p:cNvSpPr>
            <p:nvPr/>
          </p:nvSpPr>
          <p:spPr bwMode="auto">
            <a:xfrm>
              <a:off x="3963" y="2214"/>
              <a:ext cx="1578" cy="222"/>
            </a:xfrm>
            <a:prstGeom prst="line">
              <a:avLst/>
            </a:prstGeom>
            <a:noFill/>
            <a:ln w="28575">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8928" name="Line 33"/>
            <p:cNvSpPr>
              <a:spLocks noChangeShapeType="1"/>
            </p:cNvSpPr>
            <p:nvPr/>
          </p:nvSpPr>
          <p:spPr bwMode="auto">
            <a:xfrm>
              <a:off x="3954" y="2274"/>
              <a:ext cx="1578" cy="222"/>
            </a:xfrm>
            <a:prstGeom prst="line">
              <a:avLst/>
            </a:prstGeom>
            <a:noFill/>
            <a:ln w="28575">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8929" name="Line 34"/>
            <p:cNvSpPr>
              <a:spLocks noChangeShapeType="1"/>
            </p:cNvSpPr>
            <p:nvPr/>
          </p:nvSpPr>
          <p:spPr bwMode="auto">
            <a:xfrm>
              <a:off x="3963" y="2340"/>
              <a:ext cx="1578" cy="222"/>
            </a:xfrm>
            <a:prstGeom prst="line">
              <a:avLst/>
            </a:prstGeom>
            <a:noFill/>
            <a:ln w="28575">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8930" name="Line 35"/>
            <p:cNvSpPr>
              <a:spLocks noChangeShapeType="1"/>
            </p:cNvSpPr>
            <p:nvPr/>
          </p:nvSpPr>
          <p:spPr bwMode="auto">
            <a:xfrm>
              <a:off x="3957" y="2403"/>
              <a:ext cx="1578" cy="222"/>
            </a:xfrm>
            <a:prstGeom prst="line">
              <a:avLst/>
            </a:prstGeom>
            <a:noFill/>
            <a:ln w="28575">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208922" name="Group 36"/>
          <p:cNvGrpSpPr>
            <a:grpSpLocks/>
          </p:cNvGrpSpPr>
          <p:nvPr/>
        </p:nvGrpSpPr>
        <p:grpSpPr bwMode="auto">
          <a:xfrm flipV="1">
            <a:off x="5981700" y="4114800"/>
            <a:ext cx="2228850" cy="604838"/>
            <a:chOff x="3954" y="2214"/>
            <a:chExt cx="1587" cy="411"/>
          </a:xfrm>
        </p:grpSpPr>
        <p:sp>
          <p:nvSpPr>
            <p:cNvPr id="208923" name="Line 37"/>
            <p:cNvSpPr>
              <a:spLocks noChangeShapeType="1"/>
            </p:cNvSpPr>
            <p:nvPr/>
          </p:nvSpPr>
          <p:spPr bwMode="auto">
            <a:xfrm>
              <a:off x="3963" y="2214"/>
              <a:ext cx="1578" cy="222"/>
            </a:xfrm>
            <a:prstGeom prst="line">
              <a:avLst/>
            </a:prstGeom>
            <a:noFill/>
            <a:ln w="28575">
              <a:solidFill>
                <a:schemeClr val="accent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8924" name="Line 38"/>
            <p:cNvSpPr>
              <a:spLocks noChangeShapeType="1"/>
            </p:cNvSpPr>
            <p:nvPr/>
          </p:nvSpPr>
          <p:spPr bwMode="auto">
            <a:xfrm>
              <a:off x="3954" y="2274"/>
              <a:ext cx="1578" cy="222"/>
            </a:xfrm>
            <a:prstGeom prst="line">
              <a:avLst/>
            </a:prstGeom>
            <a:noFill/>
            <a:ln w="28575">
              <a:solidFill>
                <a:schemeClr val="accent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8925" name="Line 39"/>
            <p:cNvSpPr>
              <a:spLocks noChangeShapeType="1"/>
            </p:cNvSpPr>
            <p:nvPr/>
          </p:nvSpPr>
          <p:spPr bwMode="auto">
            <a:xfrm>
              <a:off x="3963" y="2340"/>
              <a:ext cx="1578" cy="222"/>
            </a:xfrm>
            <a:prstGeom prst="line">
              <a:avLst/>
            </a:prstGeom>
            <a:noFill/>
            <a:ln w="28575">
              <a:solidFill>
                <a:schemeClr val="accent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8926" name="Line 40"/>
            <p:cNvSpPr>
              <a:spLocks noChangeShapeType="1"/>
            </p:cNvSpPr>
            <p:nvPr/>
          </p:nvSpPr>
          <p:spPr bwMode="auto">
            <a:xfrm>
              <a:off x="3957" y="2403"/>
              <a:ext cx="1578" cy="222"/>
            </a:xfrm>
            <a:prstGeom prst="line">
              <a:avLst/>
            </a:prstGeom>
            <a:noFill/>
            <a:ln w="28575">
              <a:solidFill>
                <a:schemeClr val="accent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grpSp>
    </p:spTree>
    <p:extLst>
      <p:ext uri="{BB962C8B-B14F-4D97-AF65-F5344CB8AC3E}">
        <p14:creationId xmlns:p14="http://schemas.microsoft.com/office/powerpoint/2010/main" val="291313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4"/>
          <p:cNvSpPr>
            <a:spLocks noChangeArrowheads="1"/>
          </p:cNvSpPr>
          <p:nvPr/>
        </p:nvSpPr>
        <p:spPr bwMode="auto">
          <a:xfrm flipV="1">
            <a:off x="3057525" y="2017713"/>
            <a:ext cx="4065588" cy="982662"/>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740" name="Freeform 2"/>
          <p:cNvSpPr>
            <a:spLocks/>
          </p:cNvSpPr>
          <p:nvPr/>
        </p:nvSpPr>
        <p:spPr bwMode="auto">
          <a:xfrm>
            <a:off x="3503613" y="5022850"/>
            <a:ext cx="2847975" cy="1579563"/>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6741" name="Freeform 6"/>
          <p:cNvSpPr>
            <a:spLocks/>
          </p:cNvSpPr>
          <p:nvPr/>
        </p:nvSpPr>
        <p:spPr bwMode="auto">
          <a:xfrm>
            <a:off x="4141788" y="5326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2" name="Freeform 91"/>
          <p:cNvSpPr>
            <a:spLocks/>
          </p:cNvSpPr>
          <p:nvPr/>
        </p:nvSpPr>
        <p:spPr bwMode="auto">
          <a:xfrm>
            <a:off x="5183188" y="5319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3" name="Freeform 92"/>
          <p:cNvSpPr>
            <a:spLocks/>
          </p:cNvSpPr>
          <p:nvPr/>
        </p:nvSpPr>
        <p:spPr bwMode="auto">
          <a:xfrm>
            <a:off x="4117975" y="5711825"/>
            <a:ext cx="1227138" cy="3444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4" name="Freeform 93"/>
          <p:cNvSpPr>
            <a:spLocks/>
          </p:cNvSpPr>
          <p:nvPr/>
        </p:nvSpPr>
        <p:spPr bwMode="auto">
          <a:xfrm>
            <a:off x="4464050" y="5635625"/>
            <a:ext cx="992188" cy="6413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5" name="Freeform 94"/>
          <p:cNvSpPr>
            <a:spLocks/>
          </p:cNvSpPr>
          <p:nvPr/>
        </p:nvSpPr>
        <p:spPr bwMode="auto">
          <a:xfrm>
            <a:off x="5557838" y="5699125"/>
            <a:ext cx="80962" cy="414338"/>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6" name="Freeform 95"/>
          <p:cNvSpPr>
            <a:spLocks/>
          </p:cNvSpPr>
          <p:nvPr/>
        </p:nvSpPr>
        <p:spPr bwMode="auto">
          <a:xfrm flipV="1">
            <a:off x="4497388" y="6132513"/>
            <a:ext cx="796925" cy="203200"/>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7" name="Freeform 96"/>
          <p:cNvSpPr>
            <a:spLocks/>
          </p:cNvSpPr>
          <p:nvPr/>
        </p:nvSpPr>
        <p:spPr bwMode="auto">
          <a:xfrm>
            <a:off x="3960813" y="5735638"/>
            <a:ext cx="222250" cy="506412"/>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8" name="Rectangle 97"/>
          <p:cNvSpPr>
            <a:spLocks noChangeArrowheads="1"/>
          </p:cNvSpPr>
          <p:nvPr/>
        </p:nvSpPr>
        <p:spPr bwMode="auto">
          <a:xfrm>
            <a:off x="1916113" y="5449888"/>
            <a:ext cx="12065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749" name="Rectangle 98"/>
          <p:cNvSpPr>
            <a:spLocks noChangeArrowheads="1"/>
          </p:cNvSpPr>
          <p:nvPr/>
        </p:nvSpPr>
        <p:spPr bwMode="auto">
          <a:xfrm>
            <a:off x="1882775" y="5473700"/>
            <a:ext cx="1208088" cy="2381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750" name="Line 99"/>
          <p:cNvSpPr>
            <a:spLocks noChangeShapeType="1"/>
          </p:cNvSpPr>
          <p:nvPr/>
        </p:nvSpPr>
        <p:spPr bwMode="auto">
          <a:xfrm>
            <a:off x="3154363" y="5624513"/>
            <a:ext cx="422275"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6751" name="Text Box 101"/>
          <p:cNvSpPr txBox="1">
            <a:spLocks noChangeArrowheads="1"/>
          </p:cNvSpPr>
          <p:nvPr/>
        </p:nvSpPr>
        <p:spPr bwMode="auto">
          <a:xfrm>
            <a:off x="3987800" y="565943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solidFill>
                  <a:srgbClr val="000000"/>
                </a:solidFill>
              </a:rPr>
              <a:t>2</a:t>
            </a:r>
          </a:p>
        </p:txBody>
      </p:sp>
      <p:sp>
        <p:nvSpPr>
          <p:cNvPr id="116752" name="Text Box 102"/>
          <p:cNvSpPr txBox="1">
            <a:spLocks noChangeArrowheads="1"/>
          </p:cNvSpPr>
          <p:nvPr/>
        </p:nvSpPr>
        <p:spPr bwMode="auto">
          <a:xfrm>
            <a:off x="3736975" y="57324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solidFill>
                  <a:srgbClr val="000000"/>
                </a:solidFill>
              </a:rPr>
              <a:t>3</a:t>
            </a:r>
          </a:p>
        </p:txBody>
      </p:sp>
      <p:sp>
        <p:nvSpPr>
          <p:cNvPr id="116753" name="Rectangle 104"/>
          <p:cNvSpPr>
            <a:spLocks noChangeArrowheads="1"/>
          </p:cNvSpPr>
          <p:nvPr/>
        </p:nvSpPr>
        <p:spPr bwMode="auto">
          <a:xfrm>
            <a:off x="2352675" y="5476875"/>
            <a:ext cx="738188" cy="23971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754" name="Text Box 105"/>
          <p:cNvSpPr txBox="1">
            <a:spLocks noChangeArrowheads="1"/>
          </p:cNvSpPr>
          <p:nvPr/>
        </p:nvSpPr>
        <p:spPr bwMode="auto">
          <a:xfrm>
            <a:off x="2279650" y="5467350"/>
            <a:ext cx="944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solidFill>
                  <a:srgbClr val="000000"/>
                </a:solidFill>
              </a:rPr>
              <a:t>0100 1101</a:t>
            </a:r>
          </a:p>
        </p:txBody>
      </p:sp>
      <p:sp>
        <p:nvSpPr>
          <p:cNvPr id="116755" name="Text Box 106"/>
          <p:cNvSpPr txBox="1">
            <a:spLocks noChangeArrowheads="1"/>
          </p:cNvSpPr>
          <p:nvPr/>
        </p:nvSpPr>
        <p:spPr bwMode="auto">
          <a:xfrm>
            <a:off x="1931988" y="6105525"/>
            <a:ext cx="1544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400">
                <a:solidFill>
                  <a:srgbClr val="000000"/>
                </a:solidFill>
              </a:rPr>
              <a:t>values in arriving</a:t>
            </a:r>
          </a:p>
          <a:p>
            <a:r>
              <a:rPr lang="en-US" altLang="en-US" sz="1400">
                <a:solidFill>
                  <a:srgbClr val="000000"/>
                </a:solidFill>
              </a:rPr>
              <a:t>packet</a:t>
            </a:r>
            <a:r>
              <a:rPr lang="ja-JP" altLang="en-US" sz="1400">
                <a:solidFill>
                  <a:srgbClr val="000000"/>
                </a:solidFill>
              </a:rPr>
              <a:t>’</a:t>
            </a:r>
            <a:r>
              <a:rPr lang="en-US" altLang="ja-JP" sz="1400">
                <a:solidFill>
                  <a:srgbClr val="000000"/>
                </a:solidFill>
              </a:rPr>
              <a:t>s header</a:t>
            </a:r>
            <a:endParaRPr lang="en-US" altLang="en-US" sz="1400">
              <a:solidFill>
                <a:srgbClr val="000000"/>
              </a:solidFill>
            </a:endParaRPr>
          </a:p>
        </p:txBody>
      </p:sp>
      <p:grpSp>
        <p:nvGrpSpPr>
          <p:cNvPr id="116756" name="Group 25"/>
          <p:cNvGrpSpPr>
            <a:grpSpLocks/>
          </p:cNvGrpSpPr>
          <p:nvPr/>
        </p:nvGrpSpPr>
        <p:grpSpPr bwMode="auto">
          <a:xfrm>
            <a:off x="2879725" y="2162175"/>
            <a:ext cx="4376738" cy="392113"/>
            <a:chOff x="2876479" y="1379891"/>
            <a:chExt cx="4376824" cy="393056"/>
          </a:xfrm>
        </p:grpSpPr>
        <p:sp>
          <p:nvSpPr>
            <p:cNvPr id="116977" name="Oval 5"/>
            <p:cNvSpPr>
              <a:spLocks noChangeArrowheads="1"/>
            </p:cNvSpPr>
            <p:nvPr/>
          </p:nvSpPr>
          <p:spPr bwMode="auto">
            <a:xfrm>
              <a:off x="3143886" y="1379891"/>
              <a:ext cx="3785019" cy="39305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978" name="Text Box 108"/>
            <p:cNvSpPr txBox="1">
              <a:spLocks noChangeArrowheads="1"/>
            </p:cNvSpPr>
            <p:nvPr/>
          </p:nvSpPr>
          <p:spPr bwMode="auto">
            <a:xfrm>
              <a:off x="2876479" y="1408113"/>
              <a:ext cx="4376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400">
                  <a:solidFill>
                    <a:srgbClr val="000000"/>
                  </a:solidFill>
                </a:rPr>
                <a:t>logically-centralized routing controller</a:t>
              </a:r>
            </a:p>
          </p:txBody>
        </p:sp>
      </p:grpSp>
      <p:sp>
        <p:nvSpPr>
          <p:cNvPr id="116757" name="Line 119"/>
          <p:cNvSpPr>
            <a:spLocks noChangeShapeType="1"/>
          </p:cNvSpPr>
          <p:nvPr/>
        </p:nvSpPr>
        <p:spPr bwMode="auto">
          <a:xfrm flipH="1" flipV="1">
            <a:off x="2744788" y="5772150"/>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22"/>
          <p:cNvSpPr>
            <a:spLocks/>
          </p:cNvSpPr>
          <p:nvPr/>
        </p:nvSpPr>
        <p:spPr bwMode="auto">
          <a:xfrm flipH="1">
            <a:off x="4852988" y="4848225"/>
            <a:ext cx="407987" cy="3714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a:solidFill>
                <a:srgbClr val="000000"/>
              </a:solidFill>
              <a:latin typeface="Arial" charset="0"/>
              <a:ea typeface="ＭＳ Ｐゴシック" charset="0"/>
              <a:cs typeface="ＭＳ Ｐゴシック" charset="0"/>
            </a:endParaRPr>
          </a:p>
        </p:txBody>
      </p:sp>
      <p:sp>
        <p:nvSpPr>
          <p:cNvPr id="31" name="Freeform 122"/>
          <p:cNvSpPr>
            <a:spLocks/>
          </p:cNvSpPr>
          <p:nvPr/>
        </p:nvSpPr>
        <p:spPr bwMode="auto">
          <a:xfrm flipH="1">
            <a:off x="5418138" y="5053013"/>
            <a:ext cx="396875" cy="471487"/>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2860 h 12638"/>
              <a:gd name="connsiteX1" fmla="*/ 7457 w 12434"/>
              <a:gd name="connsiteY1" fmla="*/ 12443 h 12638"/>
              <a:gd name="connsiteX2" fmla="*/ 9148 w 12434"/>
              <a:gd name="connsiteY2" fmla="*/ 12517 h 12638"/>
              <a:gd name="connsiteX3" fmla="*/ 12434 w 12434"/>
              <a:gd name="connsiteY3" fmla="*/ 0 h 12638"/>
              <a:gd name="connsiteX4" fmla="*/ 0 w 12434"/>
              <a:gd name="connsiteY4" fmla="*/ 2860 h 12638"/>
              <a:gd name="connsiteX0" fmla="*/ 0 w 6870"/>
              <a:gd name="connsiteY0" fmla="*/ 0 h 12699"/>
              <a:gd name="connsiteX1" fmla="*/ 1893 w 6870"/>
              <a:gd name="connsiteY1" fmla="*/ 12504 h 12699"/>
              <a:gd name="connsiteX2" fmla="*/ 3584 w 6870"/>
              <a:gd name="connsiteY2" fmla="*/ 12578 h 12699"/>
              <a:gd name="connsiteX3" fmla="*/ 6870 w 6870"/>
              <a:gd name="connsiteY3" fmla="*/ 61 h 12699"/>
              <a:gd name="connsiteX4" fmla="*/ 0 w 6870"/>
              <a:gd name="connsiteY4" fmla="*/ 0 h 12699"/>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3229" y="5733"/>
                  <a:pt x="2358" y="5470"/>
                  <a:pt x="2755" y="9846"/>
                </a:cubicBezTo>
                <a:cubicBezTo>
                  <a:pt x="3854" y="9780"/>
                  <a:pt x="4208" y="10175"/>
                  <a:pt x="5217" y="9905"/>
                </a:cubicBezTo>
                <a:cubicBezTo>
                  <a:pt x="5361" y="4711"/>
                  <a:pt x="8316" y="3397"/>
                  <a:pt x="10000" y="48"/>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dirty="0">
              <a:solidFill>
                <a:srgbClr val="000000"/>
              </a:solidFill>
              <a:latin typeface="Arial" charset="0"/>
              <a:ea typeface="ＭＳ Ｐゴシック" charset="0"/>
              <a:cs typeface="ＭＳ Ｐゴシック" charset="0"/>
            </a:endParaRPr>
          </a:p>
        </p:txBody>
      </p:sp>
      <p:grpSp>
        <p:nvGrpSpPr>
          <p:cNvPr id="116760" name="Group 77"/>
          <p:cNvGrpSpPr>
            <a:grpSpLocks/>
          </p:cNvGrpSpPr>
          <p:nvPr/>
        </p:nvGrpSpPr>
        <p:grpSpPr bwMode="auto">
          <a:xfrm>
            <a:off x="5345113" y="5478463"/>
            <a:ext cx="501650" cy="233362"/>
            <a:chOff x="3600" y="219"/>
            <a:chExt cx="360" cy="175"/>
          </a:xfrm>
        </p:grpSpPr>
        <p:sp>
          <p:nvSpPr>
            <p:cNvPr id="116964" name="Oval 7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965" name="Line 7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66"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67" name="Rectangle 8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a:solidFill>
                  <a:srgbClr val="000000"/>
                </a:solidFill>
                <a:latin typeface="Times New Roman" pitchFamily="18" charset="0"/>
              </a:endParaRPr>
            </a:p>
          </p:txBody>
        </p:sp>
        <p:sp>
          <p:nvSpPr>
            <p:cNvPr id="116968"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grpSp>
          <p:nvGrpSpPr>
            <p:cNvPr id="116969" name="Group 83"/>
            <p:cNvGrpSpPr>
              <a:grpSpLocks/>
            </p:cNvGrpSpPr>
            <p:nvPr/>
          </p:nvGrpSpPr>
          <p:grpSpPr bwMode="auto">
            <a:xfrm>
              <a:off x="3686" y="244"/>
              <a:ext cx="177" cy="66"/>
              <a:chOff x="2848" y="848"/>
              <a:chExt cx="140" cy="98"/>
            </a:xfrm>
          </p:grpSpPr>
          <p:sp>
            <p:nvSpPr>
              <p:cNvPr id="116974"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75" name="Line 8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76"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6970" name="Group 87"/>
            <p:cNvGrpSpPr>
              <a:grpSpLocks/>
            </p:cNvGrpSpPr>
            <p:nvPr/>
          </p:nvGrpSpPr>
          <p:grpSpPr bwMode="auto">
            <a:xfrm flipV="1">
              <a:off x="3686" y="243"/>
              <a:ext cx="177" cy="66"/>
              <a:chOff x="2848" y="848"/>
              <a:chExt cx="140" cy="98"/>
            </a:xfrm>
          </p:grpSpPr>
          <p:sp>
            <p:nvSpPr>
              <p:cNvPr id="116971"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72"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73"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8" name="Freeform 122"/>
          <p:cNvSpPr>
            <a:spLocks/>
          </p:cNvSpPr>
          <p:nvPr/>
        </p:nvSpPr>
        <p:spPr bwMode="auto">
          <a:xfrm flipH="1">
            <a:off x="5708650" y="5572125"/>
            <a:ext cx="347663" cy="560388"/>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4" h="12711">
                <a:moveTo>
                  <a:pt x="174" y="9049"/>
                </a:moveTo>
                <a:cubicBezTo>
                  <a:pt x="4475" y="9662"/>
                  <a:pt x="4372" y="8900"/>
                  <a:pt x="9897" y="12711"/>
                </a:cubicBezTo>
                <a:cubicBezTo>
                  <a:pt x="9952" y="11889"/>
                  <a:pt x="9533" y="10766"/>
                  <a:pt x="10174" y="10500"/>
                </a:cubicBezTo>
                <a:cubicBezTo>
                  <a:pt x="2742" y="6806"/>
                  <a:pt x="2583" y="3892"/>
                  <a:pt x="53" y="0"/>
                </a:cubicBezTo>
                <a:cubicBezTo>
                  <a:pt x="-167" y="3529"/>
                  <a:pt x="382" y="5436"/>
                  <a:pt x="174" y="9049"/>
                </a:cubicBezTo>
                <a:close/>
              </a:path>
            </a:pathLst>
          </a:custGeom>
          <a:gradFill rotWithShape="1">
            <a:gsLst>
              <a:gs pos="0">
                <a:schemeClr val="accent2">
                  <a:lumMod val="40000"/>
                  <a:lumOff val="60000"/>
                </a:schemeClr>
              </a:gs>
              <a:gs pos="100000">
                <a:schemeClr val="bg1"/>
              </a:gs>
            </a:gsLst>
            <a:lin ang="10800000" scaled="0"/>
          </a:gradFill>
          <a:ln>
            <a:noFill/>
          </a:ln>
        </p:spPr>
        <p:txBody>
          <a:bodyPr/>
          <a:lstStyle/>
          <a:p>
            <a:pPr>
              <a:defRPr/>
            </a:pPr>
            <a:endParaRPr lang="en-US" dirty="0">
              <a:solidFill>
                <a:srgbClr val="000000"/>
              </a:solidFill>
              <a:latin typeface="Arial" charset="0"/>
              <a:ea typeface="ＭＳ Ｐゴシック" charset="0"/>
              <a:cs typeface="ＭＳ Ｐゴシック" charset="0"/>
            </a:endParaRPr>
          </a:p>
        </p:txBody>
      </p:sp>
      <p:sp>
        <p:nvSpPr>
          <p:cNvPr id="49" name="Freeform 122"/>
          <p:cNvSpPr>
            <a:spLocks/>
          </p:cNvSpPr>
          <p:nvPr/>
        </p:nvSpPr>
        <p:spPr bwMode="auto">
          <a:xfrm flipH="1">
            <a:off x="2563813" y="5051425"/>
            <a:ext cx="2146300" cy="45402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51"/>
              <a:gd name="connsiteY0" fmla="*/ 0 h 10495"/>
              <a:gd name="connsiteX1" fmla="*/ 7457 w 10151"/>
              <a:gd name="connsiteY1" fmla="*/ 9583 h 10495"/>
              <a:gd name="connsiteX2" fmla="*/ 10151 w 10151"/>
              <a:gd name="connsiteY2" fmla="*/ 10437 h 10495"/>
              <a:gd name="connsiteX3" fmla="*/ 10000 w 10151"/>
              <a:gd name="connsiteY3" fmla="*/ 61 h 10495"/>
              <a:gd name="connsiteX4" fmla="*/ 0 w 10151"/>
              <a:gd name="connsiteY4" fmla="*/ 0 h 10495"/>
              <a:gd name="connsiteX0" fmla="*/ 0 w 10151"/>
              <a:gd name="connsiteY0" fmla="*/ 0 h 10515"/>
              <a:gd name="connsiteX1" fmla="*/ 6036 w 10151"/>
              <a:gd name="connsiteY1" fmla="*/ 9973 h 10515"/>
              <a:gd name="connsiteX2" fmla="*/ 10151 w 10151"/>
              <a:gd name="connsiteY2" fmla="*/ 10437 h 10515"/>
              <a:gd name="connsiteX3" fmla="*/ 10000 w 10151"/>
              <a:gd name="connsiteY3" fmla="*/ 61 h 10515"/>
              <a:gd name="connsiteX4" fmla="*/ 0 w 10151"/>
              <a:gd name="connsiteY4" fmla="*/ 0 h 10515"/>
              <a:gd name="connsiteX0" fmla="*/ 0 w 11989"/>
              <a:gd name="connsiteY0" fmla="*/ 0 h 15715"/>
              <a:gd name="connsiteX1" fmla="*/ 7874 w 11989"/>
              <a:gd name="connsiteY1" fmla="*/ 15173 h 15715"/>
              <a:gd name="connsiteX2" fmla="*/ 11989 w 11989"/>
              <a:gd name="connsiteY2" fmla="*/ 15637 h 15715"/>
              <a:gd name="connsiteX3" fmla="*/ 11838 w 11989"/>
              <a:gd name="connsiteY3" fmla="*/ 5261 h 15715"/>
              <a:gd name="connsiteX4" fmla="*/ 0 w 11989"/>
              <a:gd name="connsiteY4" fmla="*/ 0 h 15715"/>
              <a:gd name="connsiteX0" fmla="*/ 0 w 13760"/>
              <a:gd name="connsiteY0" fmla="*/ 0 h 15715"/>
              <a:gd name="connsiteX1" fmla="*/ 7874 w 13760"/>
              <a:gd name="connsiteY1" fmla="*/ 15173 h 15715"/>
              <a:gd name="connsiteX2" fmla="*/ 11989 w 13760"/>
              <a:gd name="connsiteY2" fmla="*/ 15637 h 15715"/>
              <a:gd name="connsiteX3" fmla="*/ 13760 w 13760"/>
              <a:gd name="connsiteY3" fmla="*/ 61 h 15715"/>
              <a:gd name="connsiteX4" fmla="*/ 0 w 13760"/>
              <a:gd name="connsiteY4" fmla="*/ 0 h 15715"/>
              <a:gd name="connsiteX0" fmla="*/ 0 w 13760"/>
              <a:gd name="connsiteY0" fmla="*/ 0 h 15758"/>
              <a:gd name="connsiteX1" fmla="*/ 8292 w 13760"/>
              <a:gd name="connsiteY1" fmla="*/ 15563 h 15758"/>
              <a:gd name="connsiteX2" fmla="*/ 11989 w 13760"/>
              <a:gd name="connsiteY2" fmla="*/ 15637 h 15758"/>
              <a:gd name="connsiteX3" fmla="*/ 13760 w 13760"/>
              <a:gd name="connsiteY3" fmla="*/ 61 h 15758"/>
              <a:gd name="connsiteX4" fmla="*/ 0 w 13760"/>
              <a:gd name="connsiteY4" fmla="*/ 0 h 15758"/>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8801"/>
              <a:gd name="connsiteY0" fmla="*/ 0 h 18057"/>
              <a:gd name="connsiteX1" fmla="*/ 12469 w 28801"/>
              <a:gd name="connsiteY1" fmla="*/ 17862 h 18057"/>
              <a:gd name="connsiteX2" fmla="*/ 16166 w 28801"/>
              <a:gd name="connsiteY2" fmla="*/ 17936 h 18057"/>
              <a:gd name="connsiteX3" fmla="*/ 28801 w 28801"/>
              <a:gd name="connsiteY3" fmla="*/ 1450 h 18057"/>
              <a:gd name="connsiteX4" fmla="*/ 0 w 28801"/>
              <a:gd name="connsiteY4" fmla="*/ 0 h 18057"/>
              <a:gd name="connsiteX0" fmla="*/ 0 w 37155"/>
              <a:gd name="connsiteY0" fmla="*/ 0 h 18057"/>
              <a:gd name="connsiteX1" fmla="*/ 12469 w 37155"/>
              <a:gd name="connsiteY1" fmla="*/ 17862 h 18057"/>
              <a:gd name="connsiteX2" fmla="*/ 16166 w 37155"/>
              <a:gd name="connsiteY2" fmla="*/ 17936 h 18057"/>
              <a:gd name="connsiteX3" fmla="*/ 37155 w 37155"/>
              <a:gd name="connsiteY3" fmla="*/ 50 h 18057"/>
              <a:gd name="connsiteX4" fmla="*/ 0 w 37155"/>
              <a:gd name="connsiteY4" fmla="*/ 0 h 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5" h="18057">
                <a:moveTo>
                  <a:pt x="0" y="0"/>
                </a:moveTo>
                <a:cubicBezTo>
                  <a:pt x="3957" y="3493"/>
                  <a:pt x="10944" y="13279"/>
                  <a:pt x="12469" y="17862"/>
                </a:cubicBezTo>
                <a:cubicBezTo>
                  <a:pt x="13224" y="17777"/>
                  <a:pt x="15473" y="18279"/>
                  <a:pt x="16166" y="17936"/>
                </a:cubicBezTo>
                <a:cubicBezTo>
                  <a:pt x="15778" y="12531"/>
                  <a:pt x="29146" y="3783"/>
                  <a:pt x="37155" y="50"/>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a:solidFill>
                <a:srgbClr val="000000"/>
              </a:solidFill>
              <a:latin typeface="Arial" charset="0"/>
              <a:ea typeface="ＭＳ Ｐゴシック" charset="0"/>
              <a:cs typeface="ＭＳ Ｐゴシック" charset="0"/>
            </a:endParaRPr>
          </a:p>
        </p:txBody>
      </p:sp>
      <p:sp>
        <p:nvSpPr>
          <p:cNvPr id="116763" name="Text Box 100"/>
          <p:cNvSpPr txBox="1">
            <a:spLocks noChangeArrowheads="1"/>
          </p:cNvSpPr>
          <p:nvPr/>
        </p:nvSpPr>
        <p:spPr bwMode="auto">
          <a:xfrm>
            <a:off x="4073525" y="5221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800">
                <a:solidFill>
                  <a:srgbClr val="000000"/>
                </a:solidFill>
              </a:rPr>
              <a:t>1</a:t>
            </a:r>
          </a:p>
        </p:txBody>
      </p:sp>
      <p:grpSp>
        <p:nvGrpSpPr>
          <p:cNvPr id="116764" name="Group 7"/>
          <p:cNvGrpSpPr>
            <a:grpSpLocks/>
          </p:cNvGrpSpPr>
          <p:nvPr/>
        </p:nvGrpSpPr>
        <p:grpSpPr bwMode="auto">
          <a:xfrm>
            <a:off x="3648075" y="5500688"/>
            <a:ext cx="501650" cy="233362"/>
            <a:chOff x="3600" y="219"/>
            <a:chExt cx="360" cy="175"/>
          </a:xfrm>
        </p:grpSpPr>
        <p:sp>
          <p:nvSpPr>
            <p:cNvPr id="116951" name="Oval 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952"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53"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54" name="Rectangle 1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a:solidFill>
                  <a:srgbClr val="000000"/>
                </a:solidFill>
                <a:latin typeface="Times New Roman" pitchFamily="18" charset="0"/>
              </a:endParaRPr>
            </a:p>
          </p:txBody>
        </p:sp>
        <p:sp>
          <p:nvSpPr>
            <p:cNvPr id="116955"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grpSp>
          <p:nvGrpSpPr>
            <p:cNvPr id="116956" name="Group 13"/>
            <p:cNvGrpSpPr>
              <a:grpSpLocks/>
            </p:cNvGrpSpPr>
            <p:nvPr/>
          </p:nvGrpSpPr>
          <p:grpSpPr bwMode="auto">
            <a:xfrm>
              <a:off x="3686" y="244"/>
              <a:ext cx="177" cy="66"/>
              <a:chOff x="2848" y="848"/>
              <a:chExt cx="140" cy="98"/>
            </a:xfrm>
          </p:grpSpPr>
          <p:sp>
            <p:nvSpPr>
              <p:cNvPr id="116961"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62" name="Line 1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63"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6957" name="Group 17"/>
            <p:cNvGrpSpPr>
              <a:grpSpLocks/>
            </p:cNvGrpSpPr>
            <p:nvPr/>
          </p:nvGrpSpPr>
          <p:grpSpPr bwMode="auto">
            <a:xfrm flipV="1">
              <a:off x="3686" y="243"/>
              <a:ext cx="177" cy="66"/>
              <a:chOff x="2848" y="848"/>
              <a:chExt cx="140" cy="98"/>
            </a:xfrm>
          </p:grpSpPr>
          <p:sp>
            <p:nvSpPr>
              <p:cNvPr id="116958"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59"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60"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16765" name="Freeform 120"/>
          <p:cNvSpPr>
            <a:spLocks/>
          </p:cNvSpPr>
          <p:nvPr/>
        </p:nvSpPr>
        <p:spPr bwMode="auto">
          <a:xfrm>
            <a:off x="3581400" y="5621338"/>
            <a:ext cx="982663" cy="215900"/>
          </a:xfrm>
          <a:custGeom>
            <a:avLst/>
            <a:gdLst>
              <a:gd name="T0" fmla="*/ 0 w 10042"/>
              <a:gd name="T1" fmla="*/ 25234610 h 10522"/>
              <a:gd name="T2" fmla="*/ 2147483647 w 10042"/>
              <a:gd name="T3" fmla="*/ 301708329 h 10522"/>
              <a:gd name="T4" fmla="*/ 2147483647 w 10042"/>
              <a:gd name="T5" fmla="*/ 1869572549 h 10522"/>
              <a:gd name="T6" fmla="*/ 0 60000 65536"/>
              <a:gd name="T7" fmla="*/ 0 60000 65536"/>
              <a:gd name="T8" fmla="*/ 0 60000 65536"/>
            </a:gdLst>
            <a:ahLst/>
            <a:cxnLst>
              <a:cxn ang="T6">
                <a:pos x="T0" y="T1"/>
              </a:cxn>
              <a:cxn ang="T7">
                <a:pos x="T2" y="T3"/>
              </a:cxn>
              <a:cxn ang="T8">
                <a:pos x="T4" y="T5"/>
              </a:cxn>
            </a:cxnLst>
            <a:rect l="0" t="0" r="r" b="b"/>
            <a:pathLst>
              <a:path w="10042" h="10522">
                <a:moveTo>
                  <a:pt x="0" y="142"/>
                </a:moveTo>
                <a:cubicBezTo>
                  <a:pt x="3431" y="-228"/>
                  <a:pt x="4080" y="76"/>
                  <a:pt x="5443" y="1698"/>
                </a:cubicBezTo>
                <a:cubicBezTo>
                  <a:pt x="6937" y="3705"/>
                  <a:pt x="9198" y="6895"/>
                  <a:pt x="10042" y="10522"/>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766" name="Straight Connector 65"/>
          <p:cNvCxnSpPr>
            <a:cxnSpLocks noChangeShapeType="1"/>
          </p:cNvCxnSpPr>
          <p:nvPr/>
        </p:nvCxnSpPr>
        <p:spPr bwMode="auto">
          <a:xfrm>
            <a:off x="2736850" y="5473700"/>
            <a:ext cx="7938" cy="238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Freeform 122"/>
          <p:cNvSpPr>
            <a:spLocks/>
          </p:cNvSpPr>
          <p:nvPr/>
        </p:nvSpPr>
        <p:spPr bwMode="auto">
          <a:xfrm flipH="1">
            <a:off x="4479925" y="6084888"/>
            <a:ext cx="2181225" cy="3968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 name="connsiteX0" fmla="*/ 174 w 45742"/>
              <a:gd name="connsiteY0" fmla="*/ 9049 h 10516"/>
              <a:gd name="connsiteX1" fmla="*/ 45742 w 45742"/>
              <a:gd name="connsiteY1" fmla="*/ 8442 h 10516"/>
              <a:gd name="connsiteX2" fmla="*/ 10174 w 45742"/>
              <a:gd name="connsiteY2" fmla="*/ 10500 h 10516"/>
              <a:gd name="connsiteX3" fmla="*/ 53 w 45742"/>
              <a:gd name="connsiteY3" fmla="*/ 0 h 10516"/>
              <a:gd name="connsiteX4" fmla="*/ 174 w 45742"/>
              <a:gd name="connsiteY4" fmla="*/ 9049 h 10516"/>
              <a:gd name="connsiteX0" fmla="*/ 174 w 45743"/>
              <a:gd name="connsiteY0" fmla="*/ 9049 h 9101"/>
              <a:gd name="connsiteX1" fmla="*/ 45742 w 45743"/>
              <a:gd name="connsiteY1" fmla="*/ 8442 h 9101"/>
              <a:gd name="connsiteX2" fmla="*/ 45245 w 45743"/>
              <a:gd name="connsiteY2" fmla="*/ 6829 h 9101"/>
              <a:gd name="connsiteX3" fmla="*/ 53 w 45743"/>
              <a:gd name="connsiteY3" fmla="*/ 0 h 9101"/>
              <a:gd name="connsiteX4" fmla="*/ 174 w 45743"/>
              <a:gd name="connsiteY4" fmla="*/ 9049 h 9101"/>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0 w 10041"/>
              <a:gd name="connsiteY0" fmla="*/ 9005 h 9117"/>
              <a:gd name="connsiteX1" fmla="*/ 10000 w 10041"/>
              <a:gd name="connsiteY1" fmla="*/ 8150 h 9117"/>
              <a:gd name="connsiteX2" fmla="*/ 10041 w 10041"/>
              <a:gd name="connsiteY2" fmla="*/ 6191 h 9117"/>
              <a:gd name="connsiteX3" fmla="*/ 613 w 10041"/>
              <a:gd name="connsiteY3" fmla="*/ 0 h 9117"/>
              <a:gd name="connsiteX4" fmla="*/ 0 w 10041"/>
              <a:gd name="connsiteY4" fmla="*/ 9005 h 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1" h="9117">
                <a:moveTo>
                  <a:pt x="0" y="9005"/>
                </a:moveTo>
                <a:cubicBezTo>
                  <a:pt x="940" y="9678"/>
                  <a:pt x="2065" y="7058"/>
                  <a:pt x="10000" y="8150"/>
                </a:cubicBezTo>
                <a:cubicBezTo>
                  <a:pt x="10012" y="7247"/>
                  <a:pt x="9901" y="6483"/>
                  <a:pt x="10041" y="6191"/>
                </a:cubicBezTo>
                <a:cubicBezTo>
                  <a:pt x="3022" y="5602"/>
                  <a:pt x="1166" y="4276"/>
                  <a:pt x="613" y="0"/>
                </a:cubicBezTo>
                <a:cubicBezTo>
                  <a:pt x="564" y="3878"/>
                  <a:pt x="46" y="5035"/>
                  <a:pt x="0" y="9005"/>
                </a:cubicBezTo>
                <a:close/>
              </a:path>
            </a:pathLst>
          </a:custGeom>
          <a:gradFill rotWithShape="1">
            <a:gsLst>
              <a:gs pos="0">
                <a:schemeClr val="accent2">
                  <a:lumMod val="40000"/>
                  <a:lumOff val="60000"/>
                  <a:alpha val="61000"/>
                </a:schemeClr>
              </a:gs>
              <a:gs pos="100000">
                <a:schemeClr val="bg1"/>
              </a:gs>
            </a:gsLst>
            <a:lin ang="10800000" scaled="0"/>
          </a:gradFill>
          <a:ln>
            <a:noFill/>
          </a:ln>
        </p:spPr>
        <p:txBody>
          <a:bodyPr/>
          <a:lstStyle/>
          <a:p>
            <a:pPr>
              <a:defRPr/>
            </a:pPr>
            <a:endParaRPr lang="en-US" dirty="0">
              <a:solidFill>
                <a:srgbClr val="000000"/>
              </a:solidFill>
              <a:latin typeface="Arial" charset="0"/>
              <a:ea typeface="ＭＳ Ｐゴシック" charset="0"/>
              <a:cs typeface="ＭＳ Ｐゴシック" charset="0"/>
            </a:endParaRPr>
          </a:p>
        </p:txBody>
      </p:sp>
      <p:grpSp>
        <p:nvGrpSpPr>
          <p:cNvPr id="116768" name="Group 21"/>
          <p:cNvGrpSpPr>
            <a:grpSpLocks/>
          </p:cNvGrpSpPr>
          <p:nvPr/>
        </p:nvGrpSpPr>
        <p:grpSpPr bwMode="auto">
          <a:xfrm>
            <a:off x="4000500" y="6242050"/>
            <a:ext cx="501650" cy="233363"/>
            <a:chOff x="3600" y="219"/>
            <a:chExt cx="360" cy="175"/>
          </a:xfrm>
        </p:grpSpPr>
        <p:sp>
          <p:nvSpPr>
            <p:cNvPr id="116938" name="Oval 22"/>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939" name="Line 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40"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41" name="Rectangle 25"/>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a:solidFill>
                  <a:srgbClr val="000000"/>
                </a:solidFill>
                <a:latin typeface="Times New Roman" pitchFamily="18" charset="0"/>
              </a:endParaRPr>
            </a:p>
          </p:txBody>
        </p:sp>
        <p:sp>
          <p:nvSpPr>
            <p:cNvPr id="116942"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grpSp>
          <p:nvGrpSpPr>
            <p:cNvPr id="116943" name="Group 27"/>
            <p:cNvGrpSpPr>
              <a:grpSpLocks/>
            </p:cNvGrpSpPr>
            <p:nvPr/>
          </p:nvGrpSpPr>
          <p:grpSpPr bwMode="auto">
            <a:xfrm>
              <a:off x="3686" y="244"/>
              <a:ext cx="177" cy="66"/>
              <a:chOff x="2848" y="848"/>
              <a:chExt cx="140" cy="98"/>
            </a:xfrm>
          </p:grpSpPr>
          <p:sp>
            <p:nvSpPr>
              <p:cNvPr id="116948"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49" name="Line 29"/>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50"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6944" name="Group 31"/>
            <p:cNvGrpSpPr>
              <a:grpSpLocks/>
            </p:cNvGrpSpPr>
            <p:nvPr/>
          </p:nvGrpSpPr>
          <p:grpSpPr bwMode="auto">
            <a:xfrm flipV="1">
              <a:off x="3686" y="243"/>
              <a:ext cx="177" cy="66"/>
              <a:chOff x="2848" y="848"/>
              <a:chExt cx="140" cy="98"/>
            </a:xfrm>
          </p:grpSpPr>
          <p:sp>
            <p:nvSpPr>
              <p:cNvPr id="116945"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46"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47"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cxnSp>
        <p:nvCxnSpPr>
          <p:cNvPr id="116769" name="Straight Connector 81"/>
          <p:cNvCxnSpPr>
            <a:cxnSpLocks noChangeShapeType="1"/>
          </p:cNvCxnSpPr>
          <p:nvPr/>
        </p:nvCxnSpPr>
        <p:spPr bwMode="auto">
          <a:xfrm>
            <a:off x="1362075" y="3262313"/>
            <a:ext cx="5856288"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70" name="Text Box 106"/>
          <p:cNvSpPr txBox="1">
            <a:spLocks noChangeArrowheads="1"/>
          </p:cNvSpPr>
          <p:nvPr/>
        </p:nvSpPr>
        <p:spPr bwMode="auto">
          <a:xfrm>
            <a:off x="1203325" y="2827338"/>
            <a:ext cx="1358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solidFill>
                  <a:srgbClr val="000000"/>
                </a:solidFill>
              </a:rPr>
              <a:t>control plane</a:t>
            </a:r>
          </a:p>
        </p:txBody>
      </p:sp>
      <p:sp>
        <p:nvSpPr>
          <p:cNvPr id="116771" name="Text Box 106"/>
          <p:cNvSpPr txBox="1">
            <a:spLocks noChangeArrowheads="1"/>
          </p:cNvSpPr>
          <p:nvPr/>
        </p:nvSpPr>
        <p:spPr bwMode="auto">
          <a:xfrm>
            <a:off x="1217613" y="3313113"/>
            <a:ext cx="1143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solidFill>
                  <a:srgbClr val="000000"/>
                </a:solidFill>
              </a:rPr>
              <a:t>data plane</a:t>
            </a:r>
          </a:p>
        </p:txBody>
      </p:sp>
      <p:sp>
        <p:nvSpPr>
          <p:cNvPr id="85" name="AutoShape 118"/>
          <p:cNvSpPr>
            <a:spLocks noChangeArrowheads="1"/>
          </p:cNvSpPr>
          <p:nvPr/>
        </p:nvSpPr>
        <p:spPr bwMode="auto">
          <a:xfrm rot="5400000">
            <a:off x="3175000" y="3048000"/>
            <a:ext cx="992188" cy="122238"/>
          </a:xfrm>
          <a:prstGeom prst="rightArrow">
            <a:avLst>
              <a:gd name="adj1" fmla="val 51167"/>
              <a:gd name="adj2" fmla="val 83902"/>
            </a:avLst>
          </a:prstGeom>
          <a:solidFill>
            <a:schemeClr val="accent1">
              <a:lumMod val="50000"/>
            </a:schemeClr>
          </a:solidFill>
          <a:ln w="9525">
            <a:no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773" name="Freeform 91"/>
          <p:cNvSpPr>
            <a:spLocks/>
          </p:cNvSpPr>
          <p:nvPr/>
        </p:nvSpPr>
        <p:spPr bwMode="auto">
          <a:xfrm>
            <a:off x="4968875" y="5416550"/>
            <a:ext cx="474663" cy="58261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16774" name="Group 35"/>
          <p:cNvGrpSpPr>
            <a:grpSpLocks/>
          </p:cNvGrpSpPr>
          <p:nvPr/>
        </p:nvGrpSpPr>
        <p:grpSpPr bwMode="auto">
          <a:xfrm>
            <a:off x="4675188" y="5195888"/>
            <a:ext cx="501650" cy="233362"/>
            <a:chOff x="3600" y="219"/>
            <a:chExt cx="360" cy="175"/>
          </a:xfrm>
        </p:grpSpPr>
        <p:sp>
          <p:nvSpPr>
            <p:cNvPr id="116925" name="Oval 36"/>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926" name="Line 3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27"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28" name="Rectangle 39"/>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a:solidFill>
                  <a:srgbClr val="000000"/>
                </a:solidFill>
                <a:latin typeface="Times New Roman" pitchFamily="18" charset="0"/>
              </a:endParaRPr>
            </a:p>
          </p:txBody>
        </p:sp>
        <p:sp>
          <p:nvSpPr>
            <p:cNvPr id="116929"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grpSp>
          <p:nvGrpSpPr>
            <p:cNvPr id="116930" name="Group 41"/>
            <p:cNvGrpSpPr>
              <a:grpSpLocks/>
            </p:cNvGrpSpPr>
            <p:nvPr/>
          </p:nvGrpSpPr>
          <p:grpSpPr bwMode="auto">
            <a:xfrm>
              <a:off x="3686" y="244"/>
              <a:ext cx="177" cy="66"/>
              <a:chOff x="2848" y="848"/>
              <a:chExt cx="140" cy="98"/>
            </a:xfrm>
          </p:grpSpPr>
          <p:sp>
            <p:nvSpPr>
              <p:cNvPr id="116935"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36" name="Line 43"/>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37"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6931" name="Group 45"/>
            <p:cNvGrpSpPr>
              <a:grpSpLocks/>
            </p:cNvGrpSpPr>
            <p:nvPr/>
          </p:nvGrpSpPr>
          <p:grpSpPr bwMode="auto">
            <a:xfrm flipV="1">
              <a:off x="3686" y="243"/>
              <a:ext cx="177" cy="66"/>
              <a:chOff x="2848" y="848"/>
              <a:chExt cx="140" cy="98"/>
            </a:xfrm>
          </p:grpSpPr>
          <p:sp>
            <p:nvSpPr>
              <p:cNvPr id="116932"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33"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34"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16775" name="Group 63"/>
          <p:cNvGrpSpPr>
            <a:grpSpLocks/>
          </p:cNvGrpSpPr>
          <p:nvPr/>
        </p:nvGrpSpPr>
        <p:grpSpPr bwMode="auto">
          <a:xfrm>
            <a:off x="5226050" y="5962650"/>
            <a:ext cx="501650" cy="233363"/>
            <a:chOff x="3600" y="219"/>
            <a:chExt cx="360" cy="175"/>
          </a:xfrm>
        </p:grpSpPr>
        <p:sp>
          <p:nvSpPr>
            <p:cNvPr id="116912" name="Oval 64"/>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913" name="Line 6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14"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15" name="Rectangle 67"/>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a:solidFill>
                  <a:srgbClr val="000000"/>
                </a:solidFill>
                <a:latin typeface="Times New Roman" pitchFamily="18" charset="0"/>
              </a:endParaRPr>
            </a:p>
          </p:txBody>
        </p:sp>
        <p:sp>
          <p:nvSpPr>
            <p:cNvPr id="116916"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grpSp>
          <p:nvGrpSpPr>
            <p:cNvPr id="116917" name="Group 69"/>
            <p:cNvGrpSpPr>
              <a:grpSpLocks/>
            </p:cNvGrpSpPr>
            <p:nvPr/>
          </p:nvGrpSpPr>
          <p:grpSpPr bwMode="auto">
            <a:xfrm>
              <a:off x="3686" y="244"/>
              <a:ext cx="177" cy="66"/>
              <a:chOff x="2848" y="848"/>
              <a:chExt cx="140" cy="98"/>
            </a:xfrm>
          </p:grpSpPr>
          <p:sp>
            <p:nvSpPr>
              <p:cNvPr id="116922"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23" name="Line 71"/>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24"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6918" name="Group 73"/>
            <p:cNvGrpSpPr>
              <a:grpSpLocks/>
            </p:cNvGrpSpPr>
            <p:nvPr/>
          </p:nvGrpSpPr>
          <p:grpSpPr bwMode="auto">
            <a:xfrm flipV="1">
              <a:off x="3686" y="243"/>
              <a:ext cx="177" cy="66"/>
              <a:chOff x="2848" y="848"/>
              <a:chExt cx="140" cy="98"/>
            </a:xfrm>
          </p:grpSpPr>
          <p:sp>
            <p:nvSpPr>
              <p:cNvPr id="116919"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20"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921"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16776" name="TextBox 114"/>
          <p:cNvSpPr txBox="1">
            <a:spLocks noChangeArrowheads="1"/>
          </p:cNvSpPr>
          <p:nvPr/>
        </p:nvSpPr>
        <p:spPr bwMode="auto">
          <a:xfrm>
            <a:off x="401638" y="1087438"/>
            <a:ext cx="78327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dirty="0">
                <a:latin typeface="Gill Sans MT" pitchFamily="34" charset="0"/>
              </a:rPr>
              <a:t>Each </a:t>
            </a:r>
            <a:r>
              <a:rPr lang="en-US" altLang="en-US" dirty="0" smtClean="0">
                <a:latin typeface="Gill Sans MT" pitchFamily="34" charset="0"/>
              </a:rPr>
              <a:t>switch </a:t>
            </a:r>
            <a:r>
              <a:rPr lang="en-US" altLang="en-US" dirty="0">
                <a:latin typeface="Gill Sans MT" pitchFamily="34" charset="0"/>
              </a:rPr>
              <a:t>contains a </a:t>
            </a:r>
            <a:r>
              <a:rPr lang="en-US" altLang="en-US" i="1" dirty="0">
                <a:solidFill>
                  <a:srgbClr val="CC0000"/>
                </a:solidFill>
                <a:latin typeface="Gill Sans MT" pitchFamily="34" charset="0"/>
              </a:rPr>
              <a:t>flow table </a:t>
            </a:r>
            <a:r>
              <a:rPr lang="en-US" altLang="en-US" dirty="0">
                <a:latin typeface="Gill Sans MT" pitchFamily="34" charset="0"/>
              </a:rPr>
              <a:t>that is computed and distributed by a </a:t>
            </a:r>
            <a:r>
              <a:rPr lang="en-US" altLang="en-US" i="1" dirty="0">
                <a:latin typeface="Gill Sans MT" pitchFamily="34" charset="0"/>
              </a:rPr>
              <a:t>logically centralized </a:t>
            </a:r>
            <a:r>
              <a:rPr lang="en-US" altLang="en-US" dirty="0">
                <a:latin typeface="Gill Sans MT" pitchFamily="34" charset="0"/>
              </a:rPr>
              <a:t>routing controller</a:t>
            </a:r>
          </a:p>
        </p:txBody>
      </p:sp>
      <p:grpSp>
        <p:nvGrpSpPr>
          <p:cNvPr id="116777" name="Group 115"/>
          <p:cNvGrpSpPr>
            <a:grpSpLocks/>
          </p:cNvGrpSpPr>
          <p:nvPr/>
        </p:nvGrpSpPr>
        <p:grpSpPr bwMode="auto">
          <a:xfrm>
            <a:off x="3498850" y="2647950"/>
            <a:ext cx="328613" cy="247650"/>
            <a:chOff x="8481778" y="1650237"/>
            <a:chExt cx="327460" cy="247650"/>
          </a:xfrm>
        </p:grpSpPr>
        <p:sp>
          <p:nvSpPr>
            <p:cNvPr id="116907"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908"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909"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910"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911"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778" name="Group 121"/>
          <p:cNvGrpSpPr>
            <a:grpSpLocks/>
          </p:cNvGrpSpPr>
          <p:nvPr/>
        </p:nvGrpSpPr>
        <p:grpSpPr bwMode="auto">
          <a:xfrm>
            <a:off x="2700338" y="3592513"/>
            <a:ext cx="2005012" cy="1449387"/>
            <a:chOff x="1215873" y="2346199"/>
            <a:chExt cx="2004836" cy="1450803"/>
          </a:xfrm>
        </p:grpSpPr>
        <p:sp>
          <p:nvSpPr>
            <p:cNvPr id="116853" name="Rectangle 4"/>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24" name="Rectangle 123"/>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25" name="Rectangle 124"/>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56" name="Rectangle 125"/>
            <p:cNvSpPr>
              <a:spLocks noChangeArrowheads="1"/>
            </p:cNvSpPr>
            <p:nvPr/>
          </p:nvSpPr>
          <p:spPr bwMode="auto">
            <a:xfrm>
              <a:off x="1302231" y="2412920"/>
              <a:ext cx="1855396" cy="24844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57" name="Text Box 110"/>
            <p:cNvSpPr txBox="1">
              <a:spLocks noChangeArrowheads="1"/>
            </p:cNvSpPr>
            <p:nvPr/>
          </p:nvSpPr>
          <p:spPr bwMode="auto">
            <a:xfrm>
              <a:off x="1509902" y="2374246"/>
              <a:ext cx="13622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400">
                  <a:solidFill>
                    <a:srgbClr val="000000"/>
                  </a:solidFill>
                </a:rPr>
                <a:t>local flow table</a:t>
              </a:r>
            </a:p>
          </p:txBody>
        </p:sp>
        <p:sp>
          <p:nvSpPr>
            <p:cNvPr id="116858" name="Rectangle 127"/>
            <p:cNvSpPr>
              <a:spLocks noChangeArrowheads="1"/>
            </p:cNvSpPr>
            <p:nvPr/>
          </p:nvSpPr>
          <p:spPr bwMode="auto">
            <a:xfrm>
              <a:off x="2607523" y="2660713"/>
              <a:ext cx="542081" cy="1060704"/>
            </a:xfrm>
            <a:prstGeom prst="rect">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59" name="Text Box 111"/>
            <p:cNvSpPr txBox="1">
              <a:spLocks noChangeArrowheads="1"/>
            </p:cNvSpPr>
            <p:nvPr/>
          </p:nvSpPr>
          <p:spPr bwMode="auto">
            <a:xfrm>
              <a:off x="1215873" y="2656551"/>
              <a:ext cx="2004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200">
                  <a:solidFill>
                    <a:srgbClr val="000000"/>
                  </a:solidFill>
                </a:rPr>
                <a:t>headers  counters  actions</a:t>
              </a:r>
            </a:p>
          </p:txBody>
        </p:sp>
        <p:sp>
          <p:nvSpPr>
            <p:cNvPr id="116860" name="Line 116"/>
            <p:cNvSpPr>
              <a:spLocks noChangeShapeType="1"/>
            </p:cNvSpPr>
            <p:nvPr/>
          </p:nvSpPr>
          <p:spPr bwMode="auto">
            <a:xfrm>
              <a:off x="1297142" y="2927136"/>
              <a:ext cx="18604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6861" name="Group 130"/>
            <p:cNvGrpSpPr>
              <a:grpSpLocks/>
            </p:cNvGrpSpPr>
            <p:nvPr/>
          </p:nvGrpSpPr>
          <p:grpSpPr bwMode="auto">
            <a:xfrm>
              <a:off x="1302231" y="2965801"/>
              <a:ext cx="1840959" cy="207818"/>
              <a:chOff x="1302231" y="2991457"/>
              <a:chExt cx="1840959" cy="207818"/>
            </a:xfrm>
          </p:grpSpPr>
          <p:grpSp>
            <p:nvGrpSpPr>
              <p:cNvPr id="182" name="Group 181"/>
              <p:cNvGrpSpPr/>
              <p:nvPr/>
            </p:nvGrpSpPr>
            <p:grpSpPr>
              <a:xfrm>
                <a:off x="1302231" y="2991457"/>
                <a:ext cx="1840959" cy="207818"/>
                <a:chOff x="360121" y="3045496"/>
                <a:chExt cx="627425" cy="207818"/>
              </a:xfrm>
              <a:solidFill>
                <a:schemeClr val="bg1"/>
              </a:solidFill>
            </p:grpSpPr>
            <p:sp>
              <p:nvSpPr>
                <p:cNvPr id="195" name="Rectangle 194"/>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a:extLst/>
              </p:spPr>
              <p:txBody>
                <a:bodyPr wrap="none"/>
                <a:lstStyle/>
                <a:p>
                  <a:pPr>
                    <a:defRPr/>
                  </a:pPr>
                  <a:endParaRPr lang="en-US">
                    <a:solidFill>
                      <a:srgbClr val="A6A6A6"/>
                    </a:solidFill>
                    <a:latin typeface="Arial" charset="0"/>
                    <a:ea typeface="ＭＳ Ｐゴシック" charset="0"/>
                    <a:cs typeface="ＭＳ Ｐゴシック" charset="0"/>
                  </a:endParaRPr>
                </a:p>
              </p:txBody>
            </p:sp>
            <p:cxnSp>
              <p:nvCxnSpPr>
                <p:cNvPr id="196" name="Straight Connector 195"/>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 name="Straight Connector 196"/>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Straight Connector 197"/>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9" name="Straight Connector 198"/>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Straight Connector 199"/>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Straight Connector 200"/>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Straight Connector 201"/>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Straight Connector 202"/>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6895" name="Group 182"/>
              <p:cNvGrpSpPr>
                <a:grpSpLocks/>
              </p:cNvGrpSpPr>
              <p:nvPr/>
            </p:nvGrpSpPr>
            <p:grpSpPr bwMode="auto">
              <a:xfrm>
                <a:off x="1526796" y="3077273"/>
                <a:ext cx="201593" cy="45719"/>
                <a:chOff x="1501140" y="3070859"/>
                <a:chExt cx="201593" cy="45719"/>
              </a:xfrm>
            </p:grpSpPr>
            <p:sp>
              <p:nvSpPr>
                <p:cNvPr id="116904" name="Oval 191"/>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905" name="Oval 192"/>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906" name="Oval 193"/>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grpSp>
          <p:grpSp>
            <p:nvGrpSpPr>
              <p:cNvPr id="116896" name="Group 183"/>
              <p:cNvGrpSpPr>
                <a:grpSpLocks/>
              </p:cNvGrpSpPr>
              <p:nvPr/>
            </p:nvGrpSpPr>
            <p:grpSpPr bwMode="auto">
              <a:xfrm>
                <a:off x="2145472" y="3077473"/>
                <a:ext cx="201593" cy="45719"/>
                <a:chOff x="1501140" y="3070859"/>
                <a:chExt cx="201593" cy="45719"/>
              </a:xfrm>
            </p:grpSpPr>
            <p:sp>
              <p:nvSpPr>
                <p:cNvPr id="116901" name="Oval 188"/>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902" name="Oval 189"/>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903" name="Oval 190"/>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grpSp>
          <p:grpSp>
            <p:nvGrpSpPr>
              <p:cNvPr id="116897" name="Group 184"/>
              <p:cNvGrpSpPr>
                <a:grpSpLocks/>
              </p:cNvGrpSpPr>
              <p:nvPr/>
            </p:nvGrpSpPr>
            <p:grpSpPr bwMode="auto">
              <a:xfrm>
                <a:off x="2744906" y="3077673"/>
                <a:ext cx="201593" cy="45719"/>
                <a:chOff x="1501140" y="3070859"/>
                <a:chExt cx="201593" cy="45719"/>
              </a:xfrm>
            </p:grpSpPr>
            <p:sp>
              <p:nvSpPr>
                <p:cNvPr id="116898" name="Oval 185"/>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99" name="Oval 186"/>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900" name="Oval 187"/>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grpSp>
        </p:grpSp>
        <p:grpSp>
          <p:nvGrpSpPr>
            <p:cNvPr id="116862" name="Group 131"/>
            <p:cNvGrpSpPr>
              <a:grpSpLocks/>
            </p:cNvGrpSpPr>
            <p:nvPr/>
          </p:nvGrpSpPr>
          <p:grpSpPr bwMode="auto">
            <a:xfrm>
              <a:off x="1300350" y="3205689"/>
              <a:ext cx="1840959" cy="207818"/>
              <a:chOff x="1302231" y="2991457"/>
              <a:chExt cx="1840959" cy="207818"/>
            </a:xfrm>
          </p:grpSpPr>
          <p:grpSp>
            <p:nvGrpSpPr>
              <p:cNvPr id="160" name="Group 159"/>
              <p:cNvGrpSpPr/>
              <p:nvPr/>
            </p:nvGrpSpPr>
            <p:grpSpPr>
              <a:xfrm>
                <a:off x="1302231" y="2991457"/>
                <a:ext cx="1840959" cy="207818"/>
                <a:chOff x="360121" y="3045496"/>
                <a:chExt cx="627425" cy="207818"/>
              </a:xfrm>
              <a:solidFill>
                <a:schemeClr val="bg1"/>
              </a:solidFill>
            </p:grpSpPr>
            <p:sp>
              <p:nvSpPr>
                <p:cNvPr id="173" name="Rectangle 172"/>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a:extLst/>
              </p:spPr>
              <p:txBody>
                <a:bodyPr wrap="none"/>
                <a:lstStyle/>
                <a:p>
                  <a:pPr>
                    <a:defRPr/>
                  </a:pPr>
                  <a:endParaRPr lang="en-US">
                    <a:solidFill>
                      <a:srgbClr val="A6A6A6"/>
                    </a:solidFill>
                    <a:latin typeface="Arial" charset="0"/>
                    <a:ea typeface="ＭＳ Ｐゴシック" charset="0"/>
                    <a:cs typeface="ＭＳ Ｐゴシック" charset="0"/>
                  </a:endParaRPr>
                </a:p>
              </p:txBody>
            </p:sp>
            <p:cxnSp>
              <p:nvCxnSpPr>
                <p:cNvPr id="174" name="Straight Connector 173"/>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Straight Connector 174"/>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Straight Connector 175"/>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 name="Straight Connector 176"/>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8" name="Straight Connector 177"/>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 name="Straight Connector 178"/>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0" name="Straight Connector 179"/>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 name="Straight Connector 180"/>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6882" name="Group 160"/>
              <p:cNvGrpSpPr>
                <a:grpSpLocks/>
              </p:cNvGrpSpPr>
              <p:nvPr/>
            </p:nvGrpSpPr>
            <p:grpSpPr bwMode="auto">
              <a:xfrm>
                <a:off x="1526796" y="3077273"/>
                <a:ext cx="201593" cy="45719"/>
                <a:chOff x="1501140" y="3070859"/>
                <a:chExt cx="201593" cy="45719"/>
              </a:xfrm>
            </p:grpSpPr>
            <p:sp>
              <p:nvSpPr>
                <p:cNvPr id="116891" name="Oval 169"/>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92" name="Oval 170"/>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93" name="Oval 171"/>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grpSp>
          <p:grpSp>
            <p:nvGrpSpPr>
              <p:cNvPr id="116883" name="Group 161"/>
              <p:cNvGrpSpPr>
                <a:grpSpLocks/>
              </p:cNvGrpSpPr>
              <p:nvPr/>
            </p:nvGrpSpPr>
            <p:grpSpPr bwMode="auto">
              <a:xfrm>
                <a:off x="2145472" y="3077473"/>
                <a:ext cx="201593" cy="45719"/>
                <a:chOff x="1501140" y="3070859"/>
                <a:chExt cx="201593" cy="45719"/>
              </a:xfrm>
            </p:grpSpPr>
            <p:sp>
              <p:nvSpPr>
                <p:cNvPr id="116888" name="Oval 166"/>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89" name="Oval 167"/>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90" name="Oval 168"/>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grpSp>
          <p:grpSp>
            <p:nvGrpSpPr>
              <p:cNvPr id="116884" name="Group 162"/>
              <p:cNvGrpSpPr>
                <a:grpSpLocks/>
              </p:cNvGrpSpPr>
              <p:nvPr/>
            </p:nvGrpSpPr>
            <p:grpSpPr bwMode="auto">
              <a:xfrm>
                <a:off x="2744906" y="3077673"/>
                <a:ext cx="201593" cy="45719"/>
                <a:chOff x="1501140" y="3070859"/>
                <a:chExt cx="201593" cy="45719"/>
              </a:xfrm>
            </p:grpSpPr>
            <p:sp>
              <p:nvSpPr>
                <p:cNvPr id="116885" name="Oval 163"/>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86" name="Oval 164"/>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87" name="Oval 165"/>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grpSp>
        </p:grpSp>
        <p:grpSp>
          <p:nvGrpSpPr>
            <p:cNvPr id="116863" name="Group 132"/>
            <p:cNvGrpSpPr>
              <a:grpSpLocks/>
            </p:cNvGrpSpPr>
            <p:nvPr/>
          </p:nvGrpSpPr>
          <p:grpSpPr bwMode="auto">
            <a:xfrm>
              <a:off x="1305438" y="3513599"/>
              <a:ext cx="1840959" cy="207818"/>
              <a:chOff x="1302231" y="2991457"/>
              <a:chExt cx="1840959" cy="207818"/>
            </a:xfrm>
          </p:grpSpPr>
          <p:grpSp>
            <p:nvGrpSpPr>
              <p:cNvPr id="138" name="Group 137"/>
              <p:cNvGrpSpPr/>
              <p:nvPr/>
            </p:nvGrpSpPr>
            <p:grpSpPr>
              <a:xfrm>
                <a:off x="1302231" y="2991457"/>
                <a:ext cx="1840959" cy="207818"/>
                <a:chOff x="360121" y="3045496"/>
                <a:chExt cx="627425" cy="207818"/>
              </a:xfrm>
              <a:solidFill>
                <a:schemeClr val="bg1"/>
              </a:solidFill>
            </p:grpSpPr>
            <p:sp>
              <p:nvSpPr>
                <p:cNvPr id="151" name="Rectangle 150"/>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a:extLst/>
              </p:spPr>
              <p:txBody>
                <a:bodyPr wrap="none"/>
                <a:lstStyle/>
                <a:p>
                  <a:pPr>
                    <a:defRPr/>
                  </a:pPr>
                  <a:endParaRPr lang="en-US">
                    <a:solidFill>
                      <a:srgbClr val="A6A6A6"/>
                    </a:solidFill>
                    <a:latin typeface="Arial" charset="0"/>
                    <a:ea typeface="ＭＳ Ｐゴシック" charset="0"/>
                    <a:cs typeface="ＭＳ Ｐゴシック" charset="0"/>
                  </a:endParaRPr>
                </a:p>
              </p:txBody>
            </p:sp>
            <p:cxnSp>
              <p:nvCxnSpPr>
                <p:cNvPr id="152" name="Straight Connector 151"/>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Straight Connector 152"/>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Straight Connector 153"/>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Straight Connector 154"/>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Straight Connector 155"/>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Straight Connector 156"/>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Straight Connector 157"/>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Straight Connector 158"/>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6869" name="Group 138"/>
              <p:cNvGrpSpPr>
                <a:grpSpLocks/>
              </p:cNvGrpSpPr>
              <p:nvPr/>
            </p:nvGrpSpPr>
            <p:grpSpPr bwMode="auto">
              <a:xfrm>
                <a:off x="1526796" y="3077273"/>
                <a:ext cx="201593" cy="45719"/>
                <a:chOff x="1501140" y="3070859"/>
                <a:chExt cx="201593" cy="45719"/>
              </a:xfrm>
            </p:grpSpPr>
            <p:sp>
              <p:nvSpPr>
                <p:cNvPr id="116878" name="Oval 147"/>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79" name="Oval 148"/>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80" name="Oval 149"/>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grpSp>
          <p:grpSp>
            <p:nvGrpSpPr>
              <p:cNvPr id="116870" name="Group 139"/>
              <p:cNvGrpSpPr>
                <a:grpSpLocks/>
              </p:cNvGrpSpPr>
              <p:nvPr/>
            </p:nvGrpSpPr>
            <p:grpSpPr bwMode="auto">
              <a:xfrm>
                <a:off x="2145472" y="3077473"/>
                <a:ext cx="201593" cy="45719"/>
                <a:chOff x="1501140" y="3070859"/>
                <a:chExt cx="201593" cy="45719"/>
              </a:xfrm>
            </p:grpSpPr>
            <p:sp>
              <p:nvSpPr>
                <p:cNvPr id="116875" name="Oval 144"/>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76" name="Oval 145"/>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77" name="Oval 146"/>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grpSp>
          <p:grpSp>
            <p:nvGrpSpPr>
              <p:cNvPr id="116871" name="Group 140"/>
              <p:cNvGrpSpPr>
                <a:grpSpLocks/>
              </p:cNvGrpSpPr>
              <p:nvPr/>
            </p:nvGrpSpPr>
            <p:grpSpPr bwMode="auto">
              <a:xfrm>
                <a:off x="2744906" y="3077673"/>
                <a:ext cx="201593" cy="45719"/>
                <a:chOff x="1501140" y="3070859"/>
                <a:chExt cx="201593" cy="45719"/>
              </a:xfrm>
            </p:grpSpPr>
            <p:sp>
              <p:nvSpPr>
                <p:cNvPr id="116872" name="Oval 141"/>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73" name="Oval 142"/>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74" name="Oval 143"/>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grpSp>
        </p:grpSp>
        <p:sp>
          <p:nvSpPr>
            <p:cNvPr id="116864" name="Line 113"/>
            <p:cNvSpPr>
              <a:spLocks noChangeShapeType="1"/>
            </p:cNvSpPr>
            <p:nvPr/>
          </p:nvSpPr>
          <p:spPr bwMode="auto">
            <a:xfrm>
              <a:off x="1924568" y="2656551"/>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65" name="Line 113"/>
            <p:cNvSpPr>
              <a:spLocks noChangeShapeType="1"/>
            </p:cNvSpPr>
            <p:nvPr/>
          </p:nvSpPr>
          <p:spPr bwMode="auto">
            <a:xfrm>
              <a:off x="2595717" y="2661363"/>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66" name="Line 117"/>
            <p:cNvSpPr>
              <a:spLocks noChangeShapeType="1"/>
            </p:cNvSpPr>
            <p:nvPr/>
          </p:nvSpPr>
          <p:spPr bwMode="auto">
            <a:xfrm flipV="1">
              <a:off x="1297142" y="2661362"/>
              <a:ext cx="186048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67" name="Rectangle 109"/>
            <p:cNvSpPr>
              <a:spLocks noChangeArrowheads="1"/>
            </p:cNvSpPr>
            <p:nvPr/>
          </p:nvSpPr>
          <p:spPr bwMode="auto">
            <a:xfrm>
              <a:off x="1297143" y="2412920"/>
              <a:ext cx="1860484" cy="131524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grpSp>
      <p:grpSp>
        <p:nvGrpSpPr>
          <p:cNvPr id="116779" name="Group 203"/>
          <p:cNvGrpSpPr>
            <a:grpSpLocks/>
          </p:cNvGrpSpPr>
          <p:nvPr/>
        </p:nvGrpSpPr>
        <p:grpSpPr bwMode="auto">
          <a:xfrm>
            <a:off x="5392738" y="4759325"/>
            <a:ext cx="430212" cy="306388"/>
            <a:chOff x="355958" y="2437424"/>
            <a:chExt cx="1990400" cy="1450803"/>
          </a:xfrm>
        </p:grpSpPr>
        <p:sp>
          <p:nvSpPr>
            <p:cNvPr id="11684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206" name="Rectangle 205"/>
            <p:cNvSpPr/>
            <p:nvPr/>
          </p:nvSpPr>
          <p:spPr bwMode="auto">
            <a:xfrm>
              <a:off x="1061045" y="2753142"/>
              <a:ext cx="661019" cy="10599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207" name="Rectangle 206"/>
            <p:cNvSpPr/>
            <p:nvPr/>
          </p:nvSpPr>
          <p:spPr bwMode="auto">
            <a:xfrm>
              <a:off x="429405" y="2760662"/>
              <a:ext cx="624294" cy="105239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46" name="Rectangle 207"/>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47" name="Rectangle 208"/>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4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4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5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5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5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grpSp>
      <p:grpSp>
        <p:nvGrpSpPr>
          <p:cNvPr id="116780" name="Group 214"/>
          <p:cNvGrpSpPr>
            <a:grpSpLocks/>
          </p:cNvGrpSpPr>
          <p:nvPr/>
        </p:nvGrpSpPr>
        <p:grpSpPr bwMode="auto">
          <a:xfrm>
            <a:off x="6053138" y="5583238"/>
            <a:ext cx="430212" cy="376237"/>
            <a:chOff x="355958" y="2437424"/>
            <a:chExt cx="1990400" cy="1450803"/>
          </a:xfrm>
        </p:grpSpPr>
        <p:sp>
          <p:nvSpPr>
            <p:cNvPr id="11683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217" name="Rectangle 216"/>
            <p:cNvSpPr/>
            <p:nvPr/>
          </p:nvSpPr>
          <p:spPr bwMode="auto">
            <a:xfrm>
              <a:off x="1061045" y="2755744"/>
              <a:ext cx="661019" cy="105902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218" name="Rectangle 217"/>
            <p:cNvSpPr/>
            <p:nvPr/>
          </p:nvSpPr>
          <p:spPr bwMode="auto">
            <a:xfrm>
              <a:off x="429405" y="2755744"/>
              <a:ext cx="624294" cy="105902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36" name="Rectangle 218"/>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37" name="Rectangle 219"/>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3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3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4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4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4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grpSp>
      <p:grpSp>
        <p:nvGrpSpPr>
          <p:cNvPr id="116781" name="Group 225"/>
          <p:cNvGrpSpPr>
            <a:grpSpLocks/>
          </p:cNvGrpSpPr>
          <p:nvPr/>
        </p:nvGrpSpPr>
        <p:grpSpPr bwMode="auto">
          <a:xfrm>
            <a:off x="6483350" y="6132513"/>
            <a:ext cx="431800" cy="374650"/>
            <a:chOff x="355958" y="2437424"/>
            <a:chExt cx="1990400" cy="1450803"/>
          </a:xfrm>
        </p:grpSpPr>
        <p:sp>
          <p:nvSpPr>
            <p:cNvPr id="11682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228" name="Rectangle 227"/>
            <p:cNvSpPr/>
            <p:nvPr/>
          </p:nvSpPr>
          <p:spPr bwMode="auto">
            <a:xfrm>
              <a:off x="1058452" y="2750943"/>
              <a:ext cx="665908" cy="10635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229" name="Rectangle 228"/>
            <p:cNvSpPr/>
            <p:nvPr/>
          </p:nvSpPr>
          <p:spPr bwMode="auto">
            <a:xfrm>
              <a:off x="436454" y="2757092"/>
              <a:ext cx="621998" cy="105736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26" name="Rectangle 229"/>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27" name="Rectangle 230"/>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2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2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3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3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3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grpSp>
      <p:grpSp>
        <p:nvGrpSpPr>
          <p:cNvPr id="116782" name="Group 236"/>
          <p:cNvGrpSpPr>
            <a:grpSpLocks/>
          </p:cNvGrpSpPr>
          <p:nvPr/>
        </p:nvGrpSpPr>
        <p:grpSpPr bwMode="auto">
          <a:xfrm>
            <a:off x="4835525" y="4545013"/>
            <a:ext cx="431800" cy="306387"/>
            <a:chOff x="355958" y="2437424"/>
            <a:chExt cx="1990400" cy="1450803"/>
          </a:xfrm>
        </p:grpSpPr>
        <p:sp>
          <p:nvSpPr>
            <p:cNvPr id="11681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239" name="Rectangle 238"/>
            <p:cNvSpPr/>
            <p:nvPr/>
          </p:nvSpPr>
          <p:spPr bwMode="auto">
            <a:xfrm>
              <a:off x="1058452" y="2753143"/>
              <a:ext cx="665908" cy="105991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240" name="Rectangle 239"/>
            <p:cNvSpPr/>
            <p:nvPr/>
          </p:nvSpPr>
          <p:spPr bwMode="auto">
            <a:xfrm>
              <a:off x="436454" y="2760658"/>
              <a:ext cx="621998" cy="105239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16" name="Rectangle 240"/>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17" name="Rectangle 241"/>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1681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1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2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2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2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grpSp>
      <p:cxnSp>
        <p:nvCxnSpPr>
          <p:cNvPr id="248" name="Straight Arrow Connector 247"/>
          <p:cNvCxnSpPr>
            <a:cxnSpLocks noChangeShapeType="1"/>
            <a:stCxn id="116793" idx="2"/>
          </p:cNvCxnSpPr>
          <p:nvPr/>
        </p:nvCxnSpPr>
        <p:spPr bwMode="auto">
          <a:xfrm>
            <a:off x="5051425" y="2895600"/>
            <a:ext cx="1588" cy="1895475"/>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Straight Arrow Connector 248"/>
          <p:cNvCxnSpPr>
            <a:cxnSpLocks noChangeShapeType="1"/>
          </p:cNvCxnSpPr>
          <p:nvPr/>
        </p:nvCxnSpPr>
        <p:spPr bwMode="auto">
          <a:xfrm>
            <a:off x="5564188" y="2903538"/>
            <a:ext cx="44450" cy="2119312"/>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Straight Arrow Connector 249"/>
          <p:cNvCxnSpPr>
            <a:cxnSpLocks noChangeShapeType="1"/>
          </p:cNvCxnSpPr>
          <p:nvPr/>
        </p:nvCxnSpPr>
        <p:spPr bwMode="auto">
          <a:xfrm>
            <a:off x="6196013" y="2895600"/>
            <a:ext cx="63500" cy="2944813"/>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Straight Arrow Connector 250"/>
          <p:cNvCxnSpPr>
            <a:cxnSpLocks noChangeShapeType="1"/>
            <a:stCxn id="116808" idx="2"/>
          </p:cNvCxnSpPr>
          <p:nvPr/>
        </p:nvCxnSpPr>
        <p:spPr bwMode="auto">
          <a:xfrm>
            <a:off x="6669088" y="2895600"/>
            <a:ext cx="22225" cy="3492500"/>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6787" name="Group 251"/>
          <p:cNvGrpSpPr>
            <a:grpSpLocks/>
          </p:cNvGrpSpPr>
          <p:nvPr/>
        </p:nvGrpSpPr>
        <p:grpSpPr bwMode="auto">
          <a:xfrm>
            <a:off x="6505575" y="2647950"/>
            <a:ext cx="327025" cy="247650"/>
            <a:chOff x="8481778" y="1650237"/>
            <a:chExt cx="327460" cy="247650"/>
          </a:xfrm>
        </p:grpSpPr>
        <p:sp>
          <p:nvSpPr>
            <p:cNvPr id="11680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809"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10"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11"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12"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788" name="Group 257"/>
          <p:cNvGrpSpPr>
            <a:grpSpLocks/>
          </p:cNvGrpSpPr>
          <p:nvPr/>
        </p:nvGrpSpPr>
        <p:grpSpPr bwMode="auto">
          <a:xfrm>
            <a:off x="6015038" y="2647950"/>
            <a:ext cx="327025" cy="247650"/>
            <a:chOff x="8481778" y="1650237"/>
            <a:chExt cx="327460" cy="247650"/>
          </a:xfrm>
        </p:grpSpPr>
        <p:sp>
          <p:nvSpPr>
            <p:cNvPr id="11680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804"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5"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6"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7"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789" name="Group 263"/>
          <p:cNvGrpSpPr>
            <a:grpSpLocks/>
          </p:cNvGrpSpPr>
          <p:nvPr/>
        </p:nvGrpSpPr>
        <p:grpSpPr bwMode="auto">
          <a:xfrm>
            <a:off x="5386388" y="2647950"/>
            <a:ext cx="327025" cy="247650"/>
            <a:chOff x="8481778" y="1650237"/>
            <a:chExt cx="327460" cy="247650"/>
          </a:xfrm>
        </p:grpSpPr>
        <p:sp>
          <p:nvSpPr>
            <p:cNvPr id="11679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799"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0"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1"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2"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790" name="Group 269"/>
          <p:cNvGrpSpPr>
            <a:grpSpLocks/>
          </p:cNvGrpSpPr>
          <p:nvPr/>
        </p:nvGrpSpPr>
        <p:grpSpPr bwMode="auto">
          <a:xfrm>
            <a:off x="4886325" y="2647950"/>
            <a:ext cx="328613" cy="247650"/>
            <a:chOff x="8481778" y="1650237"/>
            <a:chExt cx="327460" cy="247650"/>
          </a:xfrm>
        </p:grpSpPr>
        <p:sp>
          <p:nvSpPr>
            <p:cNvPr id="11679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solidFill>
                  <a:srgbClr val="000000"/>
                </a:solidFill>
              </a:endParaRPr>
            </a:p>
          </p:txBody>
        </p:sp>
        <p:sp>
          <p:nvSpPr>
            <p:cNvPr id="116794"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95"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96"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97"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 name="灯片编号占位符 1"/>
          <p:cNvSpPr>
            <a:spLocks noGrp="1"/>
          </p:cNvSpPr>
          <p:nvPr>
            <p:ph type="sldNum" sz="quarter" idx="12"/>
          </p:nvPr>
        </p:nvSpPr>
        <p:spPr/>
        <p:txBody>
          <a:bodyPr/>
          <a:lstStyle/>
          <a:p>
            <a:fld id="{6FF9F73E-F7DE-274D-BDCD-CFF588AEE931}" type="slidenum">
              <a:rPr lang="en-US" smtClean="0"/>
              <a:t>50</a:t>
            </a:fld>
            <a:endParaRPr lang="en-US"/>
          </a:p>
        </p:txBody>
      </p:sp>
      <p:sp>
        <p:nvSpPr>
          <p:cNvPr id="272" name="Title 1"/>
          <p:cNvSpPr txBox="1">
            <a:spLocks/>
          </p:cNvSpPr>
          <p:nvPr/>
        </p:nvSpPr>
        <p:spPr bwMode="auto">
          <a:xfrm>
            <a:off x="371475" y="179388"/>
            <a:ext cx="8229600" cy="90805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4000" dirty="0">
                <a:solidFill>
                  <a:srgbClr val="000099"/>
                </a:solidFill>
                <a:latin typeface="+mj-lt"/>
                <a:cs typeface="Arial" pitchFamily="34" charset="0"/>
              </a:rPr>
              <a:t>Generalized Forwarding and SDN</a:t>
            </a:r>
          </a:p>
        </p:txBody>
      </p:sp>
      <p:sp>
        <p:nvSpPr>
          <p:cNvPr id="269" name="页脚占位符 1"/>
          <p:cNvSpPr>
            <a:spLocks noGrp="1"/>
          </p:cNvSpPr>
          <p:nvPr>
            <p:ph type="ftr" sz="quarter" idx="10"/>
          </p:nvPr>
        </p:nvSpPr>
        <p:spPr>
          <a:xfrm>
            <a:off x="2686844" y="6624638"/>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3496030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
          <p:cNvSpPr>
            <a:spLocks noGrp="1" noChangeArrowheads="1"/>
          </p:cNvSpPr>
          <p:nvPr>
            <p:ph type="title" idx="4294967295"/>
          </p:nvPr>
        </p:nvSpPr>
        <p:spPr>
          <a:xfrm>
            <a:off x="533400" y="228600"/>
            <a:ext cx="7772400" cy="920750"/>
          </a:xfrm>
          <a:ln w="28575">
            <a:solidFill>
              <a:srgbClr val="7A0019"/>
            </a:solidFill>
          </a:ln>
        </p:spPr>
        <p:txBody>
          <a:bodyPr/>
          <a:lstStyle/>
          <a:p>
            <a:r>
              <a:rPr lang="en-US" altLang="en-US" dirty="0" smtClean="0">
                <a:ea typeface="ＭＳ Ｐゴシック" pitchFamily="34" charset="-128"/>
              </a:rPr>
              <a:t>OpenFlow: Flow Table Entries</a:t>
            </a:r>
          </a:p>
        </p:txBody>
      </p:sp>
      <p:sp>
        <p:nvSpPr>
          <p:cNvPr id="119810" name="Rectangle 2"/>
          <p:cNvSpPr>
            <a:spLocks/>
          </p:cNvSpPr>
          <p:nvPr/>
        </p:nvSpPr>
        <p:spPr bwMode="auto">
          <a:xfrm>
            <a:off x="768350" y="5356225"/>
            <a:ext cx="758825" cy="536575"/>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11" name="Rectangle 3"/>
          <p:cNvSpPr>
            <a:spLocks/>
          </p:cNvSpPr>
          <p:nvPr/>
        </p:nvSpPr>
        <p:spPr bwMode="auto">
          <a:xfrm>
            <a:off x="819150" y="5345113"/>
            <a:ext cx="58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Switch</a:t>
            </a:r>
          </a:p>
          <a:p>
            <a:r>
              <a:rPr lang="en-US" altLang="en-US" sz="1700">
                <a:latin typeface="Calibri" pitchFamily="34" charset="0"/>
              </a:rPr>
              <a:t>Port</a:t>
            </a:r>
          </a:p>
        </p:txBody>
      </p:sp>
      <p:sp>
        <p:nvSpPr>
          <p:cNvPr id="119812" name="Rectangle 4"/>
          <p:cNvSpPr>
            <a:spLocks/>
          </p:cNvSpPr>
          <p:nvPr/>
        </p:nvSpPr>
        <p:spPr bwMode="auto">
          <a:xfrm>
            <a:off x="2279650" y="5357813"/>
            <a:ext cx="758825" cy="536575"/>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13" name="Rectangle 5"/>
          <p:cNvSpPr>
            <a:spLocks/>
          </p:cNvSpPr>
          <p:nvPr/>
        </p:nvSpPr>
        <p:spPr bwMode="auto">
          <a:xfrm>
            <a:off x="2392363" y="538162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MAC</a:t>
            </a:r>
          </a:p>
          <a:p>
            <a:r>
              <a:rPr lang="en-US" altLang="en-US" sz="1700">
                <a:latin typeface="Calibri" pitchFamily="34" charset="0"/>
              </a:rPr>
              <a:t>src</a:t>
            </a:r>
          </a:p>
        </p:txBody>
      </p:sp>
      <p:sp>
        <p:nvSpPr>
          <p:cNvPr id="119814" name="Rectangle 6"/>
          <p:cNvSpPr>
            <a:spLocks/>
          </p:cNvSpPr>
          <p:nvPr/>
        </p:nvSpPr>
        <p:spPr bwMode="auto">
          <a:xfrm>
            <a:off x="3038475" y="5357813"/>
            <a:ext cx="758825" cy="536575"/>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15" name="Rectangle 7"/>
          <p:cNvSpPr>
            <a:spLocks/>
          </p:cNvSpPr>
          <p:nvPr/>
        </p:nvSpPr>
        <p:spPr bwMode="auto">
          <a:xfrm>
            <a:off x="3154363" y="538162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MAC</a:t>
            </a:r>
          </a:p>
          <a:p>
            <a:r>
              <a:rPr lang="en-US" altLang="en-US" sz="1700">
                <a:latin typeface="Calibri" pitchFamily="34" charset="0"/>
              </a:rPr>
              <a:t>dst</a:t>
            </a:r>
          </a:p>
        </p:txBody>
      </p:sp>
      <p:sp>
        <p:nvSpPr>
          <p:cNvPr id="119816" name="Rectangle 8"/>
          <p:cNvSpPr>
            <a:spLocks/>
          </p:cNvSpPr>
          <p:nvPr/>
        </p:nvSpPr>
        <p:spPr bwMode="auto">
          <a:xfrm>
            <a:off x="3768725" y="5357813"/>
            <a:ext cx="758825" cy="536575"/>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17" name="Rectangle 9"/>
          <p:cNvSpPr>
            <a:spLocks/>
          </p:cNvSpPr>
          <p:nvPr/>
        </p:nvSpPr>
        <p:spPr bwMode="auto">
          <a:xfrm>
            <a:off x="3956050" y="5327650"/>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Eth</a:t>
            </a:r>
          </a:p>
          <a:p>
            <a:r>
              <a:rPr lang="en-US" altLang="en-US" sz="1700">
                <a:latin typeface="Calibri" pitchFamily="34" charset="0"/>
              </a:rPr>
              <a:t>type</a:t>
            </a:r>
          </a:p>
        </p:txBody>
      </p:sp>
      <p:sp>
        <p:nvSpPr>
          <p:cNvPr id="119818" name="Rectangle 10"/>
          <p:cNvSpPr>
            <a:spLocks/>
          </p:cNvSpPr>
          <p:nvPr/>
        </p:nvSpPr>
        <p:spPr bwMode="auto">
          <a:xfrm>
            <a:off x="1517650" y="5357813"/>
            <a:ext cx="758825" cy="536575"/>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19" name="Rectangle 11"/>
          <p:cNvSpPr>
            <a:spLocks/>
          </p:cNvSpPr>
          <p:nvPr/>
        </p:nvSpPr>
        <p:spPr bwMode="auto">
          <a:xfrm>
            <a:off x="1598613" y="5381625"/>
            <a:ext cx="48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VLAN</a:t>
            </a:r>
          </a:p>
          <a:p>
            <a:r>
              <a:rPr lang="en-US" altLang="en-US" sz="1700">
                <a:latin typeface="Calibri" pitchFamily="34" charset="0"/>
              </a:rPr>
              <a:t>ID</a:t>
            </a:r>
          </a:p>
        </p:txBody>
      </p:sp>
      <p:sp>
        <p:nvSpPr>
          <p:cNvPr id="119820" name="Rectangle 12"/>
          <p:cNvSpPr>
            <a:spLocks/>
          </p:cNvSpPr>
          <p:nvPr/>
        </p:nvSpPr>
        <p:spPr bwMode="auto">
          <a:xfrm>
            <a:off x="4518025" y="5357813"/>
            <a:ext cx="758825" cy="536575"/>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21" name="Rectangle 13"/>
          <p:cNvSpPr>
            <a:spLocks/>
          </p:cNvSpPr>
          <p:nvPr/>
        </p:nvSpPr>
        <p:spPr bwMode="auto">
          <a:xfrm>
            <a:off x="4724400" y="5364163"/>
            <a:ext cx="265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Src</a:t>
            </a:r>
          </a:p>
        </p:txBody>
      </p:sp>
      <p:sp>
        <p:nvSpPr>
          <p:cNvPr id="119822" name="Rectangle 14"/>
          <p:cNvSpPr>
            <a:spLocks/>
          </p:cNvSpPr>
          <p:nvPr/>
        </p:nvSpPr>
        <p:spPr bwMode="auto">
          <a:xfrm>
            <a:off x="5286375" y="5357813"/>
            <a:ext cx="758825" cy="536575"/>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23" name="Rectangle 15"/>
          <p:cNvSpPr>
            <a:spLocks/>
          </p:cNvSpPr>
          <p:nvPr/>
        </p:nvSpPr>
        <p:spPr bwMode="auto">
          <a:xfrm>
            <a:off x="5465763" y="5364163"/>
            <a:ext cx="295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Dst</a:t>
            </a:r>
          </a:p>
        </p:txBody>
      </p:sp>
      <p:sp>
        <p:nvSpPr>
          <p:cNvPr id="119824" name="Rectangle 16"/>
          <p:cNvSpPr>
            <a:spLocks/>
          </p:cNvSpPr>
          <p:nvPr/>
        </p:nvSpPr>
        <p:spPr bwMode="auto">
          <a:xfrm>
            <a:off x="6045200" y="5357813"/>
            <a:ext cx="758825" cy="536575"/>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25" name="Rectangle 17"/>
          <p:cNvSpPr>
            <a:spLocks/>
          </p:cNvSpPr>
          <p:nvPr/>
        </p:nvSpPr>
        <p:spPr bwMode="auto">
          <a:xfrm>
            <a:off x="6196013" y="5364163"/>
            <a:ext cx="37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Prot</a:t>
            </a:r>
          </a:p>
        </p:txBody>
      </p:sp>
      <p:sp>
        <p:nvSpPr>
          <p:cNvPr id="119826" name="Rectangle 18"/>
          <p:cNvSpPr>
            <a:spLocks/>
          </p:cNvSpPr>
          <p:nvPr/>
        </p:nvSpPr>
        <p:spPr bwMode="auto">
          <a:xfrm>
            <a:off x="6804025" y="5357813"/>
            <a:ext cx="758825" cy="536575"/>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27" name="Rectangle 19"/>
          <p:cNvSpPr>
            <a:spLocks/>
          </p:cNvSpPr>
          <p:nvPr/>
        </p:nvSpPr>
        <p:spPr bwMode="auto">
          <a:xfrm>
            <a:off x="6911975" y="5364163"/>
            <a:ext cx="465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TCP</a:t>
            </a:r>
          </a:p>
          <a:p>
            <a:r>
              <a:rPr lang="en-US" altLang="en-US" sz="1700">
                <a:latin typeface="Calibri" pitchFamily="34" charset="0"/>
              </a:rPr>
              <a:t>sport</a:t>
            </a:r>
          </a:p>
        </p:txBody>
      </p:sp>
      <p:sp>
        <p:nvSpPr>
          <p:cNvPr id="119828" name="Rectangle 20"/>
          <p:cNvSpPr>
            <a:spLocks/>
          </p:cNvSpPr>
          <p:nvPr/>
        </p:nvSpPr>
        <p:spPr bwMode="auto">
          <a:xfrm>
            <a:off x="7572375" y="5357813"/>
            <a:ext cx="758825" cy="536575"/>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29" name="Rectangle 21"/>
          <p:cNvSpPr>
            <a:spLocks/>
          </p:cNvSpPr>
          <p:nvPr/>
        </p:nvSpPr>
        <p:spPr bwMode="auto">
          <a:xfrm>
            <a:off x="7661275" y="5364163"/>
            <a:ext cx="500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TCP</a:t>
            </a:r>
          </a:p>
          <a:p>
            <a:r>
              <a:rPr lang="en-US" altLang="en-US" sz="1700">
                <a:latin typeface="Calibri" pitchFamily="34" charset="0"/>
              </a:rPr>
              <a:t>dport</a:t>
            </a:r>
          </a:p>
        </p:txBody>
      </p:sp>
      <p:sp>
        <p:nvSpPr>
          <p:cNvPr id="119830" name="Rectangle 22"/>
          <p:cNvSpPr>
            <a:spLocks/>
          </p:cNvSpPr>
          <p:nvPr/>
        </p:nvSpPr>
        <p:spPr bwMode="auto">
          <a:xfrm>
            <a:off x="785813" y="1687513"/>
            <a:ext cx="1446212" cy="687387"/>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31" name="Rectangle 23"/>
          <p:cNvSpPr>
            <a:spLocks/>
          </p:cNvSpPr>
          <p:nvPr/>
        </p:nvSpPr>
        <p:spPr bwMode="auto">
          <a:xfrm>
            <a:off x="1127125" y="1890713"/>
            <a:ext cx="4143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800">
                <a:latin typeface="Calibri" pitchFamily="34" charset="0"/>
              </a:rPr>
              <a:t>Rule</a:t>
            </a:r>
          </a:p>
        </p:txBody>
      </p:sp>
      <p:sp>
        <p:nvSpPr>
          <p:cNvPr id="119832" name="Rectangle 24"/>
          <p:cNvSpPr>
            <a:spLocks/>
          </p:cNvSpPr>
          <p:nvPr/>
        </p:nvSpPr>
        <p:spPr bwMode="auto">
          <a:xfrm>
            <a:off x="2232025" y="1687513"/>
            <a:ext cx="1446213" cy="687387"/>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33" name="Rectangle 25"/>
          <p:cNvSpPr>
            <a:spLocks/>
          </p:cNvSpPr>
          <p:nvPr/>
        </p:nvSpPr>
        <p:spPr bwMode="auto">
          <a:xfrm>
            <a:off x="2405063" y="1890713"/>
            <a:ext cx="603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800">
                <a:latin typeface="Calibri" pitchFamily="34" charset="0"/>
              </a:rPr>
              <a:t>Action</a:t>
            </a:r>
          </a:p>
        </p:txBody>
      </p:sp>
      <p:sp>
        <p:nvSpPr>
          <p:cNvPr id="119834" name="Rectangle 26"/>
          <p:cNvSpPr>
            <a:spLocks/>
          </p:cNvSpPr>
          <p:nvPr/>
        </p:nvSpPr>
        <p:spPr bwMode="auto">
          <a:xfrm>
            <a:off x="3678238" y="1687513"/>
            <a:ext cx="1447800" cy="687387"/>
          </a:xfrm>
          <a:prstGeom prst="rect">
            <a:avLst/>
          </a:prstGeom>
          <a:solidFill>
            <a:srgbClr val="FA90AB"/>
          </a:solidFill>
          <a:ln w="12700">
            <a:solidFill>
              <a:srgbClr val="800000"/>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35" name="Rectangle 27"/>
          <p:cNvSpPr>
            <a:spLocks/>
          </p:cNvSpPr>
          <p:nvPr/>
        </p:nvSpPr>
        <p:spPr bwMode="auto">
          <a:xfrm>
            <a:off x="3998913" y="1890713"/>
            <a:ext cx="460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800">
                <a:latin typeface="Calibri" pitchFamily="34" charset="0"/>
              </a:rPr>
              <a:t>Stats</a:t>
            </a:r>
          </a:p>
        </p:txBody>
      </p:sp>
      <p:sp>
        <p:nvSpPr>
          <p:cNvPr id="119836" name="Rectangle 28"/>
          <p:cNvSpPr>
            <a:spLocks/>
          </p:cNvSpPr>
          <p:nvPr/>
        </p:nvSpPr>
        <p:spPr bwMode="auto">
          <a:xfrm>
            <a:off x="1884363" y="3152775"/>
            <a:ext cx="5634037" cy="1776413"/>
          </a:xfrm>
          <a:prstGeom prst="rect">
            <a:avLst/>
          </a:prstGeom>
          <a:solidFill>
            <a:srgbClr val="CBE97B"/>
          </a:solidFill>
          <a:ln w="12700">
            <a:solidFill>
              <a:srgbClr val="697D3A"/>
            </a:solidFill>
            <a:miter lim="800000"/>
            <a:headEnd/>
            <a:tailEnd/>
          </a:ln>
        </p:spPr>
        <p:txBody>
          <a:bodyPr lIns="0" tIns="0" rIns="0" bIns="0" anchor="ctr"/>
          <a:lstStyle>
            <a:lvl1pPr marL="357188" indent="-330200"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buFontTx/>
              <a:buAutoNum type="arabicPeriod"/>
            </a:pPr>
            <a:r>
              <a:rPr lang="en-US" altLang="en-US" sz="2200">
                <a:latin typeface="Calibri" pitchFamily="34" charset="0"/>
              </a:rPr>
              <a:t>Forward packet to port(s)</a:t>
            </a:r>
          </a:p>
          <a:p>
            <a:pPr>
              <a:buFontTx/>
              <a:buAutoNum type="arabicPeriod"/>
            </a:pPr>
            <a:r>
              <a:rPr lang="en-US" altLang="en-US" sz="2200">
                <a:latin typeface="Calibri" pitchFamily="34" charset="0"/>
              </a:rPr>
              <a:t>Encapsulate and forward to controller</a:t>
            </a:r>
          </a:p>
          <a:p>
            <a:pPr>
              <a:buFontTx/>
              <a:buAutoNum type="arabicPeriod"/>
            </a:pPr>
            <a:r>
              <a:rPr lang="en-US" altLang="en-US" sz="2200">
                <a:latin typeface="Calibri" pitchFamily="34" charset="0"/>
              </a:rPr>
              <a:t>Drop packet</a:t>
            </a:r>
          </a:p>
          <a:p>
            <a:pPr>
              <a:buFontTx/>
              <a:buAutoNum type="arabicPeriod"/>
            </a:pPr>
            <a:r>
              <a:rPr lang="en-US" altLang="en-US" sz="2200">
                <a:latin typeface="Calibri" pitchFamily="34" charset="0"/>
              </a:rPr>
              <a:t>Send to normal processing pipeline</a:t>
            </a:r>
          </a:p>
          <a:p>
            <a:pPr>
              <a:buFontTx/>
              <a:buAutoNum type="arabicPeriod"/>
            </a:pPr>
            <a:r>
              <a:rPr lang="en-US" altLang="en-US" sz="2200">
                <a:latin typeface="Calibri" pitchFamily="34" charset="0"/>
              </a:rPr>
              <a:t>Modify Fields</a:t>
            </a:r>
          </a:p>
        </p:txBody>
      </p:sp>
      <p:sp>
        <p:nvSpPr>
          <p:cNvPr id="119837" name="Line 30"/>
          <p:cNvSpPr>
            <a:spLocks noChangeShapeType="1"/>
          </p:cNvSpPr>
          <p:nvPr/>
        </p:nvSpPr>
        <p:spPr bwMode="auto">
          <a:xfrm>
            <a:off x="785813" y="2455863"/>
            <a:ext cx="1587" cy="2892425"/>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endParaRPr lang="en-US"/>
          </a:p>
        </p:txBody>
      </p:sp>
      <p:sp>
        <p:nvSpPr>
          <p:cNvPr id="119838" name="Line 31"/>
          <p:cNvSpPr>
            <a:spLocks noChangeShapeType="1"/>
          </p:cNvSpPr>
          <p:nvPr/>
        </p:nvSpPr>
        <p:spPr bwMode="auto">
          <a:xfrm>
            <a:off x="2759075" y="2374900"/>
            <a:ext cx="1588" cy="758825"/>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endParaRPr lang="en-US"/>
          </a:p>
        </p:txBody>
      </p:sp>
      <p:sp>
        <p:nvSpPr>
          <p:cNvPr id="119839" name="Rectangle 32"/>
          <p:cNvSpPr>
            <a:spLocks/>
          </p:cNvSpPr>
          <p:nvPr/>
        </p:nvSpPr>
        <p:spPr bwMode="auto">
          <a:xfrm>
            <a:off x="3830638" y="2625725"/>
            <a:ext cx="3044825" cy="384175"/>
          </a:xfrm>
          <a:prstGeom prst="rect">
            <a:avLst/>
          </a:prstGeom>
          <a:solidFill>
            <a:srgbClr val="FA90AB"/>
          </a:solidFill>
          <a:ln w="12700">
            <a:solidFill>
              <a:srgbClr val="800000"/>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19840" name="Rectangle 33"/>
          <p:cNvSpPr>
            <a:spLocks/>
          </p:cNvSpPr>
          <p:nvPr/>
        </p:nvSpPr>
        <p:spPr bwMode="auto">
          <a:xfrm>
            <a:off x="3973513" y="2647950"/>
            <a:ext cx="25812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200">
                <a:latin typeface="Calibri" pitchFamily="34" charset="0"/>
              </a:rPr>
              <a:t>Packet + byte counters</a:t>
            </a:r>
          </a:p>
        </p:txBody>
      </p:sp>
      <p:sp>
        <p:nvSpPr>
          <p:cNvPr id="119841" name="Line 34"/>
          <p:cNvSpPr>
            <a:spLocks noChangeShapeType="1"/>
          </p:cNvSpPr>
          <p:nvPr/>
        </p:nvSpPr>
        <p:spPr bwMode="auto">
          <a:xfrm rot="10800000" flipH="1">
            <a:off x="4214813" y="2374900"/>
            <a:ext cx="1587" cy="231775"/>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endParaRPr lang="en-US"/>
          </a:p>
        </p:txBody>
      </p:sp>
      <p:sp>
        <p:nvSpPr>
          <p:cNvPr id="119843" name="文字方塊 29"/>
          <p:cNvSpPr txBox="1">
            <a:spLocks noChangeArrowheads="1"/>
          </p:cNvSpPr>
          <p:nvPr/>
        </p:nvSpPr>
        <p:spPr bwMode="auto">
          <a:xfrm>
            <a:off x="2454275" y="6291263"/>
            <a:ext cx="960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zh-TW" sz="1800">
                <a:solidFill>
                  <a:srgbClr val="000000"/>
                </a:solidFill>
                <a:latin typeface="Calibri" pitchFamily="34" charset="0"/>
              </a:rPr>
              <a:t>Link layer</a:t>
            </a:r>
            <a:endParaRPr lang="zh-TW" altLang="en-US" sz="1800">
              <a:solidFill>
                <a:srgbClr val="000000"/>
              </a:solidFill>
              <a:latin typeface="Calibri" pitchFamily="34" charset="0"/>
            </a:endParaRPr>
          </a:p>
        </p:txBody>
      </p:sp>
      <p:grpSp>
        <p:nvGrpSpPr>
          <p:cNvPr id="119844" name="Group 37"/>
          <p:cNvGrpSpPr>
            <a:grpSpLocks/>
          </p:cNvGrpSpPr>
          <p:nvPr/>
        </p:nvGrpSpPr>
        <p:grpSpPr bwMode="auto">
          <a:xfrm>
            <a:off x="1550988" y="6029325"/>
            <a:ext cx="2917825" cy="234950"/>
            <a:chOff x="1392851" y="2310653"/>
            <a:chExt cx="3302446" cy="234913"/>
          </a:xfrm>
        </p:grpSpPr>
        <p:cxnSp>
          <p:nvCxnSpPr>
            <p:cNvPr id="119857" name="Straight Connector 38"/>
            <p:cNvCxnSpPr>
              <a:cxnSpLocks noChangeShapeType="1"/>
            </p:cNvCxnSpPr>
            <p:nvPr/>
          </p:nvCxnSpPr>
          <p:spPr bwMode="auto">
            <a:xfrm>
              <a:off x="1394004" y="2310653"/>
              <a:ext cx="0" cy="1164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58" name="Straight Connector 39"/>
            <p:cNvCxnSpPr>
              <a:cxnSpLocks noChangeShapeType="1"/>
            </p:cNvCxnSpPr>
            <p:nvPr/>
          </p:nvCxnSpPr>
          <p:spPr bwMode="auto">
            <a:xfrm>
              <a:off x="1392851" y="2427111"/>
              <a:ext cx="33024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59" name="Straight Connector 40"/>
            <p:cNvCxnSpPr>
              <a:cxnSpLocks noChangeShapeType="1"/>
            </p:cNvCxnSpPr>
            <p:nvPr/>
          </p:nvCxnSpPr>
          <p:spPr bwMode="auto">
            <a:xfrm>
              <a:off x="4695297" y="2310653"/>
              <a:ext cx="0" cy="1164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60" name="Straight Connector 41"/>
            <p:cNvCxnSpPr>
              <a:cxnSpLocks noChangeShapeType="1"/>
            </p:cNvCxnSpPr>
            <p:nvPr/>
          </p:nvCxnSpPr>
          <p:spPr bwMode="auto">
            <a:xfrm>
              <a:off x="3042374" y="2429108"/>
              <a:ext cx="0" cy="1164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9845" name="Group 42"/>
          <p:cNvGrpSpPr>
            <a:grpSpLocks/>
          </p:cNvGrpSpPr>
          <p:nvPr/>
        </p:nvGrpSpPr>
        <p:grpSpPr bwMode="auto">
          <a:xfrm>
            <a:off x="4564063" y="6030913"/>
            <a:ext cx="2211387" cy="234950"/>
            <a:chOff x="1392851" y="2310653"/>
            <a:chExt cx="3302446" cy="234913"/>
          </a:xfrm>
        </p:grpSpPr>
        <p:cxnSp>
          <p:nvCxnSpPr>
            <p:cNvPr id="119853" name="Straight Connector 43"/>
            <p:cNvCxnSpPr>
              <a:cxnSpLocks noChangeShapeType="1"/>
            </p:cNvCxnSpPr>
            <p:nvPr/>
          </p:nvCxnSpPr>
          <p:spPr bwMode="auto">
            <a:xfrm>
              <a:off x="1394004" y="2310653"/>
              <a:ext cx="0" cy="1164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54" name="Straight Connector 44"/>
            <p:cNvCxnSpPr>
              <a:cxnSpLocks noChangeShapeType="1"/>
            </p:cNvCxnSpPr>
            <p:nvPr/>
          </p:nvCxnSpPr>
          <p:spPr bwMode="auto">
            <a:xfrm>
              <a:off x="1392851" y="2427111"/>
              <a:ext cx="33024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55" name="Straight Connector 45"/>
            <p:cNvCxnSpPr>
              <a:cxnSpLocks noChangeShapeType="1"/>
            </p:cNvCxnSpPr>
            <p:nvPr/>
          </p:nvCxnSpPr>
          <p:spPr bwMode="auto">
            <a:xfrm>
              <a:off x="4695297" y="2310653"/>
              <a:ext cx="0" cy="1164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56" name="Straight Connector 46"/>
            <p:cNvCxnSpPr>
              <a:cxnSpLocks noChangeShapeType="1"/>
            </p:cNvCxnSpPr>
            <p:nvPr/>
          </p:nvCxnSpPr>
          <p:spPr bwMode="auto">
            <a:xfrm>
              <a:off x="3042374" y="2429108"/>
              <a:ext cx="0" cy="1164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9846" name="Group 47"/>
          <p:cNvGrpSpPr>
            <a:grpSpLocks/>
          </p:cNvGrpSpPr>
          <p:nvPr/>
        </p:nvGrpSpPr>
        <p:grpSpPr bwMode="auto">
          <a:xfrm>
            <a:off x="6942138" y="6029325"/>
            <a:ext cx="1376362" cy="214313"/>
            <a:chOff x="1392851" y="2310653"/>
            <a:chExt cx="3302446" cy="234913"/>
          </a:xfrm>
        </p:grpSpPr>
        <p:cxnSp>
          <p:nvCxnSpPr>
            <p:cNvPr id="119849" name="Straight Connector 48"/>
            <p:cNvCxnSpPr>
              <a:cxnSpLocks noChangeShapeType="1"/>
            </p:cNvCxnSpPr>
            <p:nvPr/>
          </p:nvCxnSpPr>
          <p:spPr bwMode="auto">
            <a:xfrm>
              <a:off x="1394004" y="2310653"/>
              <a:ext cx="0" cy="1164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50" name="Straight Connector 49"/>
            <p:cNvCxnSpPr>
              <a:cxnSpLocks noChangeShapeType="1"/>
            </p:cNvCxnSpPr>
            <p:nvPr/>
          </p:nvCxnSpPr>
          <p:spPr bwMode="auto">
            <a:xfrm>
              <a:off x="1392851" y="2427111"/>
              <a:ext cx="33024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51" name="Straight Connector 50"/>
            <p:cNvCxnSpPr>
              <a:cxnSpLocks noChangeShapeType="1"/>
            </p:cNvCxnSpPr>
            <p:nvPr/>
          </p:nvCxnSpPr>
          <p:spPr bwMode="auto">
            <a:xfrm>
              <a:off x="4695297" y="2310653"/>
              <a:ext cx="0" cy="1164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52" name="Straight Connector 51"/>
            <p:cNvCxnSpPr>
              <a:cxnSpLocks noChangeShapeType="1"/>
            </p:cNvCxnSpPr>
            <p:nvPr/>
          </p:nvCxnSpPr>
          <p:spPr bwMode="auto">
            <a:xfrm>
              <a:off x="3042374" y="2429108"/>
              <a:ext cx="0" cy="1164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9847" name="文字方塊 29"/>
          <p:cNvSpPr txBox="1">
            <a:spLocks noChangeArrowheads="1"/>
          </p:cNvSpPr>
          <p:nvPr/>
        </p:nvSpPr>
        <p:spPr bwMode="auto">
          <a:xfrm>
            <a:off x="4845050" y="6283325"/>
            <a:ext cx="1350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zh-TW" sz="1800">
                <a:solidFill>
                  <a:srgbClr val="000000"/>
                </a:solidFill>
                <a:latin typeface="Calibri" pitchFamily="34" charset="0"/>
              </a:rPr>
              <a:t>Network layer</a:t>
            </a:r>
            <a:endParaRPr lang="zh-TW" altLang="en-US" sz="1800">
              <a:solidFill>
                <a:srgbClr val="000000"/>
              </a:solidFill>
              <a:latin typeface="Calibri" pitchFamily="34" charset="0"/>
            </a:endParaRPr>
          </a:p>
        </p:txBody>
      </p:sp>
      <p:sp>
        <p:nvSpPr>
          <p:cNvPr id="119848" name="文字方塊 29"/>
          <p:cNvSpPr txBox="1">
            <a:spLocks noChangeArrowheads="1"/>
          </p:cNvSpPr>
          <p:nvPr/>
        </p:nvSpPr>
        <p:spPr bwMode="auto">
          <a:xfrm>
            <a:off x="6392863" y="6232525"/>
            <a:ext cx="234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zh-TW" sz="1800">
                <a:solidFill>
                  <a:srgbClr val="000000"/>
                </a:solidFill>
                <a:latin typeface="Calibri" pitchFamily="34" charset="0"/>
              </a:rPr>
              <a:t>Transport layer</a:t>
            </a:r>
            <a:endParaRPr lang="zh-TW" altLang="en-US" sz="1800">
              <a:solidFill>
                <a:srgbClr val="000000"/>
              </a:solidFill>
              <a:latin typeface="Calibri" pitchFamily="34" charset="0"/>
            </a:endParaRPr>
          </a:p>
        </p:txBody>
      </p:sp>
      <p:sp>
        <p:nvSpPr>
          <p:cNvPr id="2" name="灯片编号占位符 1"/>
          <p:cNvSpPr>
            <a:spLocks noGrp="1"/>
          </p:cNvSpPr>
          <p:nvPr>
            <p:ph type="sldNum" sz="quarter" idx="4294967295"/>
          </p:nvPr>
        </p:nvSpPr>
        <p:spPr>
          <a:xfrm>
            <a:off x="6553200" y="6356350"/>
            <a:ext cx="2133600" cy="365125"/>
          </a:xfrm>
          <a:prstGeom prst="rect">
            <a:avLst/>
          </a:prstGeom>
        </p:spPr>
        <p:txBody>
          <a:bodyPr/>
          <a:lstStyle/>
          <a:p>
            <a:fld id="{6FF9F73E-F7DE-274D-BDCD-CFF588AEE931}" type="slidenum">
              <a:rPr lang="en-US" smtClean="0"/>
              <a:t>51</a:t>
            </a:fld>
            <a:endParaRPr lang="en-US"/>
          </a:p>
        </p:txBody>
      </p:sp>
      <p:sp>
        <p:nvSpPr>
          <p:cNvPr id="54" name="页脚占位符 1"/>
          <p:cNvSpPr>
            <a:spLocks noGrp="1"/>
          </p:cNvSpPr>
          <p:nvPr>
            <p:ph type="ftr" sz="quarter" idx="10"/>
          </p:nvPr>
        </p:nvSpPr>
        <p:spPr>
          <a:xfrm>
            <a:off x="566737" y="6589494"/>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05555987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p:cNvSpPr>
          <p:nvPr/>
        </p:nvSpPr>
        <p:spPr bwMode="auto">
          <a:xfrm>
            <a:off x="669925" y="1193800"/>
            <a:ext cx="3719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a:solidFill>
                  <a:srgbClr val="000090"/>
                </a:solidFill>
                <a:latin typeface="Gill Sans MT" pitchFamily="34" charset="0"/>
              </a:rPr>
              <a:t>Destination-based forwarding:</a:t>
            </a:r>
          </a:p>
        </p:txBody>
      </p:sp>
      <p:sp>
        <p:nvSpPr>
          <p:cNvPr id="121858" name="Rectangle 3"/>
          <p:cNvSpPr>
            <a:spLocks/>
          </p:cNvSpPr>
          <p:nvPr/>
        </p:nvSpPr>
        <p:spPr bwMode="auto">
          <a:xfrm>
            <a:off x="6858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grpSp>
        <p:nvGrpSpPr>
          <p:cNvPr id="121859" name="Group 4"/>
          <p:cNvGrpSpPr>
            <a:grpSpLocks/>
          </p:cNvGrpSpPr>
          <p:nvPr/>
        </p:nvGrpSpPr>
        <p:grpSpPr bwMode="auto">
          <a:xfrm>
            <a:off x="687388" y="1644650"/>
            <a:ext cx="7483475" cy="571500"/>
            <a:chOff x="0" y="0"/>
            <a:chExt cx="6704" cy="512"/>
          </a:xfrm>
        </p:grpSpPr>
        <p:sp>
          <p:nvSpPr>
            <p:cNvPr id="121944"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45"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Switch</a:t>
              </a:r>
            </a:p>
            <a:p>
              <a:r>
                <a:rPr lang="en-US" altLang="en-US" sz="1700">
                  <a:latin typeface="Calibri" pitchFamily="34" charset="0"/>
                </a:rPr>
                <a:t>Port</a:t>
              </a:r>
            </a:p>
          </p:txBody>
        </p:sp>
        <p:sp>
          <p:nvSpPr>
            <p:cNvPr id="121946"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47"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MAC</a:t>
              </a:r>
            </a:p>
            <a:p>
              <a:r>
                <a:rPr lang="en-US" altLang="en-US" sz="1700">
                  <a:latin typeface="Calibri" pitchFamily="34" charset="0"/>
                </a:rPr>
                <a:t>src</a:t>
              </a:r>
            </a:p>
          </p:txBody>
        </p:sp>
        <p:sp>
          <p:nvSpPr>
            <p:cNvPr id="121948"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49"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MAC</a:t>
              </a:r>
            </a:p>
            <a:p>
              <a:r>
                <a:rPr lang="en-US" altLang="en-US" sz="1700">
                  <a:latin typeface="Calibri" pitchFamily="34" charset="0"/>
                </a:rPr>
                <a:t>dst</a:t>
              </a:r>
            </a:p>
          </p:txBody>
        </p:sp>
        <p:sp>
          <p:nvSpPr>
            <p:cNvPr id="121950"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51"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Eth</a:t>
              </a:r>
            </a:p>
            <a:p>
              <a:r>
                <a:rPr lang="en-US" altLang="en-US" sz="1700">
                  <a:latin typeface="Calibri" pitchFamily="34" charset="0"/>
                </a:rPr>
                <a:t>type</a:t>
              </a:r>
            </a:p>
          </p:txBody>
        </p:sp>
        <p:sp>
          <p:nvSpPr>
            <p:cNvPr id="121952"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53"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VLAN</a:t>
              </a:r>
            </a:p>
            <a:p>
              <a:r>
                <a:rPr lang="en-US" altLang="en-US" sz="1700">
                  <a:latin typeface="Calibri" pitchFamily="34" charset="0"/>
                </a:rPr>
                <a:t>ID</a:t>
              </a:r>
            </a:p>
          </p:txBody>
        </p:sp>
        <p:sp>
          <p:nvSpPr>
            <p:cNvPr id="121954"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55"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Src</a:t>
              </a:r>
            </a:p>
          </p:txBody>
        </p:sp>
        <p:sp>
          <p:nvSpPr>
            <p:cNvPr id="121956"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57"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Dst</a:t>
              </a:r>
            </a:p>
          </p:txBody>
        </p:sp>
        <p:sp>
          <p:nvSpPr>
            <p:cNvPr id="121958"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59"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Prot</a:t>
              </a:r>
            </a:p>
          </p:txBody>
        </p:sp>
        <p:sp>
          <p:nvSpPr>
            <p:cNvPr id="121960"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61"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TCP</a:t>
              </a:r>
            </a:p>
            <a:p>
              <a:r>
                <a:rPr lang="en-US" altLang="en-US" sz="1700">
                  <a:latin typeface="Calibri" pitchFamily="34" charset="0"/>
                </a:rPr>
                <a:t>sport</a:t>
              </a:r>
            </a:p>
          </p:txBody>
        </p:sp>
        <p:sp>
          <p:nvSpPr>
            <p:cNvPr id="121962"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63"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TCP</a:t>
              </a:r>
            </a:p>
            <a:p>
              <a:r>
                <a:rPr lang="en-US" altLang="en-US" sz="1700">
                  <a:latin typeface="Calibri" pitchFamily="34" charset="0"/>
                </a:rPr>
                <a:t>dport</a:t>
              </a:r>
            </a:p>
          </p:txBody>
        </p:sp>
        <p:sp>
          <p:nvSpPr>
            <p:cNvPr id="121964"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65"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Action</a:t>
              </a:r>
            </a:p>
          </p:txBody>
        </p:sp>
      </p:grpSp>
      <p:sp>
        <p:nvSpPr>
          <p:cNvPr id="121860" name="Rectangle 27"/>
          <p:cNvSpPr>
            <a:spLocks/>
          </p:cNvSpPr>
          <p:nvPr/>
        </p:nvSpPr>
        <p:spPr bwMode="auto">
          <a:xfrm>
            <a:off x="13462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61" name="Rectangle 28"/>
          <p:cNvSpPr>
            <a:spLocks/>
          </p:cNvSpPr>
          <p:nvPr/>
        </p:nvSpPr>
        <p:spPr bwMode="auto">
          <a:xfrm>
            <a:off x="1774825" y="2312988"/>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62" name="Rectangle 29"/>
          <p:cNvSpPr>
            <a:spLocks/>
          </p:cNvSpPr>
          <p:nvPr/>
        </p:nvSpPr>
        <p:spPr bwMode="auto">
          <a:xfrm>
            <a:off x="2667000" y="2312988"/>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63" name="Rectangle 30"/>
          <p:cNvSpPr>
            <a:spLocks/>
          </p:cNvSpPr>
          <p:nvPr/>
        </p:nvSpPr>
        <p:spPr bwMode="auto">
          <a:xfrm>
            <a:off x="33289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64" name="Rectangle 31"/>
          <p:cNvSpPr>
            <a:spLocks/>
          </p:cNvSpPr>
          <p:nvPr/>
        </p:nvSpPr>
        <p:spPr bwMode="auto">
          <a:xfrm>
            <a:off x="39893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65" name="Rectangle 32"/>
          <p:cNvSpPr>
            <a:spLocks/>
          </p:cNvSpPr>
          <p:nvPr/>
        </p:nvSpPr>
        <p:spPr bwMode="auto">
          <a:xfrm>
            <a:off x="4649788" y="227647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400">
                <a:latin typeface="Calibri" pitchFamily="34" charset="0"/>
              </a:rPr>
              <a:t>51.6.0.8</a:t>
            </a:r>
          </a:p>
        </p:txBody>
      </p:sp>
      <p:sp>
        <p:nvSpPr>
          <p:cNvPr id="121866" name="Rectangle 33"/>
          <p:cNvSpPr>
            <a:spLocks/>
          </p:cNvSpPr>
          <p:nvPr/>
        </p:nvSpPr>
        <p:spPr bwMode="auto">
          <a:xfrm>
            <a:off x="5319713"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67" name="Rectangle 34"/>
          <p:cNvSpPr>
            <a:spLocks/>
          </p:cNvSpPr>
          <p:nvPr/>
        </p:nvSpPr>
        <p:spPr bwMode="auto">
          <a:xfrm>
            <a:off x="5980113" y="2312988"/>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68" name="Rectangle 35"/>
          <p:cNvSpPr>
            <a:spLocks/>
          </p:cNvSpPr>
          <p:nvPr/>
        </p:nvSpPr>
        <p:spPr bwMode="auto">
          <a:xfrm>
            <a:off x="66421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69" name="Rectangle 36"/>
          <p:cNvSpPr>
            <a:spLocks/>
          </p:cNvSpPr>
          <p:nvPr/>
        </p:nvSpPr>
        <p:spPr bwMode="auto">
          <a:xfrm>
            <a:off x="7400925"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port6</a:t>
            </a:r>
          </a:p>
        </p:txBody>
      </p:sp>
      <p:sp>
        <p:nvSpPr>
          <p:cNvPr id="121872" name="Rectangle 2"/>
          <p:cNvSpPr>
            <a:spLocks/>
          </p:cNvSpPr>
          <p:nvPr/>
        </p:nvSpPr>
        <p:spPr bwMode="auto">
          <a:xfrm>
            <a:off x="3048000" y="2671763"/>
            <a:ext cx="51228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i="1">
                <a:latin typeface="Gill Sans MT" pitchFamily="34" charset="0"/>
              </a:rPr>
              <a:t>IP datagrams destined to IP address  51.6.0.8 should be forwarded to router output port </a:t>
            </a:r>
            <a:r>
              <a:rPr lang="en-US" altLang="en-US" sz="2000">
                <a:latin typeface="Gill Sans MT" pitchFamily="34" charset="0"/>
              </a:rPr>
              <a:t>6 </a:t>
            </a:r>
          </a:p>
        </p:txBody>
      </p:sp>
      <p:sp>
        <p:nvSpPr>
          <p:cNvPr id="121873" name="Rectangle 73"/>
          <p:cNvSpPr>
            <a:spLocks/>
          </p:cNvSpPr>
          <p:nvPr/>
        </p:nvSpPr>
        <p:spPr bwMode="auto">
          <a:xfrm>
            <a:off x="685800"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grpSp>
        <p:nvGrpSpPr>
          <p:cNvPr id="121874" name="Group 74"/>
          <p:cNvGrpSpPr>
            <a:grpSpLocks/>
          </p:cNvGrpSpPr>
          <p:nvPr/>
        </p:nvGrpSpPr>
        <p:grpSpPr bwMode="auto">
          <a:xfrm>
            <a:off x="687388" y="3684588"/>
            <a:ext cx="7483475" cy="571500"/>
            <a:chOff x="0" y="0"/>
            <a:chExt cx="6704" cy="512"/>
          </a:xfrm>
        </p:grpSpPr>
        <p:sp>
          <p:nvSpPr>
            <p:cNvPr id="121922"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23"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Switch</a:t>
              </a:r>
            </a:p>
            <a:p>
              <a:r>
                <a:rPr lang="en-US" altLang="en-US" sz="1700">
                  <a:latin typeface="Calibri" pitchFamily="34" charset="0"/>
                </a:rPr>
                <a:t>Port</a:t>
              </a:r>
            </a:p>
          </p:txBody>
        </p:sp>
        <p:sp>
          <p:nvSpPr>
            <p:cNvPr id="121924"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25"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MAC</a:t>
              </a:r>
            </a:p>
            <a:p>
              <a:r>
                <a:rPr lang="en-US" altLang="en-US" sz="1700">
                  <a:latin typeface="Calibri" pitchFamily="34" charset="0"/>
                </a:rPr>
                <a:t>src</a:t>
              </a:r>
            </a:p>
          </p:txBody>
        </p:sp>
        <p:sp>
          <p:nvSpPr>
            <p:cNvPr id="121926"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27"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MAC</a:t>
              </a:r>
            </a:p>
            <a:p>
              <a:r>
                <a:rPr lang="en-US" altLang="en-US" sz="1700">
                  <a:latin typeface="Calibri" pitchFamily="34" charset="0"/>
                </a:rPr>
                <a:t>dst</a:t>
              </a:r>
            </a:p>
          </p:txBody>
        </p:sp>
        <p:sp>
          <p:nvSpPr>
            <p:cNvPr id="121928"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29"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Eth</a:t>
              </a:r>
            </a:p>
            <a:p>
              <a:r>
                <a:rPr lang="en-US" altLang="en-US" sz="1700">
                  <a:latin typeface="Calibri" pitchFamily="34" charset="0"/>
                </a:rPr>
                <a:t>type</a:t>
              </a:r>
            </a:p>
          </p:txBody>
        </p:sp>
        <p:sp>
          <p:nvSpPr>
            <p:cNvPr id="121930"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31"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VLAN</a:t>
              </a:r>
            </a:p>
            <a:p>
              <a:r>
                <a:rPr lang="en-US" altLang="en-US" sz="1700">
                  <a:latin typeface="Calibri" pitchFamily="34" charset="0"/>
                </a:rPr>
                <a:t>ID</a:t>
              </a:r>
            </a:p>
          </p:txBody>
        </p:sp>
        <p:sp>
          <p:nvSpPr>
            <p:cNvPr id="121932"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33"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Src</a:t>
              </a:r>
            </a:p>
          </p:txBody>
        </p:sp>
        <p:sp>
          <p:nvSpPr>
            <p:cNvPr id="121934"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35"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Dst</a:t>
              </a:r>
            </a:p>
          </p:txBody>
        </p:sp>
        <p:sp>
          <p:nvSpPr>
            <p:cNvPr id="121936"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37"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Prot</a:t>
              </a:r>
            </a:p>
          </p:txBody>
        </p:sp>
        <p:sp>
          <p:nvSpPr>
            <p:cNvPr id="121938"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39"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TCP</a:t>
              </a:r>
            </a:p>
            <a:p>
              <a:r>
                <a:rPr lang="en-US" altLang="en-US" sz="1700">
                  <a:latin typeface="Calibri" pitchFamily="34" charset="0"/>
                </a:rPr>
                <a:t>sport</a:t>
              </a:r>
            </a:p>
          </p:txBody>
        </p:sp>
        <p:sp>
          <p:nvSpPr>
            <p:cNvPr id="121940"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41"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TCP</a:t>
              </a:r>
            </a:p>
            <a:p>
              <a:r>
                <a:rPr lang="en-US" altLang="en-US" sz="1700">
                  <a:latin typeface="Calibri" pitchFamily="34" charset="0"/>
                </a:rPr>
                <a:t>dport</a:t>
              </a:r>
            </a:p>
          </p:txBody>
        </p:sp>
        <p:sp>
          <p:nvSpPr>
            <p:cNvPr id="121942"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43"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Forward</a:t>
              </a:r>
            </a:p>
          </p:txBody>
        </p:sp>
      </p:grpSp>
      <p:sp>
        <p:nvSpPr>
          <p:cNvPr id="121875" name="Rectangle 97"/>
          <p:cNvSpPr>
            <a:spLocks/>
          </p:cNvSpPr>
          <p:nvPr/>
        </p:nvSpPr>
        <p:spPr bwMode="auto">
          <a:xfrm>
            <a:off x="1346200"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76" name="Rectangle 98"/>
          <p:cNvSpPr>
            <a:spLocks/>
          </p:cNvSpPr>
          <p:nvPr/>
        </p:nvSpPr>
        <p:spPr bwMode="auto">
          <a:xfrm>
            <a:off x="1774825" y="4351338"/>
            <a:ext cx="113347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77" name="Rectangle 99"/>
          <p:cNvSpPr>
            <a:spLocks/>
          </p:cNvSpPr>
          <p:nvPr/>
        </p:nvSpPr>
        <p:spPr bwMode="auto">
          <a:xfrm>
            <a:off x="2667000" y="4351338"/>
            <a:ext cx="6619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78" name="Rectangle 100"/>
          <p:cNvSpPr>
            <a:spLocks/>
          </p:cNvSpPr>
          <p:nvPr/>
        </p:nvSpPr>
        <p:spPr bwMode="auto">
          <a:xfrm>
            <a:off x="3328988"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79" name="Rectangle 101"/>
          <p:cNvSpPr>
            <a:spLocks/>
          </p:cNvSpPr>
          <p:nvPr/>
        </p:nvSpPr>
        <p:spPr bwMode="auto">
          <a:xfrm>
            <a:off x="3989388"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80" name="Rectangle 102"/>
          <p:cNvSpPr>
            <a:spLocks/>
          </p:cNvSpPr>
          <p:nvPr/>
        </p:nvSpPr>
        <p:spPr bwMode="auto">
          <a:xfrm>
            <a:off x="4649788"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81" name="Rectangle 103"/>
          <p:cNvSpPr>
            <a:spLocks/>
          </p:cNvSpPr>
          <p:nvPr/>
        </p:nvSpPr>
        <p:spPr bwMode="auto">
          <a:xfrm>
            <a:off x="5319713"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82" name="Rectangle 104"/>
          <p:cNvSpPr>
            <a:spLocks/>
          </p:cNvSpPr>
          <p:nvPr/>
        </p:nvSpPr>
        <p:spPr bwMode="auto">
          <a:xfrm>
            <a:off x="5980113" y="4351338"/>
            <a:ext cx="6619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83" name="Rectangle 105"/>
          <p:cNvSpPr>
            <a:spLocks/>
          </p:cNvSpPr>
          <p:nvPr/>
        </p:nvSpPr>
        <p:spPr bwMode="auto">
          <a:xfrm>
            <a:off x="6642100"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22</a:t>
            </a:r>
          </a:p>
        </p:txBody>
      </p:sp>
      <p:sp>
        <p:nvSpPr>
          <p:cNvPr id="121884" name="Rectangle 106"/>
          <p:cNvSpPr>
            <a:spLocks/>
          </p:cNvSpPr>
          <p:nvPr/>
        </p:nvSpPr>
        <p:spPr bwMode="auto">
          <a:xfrm>
            <a:off x="7400925"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drop</a:t>
            </a:r>
          </a:p>
        </p:txBody>
      </p:sp>
      <p:sp>
        <p:nvSpPr>
          <p:cNvPr id="121885" name="Rectangle 2"/>
          <p:cNvSpPr>
            <a:spLocks/>
          </p:cNvSpPr>
          <p:nvPr/>
        </p:nvSpPr>
        <p:spPr bwMode="auto">
          <a:xfrm>
            <a:off x="673100" y="3187700"/>
            <a:ext cx="1000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a:solidFill>
                  <a:srgbClr val="000090"/>
                </a:solidFill>
                <a:latin typeface="Gill Sans MT" pitchFamily="34" charset="0"/>
              </a:rPr>
              <a:t>Firewall:</a:t>
            </a:r>
          </a:p>
        </p:txBody>
      </p:sp>
      <p:sp>
        <p:nvSpPr>
          <p:cNvPr id="121886" name="Rectangle 2"/>
          <p:cNvSpPr>
            <a:spLocks/>
          </p:cNvSpPr>
          <p:nvPr/>
        </p:nvSpPr>
        <p:spPr bwMode="auto">
          <a:xfrm>
            <a:off x="1757363" y="4672013"/>
            <a:ext cx="6438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i="1">
                <a:latin typeface="Gill Sans MT" pitchFamily="34" charset="0"/>
              </a:rPr>
              <a:t>do not forward (block) all datagrams destined to TCP  port 22</a:t>
            </a:r>
          </a:p>
        </p:txBody>
      </p:sp>
      <p:sp>
        <p:nvSpPr>
          <p:cNvPr id="121887" name="Rectangle 73"/>
          <p:cNvSpPr>
            <a:spLocks/>
          </p:cNvSpPr>
          <p:nvPr/>
        </p:nvSpPr>
        <p:spPr bwMode="auto">
          <a:xfrm>
            <a:off x="647700"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grpSp>
        <p:nvGrpSpPr>
          <p:cNvPr id="121888" name="Group 74"/>
          <p:cNvGrpSpPr>
            <a:grpSpLocks/>
          </p:cNvGrpSpPr>
          <p:nvPr/>
        </p:nvGrpSpPr>
        <p:grpSpPr bwMode="auto">
          <a:xfrm>
            <a:off x="649288" y="5372100"/>
            <a:ext cx="7483475" cy="571500"/>
            <a:chOff x="0" y="0"/>
            <a:chExt cx="6704" cy="512"/>
          </a:xfrm>
        </p:grpSpPr>
        <p:sp>
          <p:nvSpPr>
            <p:cNvPr id="121900"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01"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Switch</a:t>
              </a:r>
            </a:p>
            <a:p>
              <a:r>
                <a:rPr lang="en-US" altLang="en-US" sz="1700">
                  <a:latin typeface="Calibri" pitchFamily="34" charset="0"/>
                </a:rPr>
                <a:t>Port</a:t>
              </a:r>
            </a:p>
          </p:txBody>
        </p:sp>
        <p:sp>
          <p:nvSpPr>
            <p:cNvPr id="121902"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03"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MAC</a:t>
              </a:r>
            </a:p>
            <a:p>
              <a:r>
                <a:rPr lang="en-US" altLang="en-US" sz="1700">
                  <a:latin typeface="Calibri" pitchFamily="34" charset="0"/>
                </a:rPr>
                <a:t>src</a:t>
              </a:r>
            </a:p>
          </p:txBody>
        </p:sp>
        <p:sp>
          <p:nvSpPr>
            <p:cNvPr id="121904"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05"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MAC</a:t>
              </a:r>
            </a:p>
            <a:p>
              <a:r>
                <a:rPr lang="en-US" altLang="en-US" sz="1700">
                  <a:latin typeface="Calibri" pitchFamily="34" charset="0"/>
                </a:rPr>
                <a:t>dst</a:t>
              </a:r>
            </a:p>
          </p:txBody>
        </p:sp>
        <p:sp>
          <p:nvSpPr>
            <p:cNvPr id="121906"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07"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Eth</a:t>
              </a:r>
            </a:p>
            <a:p>
              <a:r>
                <a:rPr lang="en-US" altLang="en-US" sz="1700">
                  <a:latin typeface="Calibri" pitchFamily="34" charset="0"/>
                </a:rPr>
                <a:t>type</a:t>
              </a:r>
            </a:p>
          </p:txBody>
        </p:sp>
        <p:sp>
          <p:nvSpPr>
            <p:cNvPr id="121908"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09"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VLAN</a:t>
              </a:r>
            </a:p>
            <a:p>
              <a:r>
                <a:rPr lang="en-US" altLang="en-US" sz="1700">
                  <a:latin typeface="Calibri" pitchFamily="34" charset="0"/>
                </a:rPr>
                <a:t>ID</a:t>
              </a:r>
            </a:p>
          </p:txBody>
        </p:sp>
        <p:sp>
          <p:nvSpPr>
            <p:cNvPr id="121910"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11"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Src</a:t>
              </a:r>
            </a:p>
          </p:txBody>
        </p:sp>
        <p:sp>
          <p:nvSpPr>
            <p:cNvPr id="121912"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13"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Dst</a:t>
              </a:r>
            </a:p>
          </p:txBody>
        </p:sp>
        <p:sp>
          <p:nvSpPr>
            <p:cNvPr id="121914"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15"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IP</a:t>
              </a:r>
            </a:p>
            <a:p>
              <a:r>
                <a:rPr lang="en-US" altLang="en-US" sz="1700">
                  <a:latin typeface="Calibri" pitchFamily="34" charset="0"/>
                </a:rPr>
                <a:t>Prot</a:t>
              </a:r>
            </a:p>
          </p:txBody>
        </p:sp>
        <p:sp>
          <p:nvSpPr>
            <p:cNvPr id="121916"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17"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TCP</a:t>
              </a:r>
            </a:p>
            <a:p>
              <a:r>
                <a:rPr lang="en-US" altLang="en-US" sz="1700">
                  <a:latin typeface="Calibri" pitchFamily="34" charset="0"/>
                </a:rPr>
                <a:t>sport</a:t>
              </a:r>
            </a:p>
          </p:txBody>
        </p:sp>
        <p:sp>
          <p:nvSpPr>
            <p:cNvPr id="121918"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19"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TCP</a:t>
              </a:r>
            </a:p>
            <a:p>
              <a:r>
                <a:rPr lang="en-US" altLang="en-US" sz="1700">
                  <a:latin typeface="Calibri" pitchFamily="34" charset="0"/>
                </a:rPr>
                <a:t>dport</a:t>
              </a:r>
            </a:p>
          </p:txBody>
        </p:sp>
        <p:sp>
          <p:nvSpPr>
            <p:cNvPr id="121920"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latin typeface="Calibri" pitchFamily="34" charset="0"/>
              </a:endParaRPr>
            </a:p>
          </p:txBody>
        </p:sp>
        <p:sp>
          <p:nvSpPr>
            <p:cNvPr id="121921"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Forward</a:t>
              </a:r>
            </a:p>
          </p:txBody>
        </p:sp>
      </p:grpSp>
      <p:sp>
        <p:nvSpPr>
          <p:cNvPr id="121889" name="Rectangle 97"/>
          <p:cNvSpPr>
            <a:spLocks/>
          </p:cNvSpPr>
          <p:nvPr/>
        </p:nvSpPr>
        <p:spPr bwMode="auto">
          <a:xfrm>
            <a:off x="1308100"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90" name="Rectangle 98"/>
          <p:cNvSpPr>
            <a:spLocks/>
          </p:cNvSpPr>
          <p:nvPr/>
        </p:nvSpPr>
        <p:spPr bwMode="auto">
          <a:xfrm>
            <a:off x="1736725" y="6038850"/>
            <a:ext cx="11334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91" name="Rectangle 99"/>
          <p:cNvSpPr>
            <a:spLocks/>
          </p:cNvSpPr>
          <p:nvPr/>
        </p:nvSpPr>
        <p:spPr bwMode="auto">
          <a:xfrm>
            <a:off x="2628900" y="6038850"/>
            <a:ext cx="6619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92" name="Rectangle 100"/>
          <p:cNvSpPr>
            <a:spLocks/>
          </p:cNvSpPr>
          <p:nvPr/>
        </p:nvSpPr>
        <p:spPr bwMode="auto">
          <a:xfrm>
            <a:off x="3290888"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93" name="Rectangle 101"/>
          <p:cNvSpPr>
            <a:spLocks/>
          </p:cNvSpPr>
          <p:nvPr/>
        </p:nvSpPr>
        <p:spPr bwMode="auto">
          <a:xfrm>
            <a:off x="3948113" y="6021388"/>
            <a:ext cx="5984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900">
                <a:latin typeface="Calibri" pitchFamily="34" charset="0"/>
              </a:rPr>
              <a:t>128.119.1.1</a:t>
            </a:r>
          </a:p>
        </p:txBody>
      </p:sp>
      <p:sp>
        <p:nvSpPr>
          <p:cNvPr id="121894" name="Rectangle 102"/>
          <p:cNvSpPr>
            <a:spLocks/>
          </p:cNvSpPr>
          <p:nvPr/>
        </p:nvSpPr>
        <p:spPr bwMode="auto">
          <a:xfrm>
            <a:off x="4611688"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95" name="Rectangle 103"/>
          <p:cNvSpPr>
            <a:spLocks/>
          </p:cNvSpPr>
          <p:nvPr/>
        </p:nvSpPr>
        <p:spPr bwMode="auto">
          <a:xfrm>
            <a:off x="5281613"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96" name="Rectangle 104"/>
          <p:cNvSpPr>
            <a:spLocks/>
          </p:cNvSpPr>
          <p:nvPr/>
        </p:nvSpPr>
        <p:spPr bwMode="auto">
          <a:xfrm>
            <a:off x="5942013" y="6038850"/>
            <a:ext cx="6619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97" name="Rectangle 105"/>
          <p:cNvSpPr>
            <a:spLocks/>
          </p:cNvSpPr>
          <p:nvPr/>
        </p:nvSpPr>
        <p:spPr bwMode="auto">
          <a:xfrm>
            <a:off x="6604000"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a:t>
            </a:r>
          </a:p>
        </p:txBody>
      </p:sp>
      <p:sp>
        <p:nvSpPr>
          <p:cNvPr id="121898" name="Rectangle 106"/>
          <p:cNvSpPr>
            <a:spLocks/>
          </p:cNvSpPr>
          <p:nvPr/>
        </p:nvSpPr>
        <p:spPr bwMode="auto">
          <a:xfrm>
            <a:off x="7362825" y="59753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700">
                <a:latin typeface="Calibri" pitchFamily="34" charset="0"/>
              </a:rPr>
              <a:t>drop</a:t>
            </a:r>
          </a:p>
        </p:txBody>
      </p:sp>
      <p:sp>
        <p:nvSpPr>
          <p:cNvPr id="121899" name="Rectangle 2"/>
          <p:cNvSpPr>
            <a:spLocks/>
          </p:cNvSpPr>
          <p:nvPr/>
        </p:nvSpPr>
        <p:spPr bwMode="auto">
          <a:xfrm>
            <a:off x="2036763" y="6296025"/>
            <a:ext cx="6184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defTabSz="457200">
              <a:defRPr sz="2400">
                <a:solidFill>
                  <a:schemeClr val="tx1"/>
                </a:solidFill>
                <a:latin typeface="Arial" pitchFamily="34" charset="0"/>
                <a:ea typeface="ＭＳ Ｐゴシック" pitchFamily="34" charset="-128"/>
              </a:defRPr>
            </a:lvl1pPr>
            <a:lvl2pPr marL="742950" indent="-285750" defTabSz="457200">
              <a:defRPr sz="2400">
                <a:solidFill>
                  <a:schemeClr val="tx1"/>
                </a:solidFill>
                <a:latin typeface="Arial" pitchFamily="34" charset="0"/>
                <a:ea typeface="ＭＳ Ｐゴシック" pitchFamily="34" charset="-128"/>
              </a:defRPr>
            </a:lvl2pPr>
            <a:lvl3pPr marL="1143000" indent="-228600" defTabSz="457200">
              <a:defRPr sz="2400">
                <a:solidFill>
                  <a:schemeClr val="tx1"/>
                </a:solidFill>
                <a:latin typeface="Arial" pitchFamily="34" charset="0"/>
                <a:ea typeface="ＭＳ Ｐゴシック" pitchFamily="34" charset="-128"/>
              </a:defRPr>
            </a:lvl3pPr>
            <a:lvl4pPr marL="1600200" indent="-228600" defTabSz="457200">
              <a:defRPr sz="2400">
                <a:solidFill>
                  <a:schemeClr val="tx1"/>
                </a:solidFill>
                <a:latin typeface="Arial" pitchFamily="34" charset="0"/>
                <a:ea typeface="ＭＳ Ｐゴシック" pitchFamily="34" charset="-128"/>
              </a:defRPr>
            </a:lvl4pPr>
            <a:lvl5pPr marL="2057400" indent="-228600" defTabSz="4572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i="1">
                <a:latin typeface="Gill Sans MT" pitchFamily="34" charset="0"/>
              </a:rPr>
              <a:t>do not forward (block) all datagrams sent by host 128.119.1.1</a:t>
            </a:r>
          </a:p>
        </p:txBody>
      </p:sp>
      <p:sp>
        <p:nvSpPr>
          <p:cNvPr id="2" name="灯片编号占位符 1"/>
          <p:cNvSpPr>
            <a:spLocks noGrp="1"/>
          </p:cNvSpPr>
          <p:nvPr>
            <p:ph type="sldNum" sz="quarter" idx="4294967295"/>
          </p:nvPr>
        </p:nvSpPr>
        <p:spPr>
          <a:xfrm>
            <a:off x="6553200" y="6356350"/>
            <a:ext cx="2133600" cy="365125"/>
          </a:xfrm>
          <a:prstGeom prst="rect">
            <a:avLst/>
          </a:prstGeom>
        </p:spPr>
        <p:txBody>
          <a:bodyPr/>
          <a:lstStyle/>
          <a:p>
            <a:fld id="{6FF9F73E-F7DE-274D-BDCD-CFF588AEE931}" type="slidenum">
              <a:rPr lang="en-US" smtClean="0"/>
              <a:t>52</a:t>
            </a:fld>
            <a:endParaRPr lang="en-US"/>
          </a:p>
        </p:txBody>
      </p:sp>
      <p:sp>
        <p:nvSpPr>
          <p:cNvPr id="112" name="Rectangle 1"/>
          <p:cNvSpPr txBox="1">
            <a:spLocks noChangeArrowheads="1"/>
          </p:cNvSpPr>
          <p:nvPr/>
        </p:nvSpPr>
        <p:spPr bwMode="auto">
          <a:xfrm>
            <a:off x="533400" y="-12700"/>
            <a:ext cx="28114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4000" dirty="0">
                <a:solidFill>
                  <a:srgbClr val="000099"/>
                </a:solidFill>
                <a:latin typeface="+mj-lt"/>
              </a:rPr>
              <a:t>Examples</a:t>
            </a:r>
          </a:p>
        </p:txBody>
      </p:sp>
      <p:sp>
        <p:nvSpPr>
          <p:cNvPr id="111" name="页脚占位符 1"/>
          <p:cNvSpPr>
            <a:spLocks noGrp="1"/>
          </p:cNvSpPr>
          <p:nvPr>
            <p:ph type="ftr" sz="quarter" idx="10"/>
          </p:nvPr>
        </p:nvSpPr>
        <p:spPr>
          <a:xfrm>
            <a:off x="572558" y="6529388"/>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01630225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533400" y="-1588"/>
            <a:ext cx="7772400" cy="1143001"/>
          </a:xfrm>
        </p:spPr>
        <p:txBody>
          <a:bodyPr/>
          <a:lstStyle/>
          <a:p>
            <a:r>
              <a:rPr lang="en-US" altLang="en-US" dirty="0" smtClean="0">
                <a:latin typeface="Calibri" pitchFamily="34" charset="0"/>
                <a:ea typeface="ＭＳ Ｐゴシック" pitchFamily="34" charset="-128"/>
              </a:rPr>
              <a:t>OpenFlow Abstraction</a:t>
            </a:r>
          </a:p>
        </p:txBody>
      </p:sp>
      <p:sp>
        <p:nvSpPr>
          <p:cNvPr id="3" name="Content Placeholder 2"/>
          <p:cNvSpPr>
            <a:spLocks noGrp="1"/>
          </p:cNvSpPr>
          <p:nvPr>
            <p:ph sz="half" idx="1"/>
          </p:nvPr>
        </p:nvSpPr>
        <p:spPr>
          <a:xfrm>
            <a:off x="414867" y="2159000"/>
            <a:ext cx="4123267" cy="4648200"/>
          </a:xfrm>
        </p:spPr>
        <p:txBody>
          <a:bodyPr>
            <a:normAutofit fontScale="92500"/>
          </a:bodyPr>
          <a:lstStyle/>
          <a:p>
            <a:pPr>
              <a:spcBef>
                <a:spcPts val="0"/>
              </a:spcBef>
              <a:buClr>
                <a:srgbClr val="000090"/>
              </a:buClr>
              <a:buFont typeface="Wingdings" charset="2"/>
              <a:buChar char="§"/>
              <a:defRPr/>
            </a:pPr>
            <a:r>
              <a:rPr lang="en-US" dirty="0" smtClean="0">
                <a:solidFill>
                  <a:srgbClr val="FF0000"/>
                </a:solidFill>
                <a:latin typeface="Calibri" charset="0"/>
              </a:rPr>
              <a:t>IP Router</a:t>
            </a:r>
            <a:endParaRPr lang="en-US" dirty="0">
              <a:solidFill>
                <a:srgbClr val="FF0000"/>
              </a:solidFill>
              <a:latin typeface="Calibri" charset="0"/>
            </a:endParaRPr>
          </a:p>
          <a:p>
            <a:pPr marL="677863" lvl="1" indent="-215900">
              <a:spcBef>
                <a:spcPts val="0"/>
              </a:spcBef>
              <a:buClr>
                <a:srgbClr val="000090"/>
              </a:buClr>
              <a:buSzPct val="101000"/>
              <a:buFont typeface="Arial"/>
              <a:buChar char="•"/>
              <a:defRPr/>
            </a:pPr>
            <a:r>
              <a:rPr lang="en-US" sz="2800" i="1" dirty="0" smtClean="0">
                <a:solidFill>
                  <a:srgbClr val="000090"/>
                </a:solidFill>
                <a:latin typeface="Calibri" charset="0"/>
              </a:rPr>
              <a:t>match</a:t>
            </a:r>
            <a:r>
              <a:rPr lang="en-US" sz="2800" i="1" dirty="0">
                <a:solidFill>
                  <a:srgbClr val="000090"/>
                </a:solidFill>
                <a:latin typeface="Calibri" charset="0"/>
              </a:rPr>
              <a:t>: </a:t>
            </a:r>
            <a:r>
              <a:rPr lang="en-US" sz="2800" dirty="0">
                <a:latin typeface="Calibri" charset="0"/>
              </a:rPr>
              <a:t>longest destination IP prefix</a:t>
            </a:r>
          </a:p>
          <a:p>
            <a:pPr marL="677863" lvl="1" indent="-215900">
              <a:spcBef>
                <a:spcPts val="0"/>
              </a:spcBef>
              <a:buClr>
                <a:srgbClr val="000090"/>
              </a:buClr>
              <a:buSzPct val="101000"/>
              <a:buFont typeface="Arial"/>
              <a:buChar char="•"/>
              <a:defRPr/>
            </a:pPr>
            <a:r>
              <a:rPr lang="en-US" sz="2800" i="1" dirty="0" smtClean="0">
                <a:solidFill>
                  <a:srgbClr val="000090"/>
                </a:solidFill>
                <a:latin typeface="Calibri" charset="0"/>
              </a:rPr>
              <a:t>action</a:t>
            </a:r>
            <a:r>
              <a:rPr lang="en-US" sz="2800" i="1" dirty="0">
                <a:solidFill>
                  <a:srgbClr val="000090"/>
                </a:solidFill>
                <a:latin typeface="Calibri" charset="0"/>
              </a:rPr>
              <a:t>: </a:t>
            </a:r>
            <a:r>
              <a:rPr lang="en-US" sz="2800" dirty="0">
                <a:latin typeface="Calibri" charset="0"/>
              </a:rPr>
              <a:t>forward out a link</a:t>
            </a:r>
          </a:p>
          <a:p>
            <a:pPr marL="338138" indent="-338138">
              <a:spcBef>
                <a:spcPts val="0"/>
              </a:spcBef>
              <a:buClr>
                <a:srgbClr val="000090"/>
              </a:buClr>
              <a:buFont typeface="Wingdings" charset="2"/>
              <a:buChar char="§"/>
              <a:defRPr/>
            </a:pPr>
            <a:r>
              <a:rPr lang="en-US" dirty="0" smtClean="0">
                <a:solidFill>
                  <a:srgbClr val="FF0000"/>
                </a:solidFill>
                <a:latin typeface="Calibri" charset="0"/>
              </a:rPr>
              <a:t>Layer-2 (Ethernet) Switch</a:t>
            </a:r>
            <a:endParaRPr lang="en-US" dirty="0">
              <a:solidFill>
                <a:srgbClr val="FF0000"/>
              </a:solidFill>
              <a:latin typeface="Calibri" charset="0"/>
            </a:endParaRPr>
          </a:p>
          <a:p>
            <a:pPr marL="677863" lvl="1" indent="-215900">
              <a:spcBef>
                <a:spcPts val="0"/>
              </a:spcBef>
              <a:buClr>
                <a:srgbClr val="000090"/>
              </a:buClr>
              <a:buSzPct val="100000"/>
              <a:buFont typeface="Arial"/>
              <a:buChar char="•"/>
              <a:defRPr/>
            </a:pPr>
            <a:r>
              <a:rPr lang="en-US" sz="2800" i="1" dirty="0" smtClean="0">
                <a:solidFill>
                  <a:srgbClr val="000090"/>
                </a:solidFill>
                <a:latin typeface="Calibri" charset="0"/>
              </a:rPr>
              <a:t>match</a:t>
            </a:r>
            <a:r>
              <a:rPr lang="en-US" sz="2800" i="1" dirty="0">
                <a:solidFill>
                  <a:srgbClr val="000090"/>
                </a:solidFill>
                <a:latin typeface="Calibri" charset="0"/>
              </a:rPr>
              <a:t>: </a:t>
            </a:r>
            <a:r>
              <a:rPr lang="en-US" sz="2800" dirty="0">
                <a:latin typeface="Calibri" charset="0"/>
              </a:rPr>
              <a:t>destination MAC address</a:t>
            </a:r>
          </a:p>
          <a:p>
            <a:pPr marL="677863" lvl="1" indent="-215900">
              <a:spcBef>
                <a:spcPts val="0"/>
              </a:spcBef>
              <a:buClr>
                <a:srgbClr val="000090"/>
              </a:buClr>
              <a:buSzPct val="100000"/>
              <a:buFont typeface="Arial"/>
              <a:buChar char="•"/>
              <a:defRPr/>
            </a:pPr>
            <a:r>
              <a:rPr lang="en-US" sz="2800" i="1" dirty="0" smtClean="0">
                <a:solidFill>
                  <a:srgbClr val="000090"/>
                </a:solidFill>
                <a:latin typeface="Calibri" charset="0"/>
              </a:rPr>
              <a:t>action</a:t>
            </a:r>
            <a:r>
              <a:rPr lang="en-US" sz="2800" i="1" dirty="0">
                <a:solidFill>
                  <a:srgbClr val="000090"/>
                </a:solidFill>
                <a:latin typeface="Calibri" charset="0"/>
              </a:rPr>
              <a:t>: </a:t>
            </a:r>
            <a:r>
              <a:rPr lang="en-US" sz="2800" dirty="0">
                <a:latin typeface="Calibri" charset="0"/>
              </a:rPr>
              <a:t>forward or flood</a:t>
            </a:r>
          </a:p>
        </p:txBody>
      </p:sp>
      <p:sp>
        <p:nvSpPr>
          <p:cNvPr id="5" name="Content Placeholder 4"/>
          <p:cNvSpPr>
            <a:spLocks noGrp="1"/>
          </p:cNvSpPr>
          <p:nvPr>
            <p:ph sz="half" idx="2"/>
          </p:nvPr>
        </p:nvSpPr>
        <p:spPr>
          <a:xfrm>
            <a:off x="4495800" y="2061101"/>
            <a:ext cx="3810000" cy="4648200"/>
          </a:xfrm>
        </p:spPr>
        <p:txBody>
          <a:bodyPr>
            <a:normAutofit fontScale="92500"/>
          </a:bodyPr>
          <a:lstStyle/>
          <a:p>
            <a:pPr marL="296863" indent="-296863">
              <a:spcBef>
                <a:spcPct val="0"/>
              </a:spcBef>
              <a:buClr>
                <a:srgbClr val="000090"/>
              </a:buClr>
            </a:pPr>
            <a:r>
              <a:rPr lang="en-US" altLang="en-US" dirty="0" smtClean="0">
                <a:latin typeface="Calibri" pitchFamily="34" charset="0"/>
                <a:ea typeface="ＭＳ Ｐゴシック" pitchFamily="34" charset="-128"/>
                <a:cs typeface="ＭＳ Ｐゴシック" pitchFamily="34" charset="-128"/>
              </a:rPr>
              <a:t>Firewall</a:t>
            </a:r>
          </a:p>
          <a:p>
            <a:pPr marL="508000" lvl="1" indent="-219075">
              <a:spcBef>
                <a:spcPct val="0"/>
              </a:spcBef>
              <a:buClr>
                <a:srgbClr val="000090"/>
              </a:buClr>
            </a:pPr>
            <a:r>
              <a:rPr lang="en-US" altLang="en-US" sz="2800" i="1" dirty="0" smtClean="0">
                <a:solidFill>
                  <a:srgbClr val="000090"/>
                </a:solidFill>
                <a:latin typeface="Calibri" pitchFamily="34" charset="0"/>
                <a:ea typeface="ＭＳ Ｐゴシック" pitchFamily="34" charset="-128"/>
              </a:rPr>
              <a:t>match</a:t>
            </a:r>
            <a:r>
              <a:rPr lang="en-US" altLang="en-US" sz="2800" dirty="0" smtClean="0">
                <a:latin typeface="Calibri" pitchFamily="34" charset="0"/>
                <a:ea typeface="ＭＳ Ｐゴシック" pitchFamily="34" charset="-128"/>
              </a:rPr>
              <a:t>: IP addresses and TCP/UDP port numbers</a:t>
            </a:r>
          </a:p>
          <a:p>
            <a:pPr marL="508000" lvl="1" indent="-219075">
              <a:spcBef>
                <a:spcPct val="0"/>
              </a:spcBef>
              <a:buClr>
                <a:srgbClr val="000090"/>
              </a:buClr>
            </a:pPr>
            <a:r>
              <a:rPr lang="en-US" altLang="en-US" sz="2800" i="1" dirty="0" smtClean="0">
                <a:solidFill>
                  <a:srgbClr val="000090"/>
                </a:solidFill>
                <a:latin typeface="Calibri" pitchFamily="34" charset="0"/>
                <a:ea typeface="ＭＳ Ｐゴシック" pitchFamily="34" charset="-128"/>
              </a:rPr>
              <a:t>action: </a:t>
            </a:r>
            <a:r>
              <a:rPr lang="en-US" altLang="en-US" sz="2800" dirty="0" smtClean="0">
                <a:latin typeface="Calibri" pitchFamily="34" charset="0"/>
                <a:ea typeface="ＭＳ Ｐゴシック" pitchFamily="34" charset="-128"/>
              </a:rPr>
              <a:t>permit or deny </a:t>
            </a:r>
          </a:p>
          <a:p>
            <a:pPr marL="296863" indent="-296863">
              <a:spcBef>
                <a:spcPct val="0"/>
              </a:spcBef>
              <a:buClr>
                <a:srgbClr val="000090"/>
              </a:buClr>
            </a:pPr>
            <a:endParaRPr lang="en-US" altLang="en-US" dirty="0" smtClean="0">
              <a:latin typeface="Calibri" pitchFamily="34" charset="0"/>
              <a:ea typeface="ＭＳ Ｐゴシック" pitchFamily="34" charset="-128"/>
              <a:cs typeface="ＭＳ Ｐゴシック" pitchFamily="34" charset="-128"/>
            </a:endParaRPr>
          </a:p>
          <a:p>
            <a:pPr marL="296863" indent="-296863">
              <a:spcBef>
                <a:spcPct val="0"/>
              </a:spcBef>
              <a:buClr>
                <a:srgbClr val="000090"/>
              </a:buClr>
            </a:pPr>
            <a:r>
              <a:rPr lang="en-US" altLang="en-US" dirty="0" smtClean="0">
                <a:latin typeface="Calibri" pitchFamily="34" charset="0"/>
                <a:ea typeface="ＭＳ Ｐゴシック" pitchFamily="34" charset="-128"/>
                <a:cs typeface="ＭＳ Ｐゴシック" pitchFamily="34" charset="-128"/>
              </a:rPr>
              <a:t>NAT</a:t>
            </a:r>
          </a:p>
          <a:p>
            <a:pPr marL="508000" lvl="1" indent="-219075">
              <a:spcBef>
                <a:spcPct val="0"/>
              </a:spcBef>
              <a:buClr>
                <a:srgbClr val="000090"/>
              </a:buClr>
            </a:pPr>
            <a:r>
              <a:rPr lang="en-US" altLang="en-US" sz="2800" i="1" dirty="0" smtClean="0">
                <a:solidFill>
                  <a:srgbClr val="000090"/>
                </a:solidFill>
                <a:latin typeface="Calibri" pitchFamily="34" charset="0"/>
                <a:ea typeface="ＭＳ Ｐゴシック" pitchFamily="34" charset="-128"/>
              </a:rPr>
              <a:t>match: </a:t>
            </a:r>
            <a:r>
              <a:rPr lang="en-US" altLang="en-US" sz="2800" dirty="0" smtClean="0">
                <a:latin typeface="Calibri" pitchFamily="34" charset="0"/>
                <a:ea typeface="ＭＳ Ｐゴシック" pitchFamily="34" charset="-128"/>
              </a:rPr>
              <a:t>IP address and port</a:t>
            </a:r>
          </a:p>
          <a:p>
            <a:pPr marL="508000" lvl="1" indent="-219075">
              <a:spcBef>
                <a:spcPct val="0"/>
              </a:spcBef>
              <a:buClr>
                <a:srgbClr val="000090"/>
              </a:buClr>
            </a:pPr>
            <a:r>
              <a:rPr lang="en-US" altLang="en-US" sz="2800" i="1" dirty="0" smtClean="0">
                <a:solidFill>
                  <a:srgbClr val="000090"/>
                </a:solidFill>
                <a:latin typeface="Calibri" pitchFamily="34" charset="0"/>
                <a:ea typeface="ＭＳ Ｐゴシック" pitchFamily="34" charset="-128"/>
              </a:rPr>
              <a:t>action: </a:t>
            </a:r>
            <a:r>
              <a:rPr lang="en-US" altLang="en-US" sz="2800" dirty="0" smtClean="0">
                <a:latin typeface="Calibri" pitchFamily="34" charset="0"/>
                <a:ea typeface="ＭＳ Ｐゴシック" pitchFamily="34" charset="-128"/>
              </a:rPr>
              <a:t>rewrite address and port</a:t>
            </a:r>
          </a:p>
          <a:p>
            <a:pPr marL="296863" indent="-296863">
              <a:spcBef>
                <a:spcPct val="0"/>
              </a:spcBef>
            </a:pPr>
            <a:endParaRPr lang="en-US" altLang="en-US" sz="3200" dirty="0" smtClean="0">
              <a:latin typeface="Calibri" pitchFamily="34" charset="0"/>
              <a:ea typeface="ＭＳ Ｐゴシック" pitchFamily="34" charset="-128"/>
              <a:cs typeface="ＭＳ Ｐゴシック" pitchFamily="34" charset="-128"/>
            </a:endParaRPr>
          </a:p>
        </p:txBody>
      </p:sp>
      <p:sp>
        <p:nvSpPr>
          <p:cNvPr id="123909" name="TextBox 1"/>
          <p:cNvSpPr txBox="1">
            <a:spLocks noChangeArrowheads="1"/>
          </p:cNvSpPr>
          <p:nvPr/>
        </p:nvSpPr>
        <p:spPr bwMode="auto">
          <a:xfrm>
            <a:off x="388937" y="995894"/>
            <a:ext cx="851799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buClr>
                <a:srgbClr val="000090"/>
              </a:buClr>
              <a:buSzPct val="100000"/>
              <a:buFont typeface="Wingdings" pitchFamily="2" charset="2"/>
              <a:buChar char="§"/>
            </a:pPr>
            <a:r>
              <a:rPr lang="en-US" altLang="en-US" sz="2800" i="1" dirty="0" err="1">
                <a:solidFill>
                  <a:srgbClr val="CC0000"/>
                </a:solidFill>
                <a:latin typeface="Calibri" pitchFamily="34" charset="0"/>
              </a:rPr>
              <a:t>match+action</a:t>
            </a:r>
            <a:r>
              <a:rPr lang="en-US" altLang="en-US" sz="2800" i="1" dirty="0">
                <a:solidFill>
                  <a:srgbClr val="CC0000"/>
                </a:solidFill>
                <a:latin typeface="Calibri" pitchFamily="34" charset="0"/>
              </a:rPr>
              <a:t>: </a:t>
            </a:r>
            <a:r>
              <a:rPr lang="en-US" altLang="en-US" sz="2800" dirty="0">
                <a:latin typeface="Calibri" pitchFamily="34" charset="0"/>
              </a:rPr>
              <a:t>unifies </a:t>
            </a:r>
            <a:r>
              <a:rPr lang="en-US" altLang="en-US" sz="2800" dirty="0" smtClean="0">
                <a:latin typeface="Calibri" pitchFamily="34" charset="0"/>
              </a:rPr>
              <a:t>the data-plane operations of different </a:t>
            </a:r>
            <a:r>
              <a:rPr lang="en-US" altLang="en-US" sz="2800" dirty="0">
                <a:latin typeface="Calibri" pitchFamily="34" charset="0"/>
              </a:rPr>
              <a:t>kinds of </a:t>
            </a:r>
            <a:r>
              <a:rPr lang="en-US" altLang="en-US" sz="2800" dirty="0" smtClean="0">
                <a:latin typeface="Calibri" pitchFamily="34" charset="0"/>
              </a:rPr>
              <a:t>routers, switches, and other devices</a:t>
            </a:r>
            <a:endParaRPr lang="en-US" altLang="en-US" sz="2800" dirty="0"/>
          </a:p>
        </p:txBody>
      </p:sp>
      <p:sp>
        <p:nvSpPr>
          <p:cNvPr id="2" name="灯片编号占位符 1"/>
          <p:cNvSpPr>
            <a:spLocks noGrp="1"/>
          </p:cNvSpPr>
          <p:nvPr>
            <p:ph type="sldNum" sz="quarter" idx="4294967295"/>
          </p:nvPr>
        </p:nvSpPr>
        <p:spPr>
          <a:xfrm>
            <a:off x="6553200" y="6356350"/>
            <a:ext cx="2133600" cy="365125"/>
          </a:xfrm>
          <a:prstGeom prst="rect">
            <a:avLst/>
          </a:prstGeom>
        </p:spPr>
        <p:txBody>
          <a:bodyPr/>
          <a:lstStyle/>
          <a:p>
            <a:fld id="{6FF9F73E-F7DE-274D-BDCD-CFF588AEE931}" type="slidenum">
              <a:rPr lang="en-US" smtClean="0"/>
              <a:t>53</a:t>
            </a:fld>
            <a:endParaRPr lang="en-US"/>
          </a:p>
        </p:txBody>
      </p:sp>
      <p:sp>
        <p:nvSpPr>
          <p:cNvPr id="7"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2054572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p:cNvGrpSpPr>
          <p:nvPr/>
        </p:nvGrpSpPr>
        <p:grpSpPr bwMode="auto">
          <a:xfrm>
            <a:off x="638175" y="1263650"/>
            <a:ext cx="2997200" cy="1262063"/>
            <a:chOff x="637575" y="1263648"/>
            <a:chExt cx="2998252" cy="1261939"/>
          </a:xfrm>
        </p:grpSpPr>
        <p:sp>
          <p:nvSpPr>
            <p:cNvPr id="197" name="Freeform 196"/>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3018 w 2975668"/>
                <a:gd name="connsiteY0" fmla="*/ 443744 h 443744"/>
                <a:gd name="connsiteX1" fmla="*/ 2225518 w 2975668"/>
                <a:gd name="connsiteY1" fmla="*/ 210910 h 443744"/>
                <a:gd name="connsiteX2" fmla="*/ 2957279 w 2975668"/>
                <a:gd name="connsiteY2" fmla="*/ 79158 h 443744"/>
                <a:gd name="connsiteX3" fmla="*/ 2754685 w 2975668"/>
                <a:gd name="connsiteY3" fmla="*/ 20410 h 443744"/>
                <a:gd name="connsiteX4" fmla="*/ 2747322 w 2975668"/>
                <a:gd name="connsiteY4" fmla="*/ 436381 h 443744"/>
                <a:gd name="connsiteX5" fmla="*/ 3018 w 2975668"/>
                <a:gd name="connsiteY5" fmla="*/ 443744 h 443744"/>
                <a:gd name="connsiteX0" fmla="*/ 3018 w 2957279"/>
                <a:gd name="connsiteY0" fmla="*/ 454405 h 454405"/>
                <a:gd name="connsiteX1" fmla="*/ 2225518 w 2957279"/>
                <a:gd name="connsiteY1" fmla="*/ 221571 h 454405"/>
                <a:gd name="connsiteX2" fmla="*/ 2957279 w 2957279"/>
                <a:gd name="connsiteY2" fmla="*/ 89819 h 454405"/>
                <a:gd name="connsiteX3" fmla="*/ 2754685 w 2957279"/>
                <a:gd name="connsiteY3" fmla="*/ 31071 h 454405"/>
                <a:gd name="connsiteX4" fmla="*/ 2747322 w 2957279"/>
                <a:gd name="connsiteY4" fmla="*/ 447042 h 454405"/>
                <a:gd name="connsiteX5" fmla="*/ 3018 w 2957279"/>
                <a:gd name="connsiteY5" fmla="*/ 454405 h 454405"/>
                <a:gd name="connsiteX0" fmla="*/ 3018 w 2957279"/>
                <a:gd name="connsiteY0" fmla="*/ 496161 h 496161"/>
                <a:gd name="connsiteX1" fmla="*/ 2225518 w 2957279"/>
                <a:gd name="connsiteY1" fmla="*/ 263327 h 496161"/>
                <a:gd name="connsiteX2" fmla="*/ 2957279 w 2957279"/>
                <a:gd name="connsiteY2" fmla="*/ 131575 h 496161"/>
                <a:gd name="connsiteX3" fmla="*/ 2754685 w 2957279"/>
                <a:gd name="connsiteY3" fmla="*/ 7282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364586 h 364586"/>
                <a:gd name="connsiteX1" fmla="*/ 2225518 w 2957279"/>
                <a:gd name="connsiteY1" fmla="*/ 131752 h 364586"/>
                <a:gd name="connsiteX2" fmla="*/ 2957279 w 2957279"/>
                <a:gd name="connsiteY2" fmla="*/ 0 h 364586"/>
                <a:gd name="connsiteX3" fmla="*/ 2780603 w 2957279"/>
                <a:gd name="connsiteY3" fmla="*/ 138232 h 364586"/>
                <a:gd name="connsiteX4" fmla="*/ 2747322 w 2957279"/>
                <a:gd name="connsiteY4" fmla="*/ 357223 h 364586"/>
                <a:gd name="connsiteX5" fmla="*/ 3018 w 2957279"/>
                <a:gd name="connsiteY5" fmla="*/ 364586 h 36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dirty="0">
                <a:latin typeface="Arial" charset="0"/>
                <a:ea typeface="ＭＳ Ｐゴシック" charset="0"/>
                <a:cs typeface="ＭＳ Ｐゴシック" charset="0"/>
              </a:endParaRPr>
            </a:p>
          </p:txBody>
        </p:sp>
        <p:grpSp>
          <p:nvGrpSpPr>
            <p:cNvPr id="125075" name="Group 188"/>
            <p:cNvGrpSpPr>
              <a:grpSpLocks/>
            </p:cNvGrpSpPr>
            <p:nvPr/>
          </p:nvGrpSpPr>
          <p:grpSpPr bwMode="auto">
            <a:xfrm>
              <a:off x="637575" y="1263648"/>
              <a:ext cx="2833213" cy="916517"/>
              <a:chOff x="-994833" y="4042832"/>
              <a:chExt cx="2833213" cy="916517"/>
            </a:xfrm>
          </p:grpSpPr>
          <p:sp>
            <p:nvSpPr>
              <p:cNvPr id="190" name="Rectangle 189"/>
              <p:cNvSpPr/>
              <p:nvPr/>
            </p:nvSpPr>
            <p:spPr bwMode="auto">
              <a:xfrm>
                <a:off x="-977364" y="4042832"/>
                <a:ext cx="2775924" cy="915898"/>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25077" name="TextBox 190"/>
              <p:cNvSpPr txBox="1">
                <a:spLocks noChangeArrowheads="1"/>
              </p:cNvSpPr>
              <p:nvPr/>
            </p:nvSpPr>
            <p:spPr bwMode="auto">
              <a:xfrm>
                <a:off x="-931177" y="4360336"/>
                <a:ext cx="164650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IP Src = 10.3.*.*</a:t>
                </a:r>
              </a:p>
              <a:p>
                <a:r>
                  <a:rPr lang="en-US" altLang="en-US" sz="1600"/>
                  <a:t>IP Dst = 10.2.*.*</a:t>
                </a:r>
              </a:p>
            </p:txBody>
          </p:sp>
          <p:sp>
            <p:nvSpPr>
              <p:cNvPr id="125078" name="TextBox 191"/>
              <p:cNvSpPr txBox="1">
                <a:spLocks noChangeArrowheads="1"/>
              </p:cNvSpPr>
              <p:nvPr/>
            </p:nvSpPr>
            <p:spPr bwMode="auto">
              <a:xfrm>
                <a:off x="718763" y="449156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forward(3)</a:t>
                </a:r>
              </a:p>
            </p:txBody>
          </p:sp>
          <p:cxnSp>
            <p:nvCxnSpPr>
              <p:cNvPr id="125079" name="Straight Connector 192"/>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80" name="TextBox 193"/>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match</a:t>
                </a:r>
              </a:p>
            </p:txBody>
          </p:sp>
          <p:sp>
            <p:nvSpPr>
              <p:cNvPr id="125081" name="TextBox 194"/>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action</a:t>
                </a:r>
              </a:p>
            </p:txBody>
          </p:sp>
          <p:cxnSp>
            <p:nvCxnSpPr>
              <p:cNvPr id="125082" name="Straight Connector 195"/>
              <p:cNvCxnSpPr>
                <a:cxnSpLocks noChangeShapeType="1"/>
              </p:cNvCxnSpPr>
              <p:nvPr/>
            </p:nvCxnSpPr>
            <p:spPr bwMode="auto">
              <a:xfrm>
                <a:off x="738264" y="4049182"/>
                <a:ext cx="1" cy="904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77" name="Group 76"/>
          <p:cNvGrpSpPr>
            <a:grpSpLocks/>
          </p:cNvGrpSpPr>
          <p:nvPr/>
        </p:nvGrpSpPr>
        <p:grpSpPr bwMode="auto">
          <a:xfrm>
            <a:off x="5956300" y="4510088"/>
            <a:ext cx="2894013" cy="2022475"/>
            <a:chOff x="5956617" y="4509743"/>
            <a:chExt cx="2893901" cy="2022127"/>
          </a:xfrm>
        </p:grpSpPr>
        <p:sp>
          <p:nvSpPr>
            <p:cNvPr id="208" name="Freeform 207"/>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979 w 2839117"/>
                <a:gd name="connsiteY0" fmla="*/ 630630 h 630630"/>
                <a:gd name="connsiteX1" fmla="*/ 2225479 w 2839117"/>
                <a:gd name="connsiteY1" fmla="*/ 397796 h 630630"/>
                <a:gd name="connsiteX2" fmla="*/ 2808948 w 2839117"/>
                <a:gd name="connsiteY2" fmla="*/ 4836 h 630630"/>
                <a:gd name="connsiteX3" fmla="*/ 2754646 w 2839117"/>
                <a:gd name="connsiteY3" fmla="*/ 207296 h 630630"/>
                <a:gd name="connsiteX4" fmla="*/ 2747283 w 2839117"/>
                <a:gd name="connsiteY4" fmla="*/ 623267 h 630630"/>
                <a:gd name="connsiteX5" fmla="*/ 2979 w 2839117"/>
                <a:gd name="connsiteY5" fmla="*/ 630630 h 6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latin typeface="Arial" charset="0"/>
                <a:ea typeface="ＭＳ Ｐゴシック" charset="0"/>
                <a:cs typeface="ＭＳ Ｐゴシック" charset="0"/>
              </a:endParaRPr>
            </a:p>
          </p:txBody>
        </p:sp>
        <p:grpSp>
          <p:nvGrpSpPr>
            <p:cNvPr id="125064" name="Group 197"/>
            <p:cNvGrpSpPr>
              <a:grpSpLocks/>
            </p:cNvGrpSpPr>
            <p:nvPr/>
          </p:nvGrpSpPr>
          <p:grpSpPr bwMode="auto">
            <a:xfrm>
              <a:off x="6031592" y="5137149"/>
              <a:ext cx="2818926" cy="1394721"/>
              <a:chOff x="-999973" y="4042833"/>
              <a:chExt cx="2818926" cy="1394721"/>
            </a:xfrm>
          </p:grpSpPr>
          <p:sp>
            <p:nvSpPr>
              <p:cNvPr id="199" name="Rectangle 198"/>
              <p:cNvSpPr/>
              <p:nvPr/>
            </p:nvSpPr>
            <p:spPr bwMode="auto">
              <a:xfrm>
                <a:off x="-978114" y="4042381"/>
                <a:ext cx="2778018" cy="134438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25066" name="TextBox 199"/>
              <p:cNvSpPr txBox="1">
                <a:spLocks noChangeArrowheads="1"/>
              </p:cNvSpPr>
              <p:nvPr/>
            </p:nvSpPr>
            <p:spPr bwMode="auto">
              <a:xfrm>
                <a:off x="-999973" y="4360336"/>
                <a:ext cx="171503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ingress port = 2</a:t>
                </a:r>
              </a:p>
              <a:p>
                <a:r>
                  <a:rPr lang="en-US" altLang="en-US" sz="1600"/>
                  <a:t>IP Dst = 10.2.0.3</a:t>
                </a:r>
              </a:p>
              <a:p>
                <a:r>
                  <a:rPr lang="en-US" altLang="en-US" sz="1600"/>
                  <a:t>ingress port = 2</a:t>
                </a:r>
              </a:p>
              <a:p>
                <a:r>
                  <a:rPr lang="en-US" altLang="en-US" sz="1600"/>
                  <a:t>IP Dst = 10.2.0.4</a:t>
                </a:r>
              </a:p>
            </p:txBody>
          </p:sp>
          <p:sp>
            <p:nvSpPr>
              <p:cNvPr id="125067" name="TextBox 200"/>
              <p:cNvSpPr txBox="1">
                <a:spLocks noChangeArrowheads="1"/>
              </p:cNvSpPr>
              <p:nvPr/>
            </p:nvSpPr>
            <p:spPr bwMode="auto">
              <a:xfrm>
                <a:off x="671327" y="4474229"/>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forward(3)</a:t>
                </a:r>
              </a:p>
            </p:txBody>
          </p:sp>
          <p:cxnSp>
            <p:nvCxnSpPr>
              <p:cNvPr id="125068" name="Straight Connector 201"/>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9" name="TextBox 202"/>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match</a:t>
                </a:r>
              </a:p>
            </p:txBody>
          </p:sp>
          <p:sp>
            <p:nvSpPr>
              <p:cNvPr id="125070" name="TextBox 203"/>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action</a:t>
                </a:r>
              </a:p>
            </p:txBody>
          </p:sp>
          <p:cxnSp>
            <p:nvCxnSpPr>
              <p:cNvPr id="125071" name="Straight Connector 204"/>
              <p:cNvCxnSpPr>
                <a:cxnSpLocks noChangeShapeType="1"/>
              </p:cNvCxnSpPr>
              <p:nvPr/>
            </p:nvCxnSpPr>
            <p:spPr bwMode="auto">
              <a:xfrm>
                <a:off x="660503" y="4042833"/>
                <a:ext cx="4690" cy="13494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072" name="Straight Connector 205"/>
              <p:cNvCxnSpPr>
                <a:cxnSpLocks noChangeShapeType="1"/>
              </p:cNvCxnSpPr>
              <p:nvPr/>
            </p:nvCxnSpPr>
            <p:spPr bwMode="auto">
              <a:xfrm>
                <a:off x="-975047" y="4896787"/>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73" name="TextBox 206"/>
              <p:cNvSpPr txBox="1">
                <a:spLocks noChangeArrowheads="1"/>
              </p:cNvSpPr>
              <p:nvPr/>
            </p:nvSpPr>
            <p:spPr bwMode="auto">
              <a:xfrm>
                <a:off x="670712" y="497344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forward(4)</a:t>
                </a:r>
              </a:p>
            </p:txBody>
          </p:sp>
        </p:grpSp>
      </p:grpSp>
      <p:grpSp>
        <p:nvGrpSpPr>
          <p:cNvPr id="68" name="Group 67"/>
          <p:cNvGrpSpPr>
            <a:grpSpLocks/>
          </p:cNvGrpSpPr>
          <p:nvPr/>
        </p:nvGrpSpPr>
        <p:grpSpPr bwMode="auto">
          <a:xfrm>
            <a:off x="587375" y="4570413"/>
            <a:ext cx="3089275" cy="2001837"/>
            <a:chOff x="587526" y="4569769"/>
            <a:chExt cx="3089750" cy="2002482"/>
          </a:xfrm>
        </p:grpSpPr>
        <p:sp>
          <p:nvSpPr>
            <p:cNvPr id="52" name="Freeform 51"/>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latin typeface="Arial" charset="0"/>
                <a:ea typeface="ＭＳ Ｐゴシック" charset="0"/>
                <a:cs typeface="ＭＳ Ｐゴシック" charset="0"/>
              </a:endParaRPr>
            </a:p>
          </p:txBody>
        </p:sp>
        <p:grpSp>
          <p:nvGrpSpPr>
            <p:cNvPr id="125055" name="Group 50"/>
            <p:cNvGrpSpPr>
              <a:grpSpLocks/>
            </p:cNvGrpSpPr>
            <p:nvPr/>
          </p:nvGrpSpPr>
          <p:grpSpPr bwMode="auto">
            <a:xfrm>
              <a:off x="587526" y="5408083"/>
              <a:ext cx="2799140" cy="1164168"/>
              <a:chOff x="-999973" y="4042832"/>
              <a:chExt cx="2799140" cy="1164168"/>
            </a:xfrm>
          </p:grpSpPr>
          <p:sp>
            <p:nvSpPr>
              <p:cNvPr id="11" name="Rectangle 10"/>
              <p:cNvSpPr/>
              <p:nvPr/>
            </p:nvSpPr>
            <p:spPr bwMode="auto">
              <a:xfrm>
                <a:off x="-977745" y="4042988"/>
                <a:ext cx="2776965" cy="116401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25057" name="TextBox 8"/>
              <p:cNvSpPr txBox="1">
                <a:spLocks noChangeArrowheads="1"/>
              </p:cNvSpPr>
              <p:nvPr/>
            </p:nvSpPr>
            <p:spPr bwMode="auto">
              <a:xfrm>
                <a:off x="-999973" y="4360336"/>
                <a:ext cx="16465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ingress port = 1</a:t>
                </a:r>
              </a:p>
              <a:p>
                <a:r>
                  <a:rPr lang="en-US" altLang="en-US" sz="1600"/>
                  <a:t>IP Src = 10.3.*.*</a:t>
                </a:r>
              </a:p>
              <a:p>
                <a:r>
                  <a:rPr lang="en-US" altLang="en-US" sz="1600"/>
                  <a:t>IP Dst = 10.2.*.*</a:t>
                </a:r>
              </a:p>
            </p:txBody>
          </p:sp>
          <p:sp>
            <p:nvSpPr>
              <p:cNvPr id="125058" name="TextBox 183"/>
              <p:cNvSpPr txBox="1">
                <a:spLocks noChangeArrowheads="1"/>
              </p:cNvSpPr>
              <p:nvPr/>
            </p:nvSpPr>
            <p:spPr bwMode="auto">
              <a:xfrm>
                <a:off x="676427" y="4576235"/>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forward(4)</a:t>
                </a:r>
              </a:p>
            </p:txBody>
          </p:sp>
          <p:cxnSp>
            <p:nvCxnSpPr>
              <p:cNvPr id="125059" name="Straight Connector 14"/>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0" name="TextBox 185"/>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match</a:t>
                </a:r>
              </a:p>
            </p:txBody>
          </p:sp>
          <p:sp>
            <p:nvSpPr>
              <p:cNvPr id="125061" name="TextBox 186"/>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600"/>
                  <a:t>action</a:t>
                </a:r>
              </a:p>
            </p:txBody>
          </p:sp>
          <p:cxnSp>
            <p:nvCxnSpPr>
              <p:cNvPr id="125062" name="Straight Connector 187"/>
              <p:cNvCxnSpPr>
                <a:cxnSpLocks noChangeShapeType="1"/>
              </p:cNvCxnSpPr>
              <p:nvPr/>
            </p:nvCxnSpPr>
            <p:spPr bwMode="auto">
              <a:xfrm>
                <a:off x="634998" y="4042833"/>
                <a:ext cx="0" cy="11641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24933" name="Title 1"/>
          <p:cNvSpPr>
            <a:spLocks noGrp="1"/>
          </p:cNvSpPr>
          <p:nvPr>
            <p:ph type="title"/>
          </p:nvPr>
        </p:nvSpPr>
        <p:spPr>
          <a:xfrm>
            <a:off x="533400" y="-1588"/>
            <a:ext cx="7772400" cy="1143001"/>
          </a:xfrm>
        </p:spPr>
        <p:txBody>
          <a:bodyPr/>
          <a:lstStyle/>
          <a:p>
            <a:r>
              <a:rPr lang="en-US" altLang="en-US" dirty="0" smtClean="0">
                <a:latin typeface="Calibri" pitchFamily="34" charset="0"/>
                <a:ea typeface="ＭＳ Ｐゴシック" pitchFamily="34" charset="-128"/>
              </a:rPr>
              <a:t>OpenFlow example</a:t>
            </a:r>
          </a:p>
        </p:txBody>
      </p:sp>
      <p:cxnSp>
        <p:nvCxnSpPr>
          <p:cNvPr id="124934" name="Straight Connector 13"/>
          <p:cNvCxnSpPr>
            <a:cxnSpLocks noChangeShapeType="1"/>
          </p:cNvCxnSpPr>
          <p:nvPr/>
        </p:nvCxnSpPr>
        <p:spPr bwMode="auto">
          <a:xfrm>
            <a:off x="3760788" y="2562225"/>
            <a:ext cx="2157412" cy="184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5" name="Straight Connector 11"/>
          <p:cNvCxnSpPr>
            <a:cxnSpLocks noChangeShapeType="1"/>
          </p:cNvCxnSpPr>
          <p:nvPr/>
        </p:nvCxnSpPr>
        <p:spPr bwMode="auto">
          <a:xfrm>
            <a:off x="4040188" y="4497388"/>
            <a:ext cx="20462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6" name="Straight Connector 6"/>
          <p:cNvCxnSpPr>
            <a:cxnSpLocks noChangeShapeType="1"/>
          </p:cNvCxnSpPr>
          <p:nvPr/>
        </p:nvCxnSpPr>
        <p:spPr bwMode="auto">
          <a:xfrm>
            <a:off x="3841750" y="2690813"/>
            <a:ext cx="0" cy="157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7" name="Straight Connector 64"/>
          <p:cNvCxnSpPr>
            <a:cxnSpLocks noChangeShapeType="1"/>
          </p:cNvCxnSpPr>
          <p:nvPr/>
        </p:nvCxnSpPr>
        <p:spPr bwMode="auto">
          <a:xfrm flipH="1">
            <a:off x="3962400" y="3154363"/>
            <a:ext cx="1477963" cy="13112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a:xfrm flipH="1" flipV="1">
            <a:off x="3910013" y="4567238"/>
            <a:ext cx="6350"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954338" y="4524375"/>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0" name="Group 44"/>
          <p:cNvGrpSpPr>
            <a:grpSpLocks/>
          </p:cNvGrpSpPr>
          <p:nvPr/>
        </p:nvGrpSpPr>
        <p:grpSpPr bwMode="auto">
          <a:xfrm>
            <a:off x="2355850" y="4043363"/>
            <a:ext cx="757238" cy="628650"/>
            <a:chOff x="-44" y="1473"/>
            <a:chExt cx="981" cy="1105"/>
          </a:xfrm>
        </p:grpSpPr>
        <p:pic>
          <p:nvPicPr>
            <p:cNvPr id="12505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24941" name="Group 44"/>
          <p:cNvGrpSpPr>
            <a:grpSpLocks/>
          </p:cNvGrpSpPr>
          <p:nvPr/>
        </p:nvGrpSpPr>
        <p:grpSpPr bwMode="auto">
          <a:xfrm>
            <a:off x="3419475" y="4892675"/>
            <a:ext cx="757238" cy="628650"/>
            <a:chOff x="188" y="1473"/>
            <a:chExt cx="981" cy="1105"/>
          </a:xfrm>
        </p:grpSpPr>
        <p:pic>
          <p:nvPicPr>
            <p:cNvPr id="1250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1" name="Freeform 46"/>
            <p:cNvSpPr>
              <a:spLocks/>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24942" name="TextBox 9"/>
          <p:cNvSpPr txBox="1">
            <a:spLocks noChangeArrowheads="1"/>
          </p:cNvSpPr>
          <p:nvPr/>
        </p:nvSpPr>
        <p:spPr bwMode="auto">
          <a:xfrm>
            <a:off x="2500313" y="4548188"/>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400">
                <a:cs typeface="Arial" pitchFamily="34" charset="0"/>
              </a:rPr>
              <a:t>Host h1</a:t>
            </a:r>
          </a:p>
          <a:p>
            <a:pPr algn="ctr"/>
            <a:r>
              <a:rPr lang="en-US" altLang="en-US" sz="1400">
                <a:cs typeface="Arial" pitchFamily="34" charset="0"/>
              </a:rPr>
              <a:t>10.1.0.1</a:t>
            </a:r>
          </a:p>
          <a:p>
            <a:pPr algn="ctr"/>
            <a:endParaRPr lang="en-US" altLang="en-US" sz="1400">
              <a:cs typeface="Arial" pitchFamily="34" charset="0"/>
            </a:endParaRPr>
          </a:p>
        </p:txBody>
      </p:sp>
      <p:sp>
        <p:nvSpPr>
          <p:cNvPr id="124943" name="TextBox 58"/>
          <p:cNvSpPr txBox="1">
            <a:spLocks noChangeArrowheads="1"/>
          </p:cNvSpPr>
          <p:nvPr/>
        </p:nvSpPr>
        <p:spPr bwMode="auto">
          <a:xfrm>
            <a:off x="4102100" y="4949825"/>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400">
                <a:cs typeface="Arial" pitchFamily="34" charset="0"/>
              </a:rPr>
              <a:t>Host h2</a:t>
            </a:r>
          </a:p>
          <a:p>
            <a:r>
              <a:rPr lang="en-US" altLang="en-US" sz="1400">
                <a:cs typeface="Arial" pitchFamily="34" charset="0"/>
              </a:rPr>
              <a:t>10.1.0.2</a:t>
            </a:r>
          </a:p>
          <a:p>
            <a:endParaRPr lang="en-US" altLang="en-US" sz="1800">
              <a:cs typeface="Arial" pitchFamily="34" charset="0"/>
            </a:endParaRPr>
          </a:p>
        </p:txBody>
      </p:sp>
      <p:cxnSp>
        <p:nvCxnSpPr>
          <p:cNvPr id="66" name="Straight Connector 65"/>
          <p:cNvCxnSpPr/>
          <p:nvPr/>
        </p:nvCxnSpPr>
        <p:spPr>
          <a:xfrm flipV="1">
            <a:off x="5608638" y="4568825"/>
            <a:ext cx="306387" cy="4905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6362700" y="4448175"/>
            <a:ext cx="53181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6" name="Group 44"/>
          <p:cNvGrpSpPr>
            <a:grpSpLocks/>
          </p:cNvGrpSpPr>
          <p:nvPr/>
        </p:nvGrpSpPr>
        <p:grpSpPr bwMode="auto">
          <a:xfrm>
            <a:off x="6569075" y="4221163"/>
            <a:ext cx="757238" cy="628650"/>
            <a:chOff x="-44" y="1473"/>
            <a:chExt cx="981" cy="1105"/>
          </a:xfrm>
        </p:grpSpPr>
        <p:pic>
          <p:nvPicPr>
            <p:cNvPr id="1250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9"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24947" name="Group 44"/>
          <p:cNvGrpSpPr>
            <a:grpSpLocks/>
          </p:cNvGrpSpPr>
          <p:nvPr/>
        </p:nvGrpSpPr>
        <p:grpSpPr bwMode="auto">
          <a:xfrm>
            <a:off x="5091113" y="4835525"/>
            <a:ext cx="757237" cy="628650"/>
            <a:chOff x="-44" y="1473"/>
            <a:chExt cx="981" cy="1105"/>
          </a:xfrm>
        </p:grpSpPr>
        <p:pic>
          <p:nvPicPr>
            <p:cNvPr id="1250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7"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24948" name="TextBox 70"/>
          <p:cNvSpPr txBox="1">
            <a:spLocks noChangeArrowheads="1"/>
          </p:cNvSpPr>
          <p:nvPr/>
        </p:nvSpPr>
        <p:spPr bwMode="auto">
          <a:xfrm>
            <a:off x="7327900"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400">
                <a:cs typeface="Arial" pitchFamily="34" charset="0"/>
              </a:rPr>
              <a:t>Host h4</a:t>
            </a:r>
          </a:p>
          <a:p>
            <a:r>
              <a:rPr lang="en-US" altLang="en-US" sz="1400">
                <a:cs typeface="Arial" pitchFamily="34" charset="0"/>
              </a:rPr>
              <a:t>10.2.0.4</a:t>
            </a:r>
          </a:p>
          <a:p>
            <a:endParaRPr lang="en-US" altLang="en-US" sz="1800">
              <a:cs typeface="Arial" pitchFamily="34" charset="0"/>
            </a:endParaRPr>
          </a:p>
        </p:txBody>
      </p:sp>
      <p:sp>
        <p:nvSpPr>
          <p:cNvPr id="124949" name="TextBox 71"/>
          <p:cNvSpPr txBox="1">
            <a:spLocks noChangeArrowheads="1"/>
          </p:cNvSpPr>
          <p:nvPr/>
        </p:nvSpPr>
        <p:spPr bwMode="auto">
          <a:xfrm>
            <a:off x="4981575" y="5389563"/>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400">
                <a:cs typeface="Arial" pitchFamily="34" charset="0"/>
              </a:rPr>
              <a:t>Host h3</a:t>
            </a:r>
          </a:p>
          <a:p>
            <a:r>
              <a:rPr lang="en-US" altLang="en-US" sz="1400">
                <a:cs typeface="Arial" pitchFamily="34" charset="0"/>
              </a:rPr>
              <a:t>10.2.0.3</a:t>
            </a:r>
          </a:p>
          <a:p>
            <a:endParaRPr lang="en-US" altLang="en-US" sz="1800">
              <a:cs typeface="Arial" pitchFamily="34" charset="0"/>
            </a:endParaRPr>
          </a:p>
        </p:txBody>
      </p:sp>
      <p:cxnSp>
        <p:nvCxnSpPr>
          <p:cNvPr id="78" name="Straight Connector 77"/>
          <p:cNvCxnSpPr/>
          <p:nvPr/>
        </p:nvCxnSpPr>
        <p:spPr>
          <a:xfrm>
            <a:off x="2965450" y="2681288"/>
            <a:ext cx="70643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3943350" y="2014538"/>
            <a:ext cx="0" cy="4746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52" name="Group 44"/>
          <p:cNvGrpSpPr>
            <a:grpSpLocks/>
          </p:cNvGrpSpPr>
          <p:nvPr/>
        </p:nvGrpSpPr>
        <p:grpSpPr bwMode="auto">
          <a:xfrm>
            <a:off x="3462338" y="1622425"/>
            <a:ext cx="757237" cy="628650"/>
            <a:chOff x="-44" y="1473"/>
            <a:chExt cx="981" cy="1105"/>
          </a:xfrm>
        </p:grpSpPr>
        <p:pic>
          <p:nvPicPr>
            <p:cNvPr id="1250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5"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24953" name="Group 44"/>
          <p:cNvGrpSpPr>
            <a:grpSpLocks/>
          </p:cNvGrpSpPr>
          <p:nvPr/>
        </p:nvGrpSpPr>
        <p:grpSpPr bwMode="auto">
          <a:xfrm>
            <a:off x="2408238" y="2455863"/>
            <a:ext cx="757237" cy="628650"/>
            <a:chOff x="-44" y="1473"/>
            <a:chExt cx="981" cy="1105"/>
          </a:xfrm>
        </p:grpSpPr>
        <p:pic>
          <p:nvPicPr>
            <p:cNvPr id="12504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24954" name="TextBox 83"/>
          <p:cNvSpPr txBox="1">
            <a:spLocks noChangeArrowheads="1"/>
          </p:cNvSpPr>
          <p:nvPr/>
        </p:nvSpPr>
        <p:spPr bwMode="auto">
          <a:xfrm>
            <a:off x="2497138" y="2959100"/>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400">
                <a:cs typeface="Arial" pitchFamily="34" charset="0"/>
              </a:rPr>
              <a:t>Host h5</a:t>
            </a:r>
          </a:p>
          <a:p>
            <a:pPr algn="ctr"/>
            <a:r>
              <a:rPr lang="en-US" altLang="en-US" sz="1400">
                <a:cs typeface="Arial" pitchFamily="34" charset="0"/>
              </a:rPr>
              <a:t>10.3.0.5</a:t>
            </a:r>
          </a:p>
        </p:txBody>
      </p:sp>
      <p:sp>
        <p:nvSpPr>
          <p:cNvPr id="124955" name="TextBox 92"/>
          <p:cNvSpPr txBox="1">
            <a:spLocks noChangeArrowheads="1"/>
          </p:cNvSpPr>
          <p:nvPr/>
        </p:nvSpPr>
        <p:spPr bwMode="auto">
          <a:xfrm>
            <a:off x="3905250"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800">
                <a:cs typeface="Arial" pitchFamily="34" charset="0"/>
              </a:rPr>
              <a:t>s1</a:t>
            </a:r>
          </a:p>
        </p:txBody>
      </p:sp>
      <p:sp>
        <p:nvSpPr>
          <p:cNvPr id="124956" name="TextBox 93"/>
          <p:cNvSpPr txBox="1">
            <a:spLocks noChangeArrowheads="1"/>
          </p:cNvSpPr>
          <p:nvPr/>
        </p:nvSpPr>
        <p:spPr bwMode="auto">
          <a:xfrm>
            <a:off x="6065838" y="3976688"/>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800">
                <a:cs typeface="Arial" pitchFamily="34" charset="0"/>
              </a:rPr>
              <a:t>s2</a:t>
            </a:r>
          </a:p>
        </p:txBody>
      </p:sp>
      <p:sp>
        <p:nvSpPr>
          <p:cNvPr id="124957" name="TextBox 94"/>
          <p:cNvSpPr txBox="1">
            <a:spLocks noChangeArrowheads="1"/>
          </p:cNvSpPr>
          <p:nvPr/>
        </p:nvSpPr>
        <p:spPr bwMode="auto">
          <a:xfrm>
            <a:off x="4122738"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800">
                <a:cs typeface="Arial" pitchFamily="34" charset="0"/>
              </a:rPr>
              <a:t>s3</a:t>
            </a:r>
          </a:p>
        </p:txBody>
      </p:sp>
      <p:cxnSp>
        <p:nvCxnSpPr>
          <p:cNvPr id="124958" name="Straight Connector 99"/>
          <p:cNvCxnSpPr>
            <a:cxnSpLocks noChangeShapeType="1"/>
          </p:cNvCxnSpPr>
          <p:nvPr/>
        </p:nvCxnSpPr>
        <p:spPr bwMode="auto">
          <a:xfrm>
            <a:off x="3962400" y="2871788"/>
            <a:ext cx="1392238" cy="2190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9" name="Straight Connector 102"/>
          <p:cNvCxnSpPr>
            <a:cxnSpLocks noChangeShapeType="1"/>
          </p:cNvCxnSpPr>
          <p:nvPr/>
        </p:nvCxnSpPr>
        <p:spPr bwMode="auto">
          <a:xfrm>
            <a:off x="5440363" y="3154363"/>
            <a:ext cx="533400" cy="976312"/>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60" name="TextBox 108"/>
          <p:cNvSpPr txBox="1">
            <a:spLocks noChangeArrowheads="1"/>
          </p:cNvSpPr>
          <p:nvPr/>
        </p:nvSpPr>
        <p:spPr bwMode="auto">
          <a:xfrm>
            <a:off x="3733800" y="2173288"/>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1</a:t>
            </a:r>
          </a:p>
        </p:txBody>
      </p:sp>
      <p:sp>
        <p:nvSpPr>
          <p:cNvPr id="124961" name="TextBox 109"/>
          <p:cNvSpPr txBox="1">
            <a:spLocks noChangeArrowheads="1"/>
          </p:cNvSpPr>
          <p:nvPr/>
        </p:nvSpPr>
        <p:spPr bwMode="auto">
          <a:xfrm>
            <a:off x="3265488" y="2419350"/>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2</a:t>
            </a:r>
          </a:p>
        </p:txBody>
      </p:sp>
      <p:sp>
        <p:nvSpPr>
          <p:cNvPr id="124962" name="TextBox 110"/>
          <p:cNvSpPr txBox="1">
            <a:spLocks noChangeArrowheads="1"/>
          </p:cNvSpPr>
          <p:nvPr/>
        </p:nvSpPr>
        <p:spPr bwMode="auto">
          <a:xfrm>
            <a:off x="3633788" y="2751138"/>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3</a:t>
            </a:r>
          </a:p>
        </p:txBody>
      </p:sp>
      <p:sp>
        <p:nvSpPr>
          <p:cNvPr id="124963" name="TextBox 111"/>
          <p:cNvSpPr txBox="1">
            <a:spLocks noChangeArrowheads="1"/>
          </p:cNvSpPr>
          <p:nvPr/>
        </p:nvSpPr>
        <p:spPr bwMode="auto">
          <a:xfrm>
            <a:off x="4111625"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4</a:t>
            </a:r>
          </a:p>
        </p:txBody>
      </p:sp>
      <p:sp>
        <p:nvSpPr>
          <p:cNvPr id="124964" name="TextBox 112"/>
          <p:cNvSpPr txBox="1">
            <a:spLocks noChangeArrowheads="1"/>
          </p:cNvSpPr>
          <p:nvPr/>
        </p:nvSpPr>
        <p:spPr bwMode="auto">
          <a:xfrm>
            <a:off x="3636963" y="4006850"/>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1</a:t>
            </a:r>
          </a:p>
        </p:txBody>
      </p:sp>
      <p:sp>
        <p:nvSpPr>
          <p:cNvPr id="124965" name="TextBox 113"/>
          <p:cNvSpPr txBox="1">
            <a:spLocks noChangeArrowheads="1"/>
          </p:cNvSpPr>
          <p:nvPr/>
        </p:nvSpPr>
        <p:spPr bwMode="auto">
          <a:xfrm>
            <a:off x="3279775" y="4276725"/>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2</a:t>
            </a:r>
          </a:p>
        </p:txBody>
      </p:sp>
      <p:sp>
        <p:nvSpPr>
          <p:cNvPr id="124966" name="TextBox 114"/>
          <p:cNvSpPr txBox="1">
            <a:spLocks noChangeArrowheads="1"/>
          </p:cNvSpPr>
          <p:nvPr/>
        </p:nvSpPr>
        <p:spPr bwMode="auto">
          <a:xfrm>
            <a:off x="3662363" y="4624388"/>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3</a:t>
            </a:r>
          </a:p>
        </p:txBody>
      </p:sp>
      <p:sp>
        <p:nvSpPr>
          <p:cNvPr id="124967" name="TextBox 115"/>
          <p:cNvSpPr txBox="1">
            <a:spLocks noChangeArrowheads="1"/>
          </p:cNvSpPr>
          <p:nvPr/>
        </p:nvSpPr>
        <p:spPr bwMode="auto">
          <a:xfrm>
            <a:off x="4170363"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4</a:t>
            </a:r>
          </a:p>
        </p:txBody>
      </p:sp>
      <p:sp>
        <p:nvSpPr>
          <p:cNvPr id="124968" name="TextBox 117"/>
          <p:cNvSpPr txBox="1">
            <a:spLocks noChangeArrowheads="1"/>
          </p:cNvSpPr>
          <p:nvPr/>
        </p:nvSpPr>
        <p:spPr bwMode="auto">
          <a:xfrm>
            <a:off x="5427663" y="408940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1</a:t>
            </a:r>
          </a:p>
        </p:txBody>
      </p:sp>
      <p:sp>
        <p:nvSpPr>
          <p:cNvPr id="124969" name="TextBox 118"/>
          <p:cNvSpPr txBox="1">
            <a:spLocks noChangeArrowheads="1"/>
          </p:cNvSpPr>
          <p:nvPr/>
        </p:nvSpPr>
        <p:spPr bwMode="auto">
          <a:xfrm>
            <a:off x="5399088" y="4437063"/>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2</a:t>
            </a:r>
          </a:p>
        </p:txBody>
      </p:sp>
      <p:sp>
        <p:nvSpPr>
          <p:cNvPr id="124970" name="TextBox 119"/>
          <p:cNvSpPr txBox="1">
            <a:spLocks noChangeArrowheads="1"/>
          </p:cNvSpPr>
          <p:nvPr/>
        </p:nvSpPr>
        <p:spPr bwMode="auto">
          <a:xfrm>
            <a:off x="5765800" y="464185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3</a:t>
            </a:r>
          </a:p>
        </p:txBody>
      </p:sp>
      <p:sp>
        <p:nvSpPr>
          <p:cNvPr id="124971" name="TextBox 120"/>
          <p:cNvSpPr txBox="1">
            <a:spLocks noChangeArrowheads="1"/>
          </p:cNvSpPr>
          <p:nvPr/>
        </p:nvSpPr>
        <p:spPr bwMode="auto">
          <a:xfrm>
            <a:off x="6324600" y="4394200"/>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a:cs typeface="Arial" pitchFamily="34" charset="0"/>
              </a:rPr>
              <a:t>4</a:t>
            </a:r>
          </a:p>
        </p:txBody>
      </p:sp>
      <p:sp>
        <p:nvSpPr>
          <p:cNvPr id="124972" name="TextBox 150"/>
          <p:cNvSpPr txBox="1">
            <a:spLocks noChangeArrowheads="1"/>
          </p:cNvSpPr>
          <p:nvPr/>
        </p:nvSpPr>
        <p:spPr bwMode="auto">
          <a:xfrm>
            <a:off x="4191000" y="1639888"/>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400">
                <a:cs typeface="Arial" pitchFamily="34" charset="0"/>
              </a:rPr>
              <a:t>Host h6</a:t>
            </a:r>
          </a:p>
          <a:p>
            <a:pPr algn="ctr"/>
            <a:r>
              <a:rPr lang="en-US" altLang="en-US" sz="1400">
                <a:cs typeface="Arial" pitchFamily="34" charset="0"/>
              </a:rPr>
              <a:t>10.3.0.6</a:t>
            </a:r>
          </a:p>
        </p:txBody>
      </p:sp>
      <p:grpSp>
        <p:nvGrpSpPr>
          <p:cNvPr id="124973" name="Group 7"/>
          <p:cNvGrpSpPr>
            <a:grpSpLocks/>
          </p:cNvGrpSpPr>
          <p:nvPr/>
        </p:nvGrpSpPr>
        <p:grpSpPr bwMode="auto">
          <a:xfrm>
            <a:off x="3511550" y="4257675"/>
            <a:ext cx="700088" cy="398463"/>
            <a:chOff x="1871277" y="1576300"/>
            <a:chExt cx="1128371" cy="437861"/>
          </a:xfrm>
        </p:grpSpPr>
        <p:sp>
          <p:nvSpPr>
            <p:cNvPr id="155" name="Oval 15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sz="1800">
                <a:solidFill>
                  <a:srgbClr val="FFFFFF"/>
                </a:solidFill>
                <a:latin typeface="Gill Sans MT" pitchFamily="34" charset="0"/>
              </a:endParaRPr>
            </a:p>
          </p:txBody>
        </p:sp>
        <p:sp>
          <p:nvSpPr>
            <p:cNvPr id="156" name="Rectangle 15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sz="1800">
                <a:solidFill>
                  <a:srgbClr val="FFFFFF"/>
                </a:solidFill>
                <a:latin typeface="Gill Sans MT" pitchFamily="34" charset="0"/>
              </a:endParaRPr>
            </a:p>
          </p:txBody>
        </p:sp>
        <p:sp>
          <p:nvSpPr>
            <p:cNvPr id="157" name="Oval 15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sz="1800">
                <a:solidFill>
                  <a:srgbClr val="FFFFFF"/>
                </a:solidFill>
                <a:latin typeface="Gill Sans MT" pitchFamily="34" charset="0"/>
              </a:endParaRPr>
            </a:p>
          </p:txBody>
        </p:sp>
        <p:sp>
          <p:nvSpPr>
            <p:cNvPr id="158" name="Freeform 15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9" name="Freeform 15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60" name="Freeform 15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61" name="Freeform 16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62" name="Straight Connector 161"/>
            <p:cNvCxnSpPr>
              <a:cxnSpLocks noChangeShapeType="1"/>
              <a:endCxn id="15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 name="Straight Connector 16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4" name="Group 7"/>
          <p:cNvGrpSpPr>
            <a:grpSpLocks/>
          </p:cNvGrpSpPr>
          <p:nvPr/>
        </p:nvGrpSpPr>
        <p:grpSpPr bwMode="auto">
          <a:xfrm>
            <a:off x="5611813" y="4262438"/>
            <a:ext cx="700087" cy="398462"/>
            <a:chOff x="1871277" y="1576300"/>
            <a:chExt cx="1128371" cy="437861"/>
          </a:xfrm>
        </p:grpSpPr>
        <p:sp>
          <p:nvSpPr>
            <p:cNvPr id="165" name="Oval 164"/>
            <p:cNvSpPr>
              <a:spLocks noChangeArrowheads="1"/>
            </p:cNvSpPr>
            <p:nvPr/>
          </p:nvSpPr>
          <p:spPr bwMode="auto">
            <a:xfrm flipV="1">
              <a:off x="1873835" y="1694924"/>
              <a:ext cx="1125813"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sz="1800">
                <a:solidFill>
                  <a:srgbClr val="FFFFFF"/>
                </a:solidFill>
                <a:latin typeface="Gill Sans MT" pitchFamily="34" charset="0"/>
              </a:endParaRPr>
            </a:p>
          </p:txBody>
        </p:sp>
        <p:sp>
          <p:nvSpPr>
            <p:cNvPr id="166" name="Rectangle 16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sz="1800">
                <a:solidFill>
                  <a:srgbClr val="FFFFFF"/>
                </a:solidFill>
                <a:latin typeface="Gill Sans MT" pitchFamily="34" charset="0"/>
              </a:endParaRPr>
            </a:p>
          </p:txBody>
        </p:sp>
        <p:sp>
          <p:nvSpPr>
            <p:cNvPr id="167" name="Oval 166"/>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sz="1800">
                <a:solidFill>
                  <a:srgbClr val="FFFFFF"/>
                </a:solidFill>
                <a:latin typeface="Gill Sans MT" pitchFamily="34" charset="0"/>
              </a:endParaRPr>
            </a:p>
          </p:txBody>
        </p:sp>
        <p:sp>
          <p:nvSpPr>
            <p:cNvPr id="168" name="Freeform 167"/>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9" name="Freeform 168"/>
            <p:cNvSpPr>
              <a:spLocks/>
            </p:cNvSpPr>
            <p:nvPr/>
          </p:nvSpPr>
          <p:spPr bwMode="auto">
            <a:xfrm>
              <a:off x="2104115" y="1633867"/>
              <a:ext cx="660136" cy="109902"/>
            </a:xfrm>
            <a:custGeom>
              <a:avLst/>
              <a:gdLst>
                <a:gd name="T0" fmla="*/ 0 w 3723451"/>
                <a:gd name="T1" fmla="*/ 26887 h 932950"/>
                <a:gd name="T2" fmla="*/ 116156 w 3723451"/>
                <a:gd name="T3" fmla="*/ 317 h 932950"/>
                <a:gd name="T4" fmla="*/ 329014 w 3723451"/>
                <a:gd name="T5" fmla="*/ 61322 h 932950"/>
                <a:gd name="T6" fmla="*/ 532082 w 3723451"/>
                <a:gd name="T7" fmla="*/ 0 h 932950"/>
                <a:gd name="T8" fmla="*/ 660136 w 3723451"/>
                <a:gd name="T9" fmla="*/ 24402 h 932950"/>
                <a:gd name="T10" fmla="*/ 564865 w 3723451"/>
                <a:gd name="T11" fmla="*/ 54409 h 932950"/>
                <a:gd name="T12" fmla="*/ 534191 w 3723451"/>
                <a:gd name="T13" fmla="*/ 46319 h 932950"/>
                <a:gd name="T14" fmla="*/ 332754 w 3723451"/>
                <a:gd name="T15" fmla="*/ 109902 h 932950"/>
                <a:gd name="T16" fmla="*/ 126163 w 3723451"/>
                <a:gd name="T17" fmla="*/ 48658 h 932950"/>
                <a:gd name="T18" fmla="*/ 92761 w 3723451"/>
                <a:gd name="T19" fmla="*/ 55268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70" name="Freeform 169"/>
            <p:cNvSpPr>
              <a:spLocks/>
            </p:cNvSpPr>
            <p:nvPr/>
          </p:nvSpPr>
          <p:spPr bwMode="auto">
            <a:xfrm>
              <a:off x="2539088" y="1728068"/>
              <a:ext cx="240515" cy="95946"/>
            </a:xfrm>
            <a:custGeom>
              <a:avLst/>
              <a:gdLst>
                <a:gd name="T0" fmla="*/ 0 w 1366596"/>
                <a:gd name="T1" fmla="*/ 0 h 809868"/>
                <a:gd name="T2" fmla="*/ 240515 w 1366596"/>
                <a:gd name="T3" fmla="*/ 74140 h 809868"/>
                <a:gd name="T4" fmla="*/ 152245 w 1366596"/>
                <a:gd name="T5" fmla="*/ 95946 h 809868"/>
                <a:gd name="T6" fmla="*/ 810 w 1366596"/>
                <a:gd name="T7" fmla="*/ 506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71" name="Freeform 170"/>
            <p:cNvSpPr>
              <a:spLocks/>
            </p:cNvSpPr>
            <p:nvPr/>
          </p:nvSpPr>
          <p:spPr bwMode="auto">
            <a:xfrm>
              <a:off x="2091322" y="1729813"/>
              <a:ext cx="237955" cy="97690"/>
            </a:xfrm>
            <a:custGeom>
              <a:avLst/>
              <a:gdLst>
                <a:gd name="T0" fmla="*/ 234707 w 1348191"/>
                <a:gd name="T1" fmla="*/ 0 h 791462"/>
                <a:gd name="T2" fmla="*/ 237955 w 1348191"/>
                <a:gd name="T3" fmla="*/ 47141 h 791462"/>
                <a:gd name="T4" fmla="*/ 86086 w 1348191"/>
                <a:gd name="T5" fmla="*/ 97690 h 791462"/>
                <a:gd name="T6" fmla="*/ 0 w 1348191"/>
                <a:gd name="T7" fmla="*/ 75539 h 791462"/>
                <a:gd name="T8" fmla="*/ 234707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72" name="Straight Connector 171"/>
            <p:cNvCxnSpPr>
              <a:cxnSpLocks noChangeShapeType="1"/>
              <a:endCxn id="167" idx="2"/>
            </p:cNvCxnSpPr>
            <p:nvPr/>
          </p:nvCxnSpPr>
          <p:spPr bwMode="auto">
            <a:xfrm flipH="1" flipV="1">
              <a:off x="1871277" y="1736791"/>
              <a:ext cx="2558"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 name="Straight Connector 172"/>
            <p:cNvCxnSpPr>
              <a:cxnSpLocks noChangeShapeType="1"/>
            </p:cNvCxnSpPr>
            <p:nvPr/>
          </p:nvCxnSpPr>
          <p:spPr bwMode="auto">
            <a:xfrm flipH="1" flipV="1">
              <a:off x="2997090" y="1735046"/>
              <a:ext cx="2558" cy="12211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5" name="Group 7"/>
          <p:cNvGrpSpPr>
            <a:grpSpLocks/>
          </p:cNvGrpSpPr>
          <p:nvPr/>
        </p:nvGrpSpPr>
        <p:grpSpPr bwMode="auto">
          <a:xfrm>
            <a:off x="3562350" y="2403475"/>
            <a:ext cx="700088" cy="398463"/>
            <a:chOff x="1871277" y="1576300"/>
            <a:chExt cx="1128371" cy="437861"/>
          </a:xfrm>
        </p:grpSpPr>
        <p:sp>
          <p:nvSpPr>
            <p:cNvPr id="175" name="Oval 17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sz="1800">
                <a:solidFill>
                  <a:srgbClr val="FFFFFF"/>
                </a:solidFill>
                <a:latin typeface="Gill Sans MT" pitchFamily="34" charset="0"/>
              </a:endParaRPr>
            </a:p>
          </p:txBody>
        </p:sp>
        <p:sp>
          <p:nvSpPr>
            <p:cNvPr id="176" name="Rectangle 17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sz="1800">
                <a:solidFill>
                  <a:srgbClr val="FFFFFF"/>
                </a:solidFill>
                <a:latin typeface="Gill Sans MT" pitchFamily="34" charset="0"/>
              </a:endParaRPr>
            </a:p>
          </p:txBody>
        </p:sp>
        <p:sp>
          <p:nvSpPr>
            <p:cNvPr id="177" name="Oval 17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altLang="en-US" sz="1800">
                <a:solidFill>
                  <a:srgbClr val="FFFFFF"/>
                </a:solidFill>
                <a:latin typeface="Gill Sans MT" pitchFamily="34" charset="0"/>
              </a:endParaRPr>
            </a:p>
          </p:txBody>
        </p:sp>
        <p:sp>
          <p:nvSpPr>
            <p:cNvPr id="178" name="Freeform 17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Freeform 17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80" name="Freeform 17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81" name="Freeform 18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82" name="Straight Connector 181"/>
            <p:cNvCxnSpPr>
              <a:cxnSpLocks noChangeShapeType="1"/>
              <a:endCxn id="17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3" name="Straight Connector 18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6" name="Group 88"/>
          <p:cNvGrpSpPr>
            <a:grpSpLocks/>
          </p:cNvGrpSpPr>
          <p:nvPr/>
        </p:nvGrpSpPr>
        <p:grpSpPr bwMode="auto">
          <a:xfrm>
            <a:off x="5016500" y="1862138"/>
            <a:ext cx="1270000" cy="1482725"/>
            <a:chOff x="5418667" y="1587500"/>
            <a:chExt cx="1270000" cy="1481667"/>
          </a:xfrm>
        </p:grpSpPr>
        <p:grpSp>
          <p:nvGrpSpPr>
            <p:cNvPr id="124978" name="Group 79"/>
            <p:cNvGrpSpPr>
              <a:grpSpLocks/>
            </p:cNvGrpSpPr>
            <p:nvPr/>
          </p:nvGrpSpPr>
          <p:grpSpPr bwMode="auto">
            <a:xfrm>
              <a:off x="5440087" y="1742411"/>
              <a:ext cx="1047344" cy="1163369"/>
              <a:chOff x="5440087" y="1742411"/>
              <a:chExt cx="1047344" cy="1163369"/>
            </a:xfrm>
          </p:grpSpPr>
          <p:grpSp>
            <p:nvGrpSpPr>
              <p:cNvPr id="124980" name="Group 950"/>
              <p:cNvGrpSpPr>
                <a:grpSpLocks/>
              </p:cNvGrpSpPr>
              <p:nvPr/>
            </p:nvGrpSpPr>
            <p:grpSpPr bwMode="auto">
              <a:xfrm>
                <a:off x="5838397" y="2273382"/>
                <a:ext cx="350328" cy="632398"/>
                <a:chOff x="4140" y="429"/>
                <a:chExt cx="1425" cy="2396"/>
              </a:xfrm>
            </p:grpSpPr>
            <p:sp>
              <p:nvSpPr>
                <p:cNvPr id="124983" name="Freeform 95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8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4985" name="Freeform 95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86" name="Freeform 95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8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grpSp>
              <p:nvGrpSpPr>
                <p:cNvPr id="124988" name="Group 956"/>
                <p:cNvGrpSpPr>
                  <a:grpSpLocks/>
                </p:cNvGrpSpPr>
                <p:nvPr/>
              </p:nvGrpSpPr>
              <p:grpSpPr bwMode="auto">
                <a:xfrm>
                  <a:off x="4749" y="668"/>
                  <a:ext cx="581" cy="145"/>
                  <a:chOff x="614" y="2568"/>
                  <a:chExt cx="725" cy="139"/>
                </a:xfrm>
              </p:grpSpPr>
              <p:sp>
                <p:nvSpPr>
                  <p:cNvPr id="12501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501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grpSp>
            <p:sp>
              <p:nvSpPr>
                <p:cNvPr id="12498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grpSp>
              <p:nvGrpSpPr>
                <p:cNvPr id="124990" name="Group 960"/>
                <p:cNvGrpSpPr>
                  <a:grpSpLocks/>
                </p:cNvGrpSpPr>
                <p:nvPr/>
              </p:nvGrpSpPr>
              <p:grpSpPr bwMode="auto">
                <a:xfrm>
                  <a:off x="4747" y="994"/>
                  <a:ext cx="581" cy="134"/>
                  <a:chOff x="614" y="2568"/>
                  <a:chExt cx="725" cy="139"/>
                </a:xfrm>
              </p:grpSpPr>
              <p:sp>
                <p:nvSpPr>
                  <p:cNvPr id="12501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501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grpSp>
            <p:sp>
              <p:nvSpPr>
                <p:cNvPr id="12499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499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grpSp>
              <p:nvGrpSpPr>
                <p:cNvPr id="124993" name="Group 965"/>
                <p:cNvGrpSpPr>
                  <a:grpSpLocks/>
                </p:cNvGrpSpPr>
                <p:nvPr/>
              </p:nvGrpSpPr>
              <p:grpSpPr bwMode="auto">
                <a:xfrm>
                  <a:off x="4735" y="1627"/>
                  <a:ext cx="582" cy="151"/>
                  <a:chOff x="614" y="2568"/>
                  <a:chExt cx="725" cy="139"/>
                </a:xfrm>
              </p:grpSpPr>
              <p:sp>
                <p:nvSpPr>
                  <p:cNvPr id="12500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501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grpSp>
            <p:sp>
              <p:nvSpPr>
                <p:cNvPr id="124994" name="Freeform 96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24995" name="Group 969"/>
                <p:cNvGrpSpPr>
                  <a:grpSpLocks/>
                </p:cNvGrpSpPr>
                <p:nvPr/>
              </p:nvGrpSpPr>
              <p:grpSpPr bwMode="auto">
                <a:xfrm>
                  <a:off x="4739" y="1327"/>
                  <a:ext cx="582" cy="139"/>
                  <a:chOff x="614" y="2568"/>
                  <a:chExt cx="725" cy="139"/>
                </a:xfrm>
              </p:grpSpPr>
              <p:sp>
                <p:nvSpPr>
                  <p:cNvPr id="12500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500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grpSp>
            <p:sp>
              <p:nvSpPr>
                <p:cNvPr id="12499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4997" name="Freeform 97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98" name="Freeform 97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9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5000" name="Freeform 97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00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500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500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500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endParaRPr lang="en-US" altLang="en-US" sz="1800">
                    <a:solidFill>
                      <a:srgbClr val="FF0000"/>
                    </a:solidFill>
                    <a:cs typeface="Arial" pitchFamily="34" charset="0"/>
                  </a:endParaRPr>
                </a:p>
              </p:txBody>
            </p:sp>
            <p:sp>
              <p:nvSpPr>
                <p:cNvPr id="12500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sp>
              <p:nvSpPr>
                <p:cNvPr id="12500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cs typeface="Arial" pitchFamily="34" charset="0"/>
                  </a:endParaRPr>
                </a:p>
              </p:txBody>
            </p:sp>
          </p:grpSp>
          <p:pic>
            <p:nvPicPr>
              <p:cNvPr id="12498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82" name="TextBox 149"/>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400">
                    <a:cs typeface="Arial" pitchFamily="34" charset="0"/>
                  </a:rPr>
                  <a:t>controller</a:t>
                </a:r>
              </a:p>
              <a:p>
                <a:endParaRPr lang="en-US" altLang="en-US" sz="1800">
                  <a:cs typeface="Arial" pitchFamily="34" charset="0"/>
                </a:endParaRPr>
              </a:p>
            </p:txBody>
          </p:sp>
        </p:grpSp>
        <p:sp>
          <p:nvSpPr>
            <p:cNvPr id="124979" name="Rectangle 82"/>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grpSp>
      <p:sp>
        <p:nvSpPr>
          <p:cNvPr id="124977" name="TextBox 211"/>
          <p:cNvSpPr txBox="1">
            <a:spLocks noChangeArrowheads="1"/>
          </p:cNvSpPr>
          <p:nvPr/>
        </p:nvSpPr>
        <p:spPr bwMode="auto">
          <a:xfrm>
            <a:off x="5608638" y="846156"/>
            <a:ext cx="31337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000" i="1" dirty="0">
                <a:solidFill>
                  <a:srgbClr val="CC0000"/>
                </a:solidFill>
              </a:rPr>
              <a:t>Example: </a:t>
            </a:r>
            <a:r>
              <a:rPr lang="en-US" altLang="en-US" sz="2000" dirty="0"/>
              <a:t>datagrams from hosts h5 and h6 should be sent to h3 or h4, via s1 and from there to s2</a:t>
            </a:r>
          </a:p>
        </p:txBody>
      </p:sp>
      <p:sp>
        <p:nvSpPr>
          <p:cNvPr id="2" name="灯片编号占位符 1"/>
          <p:cNvSpPr>
            <a:spLocks noGrp="1"/>
          </p:cNvSpPr>
          <p:nvPr>
            <p:ph type="sldNum" sz="quarter" idx="4294967295"/>
          </p:nvPr>
        </p:nvSpPr>
        <p:spPr>
          <a:xfrm>
            <a:off x="6553200" y="6356350"/>
            <a:ext cx="2133600" cy="365125"/>
          </a:xfrm>
          <a:prstGeom prst="rect">
            <a:avLst/>
          </a:prstGeom>
        </p:spPr>
        <p:txBody>
          <a:bodyPr/>
          <a:lstStyle/>
          <a:p>
            <a:fld id="{6FF9F73E-F7DE-274D-BDCD-CFF588AEE931}" type="slidenum">
              <a:rPr lang="en-US" smtClean="0"/>
              <a:t>54</a:t>
            </a:fld>
            <a:endParaRPr lang="en-US"/>
          </a:p>
        </p:txBody>
      </p:sp>
      <p:sp>
        <p:nvSpPr>
          <p:cNvPr id="164" name="页脚占位符 1"/>
          <p:cNvSpPr>
            <a:spLocks noGrp="1"/>
          </p:cNvSpPr>
          <p:nvPr>
            <p:ph type="ftr" sz="quarter" idx="10"/>
          </p:nvPr>
        </p:nvSpPr>
        <p:spPr>
          <a:xfrm>
            <a:off x="2652713" y="6530283"/>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802060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lstStyle/>
          <a:p>
            <a:r>
              <a:rPr lang="en-US" dirty="0" smtClean="0"/>
              <a:t>Simple SDN Network</a:t>
            </a:r>
            <a:endParaRPr lang="en-US" dirty="0"/>
          </a:p>
        </p:txBody>
      </p:sp>
      <p:sp>
        <p:nvSpPr>
          <p:cNvPr id="4" name="Can 3"/>
          <p:cNvSpPr/>
          <p:nvPr/>
        </p:nvSpPr>
        <p:spPr>
          <a:xfrm>
            <a:off x="4030623" y="4661979"/>
            <a:ext cx="859358" cy="34984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Switch</a:t>
            </a:r>
            <a:endParaRPr lang="en-US" sz="1600" dirty="0"/>
          </a:p>
        </p:txBody>
      </p:sp>
      <p:sp>
        <p:nvSpPr>
          <p:cNvPr id="5" name="Rounded Rectangle 4"/>
          <p:cNvSpPr/>
          <p:nvPr/>
        </p:nvSpPr>
        <p:spPr>
          <a:xfrm>
            <a:off x="3543905" y="5932044"/>
            <a:ext cx="768100" cy="380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Host1</a:t>
            </a:r>
            <a:endParaRPr lang="en-US" sz="1600" dirty="0"/>
          </a:p>
        </p:txBody>
      </p:sp>
      <p:sp>
        <p:nvSpPr>
          <p:cNvPr id="7" name="Rounded Rectangle 6"/>
          <p:cNvSpPr/>
          <p:nvPr/>
        </p:nvSpPr>
        <p:spPr>
          <a:xfrm>
            <a:off x="4650426" y="5932044"/>
            <a:ext cx="768100" cy="380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Host2</a:t>
            </a:r>
            <a:endParaRPr lang="en-US" sz="1600" dirty="0"/>
          </a:p>
        </p:txBody>
      </p:sp>
      <p:sp>
        <p:nvSpPr>
          <p:cNvPr id="8" name="Rounded Rectangle 7"/>
          <p:cNvSpPr/>
          <p:nvPr/>
        </p:nvSpPr>
        <p:spPr>
          <a:xfrm>
            <a:off x="3376595" y="3118427"/>
            <a:ext cx="2186123" cy="38026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t>Controller</a:t>
            </a:r>
            <a:endParaRPr lang="en-US" sz="1600" dirty="0"/>
          </a:p>
        </p:txBody>
      </p:sp>
      <p:sp>
        <p:nvSpPr>
          <p:cNvPr id="9" name="Rounded Rectangle 8"/>
          <p:cNvSpPr/>
          <p:nvPr/>
        </p:nvSpPr>
        <p:spPr>
          <a:xfrm>
            <a:off x="3642772" y="1932325"/>
            <a:ext cx="1642668" cy="38026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t>L2 Forwarding</a:t>
            </a:r>
            <a:endParaRPr lang="en-US" sz="1600" dirty="0"/>
          </a:p>
        </p:txBody>
      </p:sp>
      <p:cxnSp>
        <p:nvCxnSpPr>
          <p:cNvPr id="11" name="Straight Connector 10"/>
          <p:cNvCxnSpPr>
            <a:stCxn id="9" idx="2"/>
            <a:endCxn id="8" idx="0"/>
          </p:cNvCxnSpPr>
          <p:nvPr/>
        </p:nvCxnSpPr>
        <p:spPr>
          <a:xfrm>
            <a:off x="4464106" y="2312586"/>
            <a:ext cx="5551" cy="805841"/>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8" idx="2"/>
            <a:endCxn id="4" idx="1"/>
          </p:cNvCxnSpPr>
          <p:nvPr/>
        </p:nvCxnSpPr>
        <p:spPr>
          <a:xfrm flipH="1">
            <a:off x="4460302" y="3498688"/>
            <a:ext cx="9355" cy="1163291"/>
          </a:xfrm>
          <a:prstGeom prst="line">
            <a:avLst/>
          </a:prstGeom>
          <a:ln cap="flat">
            <a:solidFill>
              <a:schemeClr val="accent5">
                <a:lumMod val="50000"/>
              </a:schemeClr>
            </a:solidFill>
            <a:prstDash val="dash"/>
            <a:round/>
            <a:headEnd type="oval"/>
            <a:tailEnd type="ova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5" idx="0"/>
          </p:cNvCxnSpPr>
          <p:nvPr/>
        </p:nvCxnSpPr>
        <p:spPr>
          <a:xfrm flipH="1">
            <a:off x="3927955" y="5011819"/>
            <a:ext cx="277582" cy="920225"/>
          </a:xfrm>
          <a:prstGeom prst="line">
            <a:avLst/>
          </a:prstGeom>
          <a:ln>
            <a:solidFill>
              <a:schemeClr val="accent5">
                <a:lumMod val="50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7" idx="0"/>
          </p:cNvCxnSpPr>
          <p:nvPr/>
        </p:nvCxnSpPr>
        <p:spPr>
          <a:xfrm>
            <a:off x="4737883" y="5011819"/>
            <a:ext cx="296593" cy="920225"/>
          </a:xfrm>
          <a:prstGeom prst="line">
            <a:avLst/>
          </a:prstGeom>
          <a:ln>
            <a:solidFill>
              <a:schemeClr val="accent5">
                <a:lumMod val="50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449163" y="2555349"/>
            <a:ext cx="1429398" cy="338554"/>
          </a:xfrm>
          <a:prstGeom prst="rect">
            <a:avLst/>
          </a:prstGeom>
          <a:noFill/>
        </p:spPr>
        <p:txBody>
          <a:bodyPr wrap="none" rtlCol="0">
            <a:spAutoFit/>
          </a:bodyPr>
          <a:lstStyle/>
          <a:p>
            <a:r>
              <a:rPr lang="en-US" sz="1600" dirty="0" smtClean="0"/>
              <a:t>Controller APIs</a:t>
            </a:r>
            <a:endParaRPr lang="en-US" sz="1600" dirty="0"/>
          </a:p>
        </p:txBody>
      </p:sp>
      <p:sp>
        <p:nvSpPr>
          <p:cNvPr id="19" name="TextBox 18"/>
          <p:cNvSpPr txBox="1"/>
          <p:nvPr/>
        </p:nvSpPr>
        <p:spPr>
          <a:xfrm>
            <a:off x="6457068" y="3947364"/>
            <a:ext cx="2259252" cy="338554"/>
          </a:xfrm>
          <a:prstGeom prst="rect">
            <a:avLst/>
          </a:prstGeom>
          <a:noFill/>
        </p:spPr>
        <p:txBody>
          <a:bodyPr wrap="none" rtlCol="0">
            <a:spAutoFit/>
          </a:bodyPr>
          <a:lstStyle/>
          <a:p>
            <a:r>
              <a:rPr lang="en-US" sz="1600" dirty="0" smtClean="0"/>
              <a:t>Communication Protocol</a:t>
            </a:r>
            <a:endParaRPr lang="en-US" sz="1600" dirty="0"/>
          </a:p>
        </p:txBody>
      </p:sp>
      <p:cxnSp>
        <p:nvCxnSpPr>
          <p:cNvPr id="21" name="Straight Arrow Connector 20"/>
          <p:cNvCxnSpPr/>
          <p:nvPr/>
        </p:nvCxnSpPr>
        <p:spPr>
          <a:xfrm flipH="1">
            <a:off x="4737883" y="2724626"/>
            <a:ext cx="1589434" cy="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4738185" y="4154666"/>
            <a:ext cx="1589132" cy="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525814" y="5172099"/>
            <a:ext cx="2568031" cy="338554"/>
          </a:xfrm>
          <a:prstGeom prst="rect">
            <a:avLst/>
          </a:prstGeom>
          <a:noFill/>
        </p:spPr>
        <p:txBody>
          <a:bodyPr wrap="none" rtlCol="0">
            <a:spAutoFit/>
          </a:bodyPr>
          <a:lstStyle/>
          <a:p>
            <a:r>
              <a:rPr lang="en-US" sz="1600" dirty="0" err="1" smtClean="0"/>
              <a:t>Ethernet,IP,ARP,TCP</a:t>
            </a:r>
            <a:r>
              <a:rPr lang="en-US" sz="1600" dirty="0" err="1"/>
              <a:t>,</a:t>
            </a:r>
            <a:r>
              <a:rPr lang="en-US" sz="1600" dirty="0" err="1" smtClean="0"/>
              <a:t>HTTP</a:t>
            </a:r>
            <a:r>
              <a:rPr lang="en-US" sz="1600" dirty="0" smtClean="0"/>
              <a:t>,…</a:t>
            </a:r>
            <a:endParaRPr lang="en-US" sz="1600" dirty="0"/>
          </a:p>
        </p:txBody>
      </p:sp>
      <p:cxnSp>
        <p:nvCxnSpPr>
          <p:cNvPr id="26" name="Straight Arrow Connector 25"/>
          <p:cNvCxnSpPr/>
          <p:nvPr/>
        </p:nvCxnSpPr>
        <p:spPr>
          <a:xfrm flipH="1">
            <a:off x="4973636" y="5379401"/>
            <a:ext cx="1353681" cy="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977287" y="3270242"/>
            <a:ext cx="1292841" cy="1521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90591" y="3100964"/>
            <a:ext cx="1716435" cy="338554"/>
          </a:xfrm>
          <a:prstGeom prst="rect">
            <a:avLst/>
          </a:prstGeom>
          <a:noFill/>
        </p:spPr>
        <p:txBody>
          <a:bodyPr wrap="none" rtlCol="0">
            <a:spAutoFit/>
          </a:bodyPr>
          <a:lstStyle/>
          <a:p>
            <a:r>
              <a:rPr lang="en-US" sz="1600" dirty="0" smtClean="0"/>
              <a:t>POX, Floodlight, …</a:t>
            </a:r>
          </a:p>
        </p:txBody>
      </p:sp>
      <p:cxnSp>
        <p:nvCxnSpPr>
          <p:cNvPr id="31" name="Straight Arrow Connector 30"/>
          <p:cNvCxnSpPr/>
          <p:nvPr/>
        </p:nvCxnSpPr>
        <p:spPr>
          <a:xfrm flipV="1">
            <a:off x="2349929" y="4831257"/>
            <a:ext cx="1578026" cy="1521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06101" y="4661979"/>
            <a:ext cx="2028620" cy="338554"/>
          </a:xfrm>
          <a:prstGeom prst="rect">
            <a:avLst/>
          </a:prstGeom>
          <a:noFill/>
        </p:spPr>
        <p:txBody>
          <a:bodyPr wrap="none" rtlCol="0">
            <a:spAutoFit/>
          </a:bodyPr>
          <a:lstStyle/>
          <a:p>
            <a:r>
              <a:rPr lang="en-US" sz="1600" dirty="0" smtClean="0"/>
              <a:t>Software or Hardware</a:t>
            </a:r>
          </a:p>
        </p:txBody>
      </p:sp>
      <p:sp>
        <p:nvSpPr>
          <p:cNvPr id="3" name="灯片编号占位符 2"/>
          <p:cNvSpPr>
            <a:spLocks noGrp="1"/>
          </p:cNvSpPr>
          <p:nvPr>
            <p:ph type="sldNum" sz="quarter" idx="12"/>
          </p:nvPr>
        </p:nvSpPr>
        <p:spPr/>
        <p:txBody>
          <a:bodyPr/>
          <a:lstStyle/>
          <a:p>
            <a:fld id="{6FF9F73E-F7DE-274D-BDCD-CFF588AEE931}" type="slidenum">
              <a:rPr lang="en-US" smtClean="0"/>
              <a:t>55</a:t>
            </a:fld>
            <a:endParaRPr lang="en-US"/>
          </a:p>
        </p:txBody>
      </p:sp>
      <p:sp>
        <p:nvSpPr>
          <p:cNvPr id="23"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6547144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normAutofit fontScale="90000"/>
          </a:bodyPr>
          <a:lstStyle/>
          <a:p>
            <a:r>
              <a:rPr lang="en-US" dirty="0" smtClean="0"/>
              <a:t>Communication Protocol: OpenFlow</a:t>
            </a:r>
            <a:br>
              <a:rPr lang="en-US" dirty="0" smtClean="0"/>
            </a:br>
            <a:r>
              <a:rPr lang="en-US" sz="2400" i="1" dirty="0" smtClean="0">
                <a:solidFill>
                  <a:schemeClr val="accent1">
                    <a:lumMod val="50000"/>
                  </a:schemeClr>
                </a:solidFill>
              </a:rPr>
              <a:t>(Main Components)</a:t>
            </a:r>
            <a:endParaRPr lang="en-US" i="1" dirty="0">
              <a:solidFill>
                <a:schemeClr val="accent1">
                  <a:lumMod val="50000"/>
                </a:schemeClr>
              </a:solidFill>
            </a:endParaRPr>
          </a:p>
        </p:txBody>
      </p:sp>
      <p:sp>
        <p:nvSpPr>
          <p:cNvPr id="10" name="Content Placeholder 9"/>
          <p:cNvSpPr>
            <a:spLocks noGrp="1"/>
          </p:cNvSpPr>
          <p:nvPr>
            <p:ph idx="1"/>
          </p:nvPr>
        </p:nvSpPr>
        <p:spPr/>
        <p:txBody>
          <a:bodyPr/>
          <a:lstStyle/>
          <a:p>
            <a:r>
              <a:rPr lang="en-US" dirty="0" smtClean="0"/>
              <a:t>Flow tables</a:t>
            </a:r>
          </a:p>
          <a:p>
            <a:pPr lvl="1"/>
            <a:r>
              <a:rPr lang="en-US" dirty="0" smtClean="0"/>
              <a:t>Matching</a:t>
            </a:r>
          </a:p>
          <a:p>
            <a:pPr lvl="1"/>
            <a:r>
              <a:rPr lang="en-US" dirty="0" smtClean="0"/>
              <a:t>Manipulation</a:t>
            </a:r>
          </a:p>
          <a:p>
            <a:pPr lvl="1"/>
            <a:r>
              <a:rPr lang="en-US" dirty="0" smtClean="0"/>
              <a:t>Counters</a:t>
            </a:r>
          </a:p>
          <a:p>
            <a:r>
              <a:rPr lang="en-US" dirty="0" smtClean="0"/>
              <a:t>Communication messages</a:t>
            </a:r>
          </a:p>
          <a:p>
            <a:pPr lvl="1"/>
            <a:r>
              <a:rPr lang="en-US" dirty="0" smtClean="0"/>
              <a:t>Controller to switch</a:t>
            </a:r>
          </a:p>
          <a:p>
            <a:pPr lvl="1"/>
            <a:r>
              <a:rPr lang="en-US" dirty="0" smtClean="0"/>
              <a:t>Asynchronous</a:t>
            </a:r>
          </a:p>
          <a:p>
            <a:pPr lvl="1"/>
            <a:r>
              <a:rPr lang="en-US" dirty="0" smtClean="0"/>
              <a:t>Symmetric</a:t>
            </a:r>
          </a:p>
          <a:p>
            <a:pPr lvl="1"/>
            <a:endParaRPr lang="en-US" dirty="0"/>
          </a:p>
        </p:txBody>
      </p:sp>
      <p:grpSp>
        <p:nvGrpSpPr>
          <p:cNvPr id="40" name="Group 39"/>
          <p:cNvGrpSpPr/>
          <p:nvPr/>
        </p:nvGrpSpPr>
        <p:grpSpPr>
          <a:xfrm>
            <a:off x="6390106" y="2194268"/>
            <a:ext cx="2296694" cy="3931895"/>
            <a:chOff x="3346177" y="2053407"/>
            <a:chExt cx="2296694" cy="3931895"/>
          </a:xfrm>
        </p:grpSpPr>
        <p:sp>
          <p:nvSpPr>
            <p:cNvPr id="23" name="Rectangle 22"/>
            <p:cNvSpPr/>
            <p:nvPr/>
          </p:nvSpPr>
          <p:spPr>
            <a:xfrm>
              <a:off x="3346177" y="2053407"/>
              <a:ext cx="2296694" cy="5247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Controller</a:t>
              </a:r>
              <a:endParaRPr lang="en-US" dirty="0"/>
            </a:p>
          </p:txBody>
        </p:sp>
        <p:sp>
          <p:nvSpPr>
            <p:cNvPr id="26" name="Rectangle 25"/>
            <p:cNvSpPr/>
            <p:nvPr/>
          </p:nvSpPr>
          <p:spPr>
            <a:xfrm>
              <a:off x="3346177" y="4259806"/>
              <a:ext cx="2296694" cy="17254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r>
                <a:rPr lang="en-US" dirty="0" smtClean="0"/>
                <a:t>Pipeline</a:t>
              </a:r>
              <a:endParaRPr lang="en-US" dirty="0"/>
            </a:p>
          </p:txBody>
        </p:sp>
        <p:cxnSp>
          <p:nvCxnSpPr>
            <p:cNvPr id="13" name="Straight Connector 12"/>
            <p:cNvCxnSpPr>
              <a:stCxn id="23" idx="2"/>
              <a:endCxn id="26" idx="0"/>
            </p:cNvCxnSpPr>
            <p:nvPr/>
          </p:nvCxnSpPr>
          <p:spPr>
            <a:xfrm>
              <a:off x="4494524" y="2578167"/>
              <a:ext cx="0" cy="1681639"/>
            </a:xfrm>
            <a:prstGeom prst="line">
              <a:avLst/>
            </a:prstGeom>
            <a:ln cap="flat">
              <a:solidFill>
                <a:schemeClr val="accent5">
                  <a:lumMod val="50000"/>
                </a:schemeClr>
              </a:solidFill>
              <a:prstDash val="dash"/>
              <a:round/>
              <a:headEnd type="arrow"/>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346177" y="4259806"/>
              <a:ext cx="2296694" cy="5247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Secure Channel</a:t>
              </a:r>
              <a:endParaRPr lang="en-US" dirty="0"/>
            </a:p>
          </p:txBody>
        </p:sp>
        <p:sp>
          <p:nvSpPr>
            <p:cNvPr id="30" name="Rectangle 29"/>
            <p:cNvSpPr/>
            <p:nvPr/>
          </p:nvSpPr>
          <p:spPr>
            <a:xfrm>
              <a:off x="3414924" y="5095788"/>
              <a:ext cx="661330" cy="5247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Flow Table</a:t>
              </a:r>
              <a:endParaRPr lang="en-US" sz="1400" dirty="0"/>
            </a:p>
          </p:txBody>
        </p:sp>
        <p:sp>
          <p:nvSpPr>
            <p:cNvPr id="31" name="Rectangle 30"/>
            <p:cNvSpPr/>
            <p:nvPr/>
          </p:nvSpPr>
          <p:spPr>
            <a:xfrm>
              <a:off x="4898191" y="5095788"/>
              <a:ext cx="661330" cy="5247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Flow Table</a:t>
              </a:r>
              <a:endParaRPr lang="en-US" sz="1400" dirty="0"/>
            </a:p>
          </p:txBody>
        </p:sp>
        <p:cxnSp>
          <p:nvCxnSpPr>
            <p:cNvPr id="33" name="Straight Arrow Connector 32"/>
            <p:cNvCxnSpPr>
              <a:stCxn id="30" idx="3"/>
            </p:cNvCxnSpPr>
            <p:nvPr/>
          </p:nvCxnSpPr>
          <p:spPr>
            <a:xfrm flipV="1">
              <a:off x="4076254" y="5354069"/>
              <a:ext cx="243357" cy="40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319611" y="5361670"/>
              <a:ext cx="372948"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4654534" y="5354369"/>
              <a:ext cx="243357" cy="40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3" name="灯片编号占位符 2"/>
          <p:cNvSpPr>
            <a:spLocks noGrp="1"/>
          </p:cNvSpPr>
          <p:nvPr>
            <p:ph type="sldNum" sz="quarter" idx="12"/>
          </p:nvPr>
        </p:nvSpPr>
        <p:spPr/>
        <p:txBody>
          <a:bodyPr/>
          <a:lstStyle/>
          <a:p>
            <a:fld id="{6FF9F73E-F7DE-274D-BDCD-CFF588AEE931}" type="slidenum">
              <a:rPr lang="en-US" smtClean="0"/>
              <a:t>56</a:t>
            </a:fld>
            <a:endParaRPr lang="en-US"/>
          </a:p>
        </p:txBody>
      </p:sp>
      <p:sp>
        <p:nvSpPr>
          <p:cNvPr id="15"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2701000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normAutofit/>
          </a:bodyPr>
          <a:lstStyle/>
          <a:p>
            <a:r>
              <a:rPr lang="en-US" dirty="0" smtClean="0"/>
              <a:t>OpenFlow: Flow Tables</a:t>
            </a:r>
            <a:br>
              <a:rPr lang="en-US" dirty="0" smtClean="0"/>
            </a:br>
            <a:r>
              <a:rPr lang="en-US" sz="2400" i="1" dirty="0" smtClean="0">
                <a:solidFill>
                  <a:srgbClr val="4F81BD">
                    <a:lumMod val="50000"/>
                  </a:srgbClr>
                </a:solidFill>
              </a:rPr>
              <a:t>(Structure)</a:t>
            </a:r>
            <a:endParaRPr lang="en-US" dirty="0"/>
          </a:p>
        </p:txBody>
      </p:sp>
      <p:sp>
        <p:nvSpPr>
          <p:cNvPr id="10" name="Content Placeholder 9"/>
          <p:cNvSpPr>
            <a:spLocks noGrp="1"/>
          </p:cNvSpPr>
          <p:nvPr>
            <p:ph idx="1"/>
          </p:nvPr>
        </p:nvSpPr>
        <p:spPr/>
        <p:txBody>
          <a:bodyPr/>
          <a:lstStyle/>
          <a:p>
            <a:r>
              <a:rPr lang="en-US" dirty="0" smtClean="0"/>
              <a:t>A </a:t>
            </a:r>
            <a:r>
              <a:rPr lang="en-US" i="1" dirty="0" smtClean="0">
                <a:solidFill>
                  <a:srgbClr val="800000"/>
                </a:solidFill>
              </a:rPr>
              <a:t>flow-table </a:t>
            </a:r>
            <a:r>
              <a:rPr lang="en-US" dirty="0" smtClean="0"/>
              <a:t>consists of</a:t>
            </a:r>
          </a:p>
          <a:p>
            <a:pPr lvl="1"/>
            <a:r>
              <a:rPr lang="en-US" dirty="0" smtClean="0"/>
              <a:t>a set of flow entries</a:t>
            </a:r>
          </a:p>
          <a:p>
            <a:endParaRPr lang="en-US" dirty="0"/>
          </a:p>
          <a:p>
            <a:pPr lvl="1"/>
            <a:endParaRPr lang="en-US" dirty="0" smtClean="0"/>
          </a:p>
          <a:p>
            <a:pPr lvl="1"/>
            <a:r>
              <a:rPr lang="en-US" dirty="0" smtClean="0"/>
              <a:t>a table miss configuration</a:t>
            </a:r>
          </a:p>
          <a:p>
            <a:pPr lvl="2"/>
            <a:r>
              <a:rPr lang="en-US" dirty="0" smtClean="0"/>
              <a:t>Drop packet</a:t>
            </a:r>
          </a:p>
          <a:p>
            <a:pPr lvl="2"/>
            <a:r>
              <a:rPr lang="en-US" dirty="0" smtClean="0"/>
              <a:t>Send to controller</a:t>
            </a:r>
          </a:p>
          <a:p>
            <a:pPr lvl="2"/>
            <a:r>
              <a:rPr lang="en-US" dirty="0" smtClean="0"/>
              <a:t>Process using the next flow-table</a:t>
            </a:r>
          </a:p>
          <a:p>
            <a:pPr marL="0" indent="0">
              <a:buNone/>
            </a:pPr>
            <a:endParaRPr lang="en-US" dirty="0" smtClean="0"/>
          </a:p>
          <a:p>
            <a:endParaRPr lang="en-US" i="1" dirty="0" smtClean="0">
              <a:solidFill>
                <a:srgbClr val="800000"/>
              </a:solidFill>
            </a:endParaRPr>
          </a:p>
        </p:txBody>
      </p:sp>
      <p:graphicFrame>
        <p:nvGraphicFramePr>
          <p:cNvPr id="3" name="Table 2"/>
          <p:cNvGraphicFramePr>
            <a:graphicFrameLocks noGrp="1"/>
          </p:cNvGraphicFramePr>
          <p:nvPr>
            <p:extLst/>
          </p:nvPr>
        </p:nvGraphicFramePr>
        <p:xfrm>
          <a:off x="1524000" y="2880006"/>
          <a:ext cx="6096000" cy="370840"/>
        </p:xfrm>
        <a:graphic>
          <a:graphicData uri="http://schemas.openxmlformats.org/drawingml/2006/table">
            <a:tbl>
              <a:tblPr firstRow="1" bandRow="1">
                <a:tableStyleId>{22838BEF-8BB2-4498-84A7-C5851F593DF1}</a:tableStyleId>
              </a:tblPr>
              <a:tblGrid>
                <a:gridCol w="2032000"/>
                <a:gridCol w="2032000"/>
                <a:gridCol w="2032000"/>
              </a:tblGrid>
              <a:tr h="370840">
                <a:tc>
                  <a:txBody>
                    <a:bodyPr/>
                    <a:lstStyle/>
                    <a:p>
                      <a:pPr algn="ctr"/>
                      <a:r>
                        <a:rPr lang="en-US" b="0" dirty="0" smtClean="0"/>
                        <a:t>Match fields</a:t>
                      </a:r>
                      <a:endParaRPr lang="en-US" b="0" dirty="0"/>
                    </a:p>
                  </a:txBody>
                  <a:tcPr/>
                </a:tc>
                <a:tc>
                  <a:txBody>
                    <a:bodyPr/>
                    <a:lstStyle/>
                    <a:p>
                      <a:pPr algn="ctr"/>
                      <a:r>
                        <a:rPr lang="en-US" b="0" dirty="0" smtClean="0"/>
                        <a:t>Counters</a:t>
                      </a:r>
                      <a:endParaRPr lang="en-US" b="0" dirty="0"/>
                    </a:p>
                  </a:txBody>
                  <a:tcPr/>
                </a:tc>
                <a:tc>
                  <a:txBody>
                    <a:bodyPr/>
                    <a:lstStyle/>
                    <a:p>
                      <a:pPr algn="ctr"/>
                      <a:r>
                        <a:rPr lang="en-US" b="0" dirty="0" smtClean="0"/>
                        <a:t>Instructions</a:t>
                      </a:r>
                      <a:endParaRPr lang="en-US" b="0" dirty="0"/>
                    </a:p>
                  </a:txBody>
                  <a:tcPr/>
                </a:tc>
              </a:tr>
            </a:tbl>
          </a:graphicData>
        </a:graphic>
      </p:graphicFrame>
      <p:sp>
        <p:nvSpPr>
          <p:cNvPr id="4" name="灯片编号占位符 3"/>
          <p:cNvSpPr>
            <a:spLocks noGrp="1"/>
          </p:cNvSpPr>
          <p:nvPr>
            <p:ph type="sldNum" sz="quarter" idx="12"/>
          </p:nvPr>
        </p:nvSpPr>
        <p:spPr/>
        <p:txBody>
          <a:bodyPr/>
          <a:lstStyle/>
          <a:p>
            <a:fld id="{6FF9F73E-F7DE-274D-BDCD-CFF588AEE931}" type="slidenum">
              <a:rPr lang="en-US" smtClean="0"/>
              <a:t>57</a:t>
            </a:fld>
            <a:endParaRPr lang="en-US"/>
          </a:p>
        </p:txBody>
      </p:sp>
      <p:sp>
        <p:nvSpPr>
          <p:cNvPr id="6"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5986738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normAutofit/>
          </a:bodyPr>
          <a:lstStyle/>
          <a:p>
            <a:r>
              <a:rPr lang="en-US" dirty="0" smtClean="0"/>
              <a:t>OpenFlow: Flow Tables</a:t>
            </a:r>
            <a:br>
              <a:rPr lang="en-US" dirty="0" smtClean="0"/>
            </a:br>
            <a:r>
              <a:rPr lang="en-US" sz="2400" i="1" dirty="0" smtClean="0">
                <a:solidFill>
                  <a:srgbClr val="4F81BD">
                    <a:lumMod val="50000"/>
                  </a:srgbClr>
                </a:solidFill>
              </a:rPr>
              <a:t>(Processing)</a:t>
            </a:r>
            <a:endParaRPr lang="en-US" dirty="0"/>
          </a:p>
        </p:txBody>
      </p:sp>
      <p:sp>
        <p:nvSpPr>
          <p:cNvPr id="10" name="Content Placeholder 9"/>
          <p:cNvSpPr>
            <a:spLocks noGrp="1"/>
          </p:cNvSpPr>
          <p:nvPr>
            <p:ph idx="1"/>
          </p:nvPr>
        </p:nvSpPr>
        <p:spPr/>
        <p:txBody>
          <a:bodyPr>
            <a:normAutofit fontScale="92500" lnSpcReduction="10000"/>
          </a:bodyPr>
          <a:lstStyle/>
          <a:p>
            <a:r>
              <a:rPr lang="en-US" dirty="0" smtClean="0"/>
              <a:t>Pipeline processing</a:t>
            </a:r>
          </a:p>
          <a:p>
            <a:endParaRPr lang="en-US" dirty="0"/>
          </a:p>
          <a:p>
            <a:endParaRPr lang="en-US" dirty="0" smtClean="0"/>
          </a:p>
          <a:p>
            <a:endParaRPr lang="en-US" dirty="0"/>
          </a:p>
          <a:p>
            <a:r>
              <a:rPr lang="en-US" dirty="0" smtClean="0"/>
              <a:t>Per table processing</a:t>
            </a:r>
          </a:p>
          <a:p>
            <a:pPr marL="914400" lvl="1" indent="-457200">
              <a:buFont typeface="+mj-lt"/>
              <a:buAutoNum type="arabicPeriod"/>
            </a:pPr>
            <a:r>
              <a:rPr lang="en-US" sz="2000" dirty="0" smtClean="0"/>
              <a:t>Find </a:t>
            </a:r>
            <a:r>
              <a:rPr lang="en-US" sz="2000" dirty="0"/>
              <a:t>highest-priority matching ﬂow </a:t>
            </a:r>
            <a:r>
              <a:rPr lang="en-US" sz="2000" dirty="0" smtClean="0"/>
              <a:t>entry</a:t>
            </a:r>
          </a:p>
          <a:p>
            <a:pPr marL="914400" lvl="1" indent="-457200">
              <a:buFont typeface="+mj-lt"/>
              <a:buAutoNum type="arabicPeriod"/>
            </a:pPr>
            <a:r>
              <a:rPr lang="en-US" sz="2000" dirty="0" smtClean="0"/>
              <a:t>Apply instructions</a:t>
            </a:r>
          </a:p>
          <a:p>
            <a:pPr marL="1314450" lvl="2" indent="-457200">
              <a:buFont typeface="+mj-lt"/>
              <a:buAutoNum type="romanUcPeriod"/>
            </a:pPr>
            <a:r>
              <a:rPr lang="en-US" sz="1400" dirty="0" smtClean="0"/>
              <a:t>Modify packet &amp; update match fields</a:t>
            </a:r>
          </a:p>
          <a:p>
            <a:pPr marL="1314450" lvl="2" indent="-457200">
              <a:buFont typeface="+mj-lt"/>
              <a:buAutoNum type="romanUcPeriod"/>
            </a:pPr>
            <a:r>
              <a:rPr lang="en-US" sz="1400" dirty="0" smtClean="0"/>
              <a:t>Update action set</a:t>
            </a:r>
          </a:p>
          <a:p>
            <a:pPr marL="1314450" lvl="2" indent="-457200">
              <a:buFont typeface="+mj-lt"/>
              <a:buAutoNum type="romanUcPeriod"/>
            </a:pPr>
            <a:r>
              <a:rPr lang="en-US" sz="1400" dirty="0" smtClean="0"/>
              <a:t>Update metadata</a:t>
            </a:r>
          </a:p>
          <a:p>
            <a:pPr marL="914400" lvl="1" indent="-457200">
              <a:buFont typeface="+mj-lt"/>
              <a:buAutoNum type="arabicPeriod"/>
            </a:pPr>
            <a:r>
              <a:rPr lang="en-US" sz="2000" dirty="0" smtClean="0"/>
              <a:t>Send match data and action set to</a:t>
            </a:r>
            <a:br>
              <a:rPr lang="en-US" sz="2000" dirty="0" smtClean="0"/>
            </a:br>
            <a:r>
              <a:rPr lang="en-US" sz="2000" dirty="0" smtClean="0"/>
              <a:t>next table</a:t>
            </a:r>
          </a:p>
          <a:p>
            <a:pPr marL="914400" lvl="1" indent="-457200">
              <a:buFont typeface="+mj-lt"/>
              <a:buAutoNum type="arabicPeriod"/>
            </a:pPr>
            <a:endParaRPr lang="en-US" dirty="0" smtClean="0"/>
          </a:p>
        </p:txBody>
      </p:sp>
      <p:pic>
        <p:nvPicPr>
          <p:cNvPr id="4" name="Picture 3" descr="Screen Shot 2014-02-26 at 7.5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696" y="2115242"/>
            <a:ext cx="4988608" cy="1367844"/>
          </a:xfrm>
          <a:prstGeom prst="rect">
            <a:avLst/>
          </a:prstGeom>
        </p:spPr>
      </p:pic>
      <p:pic>
        <p:nvPicPr>
          <p:cNvPr id="5" name="Picture 4" descr="Screen Shot 2014-02-26 at 7.56.33 PM.png"/>
          <p:cNvPicPr>
            <a:picLocks noChangeAspect="1"/>
          </p:cNvPicPr>
          <p:nvPr/>
        </p:nvPicPr>
        <p:blipFill rotWithShape="1">
          <a:blip r:embed="rId3">
            <a:extLst>
              <a:ext uri="{28A0092B-C50C-407E-A947-70E740481C1C}">
                <a14:useLocalDpi xmlns:a14="http://schemas.microsoft.com/office/drawing/2010/main" val="0"/>
              </a:ext>
            </a:extLst>
          </a:blip>
          <a:srcRect l="4101" t="7418" r="2087" b="3569"/>
          <a:stretch/>
        </p:blipFill>
        <p:spPr>
          <a:xfrm>
            <a:off x="5178968" y="4350204"/>
            <a:ext cx="3505882" cy="1642726"/>
          </a:xfrm>
          <a:prstGeom prst="rect">
            <a:avLst/>
          </a:prstGeom>
        </p:spPr>
      </p:pic>
      <p:sp>
        <p:nvSpPr>
          <p:cNvPr id="3" name="灯片编号占位符 2"/>
          <p:cNvSpPr>
            <a:spLocks noGrp="1"/>
          </p:cNvSpPr>
          <p:nvPr>
            <p:ph type="sldNum" sz="quarter" idx="12"/>
          </p:nvPr>
        </p:nvSpPr>
        <p:spPr/>
        <p:txBody>
          <a:bodyPr/>
          <a:lstStyle/>
          <a:p>
            <a:fld id="{6FF9F73E-F7DE-274D-BDCD-CFF588AEE931}" type="slidenum">
              <a:rPr lang="en-US" smtClean="0"/>
              <a:t>58</a:t>
            </a:fld>
            <a:endParaRPr lang="en-US"/>
          </a:p>
        </p:txBody>
      </p:sp>
      <p:sp>
        <p:nvSpPr>
          <p:cNvPr id="7"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1459638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normAutofit fontScale="90000"/>
          </a:bodyPr>
          <a:lstStyle/>
          <a:p>
            <a:r>
              <a:rPr lang="en-US" dirty="0" smtClean="0"/>
              <a:t>OpenFlow: Communication Messages</a:t>
            </a:r>
            <a:br>
              <a:rPr lang="en-US" dirty="0" smtClean="0"/>
            </a:br>
            <a:r>
              <a:rPr lang="en-US" sz="2400" i="1" dirty="0" smtClean="0">
                <a:solidFill>
                  <a:srgbClr val="4F81BD">
                    <a:lumMod val="50000"/>
                  </a:srgbClr>
                </a:solidFill>
              </a:rPr>
              <a:t>(Asynchronous)</a:t>
            </a:r>
            <a:endParaRPr lang="en-US" dirty="0"/>
          </a:p>
        </p:txBody>
      </p:sp>
      <p:sp>
        <p:nvSpPr>
          <p:cNvPr id="3" name="Content Placeholder 2"/>
          <p:cNvSpPr>
            <a:spLocks noGrp="1"/>
          </p:cNvSpPr>
          <p:nvPr>
            <p:ph idx="1"/>
          </p:nvPr>
        </p:nvSpPr>
        <p:spPr/>
        <p:txBody>
          <a:bodyPr>
            <a:normAutofit/>
          </a:bodyPr>
          <a:lstStyle/>
          <a:p>
            <a:r>
              <a:rPr lang="en-US" dirty="0" smtClean="0"/>
              <a:t>Packet in</a:t>
            </a:r>
            <a:br>
              <a:rPr lang="en-US" dirty="0" smtClean="0"/>
            </a:br>
            <a:r>
              <a:rPr lang="en-US" sz="2000" dirty="0" smtClean="0">
                <a:solidFill>
                  <a:srgbClr val="254061"/>
                </a:solidFill>
              </a:rPr>
              <a:t>All packets that do not have a matching flow entry are encapsulated and sent to the controller</a:t>
            </a:r>
          </a:p>
          <a:p>
            <a:endParaRPr lang="en-US" dirty="0" smtClean="0"/>
          </a:p>
          <a:p>
            <a:r>
              <a:rPr lang="en-US" dirty="0" smtClean="0"/>
              <a:t>Flow removed</a:t>
            </a:r>
            <a:r>
              <a:rPr lang="en-US" dirty="0"/>
              <a:t/>
            </a:r>
            <a:br>
              <a:rPr lang="en-US" dirty="0"/>
            </a:br>
            <a:r>
              <a:rPr lang="en-US" sz="2000" dirty="0" smtClean="0">
                <a:solidFill>
                  <a:srgbClr val="254061"/>
                </a:solidFill>
              </a:rPr>
              <a:t>Sent to controller when flow expires due to idle or hard timeouts</a:t>
            </a:r>
            <a:endParaRPr lang="en-US" dirty="0"/>
          </a:p>
          <a:p>
            <a:endParaRPr lang="en-US" dirty="0" smtClean="0"/>
          </a:p>
          <a:p>
            <a:r>
              <a:rPr lang="en-US" dirty="0" smtClean="0"/>
              <a:t>Port status</a:t>
            </a:r>
            <a:r>
              <a:rPr lang="en-US" dirty="0"/>
              <a:t/>
            </a:r>
            <a:br>
              <a:rPr lang="en-US" dirty="0"/>
            </a:br>
            <a:r>
              <a:rPr lang="en-US" sz="2000" dirty="0" smtClean="0">
                <a:solidFill>
                  <a:srgbClr val="254061"/>
                </a:solidFill>
              </a:rPr>
              <a:t>Generated if a port is brought down</a:t>
            </a:r>
            <a:endParaRPr lang="en-US" sz="2000" dirty="0"/>
          </a:p>
          <a:p>
            <a:endParaRPr lang="en-US" dirty="0"/>
          </a:p>
        </p:txBody>
      </p:sp>
      <p:sp>
        <p:nvSpPr>
          <p:cNvPr id="4" name="灯片编号占位符 3"/>
          <p:cNvSpPr>
            <a:spLocks noGrp="1"/>
          </p:cNvSpPr>
          <p:nvPr>
            <p:ph type="sldNum" sz="quarter" idx="12"/>
          </p:nvPr>
        </p:nvSpPr>
        <p:spPr/>
        <p:txBody>
          <a:bodyPr/>
          <a:lstStyle/>
          <a:p>
            <a:fld id="{6FF9F73E-F7DE-274D-BDCD-CFF588AEE931}" type="slidenum">
              <a:rPr lang="en-US" smtClean="0"/>
              <a:t>59</a:t>
            </a:fld>
            <a:endParaRPr lang="en-US"/>
          </a:p>
        </p:txBody>
      </p:sp>
      <p:sp>
        <p:nvSpPr>
          <p:cNvPr id="5"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9581140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0"/>
          </p:nvPr>
        </p:nvSpPr>
        <p:spPr/>
        <p:txBody>
          <a:bodyPr/>
          <a:lstStyle/>
          <a:p>
            <a:pPr>
              <a:defRPr/>
            </a:pPr>
            <a:r>
              <a:rPr lang="en-US"/>
              <a:t>CSci4211:                  Weekly Summary </a:t>
            </a:r>
          </a:p>
        </p:txBody>
      </p:sp>
      <p:sp>
        <p:nvSpPr>
          <p:cNvPr id="210946" name="Slide Number Placeholder 5"/>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8F185CD-2B95-F44A-A6D8-A852A773C920}" type="slidenum">
              <a:rPr lang="en-US" sz="1200">
                <a:latin typeface="Comic Sans MS" charset="0"/>
              </a:rPr>
              <a:pPr/>
              <a:t>6</a:t>
            </a:fld>
            <a:endParaRPr lang="en-US" sz="1200">
              <a:latin typeface="Comic Sans MS" charset="0"/>
            </a:endParaRPr>
          </a:p>
        </p:txBody>
      </p:sp>
      <p:sp>
        <p:nvSpPr>
          <p:cNvPr id="210947" name="Rectangle 2"/>
          <p:cNvSpPr>
            <a:spLocks noGrp="1" noChangeArrowheads="1"/>
          </p:cNvSpPr>
          <p:nvPr>
            <p:ph type="title"/>
          </p:nvPr>
        </p:nvSpPr>
        <p:spPr>
          <a:xfrm>
            <a:off x="600075" y="476250"/>
            <a:ext cx="7772400" cy="1143000"/>
          </a:xfrm>
        </p:spPr>
        <p:txBody>
          <a:bodyPr/>
          <a:lstStyle/>
          <a:p>
            <a:r>
              <a:rPr lang="en-US" sz="3600">
                <a:latin typeface="Comic Sans MS" charset="0"/>
              </a:rPr>
              <a:t>TCP Congestion Avoidance</a:t>
            </a:r>
          </a:p>
        </p:txBody>
      </p:sp>
      <p:sp>
        <p:nvSpPr>
          <p:cNvPr id="210948" name="Text Box 3"/>
          <p:cNvSpPr txBox="1">
            <a:spLocks noChangeArrowheads="1"/>
          </p:cNvSpPr>
          <p:nvPr/>
        </p:nvSpPr>
        <p:spPr bwMode="auto">
          <a:xfrm>
            <a:off x="533400" y="2127250"/>
            <a:ext cx="4092575" cy="337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Arial" charset="0"/>
              </a:rPr>
              <a:t>/* slowstart is over        */ </a:t>
            </a:r>
          </a:p>
          <a:p>
            <a:r>
              <a:rPr lang="en-US">
                <a:latin typeface="Arial" charset="0"/>
              </a:rPr>
              <a:t>/* Congwin &gt; </a:t>
            </a:r>
            <a:r>
              <a:rPr lang="en-US">
                <a:solidFill>
                  <a:schemeClr val="accent2"/>
                </a:solidFill>
                <a:latin typeface="Arial" charset="0"/>
              </a:rPr>
              <a:t>threshold</a:t>
            </a:r>
            <a:r>
              <a:rPr lang="en-US">
                <a:latin typeface="Arial" charset="0"/>
              </a:rPr>
              <a:t> */</a:t>
            </a:r>
          </a:p>
          <a:p>
            <a:r>
              <a:rPr lang="en-US">
                <a:latin typeface="Arial" charset="0"/>
              </a:rPr>
              <a:t>Until (loss event) {</a:t>
            </a:r>
          </a:p>
          <a:p>
            <a:r>
              <a:rPr lang="en-US">
                <a:latin typeface="Arial" charset="0"/>
              </a:rPr>
              <a:t>  every W segments ACKed:</a:t>
            </a:r>
          </a:p>
          <a:p>
            <a:r>
              <a:rPr lang="en-US">
                <a:latin typeface="Arial" charset="0"/>
              </a:rPr>
              <a:t>      Congwin++</a:t>
            </a:r>
          </a:p>
          <a:p>
            <a:r>
              <a:rPr lang="en-US">
                <a:latin typeface="Arial" charset="0"/>
              </a:rPr>
              <a:t>  }</a:t>
            </a:r>
          </a:p>
          <a:p>
            <a:r>
              <a:rPr lang="en-US">
                <a:solidFill>
                  <a:schemeClr val="accent2"/>
                </a:solidFill>
                <a:latin typeface="Arial" charset="0"/>
              </a:rPr>
              <a:t>Threshold: = Congwin/2</a:t>
            </a:r>
          </a:p>
          <a:p>
            <a:r>
              <a:rPr lang="en-US">
                <a:latin typeface="Arial" charset="0"/>
              </a:rPr>
              <a:t>Congwin = 1</a:t>
            </a:r>
          </a:p>
          <a:p>
            <a:r>
              <a:rPr lang="en-US">
                <a:latin typeface="Arial" charset="0"/>
              </a:rPr>
              <a:t>perform slowstart</a:t>
            </a:r>
          </a:p>
        </p:txBody>
      </p:sp>
      <p:sp>
        <p:nvSpPr>
          <p:cNvPr id="210949" name="Rectangle 4"/>
          <p:cNvSpPr>
            <a:spLocks noChangeArrowheads="1"/>
          </p:cNvSpPr>
          <p:nvPr/>
        </p:nvSpPr>
        <p:spPr bwMode="auto">
          <a:xfrm>
            <a:off x="561975" y="1847850"/>
            <a:ext cx="4067175" cy="3762375"/>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10950" name="Rectangle 5"/>
          <p:cNvSpPr>
            <a:spLocks noChangeArrowheads="1"/>
          </p:cNvSpPr>
          <p:nvPr/>
        </p:nvSpPr>
        <p:spPr bwMode="auto">
          <a:xfrm>
            <a:off x="676275" y="1695450"/>
            <a:ext cx="3133725" cy="304800"/>
          </a:xfrm>
          <a:prstGeom prst="rect">
            <a:avLst/>
          </a:prstGeom>
          <a:solidFill>
            <a:schemeClr val="bg1"/>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wrap="none" anchor="ctr"/>
          <a:lstStyle/>
          <a:p>
            <a:endParaRPr lang="en-US"/>
          </a:p>
        </p:txBody>
      </p:sp>
      <p:pic>
        <p:nvPicPr>
          <p:cNvPr id="210951" name="Picture 6" descr="C:\temp\congwi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75" y="2324100"/>
            <a:ext cx="3971925" cy="3284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0952" name="Text Box 7"/>
          <p:cNvSpPr txBox="1">
            <a:spLocks noChangeArrowheads="1"/>
          </p:cNvSpPr>
          <p:nvPr/>
        </p:nvSpPr>
        <p:spPr bwMode="auto">
          <a:xfrm>
            <a:off x="633413" y="1612900"/>
            <a:ext cx="39862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rgbClr val="FF0000"/>
                </a:solidFill>
              </a:rPr>
              <a:t>Congestion Avoidance</a:t>
            </a:r>
            <a:endParaRPr lang="en-US">
              <a:latin typeface="Arial" charset="0"/>
            </a:endParaRPr>
          </a:p>
        </p:txBody>
      </p:sp>
    </p:spTree>
    <p:extLst>
      <p:ext uri="{BB962C8B-B14F-4D97-AF65-F5344CB8AC3E}">
        <p14:creationId xmlns:p14="http://schemas.microsoft.com/office/powerpoint/2010/main" val="32145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lstStyle/>
          <a:p>
            <a:r>
              <a:rPr lang="en-US" dirty="0" smtClean="0"/>
              <a:t>SDN Controller: POX</a:t>
            </a:r>
            <a:endParaRPr lang="en-US" dirty="0"/>
          </a:p>
        </p:txBody>
      </p:sp>
      <p:sp>
        <p:nvSpPr>
          <p:cNvPr id="3" name="Content Placeholder 2"/>
          <p:cNvSpPr>
            <a:spLocks noGrp="1"/>
          </p:cNvSpPr>
          <p:nvPr>
            <p:ph idx="1"/>
          </p:nvPr>
        </p:nvSpPr>
        <p:spPr/>
        <p:txBody>
          <a:bodyPr/>
          <a:lstStyle/>
          <a:p>
            <a:r>
              <a:rPr lang="en-US" dirty="0" smtClean="0"/>
              <a:t>SDN controller written in Python</a:t>
            </a:r>
          </a:p>
          <a:p>
            <a:endParaRPr lang="en-US" dirty="0"/>
          </a:p>
          <a:p>
            <a:r>
              <a:rPr lang="en-US" dirty="0" smtClean="0"/>
              <a:t>Many build-in modules</a:t>
            </a:r>
          </a:p>
          <a:p>
            <a:endParaRPr lang="en-US" dirty="0"/>
          </a:p>
          <a:p>
            <a:r>
              <a:rPr lang="en-US" dirty="0" smtClean="0"/>
              <a:t>Python APIs to enable user extensions</a:t>
            </a:r>
          </a:p>
        </p:txBody>
      </p:sp>
      <p:sp>
        <p:nvSpPr>
          <p:cNvPr id="4" name="灯片编号占位符 3"/>
          <p:cNvSpPr>
            <a:spLocks noGrp="1"/>
          </p:cNvSpPr>
          <p:nvPr>
            <p:ph type="sldNum" sz="quarter" idx="12"/>
          </p:nvPr>
        </p:nvSpPr>
        <p:spPr/>
        <p:txBody>
          <a:bodyPr/>
          <a:lstStyle/>
          <a:p>
            <a:fld id="{6FF9F73E-F7DE-274D-BDCD-CFF588AEE931}" type="slidenum">
              <a:rPr lang="en-US" smtClean="0"/>
              <a:t>60</a:t>
            </a:fld>
            <a:endParaRPr lang="en-US"/>
          </a:p>
        </p:txBody>
      </p:sp>
      <p:sp>
        <p:nvSpPr>
          <p:cNvPr id="5"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6554112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normAutofit/>
          </a:bodyPr>
          <a:lstStyle/>
          <a:p>
            <a:r>
              <a:rPr lang="en-US" dirty="0"/>
              <a:t>SDN </a:t>
            </a:r>
            <a:r>
              <a:rPr lang="en-US" dirty="0" smtClean="0"/>
              <a:t>Controller: POX</a:t>
            </a:r>
            <a:br>
              <a:rPr lang="en-US" dirty="0" smtClean="0"/>
            </a:br>
            <a:r>
              <a:rPr lang="en-US" sz="2800" dirty="0" smtClean="0">
                <a:solidFill>
                  <a:schemeClr val="accent1">
                    <a:lumMod val="50000"/>
                  </a:schemeClr>
                </a:solidFill>
              </a:rPr>
              <a:t>(Built-in Modules)</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fontScale="92500" lnSpcReduction="10000"/>
          </a:bodyPr>
          <a:lstStyle/>
          <a:p>
            <a:r>
              <a:rPr lang="en-US" dirty="0" smtClean="0"/>
              <a:t>Hub</a:t>
            </a:r>
            <a:br>
              <a:rPr lang="en-US" dirty="0" smtClean="0"/>
            </a:br>
            <a:r>
              <a:rPr lang="en-US" sz="2200" dirty="0" smtClean="0">
                <a:solidFill>
                  <a:srgbClr val="254061"/>
                </a:solidFill>
              </a:rPr>
              <a:t>flood packets</a:t>
            </a:r>
          </a:p>
          <a:p>
            <a:r>
              <a:rPr lang="en-US" dirty="0" smtClean="0"/>
              <a:t>L2 forwarding</a:t>
            </a:r>
            <a:br>
              <a:rPr lang="en-US" dirty="0" smtClean="0"/>
            </a:br>
            <a:r>
              <a:rPr lang="en-US" sz="2200" dirty="0" smtClean="0">
                <a:solidFill>
                  <a:srgbClr val="254061"/>
                </a:solidFill>
              </a:rPr>
              <a:t>MAC learning</a:t>
            </a:r>
          </a:p>
          <a:p>
            <a:r>
              <a:rPr lang="en-US" dirty="0" smtClean="0"/>
              <a:t>L3 forwarding</a:t>
            </a:r>
            <a:br>
              <a:rPr lang="en-US" dirty="0" smtClean="0"/>
            </a:br>
            <a:r>
              <a:rPr lang="en-US" sz="2400" dirty="0" smtClean="0">
                <a:solidFill>
                  <a:srgbClr val="254061"/>
                </a:solidFill>
              </a:rPr>
              <a:t>IP learning</a:t>
            </a:r>
          </a:p>
          <a:p>
            <a:r>
              <a:rPr lang="en-US" dirty="0" smtClean="0"/>
              <a:t>Topology discovery</a:t>
            </a:r>
            <a:br>
              <a:rPr lang="en-US" dirty="0" smtClean="0"/>
            </a:br>
            <a:r>
              <a:rPr lang="en-US" sz="2400" dirty="0" smtClean="0">
                <a:solidFill>
                  <a:srgbClr val="254061"/>
                </a:solidFill>
              </a:rPr>
              <a:t>Underlying topology discovery</a:t>
            </a:r>
          </a:p>
          <a:p>
            <a:r>
              <a:rPr lang="en-US" dirty="0" smtClean="0"/>
              <a:t>Spanning tree protocol</a:t>
            </a:r>
            <a:br>
              <a:rPr lang="en-US" dirty="0" smtClean="0"/>
            </a:br>
            <a:r>
              <a:rPr lang="en-US" sz="2200" dirty="0" smtClean="0">
                <a:solidFill>
                  <a:srgbClr val="254061"/>
                </a:solidFill>
              </a:rPr>
              <a:t>Implementation of the standard STP</a:t>
            </a:r>
            <a:endParaRPr lang="en-US" dirty="0" smtClean="0">
              <a:solidFill>
                <a:srgbClr val="254061"/>
              </a:solidFill>
            </a:endParaRPr>
          </a:p>
          <a:p>
            <a:r>
              <a:rPr lang="en-US" dirty="0" smtClean="0"/>
              <a:t>…</a:t>
            </a:r>
          </a:p>
        </p:txBody>
      </p:sp>
      <p:sp>
        <p:nvSpPr>
          <p:cNvPr id="4" name="灯片编号占位符 3"/>
          <p:cNvSpPr>
            <a:spLocks noGrp="1"/>
          </p:cNvSpPr>
          <p:nvPr>
            <p:ph type="sldNum" sz="quarter" idx="12"/>
          </p:nvPr>
        </p:nvSpPr>
        <p:spPr/>
        <p:txBody>
          <a:bodyPr/>
          <a:lstStyle/>
          <a:p>
            <a:fld id="{6FF9F73E-F7DE-274D-BDCD-CFF588AEE931}" type="slidenum">
              <a:rPr lang="en-US" smtClean="0"/>
              <a:t>61</a:t>
            </a:fld>
            <a:endParaRPr lang="en-US"/>
          </a:p>
        </p:txBody>
      </p:sp>
      <p:sp>
        <p:nvSpPr>
          <p:cNvPr id="5"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3236511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normAutofit/>
          </a:bodyPr>
          <a:lstStyle/>
          <a:p>
            <a:r>
              <a:rPr lang="en-US" dirty="0"/>
              <a:t>SDN </a:t>
            </a:r>
            <a:r>
              <a:rPr lang="en-US" dirty="0" smtClean="0"/>
              <a:t>Controller: POX</a:t>
            </a:r>
            <a:br>
              <a:rPr lang="en-US" dirty="0" smtClean="0"/>
            </a:br>
            <a:r>
              <a:rPr lang="en-US" sz="2800" dirty="0" smtClean="0">
                <a:solidFill>
                  <a:schemeClr val="accent1">
                    <a:lumMod val="50000"/>
                  </a:schemeClr>
                </a:solidFill>
              </a:rPr>
              <a:t>(Python APIs)</a:t>
            </a:r>
            <a:endParaRPr lang="en-US" dirty="0">
              <a:solidFill>
                <a:schemeClr val="accent1">
                  <a:lumMod val="50000"/>
                </a:schemeClr>
              </a:solidFill>
            </a:endParaRPr>
          </a:p>
        </p:txBody>
      </p:sp>
      <p:sp>
        <p:nvSpPr>
          <p:cNvPr id="4" name="Rounded Rectangle 3"/>
          <p:cNvSpPr/>
          <p:nvPr/>
        </p:nvSpPr>
        <p:spPr>
          <a:xfrm>
            <a:off x="1011163" y="4152446"/>
            <a:ext cx="3259019" cy="5893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Event Management</a:t>
            </a:r>
            <a:endParaRPr lang="en-US" sz="1600" dirty="0"/>
          </a:p>
        </p:txBody>
      </p:sp>
      <p:sp>
        <p:nvSpPr>
          <p:cNvPr id="6" name="Rounded Rectangle 5"/>
          <p:cNvSpPr/>
          <p:nvPr/>
        </p:nvSpPr>
        <p:spPr>
          <a:xfrm>
            <a:off x="5133200" y="2342405"/>
            <a:ext cx="1170860" cy="3726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openflow</a:t>
            </a:r>
            <a:endParaRPr lang="en-US" sz="1600" dirty="0"/>
          </a:p>
        </p:txBody>
      </p:sp>
      <p:sp>
        <p:nvSpPr>
          <p:cNvPr id="7" name="Rounded Rectangle 6"/>
          <p:cNvSpPr/>
          <p:nvPr/>
        </p:nvSpPr>
        <p:spPr>
          <a:xfrm>
            <a:off x="2783418" y="2357616"/>
            <a:ext cx="1384101" cy="3726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L2 forwarding</a:t>
            </a:r>
            <a:endParaRPr lang="en-US" sz="1600" dirty="0"/>
          </a:p>
        </p:txBody>
      </p:sp>
      <p:sp>
        <p:nvSpPr>
          <p:cNvPr id="8" name="Rounded Rectangle 7"/>
          <p:cNvSpPr/>
          <p:nvPr/>
        </p:nvSpPr>
        <p:spPr>
          <a:xfrm>
            <a:off x="4661542" y="5400286"/>
            <a:ext cx="1057088" cy="3726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Switch</a:t>
            </a:r>
            <a:endParaRPr lang="en-US" sz="1600" dirty="0"/>
          </a:p>
        </p:txBody>
      </p:sp>
      <p:sp>
        <p:nvSpPr>
          <p:cNvPr id="9" name="Rounded Rectangle 8"/>
          <p:cNvSpPr/>
          <p:nvPr/>
        </p:nvSpPr>
        <p:spPr>
          <a:xfrm>
            <a:off x="6509836" y="5400286"/>
            <a:ext cx="1057088" cy="3726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Switch</a:t>
            </a:r>
            <a:endParaRPr lang="en-US" sz="1600" dirty="0"/>
          </a:p>
        </p:txBody>
      </p:sp>
      <p:cxnSp>
        <p:nvCxnSpPr>
          <p:cNvPr id="14" name="Straight Arrow Connector 13"/>
          <p:cNvCxnSpPr>
            <a:stCxn id="8" idx="0"/>
          </p:cNvCxnSpPr>
          <p:nvPr/>
        </p:nvCxnSpPr>
        <p:spPr>
          <a:xfrm flipV="1">
            <a:off x="5190086" y="4741842"/>
            <a:ext cx="285477" cy="65844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0"/>
          </p:cNvCxnSpPr>
          <p:nvPr/>
        </p:nvCxnSpPr>
        <p:spPr>
          <a:xfrm flipH="1" flipV="1">
            <a:off x="6745589" y="4741842"/>
            <a:ext cx="292791" cy="65844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4437497" y="4152446"/>
            <a:ext cx="3259019" cy="5893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POX Core</a:t>
            </a:r>
            <a:endParaRPr lang="en-US" sz="1600" dirty="0"/>
          </a:p>
        </p:txBody>
      </p:sp>
      <p:cxnSp>
        <p:nvCxnSpPr>
          <p:cNvPr id="48" name="Straight Arrow Connector 47"/>
          <p:cNvCxnSpPr>
            <a:stCxn id="6" idx="2"/>
          </p:cNvCxnSpPr>
          <p:nvPr/>
        </p:nvCxnSpPr>
        <p:spPr>
          <a:xfrm>
            <a:off x="5718630" y="2715060"/>
            <a:ext cx="0" cy="1437386"/>
          </a:xfrm>
          <a:prstGeom prst="straightConnector1">
            <a:avLst/>
          </a:prstGeom>
          <a:ln>
            <a:solidFill>
              <a:schemeClr val="accent2"/>
            </a:solidFill>
            <a:headEnd type="arrow"/>
            <a:tailEnd type="arrow"/>
          </a:ln>
        </p:spPr>
        <p:style>
          <a:lnRef idx="2">
            <a:schemeClr val="accent1"/>
          </a:lnRef>
          <a:fillRef idx="1">
            <a:schemeClr val="lt1"/>
          </a:fillRef>
          <a:effectRef idx="0">
            <a:schemeClr val="accent1"/>
          </a:effectRef>
          <a:fontRef idx="minor">
            <a:schemeClr val="dk1"/>
          </a:fontRef>
        </p:style>
      </p:cxnSp>
      <p:sp>
        <p:nvSpPr>
          <p:cNvPr id="51" name="TextBox 50"/>
          <p:cNvSpPr txBox="1"/>
          <p:nvPr/>
        </p:nvSpPr>
        <p:spPr>
          <a:xfrm>
            <a:off x="2402071" y="3016056"/>
            <a:ext cx="762693" cy="461665"/>
          </a:xfrm>
          <a:prstGeom prst="rect">
            <a:avLst/>
          </a:prstGeom>
          <a:noFill/>
        </p:spPr>
        <p:txBody>
          <a:bodyPr wrap="square" rtlCol="0">
            <a:spAutoFit/>
          </a:bodyPr>
          <a:lstStyle/>
          <a:p>
            <a:r>
              <a:rPr lang="en-US" sz="1200" dirty="0" smtClean="0"/>
              <a:t>Handle</a:t>
            </a:r>
          </a:p>
          <a:p>
            <a:r>
              <a:rPr lang="en-US" sz="1200" dirty="0" err="1" smtClean="0"/>
              <a:t>PacketIN</a:t>
            </a:r>
            <a:endParaRPr lang="en-US" sz="1200" dirty="0"/>
          </a:p>
        </p:txBody>
      </p:sp>
      <p:sp>
        <p:nvSpPr>
          <p:cNvPr id="54" name="Snip Same Side Corner Rectangle 53"/>
          <p:cNvSpPr/>
          <p:nvPr/>
        </p:nvSpPr>
        <p:spPr>
          <a:xfrm>
            <a:off x="4380015" y="6228669"/>
            <a:ext cx="790915" cy="319418"/>
          </a:xfrm>
          <a:prstGeom prst="snip2SameRect">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Packet</a:t>
            </a:r>
            <a:endParaRPr lang="en-US" sz="1400" dirty="0"/>
          </a:p>
        </p:txBody>
      </p:sp>
      <p:cxnSp>
        <p:nvCxnSpPr>
          <p:cNvPr id="56" name="Straight Arrow Connector 55"/>
          <p:cNvCxnSpPr/>
          <p:nvPr/>
        </p:nvCxnSpPr>
        <p:spPr>
          <a:xfrm flipH="1">
            <a:off x="2988752" y="2730271"/>
            <a:ext cx="176012" cy="1422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4600994" y="5772941"/>
            <a:ext cx="319408" cy="45572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5057291" y="4741842"/>
            <a:ext cx="288988" cy="65844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5635267" y="2730271"/>
            <a:ext cx="0" cy="1422175"/>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a:off x="3924153" y="2715060"/>
            <a:ext cx="1246777" cy="1437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4056150" y="2866203"/>
            <a:ext cx="762693" cy="646331"/>
          </a:xfrm>
          <a:prstGeom prst="rect">
            <a:avLst/>
          </a:prstGeom>
          <a:noFill/>
        </p:spPr>
        <p:txBody>
          <a:bodyPr wrap="square" rtlCol="0">
            <a:spAutoFit/>
          </a:bodyPr>
          <a:lstStyle/>
          <a:p>
            <a:r>
              <a:rPr lang="en-US" sz="1200" dirty="0" smtClean="0"/>
              <a:t>Raise </a:t>
            </a:r>
            <a:r>
              <a:rPr lang="en-US" sz="1200" dirty="0" err="1" smtClean="0"/>
              <a:t>PacketIn</a:t>
            </a:r>
            <a:endParaRPr lang="en-US" sz="1200" dirty="0"/>
          </a:p>
          <a:p>
            <a:r>
              <a:rPr lang="en-US" sz="1200" dirty="0" smtClean="0"/>
              <a:t>Event</a:t>
            </a:r>
            <a:endParaRPr lang="en-US" sz="1200" dirty="0"/>
          </a:p>
        </p:txBody>
      </p:sp>
      <p:sp>
        <p:nvSpPr>
          <p:cNvPr id="68" name="Rounded Rectangle 67"/>
          <p:cNvSpPr/>
          <p:nvPr/>
        </p:nvSpPr>
        <p:spPr>
          <a:xfrm>
            <a:off x="1004167" y="2357616"/>
            <a:ext cx="1384101" cy="3726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Firewall</a:t>
            </a:r>
            <a:endParaRPr lang="en-US" sz="1600" dirty="0"/>
          </a:p>
        </p:txBody>
      </p:sp>
      <p:sp>
        <p:nvSpPr>
          <p:cNvPr id="69" name="TextBox 68"/>
          <p:cNvSpPr txBox="1"/>
          <p:nvPr/>
        </p:nvSpPr>
        <p:spPr>
          <a:xfrm>
            <a:off x="295804" y="3016056"/>
            <a:ext cx="1103503" cy="646331"/>
          </a:xfrm>
          <a:prstGeom prst="rect">
            <a:avLst/>
          </a:prstGeom>
          <a:noFill/>
        </p:spPr>
        <p:txBody>
          <a:bodyPr wrap="square" rtlCol="0">
            <a:spAutoFit/>
          </a:bodyPr>
          <a:lstStyle/>
          <a:p>
            <a:r>
              <a:rPr lang="en-US" sz="1200" dirty="0" smtClean="0"/>
              <a:t>Handle</a:t>
            </a:r>
          </a:p>
          <a:p>
            <a:r>
              <a:rPr lang="en-US" sz="1200" dirty="0" err="1" smtClean="0"/>
              <a:t>PacketIN</a:t>
            </a:r>
            <a:endParaRPr lang="en-US" sz="1200" dirty="0" smtClean="0"/>
          </a:p>
          <a:p>
            <a:r>
              <a:rPr lang="en-US" sz="1200" dirty="0" smtClean="0"/>
              <a:t>(priority=100)</a:t>
            </a:r>
            <a:endParaRPr lang="en-US" sz="1200" dirty="0"/>
          </a:p>
        </p:txBody>
      </p:sp>
      <p:cxnSp>
        <p:nvCxnSpPr>
          <p:cNvPr id="70" name="Straight Arrow Connector 69"/>
          <p:cNvCxnSpPr/>
          <p:nvPr/>
        </p:nvCxnSpPr>
        <p:spPr>
          <a:xfrm flipH="1">
            <a:off x="1209501" y="2730271"/>
            <a:ext cx="176012" cy="1422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1385513" y="2730271"/>
            <a:ext cx="165897" cy="1422175"/>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1474568" y="3246888"/>
            <a:ext cx="762693" cy="276999"/>
          </a:xfrm>
          <a:prstGeom prst="rect">
            <a:avLst/>
          </a:prstGeom>
          <a:noFill/>
        </p:spPr>
        <p:txBody>
          <a:bodyPr wrap="square" rtlCol="0">
            <a:spAutoFit/>
          </a:bodyPr>
          <a:lstStyle/>
          <a:p>
            <a:r>
              <a:rPr lang="en-US" sz="1200" dirty="0" smtClean="0"/>
              <a:t>Packet</a:t>
            </a:r>
          </a:p>
        </p:txBody>
      </p:sp>
      <p:cxnSp>
        <p:nvCxnSpPr>
          <p:cNvPr id="74" name="Straight Arrow Connector 73"/>
          <p:cNvCxnSpPr/>
          <p:nvPr/>
        </p:nvCxnSpPr>
        <p:spPr>
          <a:xfrm flipV="1">
            <a:off x="3204402" y="2744171"/>
            <a:ext cx="165897" cy="1422175"/>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3293457" y="3260788"/>
            <a:ext cx="762693" cy="276999"/>
          </a:xfrm>
          <a:prstGeom prst="rect">
            <a:avLst/>
          </a:prstGeom>
          <a:noFill/>
        </p:spPr>
        <p:txBody>
          <a:bodyPr wrap="square" rtlCol="0">
            <a:spAutoFit/>
          </a:bodyPr>
          <a:lstStyle/>
          <a:p>
            <a:r>
              <a:rPr lang="en-US" sz="1200" dirty="0" smtClean="0"/>
              <a:t>Packet</a:t>
            </a:r>
          </a:p>
        </p:txBody>
      </p:sp>
      <p:cxnSp>
        <p:nvCxnSpPr>
          <p:cNvPr id="77" name="Straight Arrow Connector 76"/>
          <p:cNvCxnSpPr/>
          <p:nvPr/>
        </p:nvCxnSpPr>
        <p:spPr>
          <a:xfrm>
            <a:off x="3711215" y="2744171"/>
            <a:ext cx="1574224" cy="14082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4818843" y="3477721"/>
            <a:ext cx="762693" cy="276999"/>
          </a:xfrm>
          <a:prstGeom prst="rect">
            <a:avLst/>
          </a:prstGeom>
          <a:noFill/>
        </p:spPr>
        <p:txBody>
          <a:bodyPr wrap="square" rtlCol="0">
            <a:spAutoFit/>
          </a:bodyPr>
          <a:lstStyle/>
          <a:p>
            <a:r>
              <a:rPr lang="en-US" sz="1200" dirty="0" smtClean="0"/>
              <a:t>Register</a:t>
            </a:r>
          </a:p>
        </p:txBody>
      </p:sp>
      <p:cxnSp>
        <p:nvCxnSpPr>
          <p:cNvPr id="79" name="Straight Arrow Connector 78"/>
          <p:cNvCxnSpPr/>
          <p:nvPr/>
        </p:nvCxnSpPr>
        <p:spPr>
          <a:xfrm>
            <a:off x="1804482" y="2725101"/>
            <a:ext cx="3252809" cy="14082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500989" y="3662387"/>
            <a:ext cx="762693" cy="276999"/>
          </a:xfrm>
          <a:prstGeom prst="rect">
            <a:avLst/>
          </a:prstGeom>
          <a:noFill/>
        </p:spPr>
        <p:txBody>
          <a:bodyPr wrap="square" rtlCol="0">
            <a:spAutoFit/>
          </a:bodyPr>
          <a:lstStyle/>
          <a:p>
            <a:r>
              <a:rPr lang="en-US" sz="1200" dirty="0" smtClean="0"/>
              <a:t>Register</a:t>
            </a:r>
          </a:p>
        </p:txBody>
      </p:sp>
      <p:sp>
        <p:nvSpPr>
          <p:cNvPr id="3" name="灯片编号占位符 2"/>
          <p:cNvSpPr>
            <a:spLocks noGrp="1"/>
          </p:cNvSpPr>
          <p:nvPr>
            <p:ph type="sldNum" sz="quarter" idx="12"/>
          </p:nvPr>
        </p:nvSpPr>
        <p:spPr/>
        <p:txBody>
          <a:bodyPr/>
          <a:lstStyle/>
          <a:p>
            <a:fld id="{6FF9F73E-F7DE-274D-BDCD-CFF588AEE931}" type="slidenum">
              <a:rPr lang="en-US" smtClean="0"/>
              <a:t>62</a:t>
            </a:fld>
            <a:endParaRPr lang="en-US"/>
          </a:p>
        </p:txBody>
      </p:sp>
      <p:sp>
        <p:nvSpPr>
          <p:cNvPr id="32"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8208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7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7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6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7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1"/>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5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39" grpId="0" animBg="1"/>
      <p:bldP spid="51" grpId="0"/>
      <p:bldP spid="51" grpId="1"/>
      <p:bldP spid="54" grpId="0" animBg="1"/>
      <p:bldP spid="67" grpId="0"/>
      <p:bldP spid="68" grpId="0" animBg="1"/>
      <p:bldP spid="69" grpId="0"/>
      <p:bldP spid="69" grpId="1"/>
      <p:bldP spid="73" grpId="0"/>
      <p:bldP spid="75" grpId="0"/>
      <p:bldP spid="78" grpId="0"/>
      <p:bldP spid="78" grpId="1"/>
      <p:bldP spid="80" grpId="0"/>
      <p:bldP spid="80"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normAutofit/>
          </a:bodyPr>
          <a:lstStyle/>
          <a:p>
            <a:r>
              <a:rPr lang="en-US" dirty="0"/>
              <a:t>SDN </a:t>
            </a:r>
            <a:r>
              <a:rPr lang="en-US" dirty="0" smtClean="0"/>
              <a:t>Controller: POX</a:t>
            </a:r>
            <a:br>
              <a:rPr lang="en-US" dirty="0" smtClean="0"/>
            </a:br>
            <a:r>
              <a:rPr lang="en-US" sz="2800" dirty="0" smtClean="0">
                <a:solidFill>
                  <a:schemeClr val="accent1">
                    <a:lumMod val="50000"/>
                  </a:schemeClr>
                </a:solidFill>
              </a:rPr>
              <a:t>(Python APIs)</a:t>
            </a:r>
            <a:endParaRPr lang="en-US" dirty="0">
              <a:solidFill>
                <a:schemeClr val="accent1">
                  <a:lumMod val="50000"/>
                </a:schemeClr>
              </a:solidFill>
            </a:endParaRPr>
          </a:p>
        </p:txBody>
      </p:sp>
      <p:pic>
        <p:nvPicPr>
          <p:cNvPr id="8" name="Content Placeholder 7" descr="Screen Shot 2014-02-27 at 11.04.26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448" b="290"/>
          <a:stretch/>
        </p:blipFill>
        <p:spPr>
          <a:xfrm>
            <a:off x="1445843" y="1642727"/>
            <a:ext cx="6369749" cy="5027045"/>
          </a:xfrm>
          <a:ln>
            <a:solidFill>
              <a:schemeClr val="tx1"/>
            </a:solidFill>
          </a:ln>
        </p:spPr>
      </p:pic>
      <p:sp>
        <p:nvSpPr>
          <p:cNvPr id="3" name="灯片编号占位符 2"/>
          <p:cNvSpPr>
            <a:spLocks noGrp="1"/>
          </p:cNvSpPr>
          <p:nvPr>
            <p:ph type="sldNum" sz="quarter" idx="12"/>
          </p:nvPr>
        </p:nvSpPr>
        <p:spPr/>
        <p:txBody>
          <a:bodyPr/>
          <a:lstStyle/>
          <a:p>
            <a:fld id="{6FF9F73E-F7DE-274D-BDCD-CFF588AEE931}" type="slidenum">
              <a:rPr lang="en-US" smtClean="0"/>
              <a:t>63</a:t>
            </a:fld>
            <a:endParaRPr lang="en-US"/>
          </a:p>
        </p:txBody>
      </p:sp>
      <p:sp>
        <p:nvSpPr>
          <p:cNvPr id="5" name="页脚占位符 1"/>
          <p:cNvSpPr>
            <a:spLocks noGrp="1"/>
          </p:cNvSpPr>
          <p:nvPr>
            <p:ph type="ftr" sz="quarter" idx="10"/>
          </p:nvPr>
        </p:nvSpPr>
        <p:spPr>
          <a:xfrm>
            <a:off x="4669796" y="6641088"/>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4813933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normAutofit fontScale="90000"/>
          </a:bodyPr>
          <a:lstStyle/>
          <a:p>
            <a:r>
              <a:rPr lang="en-US" sz="4400" dirty="0" smtClean="0"/>
              <a:t>Open </a:t>
            </a:r>
            <a:r>
              <a:rPr lang="en-US" sz="4400" dirty="0" err="1" smtClean="0"/>
              <a:t>vSwitch</a:t>
            </a:r>
            <a:r>
              <a:rPr lang="en-US" sz="4400" dirty="0" smtClean="0"/>
              <a:t/>
            </a:r>
            <a:br>
              <a:rPr lang="en-US" sz="4400" dirty="0" smtClean="0"/>
            </a:br>
            <a:r>
              <a:rPr lang="en-US" sz="3100" dirty="0" smtClean="0">
                <a:solidFill>
                  <a:srgbClr val="254061"/>
                </a:solidFill>
              </a:rPr>
              <a:t>(Features)</a:t>
            </a:r>
            <a:endParaRPr lang="en-US" dirty="0"/>
          </a:p>
        </p:txBody>
      </p:sp>
      <p:sp>
        <p:nvSpPr>
          <p:cNvPr id="3" name="Content Placeholder 2"/>
          <p:cNvSpPr>
            <a:spLocks noGrp="1"/>
          </p:cNvSpPr>
          <p:nvPr>
            <p:ph idx="1"/>
          </p:nvPr>
        </p:nvSpPr>
        <p:spPr>
          <a:xfrm>
            <a:off x="457200" y="1600200"/>
            <a:ext cx="8229600" cy="4674100"/>
          </a:xfrm>
        </p:spPr>
        <p:txBody>
          <a:bodyPr>
            <a:normAutofit fontScale="85000" lnSpcReduction="20000"/>
          </a:bodyPr>
          <a:lstStyle/>
          <a:p>
            <a:r>
              <a:rPr lang="en-US" dirty="0"/>
              <a:t>Enables </a:t>
            </a:r>
            <a:r>
              <a:rPr lang="en-US" i="1" dirty="0"/>
              <a:t>Linux </a:t>
            </a:r>
            <a:r>
              <a:rPr lang="en-US" dirty="0"/>
              <a:t>to become part of the SDN architecture </a:t>
            </a:r>
          </a:p>
          <a:p>
            <a:r>
              <a:rPr lang="en-US" dirty="0"/>
              <a:t>Features </a:t>
            </a:r>
          </a:p>
          <a:p>
            <a:pPr lvl="1"/>
            <a:r>
              <a:rPr lang="en-US" dirty="0"/>
              <a:t>L2-L4 matching </a:t>
            </a:r>
          </a:p>
          <a:p>
            <a:pPr lvl="1"/>
            <a:r>
              <a:rPr lang="en-US" dirty="0"/>
              <a:t>VLANs with </a:t>
            </a:r>
            <a:r>
              <a:rPr lang="en-US" dirty="0" err="1" smtClean="0"/>
              <a:t>trunking</a:t>
            </a:r>
            <a:endParaRPr lang="en-US" dirty="0"/>
          </a:p>
          <a:p>
            <a:pPr lvl="1"/>
            <a:r>
              <a:rPr lang="en-US" dirty="0"/>
              <a:t>Tunneling protocols such as GRE </a:t>
            </a:r>
          </a:p>
          <a:p>
            <a:pPr lvl="1"/>
            <a:r>
              <a:rPr lang="en-US" dirty="0"/>
              <a:t>Remote configuration protocol </a:t>
            </a:r>
          </a:p>
          <a:p>
            <a:pPr lvl="1"/>
            <a:r>
              <a:rPr lang="en-US" dirty="0"/>
              <a:t>Multi-table forwarding pipeline </a:t>
            </a:r>
          </a:p>
          <a:p>
            <a:pPr lvl="1"/>
            <a:r>
              <a:rPr lang="en-US" dirty="0"/>
              <a:t>Monitoring via </a:t>
            </a:r>
            <a:r>
              <a:rPr lang="en-US" dirty="0" err="1"/>
              <a:t>NetFlow</a:t>
            </a:r>
            <a:r>
              <a:rPr lang="en-US" dirty="0"/>
              <a:t>, </a:t>
            </a:r>
            <a:r>
              <a:rPr lang="en-US" dirty="0" err="1"/>
              <a:t>sFlow</a:t>
            </a:r>
            <a:r>
              <a:rPr lang="en-US" dirty="0"/>
              <a:t> </a:t>
            </a:r>
          </a:p>
          <a:p>
            <a:pPr lvl="1"/>
            <a:r>
              <a:rPr lang="en-US" dirty="0"/>
              <a:t>Spanning Tree Protocol </a:t>
            </a:r>
          </a:p>
          <a:p>
            <a:pPr lvl="1"/>
            <a:r>
              <a:rPr lang="en-US" dirty="0"/>
              <a:t>Fine-grained </a:t>
            </a:r>
            <a:r>
              <a:rPr lang="en-US" dirty="0" err="1"/>
              <a:t>QoS</a:t>
            </a:r>
            <a:r>
              <a:rPr lang="en-US" dirty="0"/>
              <a:t> </a:t>
            </a:r>
          </a:p>
          <a:p>
            <a:pPr lvl="1"/>
            <a:r>
              <a:rPr lang="en-US" dirty="0"/>
              <a:t>OpenFlow support </a:t>
            </a:r>
          </a:p>
          <a:p>
            <a:r>
              <a:rPr lang="en-US" dirty="0" smtClean="0"/>
              <a:t>Runs in either</a:t>
            </a:r>
          </a:p>
          <a:p>
            <a:pPr lvl="1"/>
            <a:r>
              <a:rPr lang="en-US" dirty="0" smtClean="0"/>
              <a:t>Standalone mode</a:t>
            </a:r>
          </a:p>
          <a:p>
            <a:pPr lvl="1"/>
            <a:r>
              <a:rPr lang="en-US" dirty="0" smtClean="0"/>
              <a:t>OpenFlow mode</a:t>
            </a:r>
          </a:p>
        </p:txBody>
      </p:sp>
      <p:sp>
        <p:nvSpPr>
          <p:cNvPr id="4" name="灯片编号占位符 3"/>
          <p:cNvSpPr>
            <a:spLocks noGrp="1"/>
          </p:cNvSpPr>
          <p:nvPr>
            <p:ph type="sldNum" sz="quarter" idx="12"/>
          </p:nvPr>
        </p:nvSpPr>
        <p:spPr/>
        <p:txBody>
          <a:bodyPr/>
          <a:lstStyle/>
          <a:p>
            <a:fld id="{6FF9F73E-F7DE-274D-BDCD-CFF588AEE931}" type="slidenum">
              <a:rPr lang="en-US" smtClean="0"/>
              <a:t>64</a:t>
            </a:fld>
            <a:endParaRPr lang="en-US"/>
          </a:p>
        </p:txBody>
      </p:sp>
      <p:sp>
        <p:nvSpPr>
          <p:cNvPr id="5"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4100761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normAutofit fontScale="90000"/>
          </a:bodyPr>
          <a:lstStyle/>
          <a:p>
            <a:r>
              <a:rPr lang="en-US" sz="4400" dirty="0" smtClean="0"/>
              <a:t>Open </a:t>
            </a:r>
            <a:r>
              <a:rPr lang="en-US" sz="4400" dirty="0" err="1" smtClean="0"/>
              <a:t>vSwitch</a:t>
            </a:r>
            <a:r>
              <a:rPr lang="en-US" sz="4400" dirty="0" smtClean="0"/>
              <a:t/>
            </a:r>
            <a:br>
              <a:rPr lang="en-US" sz="4400" dirty="0" smtClean="0"/>
            </a:br>
            <a:r>
              <a:rPr lang="en-US" sz="3100" dirty="0" smtClean="0">
                <a:solidFill>
                  <a:srgbClr val="254061"/>
                </a:solidFill>
              </a:rPr>
              <a:t>(Configuration)</a:t>
            </a:r>
            <a:endParaRPr lang="en-US" dirty="0"/>
          </a:p>
        </p:txBody>
      </p:sp>
      <p:sp>
        <p:nvSpPr>
          <p:cNvPr id="3" name="Content Placeholder 2"/>
          <p:cNvSpPr>
            <a:spLocks noGrp="1"/>
          </p:cNvSpPr>
          <p:nvPr>
            <p:ph idx="1"/>
          </p:nvPr>
        </p:nvSpPr>
        <p:spPr>
          <a:xfrm>
            <a:off x="457200" y="1600200"/>
            <a:ext cx="8229600" cy="4674100"/>
          </a:xfrm>
        </p:spPr>
        <p:txBody>
          <a:bodyPr>
            <a:normAutofit/>
          </a:bodyPr>
          <a:lstStyle/>
          <a:p>
            <a:r>
              <a:rPr lang="en-US" dirty="0" smtClean="0"/>
              <a:t>Add a bridge and connect to controller</a:t>
            </a:r>
          </a:p>
        </p:txBody>
      </p:sp>
      <p:pic>
        <p:nvPicPr>
          <p:cNvPr id="4" name="Picture 3" descr="Screen Shot 2014-02-27 at 11.54.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503" y="2151081"/>
            <a:ext cx="5216995" cy="1697460"/>
          </a:xfrm>
          <a:prstGeom prst="rect">
            <a:avLst/>
          </a:prstGeom>
        </p:spPr>
      </p:pic>
      <p:sp>
        <p:nvSpPr>
          <p:cNvPr id="5" name="Rectangle 4"/>
          <p:cNvSpPr/>
          <p:nvPr/>
        </p:nvSpPr>
        <p:spPr>
          <a:xfrm>
            <a:off x="2760600" y="4042174"/>
            <a:ext cx="2532448" cy="2175091"/>
          </a:xfrm>
          <a:prstGeom prst="rect">
            <a:avLst/>
          </a:prstGeom>
          <a:ln w="12700" cmpd="sng"/>
        </p:spPr>
        <p:style>
          <a:lnRef idx="2">
            <a:schemeClr val="dk1"/>
          </a:lnRef>
          <a:fillRef idx="1">
            <a:schemeClr val="lt1"/>
          </a:fillRef>
          <a:effectRef idx="0">
            <a:schemeClr val="dk1"/>
          </a:effectRef>
          <a:fontRef idx="minor">
            <a:schemeClr val="dk1"/>
          </a:fontRef>
        </p:style>
        <p:txBody>
          <a:bodyPr rtlCol="0" anchor="t" anchorCtr="0"/>
          <a:lstStyle/>
          <a:p>
            <a:pPr algn="ctr"/>
            <a:r>
              <a:rPr lang="en-US" sz="1200" dirty="0" smtClean="0"/>
              <a:t>Host 1</a:t>
            </a:r>
            <a:endParaRPr lang="en-US" sz="1200" dirty="0"/>
          </a:p>
        </p:txBody>
      </p:sp>
      <p:sp>
        <p:nvSpPr>
          <p:cNvPr id="6" name="Rectangle 5"/>
          <p:cNvSpPr/>
          <p:nvPr/>
        </p:nvSpPr>
        <p:spPr>
          <a:xfrm>
            <a:off x="2966837" y="4369210"/>
            <a:ext cx="508628" cy="448707"/>
          </a:xfrm>
          <a:prstGeom prst="rect">
            <a:avLst/>
          </a:prstGeom>
          <a:ln w="12700" cmpd="sng"/>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VM1</a:t>
            </a:r>
            <a:endParaRPr lang="en-US" sz="1200" dirty="0"/>
          </a:p>
        </p:txBody>
      </p:sp>
      <p:sp>
        <p:nvSpPr>
          <p:cNvPr id="9" name="Rectangle 8"/>
          <p:cNvSpPr/>
          <p:nvPr/>
        </p:nvSpPr>
        <p:spPr>
          <a:xfrm>
            <a:off x="2966837" y="5419019"/>
            <a:ext cx="1169656" cy="311517"/>
          </a:xfrm>
          <a:prstGeom prst="rect">
            <a:avLst/>
          </a:prstGeom>
          <a:ln w="12700" cmpd="sng"/>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br1</a:t>
            </a:r>
            <a:endParaRPr lang="en-US" sz="1200" dirty="0"/>
          </a:p>
        </p:txBody>
      </p:sp>
      <p:sp>
        <p:nvSpPr>
          <p:cNvPr id="11" name="Rectangle 10"/>
          <p:cNvSpPr/>
          <p:nvPr/>
        </p:nvSpPr>
        <p:spPr>
          <a:xfrm>
            <a:off x="2830097" y="6042349"/>
            <a:ext cx="683392" cy="174916"/>
          </a:xfrm>
          <a:prstGeom prst="rect">
            <a:avLst/>
          </a:prstGeom>
          <a:ln w="12700" cmpd="sng">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eth0</a:t>
            </a:r>
            <a:endParaRPr lang="en-US" sz="1200" dirty="0"/>
          </a:p>
        </p:txBody>
      </p:sp>
      <p:sp>
        <p:nvSpPr>
          <p:cNvPr id="12" name="Rectangle 11"/>
          <p:cNvSpPr/>
          <p:nvPr/>
        </p:nvSpPr>
        <p:spPr>
          <a:xfrm>
            <a:off x="3650602" y="6042349"/>
            <a:ext cx="683392" cy="174916"/>
          </a:xfrm>
          <a:prstGeom prst="rect">
            <a:avLst/>
          </a:prstGeom>
          <a:ln w="12700" cmpd="sng">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eth1</a:t>
            </a:r>
            <a:endParaRPr lang="en-US" sz="1200" dirty="0"/>
          </a:p>
        </p:txBody>
      </p:sp>
      <p:cxnSp>
        <p:nvCxnSpPr>
          <p:cNvPr id="13" name="Straight Connector 12"/>
          <p:cNvCxnSpPr>
            <a:stCxn id="6" idx="2"/>
            <a:endCxn id="19" idx="0"/>
          </p:cNvCxnSpPr>
          <p:nvPr/>
        </p:nvCxnSpPr>
        <p:spPr>
          <a:xfrm>
            <a:off x="3221151" y="4817917"/>
            <a:ext cx="163582" cy="426186"/>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11" idx="0"/>
          </p:cNvCxnSpPr>
          <p:nvPr/>
        </p:nvCxnSpPr>
        <p:spPr>
          <a:xfrm flipH="1">
            <a:off x="3171793" y="5730536"/>
            <a:ext cx="166932" cy="311813"/>
          </a:xfrm>
          <a:prstGeom prst="line">
            <a:avLst/>
          </a:prstGeom>
          <a:ln w="12700" cmpd="sng">
            <a:solidFill>
              <a:srgbClr val="984807"/>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2" idx="0"/>
          </p:cNvCxnSpPr>
          <p:nvPr/>
        </p:nvCxnSpPr>
        <p:spPr>
          <a:xfrm>
            <a:off x="3650602" y="5730536"/>
            <a:ext cx="341696" cy="311813"/>
          </a:xfrm>
          <a:prstGeom prst="line">
            <a:avLst/>
          </a:prstGeom>
          <a:ln w="12700" cmpd="sng">
            <a:solidFill>
              <a:srgbClr val="984807"/>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043037" y="5244103"/>
            <a:ext cx="683392" cy="174916"/>
          </a:xfrm>
          <a:prstGeom prst="rect">
            <a:avLst/>
          </a:prstGeom>
          <a:ln w="12700" cmpd="sng">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tap0</a:t>
            </a:r>
            <a:endParaRPr lang="en-US" sz="1200" dirty="0"/>
          </a:p>
        </p:txBody>
      </p:sp>
      <p:sp>
        <p:nvSpPr>
          <p:cNvPr id="21" name="Rectangle 20"/>
          <p:cNvSpPr/>
          <p:nvPr/>
        </p:nvSpPr>
        <p:spPr>
          <a:xfrm>
            <a:off x="4486394" y="6042349"/>
            <a:ext cx="683392" cy="174916"/>
          </a:xfrm>
          <a:prstGeom prst="rect">
            <a:avLst/>
          </a:prstGeom>
          <a:ln w="12700" cmpd="sng">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eth2</a:t>
            </a:r>
            <a:endParaRPr lang="en-US" sz="1200" dirty="0"/>
          </a:p>
        </p:txBody>
      </p:sp>
      <p:sp>
        <p:nvSpPr>
          <p:cNvPr id="22" name="Rectangle 21"/>
          <p:cNvSpPr/>
          <p:nvPr/>
        </p:nvSpPr>
        <p:spPr>
          <a:xfrm>
            <a:off x="5469167" y="4464269"/>
            <a:ext cx="1169656" cy="1270664"/>
          </a:xfrm>
          <a:prstGeom prst="rect">
            <a:avLst/>
          </a:prstGeom>
          <a:ln w="12700" cmpd="sng"/>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SDN</a:t>
            </a:r>
          </a:p>
          <a:p>
            <a:pPr algn="ctr"/>
            <a:r>
              <a:rPr lang="en-US" sz="1200" dirty="0" smtClean="0"/>
              <a:t>Controller</a:t>
            </a:r>
            <a:endParaRPr lang="en-US" sz="1200" dirty="0"/>
          </a:p>
        </p:txBody>
      </p:sp>
      <p:cxnSp>
        <p:nvCxnSpPr>
          <p:cNvPr id="24" name="Elbow Connector 23"/>
          <p:cNvCxnSpPr>
            <a:stCxn id="9" idx="3"/>
            <a:endCxn id="21" idx="0"/>
          </p:cNvCxnSpPr>
          <p:nvPr/>
        </p:nvCxnSpPr>
        <p:spPr>
          <a:xfrm>
            <a:off x="4136493" y="5574778"/>
            <a:ext cx="691597" cy="467571"/>
          </a:xfrm>
          <a:prstGeom prst="bentConnector2">
            <a:avLst/>
          </a:prstGeom>
          <a:ln w="12700" cmpd="sng">
            <a:solidFill>
              <a:srgbClr val="7A0019"/>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2" idx="2"/>
            <a:endCxn id="21" idx="2"/>
          </p:cNvCxnSpPr>
          <p:nvPr/>
        </p:nvCxnSpPr>
        <p:spPr>
          <a:xfrm rot="5400000">
            <a:off x="5199877" y="5363147"/>
            <a:ext cx="482332" cy="1225905"/>
          </a:xfrm>
          <a:prstGeom prst="bentConnector3">
            <a:avLst>
              <a:gd name="adj1" fmla="val 147395"/>
            </a:avLst>
          </a:prstGeom>
          <a:ln w="12700" cmpd="sng">
            <a:solidFill>
              <a:srgbClr val="7A0019"/>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7" name="灯片编号占位符 6"/>
          <p:cNvSpPr>
            <a:spLocks noGrp="1"/>
          </p:cNvSpPr>
          <p:nvPr>
            <p:ph type="sldNum" sz="quarter" idx="12"/>
          </p:nvPr>
        </p:nvSpPr>
        <p:spPr/>
        <p:txBody>
          <a:bodyPr/>
          <a:lstStyle/>
          <a:p>
            <a:fld id="{6FF9F73E-F7DE-274D-BDCD-CFF588AEE931}" type="slidenum">
              <a:rPr lang="en-US" smtClean="0"/>
              <a:t>65</a:t>
            </a:fld>
            <a:endParaRPr lang="en-US"/>
          </a:p>
        </p:txBody>
      </p:sp>
      <p:sp>
        <p:nvSpPr>
          <p:cNvPr id="20"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8850783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normAutofit fontScale="90000"/>
          </a:bodyPr>
          <a:lstStyle/>
          <a:p>
            <a:r>
              <a:rPr lang="en-US" sz="4400" dirty="0" smtClean="0"/>
              <a:t>Open </a:t>
            </a:r>
            <a:r>
              <a:rPr lang="en-US" sz="4400" dirty="0" err="1" smtClean="0"/>
              <a:t>vSwitch</a:t>
            </a:r>
            <a:r>
              <a:rPr lang="en-US" sz="4400" dirty="0" smtClean="0"/>
              <a:t/>
            </a:r>
            <a:br>
              <a:rPr lang="en-US" sz="4400" dirty="0" smtClean="0"/>
            </a:br>
            <a:r>
              <a:rPr lang="en-US" sz="3100" dirty="0" smtClean="0">
                <a:solidFill>
                  <a:srgbClr val="254061"/>
                </a:solidFill>
              </a:rPr>
              <a:t>(Configuration)</a:t>
            </a:r>
            <a:endParaRPr lang="en-US" dirty="0"/>
          </a:p>
        </p:txBody>
      </p:sp>
      <p:sp>
        <p:nvSpPr>
          <p:cNvPr id="3" name="Content Placeholder 2"/>
          <p:cNvSpPr>
            <a:spLocks noGrp="1"/>
          </p:cNvSpPr>
          <p:nvPr>
            <p:ph idx="1"/>
          </p:nvPr>
        </p:nvSpPr>
        <p:spPr>
          <a:xfrm>
            <a:off x="457200" y="1600200"/>
            <a:ext cx="8229600" cy="4674100"/>
          </a:xfrm>
        </p:spPr>
        <p:txBody>
          <a:bodyPr>
            <a:normAutofit/>
          </a:bodyPr>
          <a:lstStyle/>
          <a:p>
            <a:r>
              <a:rPr lang="en-US" dirty="0" smtClean="0"/>
              <a:t>Add a bridge and connect to controller</a:t>
            </a:r>
          </a:p>
        </p:txBody>
      </p:sp>
      <p:pic>
        <p:nvPicPr>
          <p:cNvPr id="7" name="Picture 6" descr="Screen Shot 2014-02-27 at 12.03.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56946"/>
            <a:ext cx="8075272" cy="3134860"/>
          </a:xfrm>
          <a:prstGeom prst="rect">
            <a:avLst/>
          </a:prstGeom>
        </p:spPr>
      </p:pic>
      <p:sp>
        <p:nvSpPr>
          <p:cNvPr id="4" name="灯片编号占位符 3"/>
          <p:cNvSpPr>
            <a:spLocks noGrp="1"/>
          </p:cNvSpPr>
          <p:nvPr>
            <p:ph type="sldNum" sz="quarter" idx="12"/>
          </p:nvPr>
        </p:nvSpPr>
        <p:spPr/>
        <p:txBody>
          <a:bodyPr/>
          <a:lstStyle/>
          <a:p>
            <a:fld id="{6FF9F73E-F7DE-274D-BDCD-CFF588AEE931}" type="slidenum">
              <a:rPr lang="en-US" smtClean="0"/>
              <a:t>66</a:t>
            </a:fld>
            <a:endParaRPr lang="en-US"/>
          </a:p>
        </p:txBody>
      </p:sp>
      <p:sp>
        <p:nvSpPr>
          <p:cNvPr id="6"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Tree>
    <p:extLst>
      <p:ext uri="{BB962C8B-B14F-4D97-AF65-F5344CB8AC3E}">
        <p14:creationId xmlns:p14="http://schemas.microsoft.com/office/powerpoint/2010/main" val="13432617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normAutofit fontScale="90000"/>
          </a:bodyPr>
          <a:lstStyle/>
          <a:p>
            <a:r>
              <a:rPr lang="en-US" sz="4400" dirty="0" smtClean="0"/>
              <a:t>Mininet</a:t>
            </a:r>
            <a:r>
              <a:rPr lang="en-US" dirty="0" smtClean="0"/>
              <a:t/>
            </a:r>
            <a:br>
              <a:rPr lang="en-US" dirty="0" smtClean="0"/>
            </a:br>
            <a:r>
              <a:rPr lang="en-US" sz="3100" dirty="0" smtClean="0">
                <a:solidFill>
                  <a:srgbClr val="254061"/>
                </a:solidFill>
              </a:rPr>
              <a:t>(Architecture)</a:t>
            </a:r>
            <a:endParaRPr lang="en-US" dirty="0"/>
          </a:p>
        </p:txBody>
      </p:sp>
      <p:pic>
        <p:nvPicPr>
          <p:cNvPr id="5" name="Content Placeholder 4" descr="Screen Shot 2014-02-27 at 12.23.2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463" b="2319"/>
          <a:stretch/>
        </p:blipFill>
        <p:spPr>
          <a:xfrm>
            <a:off x="183420" y="2905190"/>
            <a:ext cx="3520188" cy="2097395"/>
          </a:xfrm>
        </p:spPr>
      </p:pic>
      <p:pic>
        <p:nvPicPr>
          <p:cNvPr id="6" name="Picture 5" descr="Screen Shot 2014-02-27 at 12.24.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510" y="1619910"/>
            <a:ext cx="4702655" cy="4835014"/>
          </a:xfrm>
          <a:prstGeom prst="rect">
            <a:avLst/>
          </a:prstGeom>
        </p:spPr>
      </p:pic>
      <p:sp>
        <p:nvSpPr>
          <p:cNvPr id="7" name="Right Arrow 6"/>
          <p:cNvSpPr/>
          <p:nvPr/>
        </p:nvSpPr>
        <p:spPr>
          <a:xfrm>
            <a:off x="3703608" y="3833027"/>
            <a:ext cx="615902" cy="25097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灯片编号占位符 2"/>
          <p:cNvSpPr>
            <a:spLocks noGrp="1"/>
          </p:cNvSpPr>
          <p:nvPr>
            <p:ph type="sldNum" sz="quarter" idx="12"/>
          </p:nvPr>
        </p:nvSpPr>
        <p:spPr/>
        <p:txBody>
          <a:bodyPr/>
          <a:lstStyle/>
          <a:p>
            <a:fld id="{6FF9F73E-F7DE-274D-BDCD-CFF588AEE931}" type="slidenum">
              <a:rPr lang="en-US" smtClean="0"/>
              <a:t>67</a:t>
            </a:fld>
            <a:endParaRPr lang="en-US"/>
          </a:p>
        </p:txBody>
      </p:sp>
      <p:sp>
        <p:nvSpPr>
          <p:cNvPr id="8" name="页脚占位符 1"/>
          <p:cNvSpPr>
            <a:spLocks noGrp="1"/>
          </p:cNvSpPr>
          <p:nvPr>
            <p:ph type="ftr" sz="quarter" idx="10"/>
          </p:nvPr>
        </p:nvSpPr>
        <p:spPr>
          <a:xfrm>
            <a:off x="685800" y="6356350"/>
            <a:ext cx="3581400" cy="304800"/>
          </a:xfrm>
        </p:spPr>
        <p:txBody>
          <a:bodyPr/>
          <a:lstStyle/>
          <a:p>
            <a:pPr>
              <a:defRPr/>
            </a:pPr>
            <a:r>
              <a:rPr lang="en-US" dirty="0" smtClean="0"/>
              <a:t>CSci4211:           </a:t>
            </a:r>
            <a:r>
              <a:rPr lang="en-US" smtClean="0"/>
              <a:t>Network Data Plane 2</a:t>
            </a:r>
            <a:endParaRPr lang="en-US" dirty="0"/>
          </a:p>
        </p:txBody>
      </p:sp>
      <p:sp>
        <p:nvSpPr>
          <p:cNvPr id="4" name="TextBox 3"/>
          <p:cNvSpPr txBox="1"/>
          <p:nvPr/>
        </p:nvSpPr>
        <p:spPr>
          <a:xfrm>
            <a:off x="183420" y="1632855"/>
            <a:ext cx="4197302" cy="923330"/>
          </a:xfrm>
          <a:prstGeom prst="rect">
            <a:avLst/>
          </a:prstGeom>
          <a:noFill/>
        </p:spPr>
        <p:txBody>
          <a:bodyPr wrap="square" rtlCol="0">
            <a:spAutoFit/>
          </a:bodyPr>
          <a:lstStyle/>
          <a:p>
            <a:pPr marL="285750" indent="-285750">
              <a:buFont typeface="Arial" charset="0"/>
              <a:buChar char="•"/>
            </a:pPr>
            <a:r>
              <a:rPr lang="en-US" b="1" dirty="0"/>
              <a:t>Mininet </a:t>
            </a:r>
            <a:r>
              <a:rPr lang="en-US" dirty="0"/>
              <a:t>is a system for rapidly prototyping large networks on a single laptop</a:t>
            </a:r>
          </a:p>
        </p:txBody>
      </p:sp>
    </p:spTree>
    <p:extLst>
      <p:ext uri="{BB962C8B-B14F-4D97-AF65-F5344CB8AC3E}">
        <p14:creationId xmlns:p14="http://schemas.microsoft.com/office/powerpoint/2010/main" val="430225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44738"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411562B-A730-5B44-ACCB-1E9F4BA2097F}" type="slidenum">
              <a:rPr lang="en-US" sz="1200">
                <a:latin typeface="Comic Sans MS" charset="0"/>
              </a:rPr>
              <a:pPr/>
              <a:t>68</a:t>
            </a:fld>
            <a:endParaRPr lang="en-US" sz="1200" dirty="0">
              <a:latin typeface="Comic Sans MS" charset="0"/>
            </a:endParaRPr>
          </a:p>
        </p:txBody>
      </p:sp>
      <p:sp>
        <p:nvSpPr>
          <p:cNvPr id="244739" name="Rectangle 2"/>
          <p:cNvSpPr>
            <a:spLocks noGrp="1" noChangeArrowheads="1"/>
          </p:cNvSpPr>
          <p:nvPr>
            <p:ph type="ctrTitle"/>
          </p:nvPr>
        </p:nvSpPr>
        <p:spPr>
          <a:xfrm>
            <a:off x="609600" y="411517"/>
            <a:ext cx="8153400" cy="762000"/>
          </a:xfrm>
        </p:spPr>
        <p:txBody>
          <a:bodyPr/>
          <a:lstStyle/>
          <a:p>
            <a:r>
              <a:rPr lang="en-US" sz="3200" i="1" dirty="0">
                <a:latin typeface="Comic Sans MS" charset="0"/>
              </a:rPr>
              <a:t>Announcements &amp; Reminders </a:t>
            </a:r>
            <a:r>
              <a:rPr lang="en-US" sz="3200" i="1" dirty="0" smtClean="0">
                <a:latin typeface="Comic Sans MS" charset="0"/>
              </a:rPr>
              <a:t>(Nov 13)</a:t>
            </a:r>
            <a:endParaRPr lang="en-US" sz="3200" dirty="0">
              <a:latin typeface="Comic Sans MS" charset="0"/>
            </a:endParaRPr>
          </a:p>
        </p:txBody>
      </p:sp>
      <p:sp>
        <p:nvSpPr>
          <p:cNvPr id="83971" name="Rectangle 3"/>
          <p:cNvSpPr>
            <a:spLocks noChangeArrowheads="1"/>
          </p:cNvSpPr>
          <p:nvPr/>
        </p:nvSpPr>
        <p:spPr bwMode="auto">
          <a:xfrm>
            <a:off x="304800" y="1541491"/>
            <a:ext cx="8763000" cy="3970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buFontTx/>
              <a:buChar char="•"/>
            </a:pPr>
            <a:r>
              <a:rPr lang="en-US" sz="2800" b="1" dirty="0">
                <a:solidFill>
                  <a:srgbClr val="000099"/>
                </a:solidFill>
                <a:latin typeface="Comic Sans MS" charset="0"/>
              </a:rPr>
              <a:t> </a:t>
            </a:r>
            <a:r>
              <a:rPr lang="en-US" sz="2600" dirty="0">
                <a:solidFill>
                  <a:srgbClr val="000099"/>
                </a:solidFill>
                <a:latin typeface="Comic Sans MS" charset="0"/>
              </a:rPr>
              <a:t>Homework Assignment </a:t>
            </a:r>
            <a:r>
              <a:rPr lang="en-US" sz="2600" dirty="0" smtClean="0">
                <a:solidFill>
                  <a:srgbClr val="000099"/>
                </a:solidFill>
                <a:latin typeface="Comic Sans MS" charset="0"/>
              </a:rPr>
              <a:t>#2 posted</a:t>
            </a:r>
          </a:p>
          <a:p>
            <a:pPr lvl="1"/>
            <a:r>
              <a:rPr lang="en-US" sz="2600" dirty="0" smtClean="0">
                <a:solidFill>
                  <a:srgbClr val="000099"/>
                </a:solidFill>
                <a:latin typeface="Comic Sans MS" charset="0"/>
              </a:rPr>
              <a:t>Due</a:t>
            </a:r>
            <a:r>
              <a:rPr lang="en-US" sz="2600" b="1" dirty="0" smtClean="0">
                <a:solidFill>
                  <a:srgbClr val="000099"/>
                </a:solidFill>
                <a:latin typeface="Comic Sans MS" charset="0"/>
              </a:rPr>
              <a:t>  </a:t>
            </a:r>
            <a:r>
              <a:rPr lang="en-US" sz="2600" dirty="0" smtClean="0">
                <a:solidFill>
                  <a:srgbClr val="FF0000"/>
                </a:solidFill>
                <a:latin typeface="Comic Sans MS" charset="0"/>
              </a:rPr>
              <a:t>due Friday Nov 17 11:55pm </a:t>
            </a:r>
          </a:p>
          <a:p>
            <a:pPr marL="1371600" lvl="2" indent="-457200">
              <a:buClr>
                <a:schemeClr val="accent2"/>
              </a:buClr>
              <a:buFont typeface="Arial" charset="0"/>
              <a:buChar char="•"/>
            </a:pPr>
            <a:r>
              <a:rPr lang="en-US" sz="2600" dirty="0">
                <a:solidFill>
                  <a:schemeClr val="accent2"/>
                </a:solidFill>
                <a:latin typeface="Comic Sans MS" charset="0"/>
              </a:rPr>
              <a:t>5</a:t>
            </a:r>
            <a:r>
              <a:rPr lang="en-US" sz="2600" dirty="0" smtClean="0">
                <a:solidFill>
                  <a:schemeClr val="accent2"/>
                </a:solidFill>
                <a:latin typeface="Comic Sans MS" charset="0"/>
              </a:rPr>
              <a:t> </a:t>
            </a:r>
            <a:r>
              <a:rPr lang="en-US" sz="2600" dirty="0">
                <a:solidFill>
                  <a:schemeClr val="accent2"/>
                </a:solidFill>
                <a:latin typeface="Comic Sans MS" charset="0"/>
              </a:rPr>
              <a:t>big problems + 1 bonus problem</a:t>
            </a:r>
            <a:endParaRPr lang="en-US" sz="2800" dirty="0">
              <a:solidFill>
                <a:srgbClr val="FF0000"/>
              </a:solidFill>
              <a:latin typeface="Comic Sans MS" charset="0"/>
            </a:endParaRPr>
          </a:p>
          <a:p>
            <a:pPr marL="1371600" lvl="2" indent="-457200">
              <a:buClr>
                <a:schemeClr val="accent2"/>
              </a:buClr>
              <a:buFont typeface="Arial" charset="0"/>
              <a:buChar char="•"/>
            </a:pPr>
            <a:endParaRPr lang="en-US" sz="800" b="1" dirty="0">
              <a:solidFill>
                <a:srgbClr val="000099"/>
              </a:solidFill>
              <a:latin typeface="Comic Sans MS" charset="0"/>
            </a:endParaRPr>
          </a:p>
          <a:p>
            <a:pPr>
              <a:buFontTx/>
              <a:buChar char="•"/>
            </a:pPr>
            <a:r>
              <a:rPr lang="en-US" sz="2800" dirty="0">
                <a:solidFill>
                  <a:srgbClr val="FF0000"/>
                </a:solidFill>
                <a:latin typeface="Comic Sans MS" charset="0"/>
              </a:rPr>
              <a:t> </a:t>
            </a:r>
            <a:r>
              <a:rPr lang="en-US" sz="2600" dirty="0">
                <a:solidFill>
                  <a:srgbClr val="FF0000"/>
                </a:solidFill>
                <a:latin typeface="Comic Sans MS" charset="0"/>
              </a:rPr>
              <a:t>Project </a:t>
            </a:r>
            <a:r>
              <a:rPr lang="en-US" sz="2600" dirty="0" smtClean="0">
                <a:solidFill>
                  <a:srgbClr val="FF0000"/>
                </a:solidFill>
                <a:latin typeface="Comic Sans MS" charset="0"/>
              </a:rPr>
              <a:t>#</a:t>
            </a:r>
            <a:r>
              <a:rPr lang="en-US" sz="2600" dirty="0">
                <a:solidFill>
                  <a:srgbClr val="FF0000"/>
                </a:solidFill>
                <a:latin typeface="Comic Sans MS" charset="0"/>
              </a:rPr>
              <a:t>3</a:t>
            </a:r>
            <a:r>
              <a:rPr lang="en-US" sz="2600" dirty="0" smtClean="0">
                <a:solidFill>
                  <a:srgbClr val="FF0000"/>
                </a:solidFill>
                <a:latin typeface="Comic Sans MS" charset="0"/>
              </a:rPr>
              <a:t>:  due Sunday (Nov 19) 11:55pm </a:t>
            </a:r>
            <a:endParaRPr lang="en-US" sz="2600" dirty="0">
              <a:solidFill>
                <a:srgbClr val="FF0000"/>
              </a:solidFill>
              <a:latin typeface="Comic Sans MS" charset="0"/>
            </a:endParaRPr>
          </a:p>
          <a:p>
            <a:pPr lvl="1">
              <a:buFontTx/>
              <a:buChar char="•"/>
            </a:pPr>
            <a:r>
              <a:rPr lang="en-US" sz="2800" dirty="0">
                <a:solidFill>
                  <a:srgbClr val="FF0000"/>
                </a:solidFill>
                <a:latin typeface="Comic Sans MS" charset="0"/>
              </a:rPr>
              <a:t> </a:t>
            </a:r>
            <a:r>
              <a:rPr lang="en-US" dirty="0">
                <a:solidFill>
                  <a:schemeClr val="accent2"/>
                </a:solidFill>
                <a:latin typeface="Comic Sans MS" charset="0"/>
              </a:rPr>
              <a:t>if you have troubles w/ the project, ask TAs for help!</a:t>
            </a:r>
          </a:p>
          <a:p>
            <a:pPr lvl="1"/>
            <a:endParaRPr lang="en-US" sz="800" dirty="0">
              <a:solidFill>
                <a:srgbClr val="000090"/>
              </a:solidFill>
              <a:latin typeface="Comic Sans MS" charset="0"/>
            </a:endParaRPr>
          </a:p>
          <a:p>
            <a:pPr lvl="1"/>
            <a:endParaRPr lang="en-US" sz="800" dirty="0" smtClean="0">
              <a:solidFill>
                <a:srgbClr val="000090"/>
              </a:solidFill>
              <a:latin typeface="Comic Sans MS" charset="0"/>
            </a:endParaRPr>
          </a:p>
          <a:p>
            <a:pPr lvl="1"/>
            <a:endParaRPr lang="en-US" sz="800" dirty="0">
              <a:solidFill>
                <a:srgbClr val="000090"/>
              </a:solidFill>
              <a:latin typeface="Comic Sans MS" charset="0"/>
            </a:endParaRPr>
          </a:p>
          <a:p>
            <a:pPr lvl="1"/>
            <a:endParaRPr lang="en-US" sz="800" dirty="0">
              <a:solidFill>
                <a:srgbClr val="000090"/>
              </a:solidFill>
              <a:latin typeface="Comic Sans MS" charset="0"/>
            </a:endParaRPr>
          </a:p>
          <a:p>
            <a:pPr>
              <a:buFontTx/>
              <a:buChar char="•"/>
            </a:pPr>
            <a:r>
              <a:rPr lang="en-US" dirty="0">
                <a:solidFill>
                  <a:srgbClr val="009900"/>
                </a:solidFill>
                <a:latin typeface="Comic Sans MS" charset="0"/>
              </a:rPr>
              <a:t>  </a:t>
            </a:r>
            <a:r>
              <a:rPr lang="en-US" sz="2600" b="1" dirty="0" smtClean="0">
                <a:solidFill>
                  <a:srgbClr val="0000FF"/>
                </a:solidFill>
                <a:latin typeface="Comic Sans MS" charset="0"/>
              </a:rPr>
              <a:t>Take-Home Quiz 2:</a:t>
            </a:r>
          </a:p>
          <a:p>
            <a:r>
              <a:rPr lang="en-US" sz="2600" dirty="0">
                <a:solidFill>
                  <a:srgbClr val="FF0000"/>
                </a:solidFill>
                <a:latin typeface="Comic Sans MS" charset="0"/>
              </a:rPr>
              <a:t> </a:t>
            </a:r>
            <a:r>
              <a:rPr lang="en-US" sz="2600" dirty="0" smtClean="0">
                <a:solidFill>
                  <a:srgbClr val="FF0000"/>
                </a:solidFill>
                <a:latin typeface="Comic Sans MS" charset="0"/>
              </a:rPr>
              <a:t>         </a:t>
            </a:r>
            <a:r>
              <a:rPr lang="en-US" dirty="0" smtClean="0">
                <a:solidFill>
                  <a:srgbClr val="FF0000"/>
                </a:solidFill>
                <a:latin typeface="Comic Sans MS" charset="0"/>
              </a:rPr>
              <a:t>Handout: Nov 20</a:t>
            </a:r>
          </a:p>
          <a:p>
            <a:r>
              <a:rPr lang="en-US" dirty="0">
                <a:solidFill>
                  <a:srgbClr val="FF0000"/>
                </a:solidFill>
                <a:latin typeface="Comic Sans MS" charset="0"/>
              </a:rPr>
              <a:t> </a:t>
            </a:r>
            <a:r>
              <a:rPr lang="en-US" dirty="0" smtClean="0">
                <a:solidFill>
                  <a:srgbClr val="FF0000"/>
                </a:solidFill>
                <a:latin typeface="Comic Sans MS" charset="0"/>
              </a:rPr>
              <a:t>         Due: Nov 27 11:59pm</a:t>
            </a:r>
            <a:endParaRPr lang="en-US" sz="2000" dirty="0">
              <a:solidFill>
                <a:srgbClr val="000099"/>
              </a:solidFill>
              <a:latin typeface="Comic Sans MS" charset="0"/>
            </a:endParaRPr>
          </a:p>
        </p:txBody>
      </p:sp>
    </p:spTree>
    <p:extLst>
      <p:ext uri="{BB962C8B-B14F-4D97-AF65-F5344CB8AC3E}">
        <p14:creationId xmlns:p14="http://schemas.microsoft.com/office/powerpoint/2010/main" val="123649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dissolve">
                                      <p:cBhvr>
                                        <p:cTn id="7" dur="500"/>
                                        <p:tgtEl>
                                          <p:spTgt spid="839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3971">
                                            <p:txEl>
                                              <p:pRg st="1" end="1"/>
                                            </p:txEl>
                                          </p:spTgt>
                                        </p:tgtEl>
                                        <p:attrNameLst>
                                          <p:attrName>style.visibility</p:attrName>
                                        </p:attrNameLst>
                                      </p:cBhvr>
                                      <p:to>
                                        <p:strVal val="visible"/>
                                      </p:to>
                                    </p:set>
                                    <p:animEffect transition="in" filter="dissolve">
                                      <p:cBhvr>
                                        <p:cTn id="12" dur="500"/>
                                        <p:tgtEl>
                                          <p:spTgt spid="83971">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3971">
                                            <p:txEl>
                                              <p:pRg st="2" end="2"/>
                                            </p:txEl>
                                          </p:spTgt>
                                        </p:tgtEl>
                                        <p:attrNameLst>
                                          <p:attrName>style.visibility</p:attrName>
                                        </p:attrNameLst>
                                      </p:cBhvr>
                                      <p:to>
                                        <p:strVal val="visible"/>
                                      </p:to>
                                    </p:set>
                                    <p:animEffect transition="in" filter="dissolve">
                                      <p:cBhvr>
                                        <p:cTn id="15" dur="500"/>
                                        <p:tgtEl>
                                          <p:spTgt spid="8397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3971">
                                            <p:txEl>
                                              <p:pRg st="4" end="4"/>
                                            </p:txEl>
                                          </p:spTgt>
                                        </p:tgtEl>
                                        <p:attrNameLst>
                                          <p:attrName>style.visibility</p:attrName>
                                        </p:attrNameLst>
                                      </p:cBhvr>
                                      <p:to>
                                        <p:strVal val="visible"/>
                                      </p:to>
                                    </p:set>
                                    <p:animEffect transition="in" filter="dissolve">
                                      <p:cBhvr>
                                        <p:cTn id="20" dur="500"/>
                                        <p:tgtEl>
                                          <p:spTgt spid="83971">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3971">
                                            <p:txEl>
                                              <p:pRg st="5" end="5"/>
                                            </p:txEl>
                                          </p:spTgt>
                                        </p:tgtEl>
                                        <p:attrNameLst>
                                          <p:attrName>style.visibility</p:attrName>
                                        </p:attrNameLst>
                                      </p:cBhvr>
                                      <p:to>
                                        <p:strVal val="visible"/>
                                      </p:to>
                                    </p:set>
                                    <p:animEffect transition="in" filter="dissolve">
                                      <p:cBhvr>
                                        <p:cTn id="25" dur="500"/>
                                        <p:tgtEl>
                                          <p:spTgt spid="83971">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3971">
                                            <p:txEl>
                                              <p:pRg st="10" end="10"/>
                                            </p:txEl>
                                          </p:spTgt>
                                        </p:tgtEl>
                                        <p:attrNameLst>
                                          <p:attrName>style.visibility</p:attrName>
                                        </p:attrNameLst>
                                      </p:cBhvr>
                                      <p:to>
                                        <p:strVal val="visible"/>
                                      </p:to>
                                    </p:set>
                                    <p:animEffect transition="in" filter="dissolve">
                                      <p:cBhvr>
                                        <p:cTn id="30" dur="500"/>
                                        <p:tgtEl>
                                          <p:spTgt spid="83971">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3971">
                                            <p:txEl>
                                              <p:pRg st="11" end="11"/>
                                            </p:txEl>
                                          </p:spTgt>
                                        </p:tgtEl>
                                        <p:attrNameLst>
                                          <p:attrName>style.visibility</p:attrName>
                                        </p:attrNameLst>
                                      </p:cBhvr>
                                      <p:to>
                                        <p:strVal val="visible"/>
                                      </p:to>
                                    </p:set>
                                    <p:animEffect transition="in" filter="dissolve">
                                      <p:cBhvr>
                                        <p:cTn id="35" dur="500"/>
                                        <p:tgtEl>
                                          <p:spTgt spid="83971">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83971">
                                            <p:txEl>
                                              <p:pRg st="12" end="12"/>
                                            </p:txEl>
                                          </p:spTgt>
                                        </p:tgtEl>
                                        <p:attrNameLst>
                                          <p:attrName>style.visibility</p:attrName>
                                        </p:attrNameLst>
                                      </p:cBhvr>
                                      <p:to>
                                        <p:strVal val="visible"/>
                                      </p:to>
                                    </p:set>
                                    <p:animEffect transition="in" filter="dissolve">
                                      <p:cBhvr>
                                        <p:cTn id="40" dur="500"/>
                                        <p:tgtEl>
                                          <p:spTgt spid="839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bldLvl="2"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48834"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E7FB0C6-5333-6C4D-977A-E736BA75643A}" type="slidenum">
              <a:rPr lang="en-US" sz="1200">
                <a:latin typeface="Comic Sans MS" charset="0"/>
              </a:rPr>
              <a:pPr/>
              <a:t>69</a:t>
            </a:fld>
            <a:endParaRPr lang="en-US" sz="1200" dirty="0">
              <a:latin typeface="Comic Sans MS" charset="0"/>
            </a:endParaRPr>
          </a:p>
        </p:txBody>
      </p:sp>
      <p:sp>
        <p:nvSpPr>
          <p:cNvPr id="248835" name="Rectangle 2"/>
          <p:cNvSpPr>
            <a:spLocks noGrp="1" noChangeArrowheads="1"/>
          </p:cNvSpPr>
          <p:nvPr>
            <p:ph type="ctrTitle"/>
          </p:nvPr>
        </p:nvSpPr>
        <p:spPr>
          <a:xfrm>
            <a:off x="533400" y="174204"/>
            <a:ext cx="8153400" cy="762000"/>
          </a:xfrm>
        </p:spPr>
        <p:txBody>
          <a:bodyPr/>
          <a:lstStyle/>
          <a:p>
            <a:r>
              <a:rPr lang="en-US" sz="3200" i="1" dirty="0">
                <a:latin typeface="Comic Sans MS" charset="0"/>
              </a:rPr>
              <a:t>What We Learned Last Time </a:t>
            </a:r>
            <a:r>
              <a:rPr lang="en-US" sz="3200" i="1" dirty="0" smtClean="0">
                <a:latin typeface="Comic Sans MS" charset="0"/>
              </a:rPr>
              <a:t>(Nov 06)</a:t>
            </a:r>
            <a:endParaRPr lang="en-US" sz="3200" dirty="0">
              <a:latin typeface="Comic Sans MS" charset="0"/>
            </a:endParaRPr>
          </a:p>
        </p:txBody>
      </p:sp>
      <p:sp>
        <p:nvSpPr>
          <p:cNvPr id="39939" name="Rectangle 3"/>
          <p:cNvSpPr>
            <a:spLocks noChangeArrowheads="1"/>
          </p:cNvSpPr>
          <p:nvPr/>
        </p:nvSpPr>
        <p:spPr bwMode="auto">
          <a:xfrm>
            <a:off x="304800" y="1157580"/>
            <a:ext cx="8610600" cy="4648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buFontTx/>
              <a:buChar char="•"/>
            </a:pPr>
            <a:r>
              <a:rPr lang="en-US" sz="2200" dirty="0" smtClean="0">
                <a:solidFill>
                  <a:srgbClr val="000099"/>
                </a:solidFill>
                <a:latin typeface="Comic Sans MS" charset="0"/>
              </a:rPr>
              <a:t>IP </a:t>
            </a:r>
            <a:r>
              <a:rPr lang="en-US" sz="2200" dirty="0">
                <a:solidFill>
                  <a:srgbClr val="000099"/>
                </a:solidFill>
                <a:latin typeface="Comic Sans MS" charset="0"/>
              </a:rPr>
              <a:t>datagram format: TTL, datagram id, offset, flags, …</a:t>
            </a:r>
          </a:p>
          <a:p>
            <a:pPr>
              <a:buFontTx/>
              <a:buChar char="•"/>
            </a:pPr>
            <a:r>
              <a:rPr lang="en-US" sz="2200" dirty="0">
                <a:solidFill>
                  <a:srgbClr val="000099"/>
                </a:solidFill>
                <a:latin typeface="Comic Sans MS" charset="0"/>
              </a:rPr>
              <a:t> </a:t>
            </a:r>
            <a:r>
              <a:rPr lang="en-US" sz="2200" dirty="0">
                <a:solidFill>
                  <a:srgbClr val="FF0000"/>
                </a:solidFill>
                <a:latin typeface="Comic Sans MS" charset="0"/>
              </a:rPr>
              <a:t>MTU &amp; IP fragmentation &amp; reassembly</a:t>
            </a:r>
          </a:p>
          <a:p>
            <a:pPr>
              <a:buFontTx/>
              <a:buChar char="•"/>
            </a:pPr>
            <a:r>
              <a:rPr lang="en-US" sz="2200" b="1" dirty="0" smtClean="0">
                <a:solidFill>
                  <a:srgbClr val="000099"/>
                </a:solidFill>
                <a:latin typeface="Comic Sans MS" charset="0"/>
              </a:rPr>
              <a:t> </a:t>
            </a:r>
            <a:r>
              <a:rPr lang="en-US" sz="2200" dirty="0" smtClean="0">
                <a:solidFill>
                  <a:srgbClr val="000099"/>
                </a:solidFill>
                <a:latin typeface="Comic Sans MS" charset="0"/>
              </a:rPr>
              <a:t>NAT;</a:t>
            </a:r>
            <a:r>
              <a:rPr lang="en-US" sz="2200" b="1" dirty="0" smtClean="0">
                <a:solidFill>
                  <a:srgbClr val="000099"/>
                </a:solidFill>
                <a:latin typeface="Comic Sans MS" charset="0"/>
              </a:rPr>
              <a:t>  </a:t>
            </a:r>
            <a:r>
              <a:rPr lang="en-US" sz="2200" dirty="0" smtClean="0">
                <a:solidFill>
                  <a:srgbClr val="000099"/>
                </a:solidFill>
                <a:latin typeface="Comic Sans MS" charset="0"/>
              </a:rPr>
              <a:t>brief overview of IPv6</a:t>
            </a:r>
          </a:p>
          <a:p>
            <a:pPr>
              <a:buFontTx/>
              <a:buChar char="•"/>
            </a:pPr>
            <a:r>
              <a:rPr lang="en-US" sz="2200" dirty="0" smtClean="0">
                <a:solidFill>
                  <a:srgbClr val="FF0000"/>
                </a:solidFill>
                <a:latin typeface="Comic Sans MS" charset="0"/>
              </a:rPr>
              <a:t>Virtual Circuit </a:t>
            </a:r>
            <a:r>
              <a:rPr lang="en-US" sz="2200" smtClean="0">
                <a:solidFill>
                  <a:srgbClr val="FF0000"/>
                </a:solidFill>
                <a:latin typeface="Comic Sans MS" charset="0"/>
              </a:rPr>
              <a:t>and MPLS</a:t>
            </a:r>
            <a:endParaRPr lang="en-US" sz="2200" dirty="0">
              <a:solidFill>
                <a:srgbClr val="FF0000"/>
              </a:solidFill>
              <a:latin typeface="Comic Sans MS" charset="0"/>
            </a:endParaRPr>
          </a:p>
          <a:p>
            <a:pPr lvl="1">
              <a:buFontTx/>
              <a:buChar char="•"/>
            </a:pPr>
            <a:r>
              <a:rPr lang="en-US" dirty="0">
                <a:solidFill>
                  <a:srgbClr val="000099"/>
                </a:solidFill>
                <a:latin typeface="Comic Sans MS" charset="0"/>
              </a:rPr>
              <a:t> </a:t>
            </a:r>
            <a:r>
              <a:rPr lang="en-US" sz="2000" dirty="0">
                <a:solidFill>
                  <a:srgbClr val="FF0000"/>
                </a:solidFill>
                <a:latin typeface="Comic Sans MS" charset="0"/>
              </a:rPr>
              <a:t>connection-oriented </a:t>
            </a:r>
            <a:r>
              <a:rPr lang="en-US" sz="2000" dirty="0">
                <a:solidFill>
                  <a:srgbClr val="000099"/>
                </a:solidFill>
                <a:latin typeface="Comic Sans MS" charset="0"/>
              </a:rPr>
              <a:t>network service</a:t>
            </a:r>
          </a:p>
          <a:p>
            <a:pPr lvl="2">
              <a:buFontTx/>
              <a:buChar char="•"/>
            </a:pPr>
            <a:r>
              <a:rPr lang="en-US" sz="2000" dirty="0">
                <a:solidFill>
                  <a:srgbClr val="000099"/>
                </a:solidFill>
                <a:latin typeface="Comic Sans MS" charset="0"/>
              </a:rPr>
              <a:t> between hosts (or ingress/egress routers)</a:t>
            </a:r>
          </a:p>
          <a:p>
            <a:pPr lvl="2">
              <a:buFontTx/>
              <a:buChar char="•"/>
            </a:pPr>
            <a:r>
              <a:rPr lang="en-US" sz="2000" dirty="0">
                <a:solidFill>
                  <a:srgbClr val="000099"/>
                </a:solidFill>
                <a:latin typeface="Comic Sans MS" charset="0"/>
              </a:rPr>
              <a:t> need to connect set-up (“signaling”) before any data can be transmitted</a:t>
            </a:r>
          </a:p>
          <a:p>
            <a:pPr lvl="1">
              <a:buFontTx/>
              <a:buChar char="•"/>
            </a:pPr>
            <a:r>
              <a:rPr lang="en-US" dirty="0">
                <a:solidFill>
                  <a:srgbClr val="000099"/>
                </a:solidFill>
                <a:latin typeface="Comic Sans MS" charset="0"/>
              </a:rPr>
              <a:t> </a:t>
            </a:r>
            <a:r>
              <a:rPr lang="en-US" sz="2000" dirty="0">
                <a:solidFill>
                  <a:srgbClr val="0000FF"/>
                </a:solidFill>
                <a:latin typeface="Comic Sans MS" charset="0"/>
              </a:rPr>
              <a:t>connection set-up (signaling) process:</a:t>
            </a:r>
          </a:p>
          <a:p>
            <a:pPr lvl="2">
              <a:buFontTx/>
              <a:buChar char="•"/>
            </a:pPr>
            <a:r>
              <a:rPr lang="en-US" sz="2000" dirty="0">
                <a:solidFill>
                  <a:srgbClr val="000099"/>
                </a:solidFill>
                <a:latin typeface="Comic Sans MS" charset="0"/>
              </a:rPr>
              <a:t> </a:t>
            </a:r>
            <a:r>
              <a:rPr lang="en-US" sz="2000" dirty="0">
                <a:solidFill>
                  <a:srgbClr val="FF0000"/>
                </a:solidFill>
                <a:latin typeface="Comic Sans MS" charset="0"/>
              </a:rPr>
              <a:t>given a route/path, select (</a:t>
            </a:r>
            <a:r>
              <a:rPr lang="en-US" sz="2000" i="1" dirty="0">
                <a:solidFill>
                  <a:srgbClr val="FF0000"/>
                </a:solidFill>
                <a:latin typeface="Comic Sans MS" charset="0"/>
              </a:rPr>
              <a:t>locally unique, outgoing</a:t>
            </a:r>
            <a:r>
              <a:rPr lang="en-US" sz="2000" dirty="0">
                <a:solidFill>
                  <a:srgbClr val="FF0000"/>
                </a:solidFill>
                <a:latin typeface="Comic Sans MS" charset="0"/>
              </a:rPr>
              <a:t>) VCI, &amp; set up VCI translation table at each router</a:t>
            </a:r>
          </a:p>
          <a:p>
            <a:pPr lvl="1">
              <a:buFontTx/>
              <a:buChar char="•"/>
            </a:pPr>
            <a:r>
              <a:rPr lang="en-US" sz="2000" dirty="0">
                <a:solidFill>
                  <a:srgbClr val="FF0000"/>
                </a:solidFill>
                <a:latin typeface="Comic Sans MS" charset="0"/>
              </a:rPr>
              <a:t> </a:t>
            </a:r>
            <a:r>
              <a:rPr lang="en-US" sz="2000" dirty="0">
                <a:solidFill>
                  <a:srgbClr val="000090"/>
                </a:solidFill>
                <a:latin typeface="Comic Sans MS" charset="0"/>
              </a:rPr>
              <a:t> </a:t>
            </a:r>
            <a:r>
              <a:rPr lang="en-US" sz="2000" dirty="0">
                <a:solidFill>
                  <a:srgbClr val="0000FF"/>
                </a:solidFill>
                <a:latin typeface="Comic Sans MS" charset="0"/>
              </a:rPr>
              <a:t>data forwarding: </a:t>
            </a:r>
          </a:p>
          <a:p>
            <a:pPr lvl="2">
              <a:buFontTx/>
              <a:buChar char="•"/>
            </a:pPr>
            <a:r>
              <a:rPr lang="en-US" sz="2000" dirty="0">
                <a:solidFill>
                  <a:srgbClr val="000090"/>
                </a:solidFill>
                <a:latin typeface="Comic Sans MS" charset="0"/>
              </a:rPr>
              <a:t> </a:t>
            </a:r>
            <a:r>
              <a:rPr lang="en-US" sz="2000" dirty="0">
                <a:solidFill>
                  <a:srgbClr val="FF0000"/>
                </a:solidFill>
                <a:latin typeface="Comic Sans MS" charset="0"/>
              </a:rPr>
              <a:t>based on VCI carried in packets, perform VCI </a:t>
            </a:r>
            <a:r>
              <a:rPr lang="en-US" sz="2000" dirty="0" smtClean="0">
                <a:solidFill>
                  <a:srgbClr val="FF0000"/>
                </a:solidFill>
                <a:latin typeface="Comic Sans MS" charset="0"/>
              </a:rPr>
              <a:t>translation</a:t>
            </a:r>
          </a:p>
          <a:p>
            <a:pPr>
              <a:buFontTx/>
              <a:buChar char="•"/>
            </a:pPr>
            <a:r>
              <a:rPr lang="en-US" sz="2000" dirty="0" smtClean="0">
                <a:solidFill>
                  <a:srgbClr val="000099"/>
                </a:solidFill>
                <a:latin typeface="Comic Sans MS" charset="0"/>
              </a:rPr>
              <a:t>VLAN: Virtual </a:t>
            </a:r>
            <a:r>
              <a:rPr lang="en-US" sz="2000" dirty="0">
                <a:solidFill>
                  <a:srgbClr val="000099"/>
                </a:solidFill>
                <a:latin typeface="Comic Sans MS" charset="0"/>
              </a:rPr>
              <a:t>L</a:t>
            </a:r>
            <a:r>
              <a:rPr lang="en-US" sz="2000" dirty="0" smtClean="0">
                <a:solidFill>
                  <a:srgbClr val="000099"/>
                </a:solidFill>
                <a:latin typeface="Comic Sans MS" charset="0"/>
              </a:rPr>
              <a:t>ocal </a:t>
            </a:r>
            <a:r>
              <a:rPr lang="en-US" sz="2000" dirty="0">
                <a:solidFill>
                  <a:srgbClr val="000099"/>
                </a:solidFill>
                <a:latin typeface="Comic Sans MS" charset="0"/>
              </a:rPr>
              <a:t>A</a:t>
            </a:r>
            <a:r>
              <a:rPr lang="en-US" sz="2000" dirty="0" smtClean="0">
                <a:solidFill>
                  <a:srgbClr val="000099"/>
                </a:solidFill>
                <a:latin typeface="Comic Sans MS" charset="0"/>
              </a:rPr>
              <a:t>rea </a:t>
            </a:r>
            <a:r>
              <a:rPr lang="en-US" sz="2000" dirty="0">
                <a:solidFill>
                  <a:srgbClr val="000099"/>
                </a:solidFill>
                <a:latin typeface="Comic Sans MS" charset="0"/>
              </a:rPr>
              <a:t>N</a:t>
            </a:r>
            <a:r>
              <a:rPr lang="en-US" sz="2000" dirty="0" smtClean="0">
                <a:solidFill>
                  <a:srgbClr val="000099"/>
                </a:solidFill>
                <a:latin typeface="Comic Sans MS" charset="0"/>
              </a:rPr>
              <a:t>etwork</a:t>
            </a:r>
            <a:endParaRPr lang="en-US" sz="2000" b="1" dirty="0">
              <a:solidFill>
                <a:srgbClr val="000099"/>
              </a:solidFill>
              <a:latin typeface="Comic Sans MS" charset="0"/>
            </a:endParaRPr>
          </a:p>
        </p:txBody>
      </p:sp>
    </p:spTree>
    <p:extLst>
      <p:ext uri="{BB962C8B-B14F-4D97-AF65-F5344CB8AC3E}">
        <p14:creationId xmlns:p14="http://schemas.microsoft.com/office/powerpoint/2010/main" val="57091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dissolve">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dissolve">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dissolve">
                                      <p:cBhvr>
                                        <p:cTn id="17" dur="500"/>
                                        <p:tgtEl>
                                          <p:spTgt spid="399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dissolve">
                                      <p:cBhvr>
                                        <p:cTn id="22" dur="500"/>
                                        <p:tgtEl>
                                          <p:spTgt spid="399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939">
                                            <p:txEl>
                                              <p:pRg st="4" end="4"/>
                                            </p:txEl>
                                          </p:spTgt>
                                        </p:tgtEl>
                                        <p:attrNameLst>
                                          <p:attrName>style.visibility</p:attrName>
                                        </p:attrNameLst>
                                      </p:cBhvr>
                                      <p:to>
                                        <p:strVal val="visible"/>
                                      </p:to>
                                    </p:set>
                                    <p:animEffect transition="in" filter="dissolve">
                                      <p:cBhvr>
                                        <p:cTn id="27" dur="500"/>
                                        <p:tgtEl>
                                          <p:spTgt spid="39939">
                                            <p:txEl>
                                              <p:pRg st="4" end="4"/>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9939">
                                            <p:txEl>
                                              <p:pRg st="5" end="5"/>
                                            </p:txEl>
                                          </p:spTgt>
                                        </p:tgtEl>
                                        <p:attrNameLst>
                                          <p:attrName>style.visibility</p:attrName>
                                        </p:attrNameLst>
                                      </p:cBhvr>
                                      <p:to>
                                        <p:strVal val="visible"/>
                                      </p:to>
                                    </p:set>
                                    <p:animEffect transition="in" filter="dissolve">
                                      <p:cBhvr>
                                        <p:cTn id="30" dur="500"/>
                                        <p:tgtEl>
                                          <p:spTgt spid="39939">
                                            <p:txEl>
                                              <p:pRg st="5" end="5"/>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9939">
                                            <p:txEl>
                                              <p:pRg st="6" end="6"/>
                                            </p:txEl>
                                          </p:spTgt>
                                        </p:tgtEl>
                                        <p:attrNameLst>
                                          <p:attrName>style.visibility</p:attrName>
                                        </p:attrNameLst>
                                      </p:cBhvr>
                                      <p:to>
                                        <p:strVal val="visible"/>
                                      </p:to>
                                    </p:set>
                                    <p:animEffect transition="in" filter="dissolve">
                                      <p:cBhvr>
                                        <p:cTn id="33" dur="500"/>
                                        <p:tgtEl>
                                          <p:spTgt spid="39939">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9939">
                                            <p:txEl>
                                              <p:pRg st="7" end="7"/>
                                            </p:txEl>
                                          </p:spTgt>
                                        </p:tgtEl>
                                        <p:attrNameLst>
                                          <p:attrName>style.visibility</p:attrName>
                                        </p:attrNameLst>
                                      </p:cBhvr>
                                      <p:to>
                                        <p:strVal val="visible"/>
                                      </p:to>
                                    </p:set>
                                    <p:animEffect transition="in" filter="dissolve">
                                      <p:cBhvr>
                                        <p:cTn id="38" dur="500"/>
                                        <p:tgtEl>
                                          <p:spTgt spid="39939">
                                            <p:txEl>
                                              <p:pRg st="7" end="7"/>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9939">
                                            <p:txEl>
                                              <p:pRg st="8" end="8"/>
                                            </p:txEl>
                                          </p:spTgt>
                                        </p:tgtEl>
                                        <p:attrNameLst>
                                          <p:attrName>style.visibility</p:attrName>
                                        </p:attrNameLst>
                                      </p:cBhvr>
                                      <p:to>
                                        <p:strVal val="visible"/>
                                      </p:to>
                                    </p:set>
                                    <p:animEffect transition="in" filter="dissolve">
                                      <p:cBhvr>
                                        <p:cTn id="41" dur="500"/>
                                        <p:tgtEl>
                                          <p:spTgt spid="39939">
                                            <p:txEl>
                                              <p:pRg st="8" end="8"/>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9939">
                                            <p:txEl>
                                              <p:pRg st="9" end="9"/>
                                            </p:txEl>
                                          </p:spTgt>
                                        </p:tgtEl>
                                        <p:attrNameLst>
                                          <p:attrName>style.visibility</p:attrName>
                                        </p:attrNameLst>
                                      </p:cBhvr>
                                      <p:to>
                                        <p:strVal val="visible"/>
                                      </p:to>
                                    </p:set>
                                    <p:animEffect transition="in" filter="dissolve">
                                      <p:cBhvr>
                                        <p:cTn id="46" dur="500"/>
                                        <p:tgtEl>
                                          <p:spTgt spid="39939">
                                            <p:txEl>
                                              <p:pRg st="9" end="9"/>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9939">
                                            <p:txEl>
                                              <p:pRg st="10" end="10"/>
                                            </p:txEl>
                                          </p:spTgt>
                                        </p:tgtEl>
                                        <p:attrNameLst>
                                          <p:attrName>style.visibility</p:attrName>
                                        </p:attrNameLst>
                                      </p:cBhvr>
                                      <p:to>
                                        <p:strVal val="visible"/>
                                      </p:to>
                                    </p:set>
                                    <p:animEffect transition="in" filter="dissolve">
                                      <p:cBhvr>
                                        <p:cTn id="49" dur="500"/>
                                        <p:tgtEl>
                                          <p:spTgt spid="39939">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9939">
                                            <p:txEl>
                                              <p:pRg st="11" end="11"/>
                                            </p:txEl>
                                          </p:spTgt>
                                        </p:tgtEl>
                                        <p:attrNameLst>
                                          <p:attrName>style.visibility</p:attrName>
                                        </p:attrNameLst>
                                      </p:cBhvr>
                                      <p:to>
                                        <p:strVal val="visible"/>
                                      </p:to>
                                    </p:set>
                                    <p:animEffect transition="in" filter="dissolve">
                                      <p:cBhvr>
                                        <p:cTn id="54" dur="500"/>
                                        <p:tgtEl>
                                          <p:spTgt spid="3993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pPr>
              <a:defRPr/>
            </a:pPr>
            <a:r>
              <a:rPr lang="en-US"/>
              <a:t>CSci4211:                  Weekly Summary </a:t>
            </a:r>
          </a:p>
        </p:txBody>
      </p:sp>
      <p:sp>
        <p:nvSpPr>
          <p:cNvPr id="212994" name="Slide Number Placeholder 5"/>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0F735F5-3C92-BD40-B07F-538BC736ACAF}" type="slidenum">
              <a:rPr lang="en-US" sz="1200">
                <a:latin typeface="Comic Sans MS" charset="0"/>
              </a:rPr>
              <a:pPr/>
              <a:t>7</a:t>
            </a:fld>
            <a:endParaRPr lang="en-US" sz="1200">
              <a:latin typeface="Comic Sans MS" charset="0"/>
            </a:endParaRPr>
          </a:p>
        </p:txBody>
      </p:sp>
      <p:sp>
        <p:nvSpPr>
          <p:cNvPr id="212995" name="Rectangle 2"/>
          <p:cNvSpPr>
            <a:spLocks noGrp="1" noChangeArrowheads="1"/>
          </p:cNvSpPr>
          <p:nvPr>
            <p:ph type="title"/>
          </p:nvPr>
        </p:nvSpPr>
        <p:spPr>
          <a:xfrm>
            <a:off x="609600" y="304800"/>
            <a:ext cx="7772400" cy="1143000"/>
          </a:xfrm>
        </p:spPr>
        <p:txBody>
          <a:bodyPr/>
          <a:lstStyle/>
          <a:p>
            <a:r>
              <a:rPr lang="en-US" sz="3600">
                <a:latin typeface="Comic Sans MS" charset="0"/>
              </a:rPr>
              <a:t>TCP Congestion Control: Recap</a:t>
            </a:r>
          </a:p>
        </p:txBody>
      </p:sp>
      <p:sp>
        <p:nvSpPr>
          <p:cNvPr id="212996" name="Rectangle 3"/>
          <p:cNvSpPr>
            <a:spLocks noGrp="1" noChangeArrowheads="1"/>
          </p:cNvSpPr>
          <p:nvPr>
            <p:ph type="body" sz="half" idx="1"/>
          </p:nvPr>
        </p:nvSpPr>
        <p:spPr>
          <a:xfrm>
            <a:off x="152400" y="1600200"/>
            <a:ext cx="5029200" cy="3581400"/>
          </a:xfrm>
        </p:spPr>
        <p:txBody>
          <a:bodyPr/>
          <a:lstStyle/>
          <a:p>
            <a:pPr>
              <a:lnSpc>
                <a:spcPct val="90000"/>
              </a:lnSpc>
            </a:pPr>
            <a:r>
              <a:rPr lang="en-US" sz="2000">
                <a:latin typeface="Comic Sans MS" charset="0"/>
              </a:rPr>
              <a:t>end-end control (no network assistance)</a:t>
            </a:r>
          </a:p>
          <a:p>
            <a:pPr>
              <a:lnSpc>
                <a:spcPct val="90000"/>
              </a:lnSpc>
            </a:pPr>
            <a:r>
              <a:rPr lang="en-US" sz="2000">
                <a:latin typeface="Comic Sans MS" charset="0"/>
              </a:rPr>
              <a:t>sender limits transmission:</a:t>
            </a:r>
          </a:p>
          <a:p>
            <a:pPr>
              <a:lnSpc>
                <a:spcPct val="90000"/>
              </a:lnSpc>
              <a:buFontTx/>
              <a:buNone/>
            </a:pPr>
            <a:r>
              <a:rPr lang="en-US" sz="1800" b="1">
                <a:solidFill>
                  <a:srgbClr val="FF0000"/>
                </a:solidFill>
                <a:latin typeface="Courier New" charset="0"/>
              </a:rPr>
              <a:t>  LastByteSent-LastByteAcked</a:t>
            </a:r>
          </a:p>
          <a:p>
            <a:pPr>
              <a:lnSpc>
                <a:spcPct val="90000"/>
              </a:lnSpc>
              <a:buFontTx/>
              <a:buNone/>
            </a:pPr>
            <a:r>
              <a:rPr lang="en-US" sz="1800" b="1">
                <a:solidFill>
                  <a:srgbClr val="FF0000"/>
                </a:solidFill>
                <a:latin typeface="Courier New" charset="0"/>
                <a:sym typeface="Symbol" charset="0"/>
              </a:rPr>
              <a:t>                    CongWin</a:t>
            </a:r>
          </a:p>
          <a:p>
            <a:pPr>
              <a:lnSpc>
                <a:spcPct val="90000"/>
              </a:lnSpc>
            </a:pPr>
            <a:r>
              <a:rPr lang="en-US" sz="2000">
                <a:latin typeface="Comic Sans MS" charset="0"/>
              </a:rPr>
              <a:t>Roughly,</a:t>
            </a:r>
          </a:p>
          <a:p>
            <a:pPr>
              <a:lnSpc>
                <a:spcPct val="90000"/>
              </a:lnSpc>
            </a:pPr>
            <a:endParaRPr lang="en-US" sz="2000">
              <a:latin typeface="Comic Sans MS" charset="0"/>
            </a:endParaRPr>
          </a:p>
          <a:p>
            <a:pPr>
              <a:lnSpc>
                <a:spcPct val="90000"/>
              </a:lnSpc>
            </a:pPr>
            <a:endParaRPr lang="en-US" sz="2000">
              <a:latin typeface="Comic Sans MS" charset="0"/>
            </a:endParaRPr>
          </a:p>
          <a:p>
            <a:pPr>
              <a:lnSpc>
                <a:spcPct val="90000"/>
              </a:lnSpc>
            </a:pPr>
            <a:endParaRPr lang="en-US" sz="2000" b="1">
              <a:latin typeface="Courier New" charset="0"/>
            </a:endParaRPr>
          </a:p>
          <a:p>
            <a:pPr>
              <a:lnSpc>
                <a:spcPct val="90000"/>
              </a:lnSpc>
            </a:pPr>
            <a:endParaRPr lang="en-US" sz="2000" b="1">
              <a:latin typeface="Courier New" charset="0"/>
            </a:endParaRPr>
          </a:p>
          <a:p>
            <a:pPr>
              <a:lnSpc>
                <a:spcPct val="90000"/>
              </a:lnSpc>
            </a:pPr>
            <a:r>
              <a:rPr lang="en-US" sz="2000" b="1">
                <a:latin typeface="Courier New" charset="0"/>
              </a:rPr>
              <a:t>CongWin</a:t>
            </a:r>
            <a:r>
              <a:rPr lang="en-US" sz="2000">
                <a:latin typeface="Comic Sans MS" charset="0"/>
              </a:rPr>
              <a:t> is dynamic, function of perceived network congestion</a:t>
            </a:r>
          </a:p>
          <a:p>
            <a:pPr>
              <a:lnSpc>
                <a:spcPct val="90000"/>
              </a:lnSpc>
            </a:pPr>
            <a:endParaRPr lang="en-US" sz="2000">
              <a:latin typeface="Comic Sans MS" charset="0"/>
            </a:endParaRPr>
          </a:p>
        </p:txBody>
      </p:sp>
      <p:sp>
        <p:nvSpPr>
          <p:cNvPr id="212997" name="Rectangle 4"/>
          <p:cNvSpPr>
            <a:spLocks noGrp="1" noChangeArrowheads="1"/>
          </p:cNvSpPr>
          <p:nvPr>
            <p:ph type="body" sz="half" idx="2"/>
          </p:nvPr>
        </p:nvSpPr>
        <p:spPr>
          <a:xfrm>
            <a:off x="5181600" y="1600200"/>
            <a:ext cx="3810000" cy="4648200"/>
          </a:xfrm>
        </p:spPr>
        <p:txBody>
          <a:bodyPr/>
          <a:lstStyle/>
          <a:p>
            <a:pPr>
              <a:buFontTx/>
              <a:buNone/>
            </a:pPr>
            <a:r>
              <a:rPr lang="en-US" sz="2400" u="sng">
                <a:solidFill>
                  <a:srgbClr val="FF0000"/>
                </a:solidFill>
                <a:latin typeface="Comic Sans MS" charset="0"/>
              </a:rPr>
              <a:t>How does  sender perceive congestion?</a:t>
            </a:r>
            <a:endParaRPr lang="en-US" sz="2400">
              <a:latin typeface="Comic Sans MS" charset="0"/>
            </a:endParaRPr>
          </a:p>
          <a:p>
            <a:r>
              <a:rPr lang="en-US" sz="2400">
                <a:latin typeface="Comic Sans MS" charset="0"/>
              </a:rPr>
              <a:t>loss event = timeout </a:t>
            </a:r>
            <a:r>
              <a:rPr lang="en-US" sz="2400" i="1">
                <a:latin typeface="Comic Sans MS" charset="0"/>
              </a:rPr>
              <a:t>or</a:t>
            </a:r>
            <a:r>
              <a:rPr lang="en-US" sz="2400">
                <a:latin typeface="Comic Sans MS" charset="0"/>
              </a:rPr>
              <a:t> 3 duplicate ACKs</a:t>
            </a:r>
          </a:p>
          <a:p>
            <a:r>
              <a:rPr lang="en-US" sz="2400">
                <a:latin typeface="Comic Sans MS" charset="0"/>
              </a:rPr>
              <a:t>TCP sender reduces rate (</a:t>
            </a:r>
            <a:r>
              <a:rPr lang="en-US" sz="2400" b="1">
                <a:latin typeface="Courier New" charset="0"/>
              </a:rPr>
              <a:t>CongWin</a:t>
            </a:r>
            <a:r>
              <a:rPr lang="en-US" sz="2400">
                <a:latin typeface="Comic Sans MS" charset="0"/>
              </a:rPr>
              <a:t>) after loss event</a:t>
            </a:r>
          </a:p>
          <a:p>
            <a:pPr>
              <a:buFontTx/>
              <a:buNone/>
            </a:pPr>
            <a:r>
              <a:rPr lang="en-US" sz="2400" u="sng">
                <a:solidFill>
                  <a:srgbClr val="FF0000"/>
                </a:solidFill>
                <a:latin typeface="Comic Sans MS" charset="0"/>
              </a:rPr>
              <a:t>three mechanisms:</a:t>
            </a:r>
            <a:endParaRPr lang="en-US" sz="2400">
              <a:latin typeface="Comic Sans MS" charset="0"/>
            </a:endParaRPr>
          </a:p>
          <a:p>
            <a:pPr lvl="1"/>
            <a:r>
              <a:rPr lang="en-US" sz="1800">
                <a:latin typeface="Comic Sans MS" charset="0"/>
              </a:rPr>
              <a:t>AIMD</a:t>
            </a:r>
          </a:p>
          <a:p>
            <a:pPr lvl="1"/>
            <a:r>
              <a:rPr lang="en-US" sz="1800">
                <a:latin typeface="Comic Sans MS" charset="0"/>
              </a:rPr>
              <a:t>slow start</a:t>
            </a:r>
          </a:p>
          <a:p>
            <a:pPr lvl="1"/>
            <a:r>
              <a:rPr lang="en-US" sz="1800">
                <a:latin typeface="Comic Sans MS" charset="0"/>
              </a:rPr>
              <a:t>conservative after timeout events</a:t>
            </a:r>
          </a:p>
        </p:txBody>
      </p:sp>
      <p:grpSp>
        <p:nvGrpSpPr>
          <p:cNvPr id="212998" name="Group 5"/>
          <p:cNvGrpSpPr>
            <a:grpSpLocks/>
          </p:cNvGrpSpPr>
          <p:nvPr/>
        </p:nvGrpSpPr>
        <p:grpSpPr bwMode="auto">
          <a:xfrm>
            <a:off x="304800" y="3810000"/>
            <a:ext cx="4410075" cy="762000"/>
            <a:chOff x="1104" y="3564"/>
            <a:chExt cx="2778" cy="510"/>
          </a:xfrm>
        </p:grpSpPr>
        <p:sp>
          <p:nvSpPr>
            <p:cNvPr id="213000" name="Text Box 6"/>
            <p:cNvSpPr txBox="1">
              <a:spLocks noChangeArrowheads="1"/>
            </p:cNvSpPr>
            <p:nvPr/>
          </p:nvSpPr>
          <p:spPr bwMode="auto">
            <a:xfrm>
              <a:off x="1362" y="3671"/>
              <a:ext cx="58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2000">
                  <a:latin typeface="Comic Sans MS" charset="0"/>
                </a:rPr>
                <a:t>rate =</a:t>
              </a:r>
              <a:r>
                <a:rPr lang="en-US" sz="1000"/>
                <a:t> </a:t>
              </a:r>
            </a:p>
          </p:txBody>
        </p:sp>
        <p:sp>
          <p:nvSpPr>
            <p:cNvPr id="213001" name="Text Box 7"/>
            <p:cNvSpPr txBox="1">
              <a:spLocks noChangeArrowheads="1"/>
            </p:cNvSpPr>
            <p:nvPr/>
          </p:nvSpPr>
          <p:spPr bwMode="auto">
            <a:xfrm>
              <a:off x="2216" y="3575"/>
              <a:ext cx="780" cy="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2000">
                  <a:latin typeface="Comic Sans MS" charset="0"/>
                </a:rPr>
                <a:t>CongWin</a:t>
              </a:r>
              <a:r>
                <a:rPr lang="en-US" sz="1000"/>
                <a:t> </a:t>
              </a:r>
            </a:p>
          </p:txBody>
        </p:sp>
        <p:sp>
          <p:nvSpPr>
            <p:cNvPr id="213002" name="Text Box 8"/>
            <p:cNvSpPr txBox="1">
              <a:spLocks noChangeArrowheads="1"/>
            </p:cNvSpPr>
            <p:nvPr/>
          </p:nvSpPr>
          <p:spPr bwMode="auto">
            <a:xfrm>
              <a:off x="2333" y="3797"/>
              <a:ext cx="455" cy="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2000">
                  <a:latin typeface="Comic Sans MS" charset="0"/>
                </a:rPr>
                <a:t>RTT</a:t>
              </a:r>
              <a:r>
                <a:rPr lang="en-US" sz="1000"/>
                <a:t> </a:t>
              </a:r>
            </a:p>
          </p:txBody>
        </p:sp>
        <p:sp>
          <p:nvSpPr>
            <p:cNvPr id="213003" name="Text Box 9"/>
            <p:cNvSpPr txBox="1">
              <a:spLocks noChangeArrowheads="1"/>
            </p:cNvSpPr>
            <p:nvPr/>
          </p:nvSpPr>
          <p:spPr bwMode="auto">
            <a:xfrm>
              <a:off x="2953" y="3695"/>
              <a:ext cx="871" cy="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2000">
                  <a:latin typeface="Comic Sans MS" charset="0"/>
                </a:rPr>
                <a:t>Bytes/sec</a:t>
              </a:r>
              <a:endParaRPr lang="en-US" sz="1000"/>
            </a:p>
          </p:txBody>
        </p:sp>
        <p:sp>
          <p:nvSpPr>
            <p:cNvPr id="213004" name="Line 10"/>
            <p:cNvSpPr>
              <a:spLocks noChangeShapeType="1"/>
            </p:cNvSpPr>
            <p:nvPr/>
          </p:nvSpPr>
          <p:spPr bwMode="auto">
            <a:xfrm flipV="1">
              <a:off x="2262" y="3804"/>
              <a:ext cx="636"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3005" name="Rectangle 11"/>
            <p:cNvSpPr>
              <a:spLocks noChangeArrowheads="1"/>
            </p:cNvSpPr>
            <p:nvPr/>
          </p:nvSpPr>
          <p:spPr bwMode="auto">
            <a:xfrm>
              <a:off x="1104" y="3564"/>
              <a:ext cx="2778" cy="510"/>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aphicFrame>
        <p:nvGraphicFramePr>
          <p:cNvPr id="212999" name="Object 1"/>
          <p:cNvGraphicFramePr>
            <a:graphicFrameLocks noChangeAspect="1"/>
          </p:cNvGraphicFramePr>
          <p:nvPr/>
        </p:nvGraphicFramePr>
        <p:xfrm>
          <a:off x="2733675" y="2895600"/>
          <a:ext cx="238125" cy="228600"/>
        </p:xfrm>
        <a:graphic>
          <a:graphicData uri="http://schemas.openxmlformats.org/presentationml/2006/ole">
            <mc:AlternateContent xmlns:mc="http://schemas.openxmlformats.org/markup-compatibility/2006">
              <mc:Choice xmlns:v="urn:schemas-microsoft-com:vml" Requires="v">
                <p:oleObj spid="_x0000_s291891" name="Equation" r:id="rId4" imgW="127000" imgH="152400" progId="Equation.DSMT4">
                  <p:embed/>
                </p:oleObj>
              </mc:Choice>
              <mc:Fallback>
                <p:oleObj name="Equation" r:id="rId4" imgW="127000" imgH="152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675" y="2895600"/>
                        <a:ext cx="23812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76643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ooter Placeholder 2"/>
          <p:cNvSpPr>
            <a:spLocks noGrp="1"/>
          </p:cNvSpPr>
          <p:nvPr>
            <p:ph type="ftr" sz="quarter" idx="10"/>
          </p:nvPr>
        </p:nvSpPr>
        <p:spPr/>
        <p:txBody>
          <a:bodyPr/>
          <a:lstStyle/>
          <a:p>
            <a:pPr>
              <a:defRPr/>
            </a:pPr>
            <a:r>
              <a:rPr lang="en-US"/>
              <a:t>CSci4211:           Network Layer: Part I</a:t>
            </a:r>
          </a:p>
        </p:txBody>
      </p:sp>
      <p:sp>
        <p:nvSpPr>
          <p:cNvPr id="25702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A44273E-D1D5-224D-8B9E-575C421943B8}" type="slidenum">
              <a:rPr lang="en-US" sz="1200">
                <a:latin typeface="Comic Sans MS" charset="0"/>
              </a:rPr>
              <a:pPr/>
              <a:t>70</a:t>
            </a:fld>
            <a:endParaRPr lang="en-US" sz="1200">
              <a:latin typeface="Comic Sans MS" charset="0"/>
            </a:endParaRPr>
          </a:p>
        </p:txBody>
      </p:sp>
      <p:sp>
        <p:nvSpPr>
          <p:cNvPr id="257027" name="Rectangle 2"/>
          <p:cNvSpPr>
            <a:spLocks noGrp="1" noChangeArrowheads="1"/>
          </p:cNvSpPr>
          <p:nvPr>
            <p:ph type="title"/>
          </p:nvPr>
        </p:nvSpPr>
        <p:spPr>
          <a:xfrm>
            <a:off x="533400" y="152400"/>
            <a:ext cx="7772400" cy="781050"/>
          </a:xfrm>
        </p:spPr>
        <p:txBody>
          <a:bodyPr/>
          <a:lstStyle/>
          <a:p>
            <a:r>
              <a:rPr lang="en-US" sz="3200">
                <a:latin typeface="Comic Sans MS" charset="0"/>
              </a:rPr>
              <a:t>IP Datagram Format</a:t>
            </a:r>
          </a:p>
        </p:txBody>
      </p:sp>
      <p:grpSp>
        <p:nvGrpSpPr>
          <p:cNvPr id="257028" name="Group 3"/>
          <p:cNvGrpSpPr>
            <a:grpSpLocks/>
          </p:cNvGrpSpPr>
          <p:nvPr/>
        </p:nvGrpSpPr>
        <p:grpSpPr bwMode="auto">
          <a:xfrm>
            <a:off x="228600" y="838200"/>
            <a:ext cx="8648700" cy="5156200"/>
            <a:chOff x="312" y="544"/>
            <a:chExt cx="5448" cy="3418"/>
          </a:xfrm>
        </p:grpSpPr>
        <p:grpSp>
          <p:nvGrpSpPr>
            <p:cNvPr id="257029" name="Group 4"/>
            <p:cNvGrpSpPr>
              <a:grpSpLocks/>
            </p:cNvGrpSpPr>
            <p:nvPr/>
          </p:nvGrpSpPr>
          <p:grpSpPr bwMode="auto">
            <a:xfrm>
              <a:off x="312" y="544"/>
              <a:ext cx="5448" cy="3418"/>
              <a:chOff x="153" y="629"/>
              <a:chExt cx="5448" cy="3418"/>
            </a:xfrm>
          </p:grpSpPr>
          <p:sp>
            <p:nvSpPr>
              <p:cNvPr id="257031" name="Rectangle 5"/>
              <p:cNvSpPr>
                <a:spLocks noChangeArrowheads="1"/>
              </p:cNvSpPr>
              <p:nvPr/>
            </p:nvSpPr>
            <p:spPr bwMode="auto">
              <a:xfrm>
                <a:off x="1825" y="953"/>
                <a:ext cx="2489" cy="3039"/>
              </a:xfrm>
              <a:prstGeom prst="rect">
                <a:avLst/>
              </a:prstGeom>
              <a:solidFill>
                <a:schemeClr val="accent2"/>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endParaRPr lang="en-US"/>
              </a:p>
            </p:txBody>
          </p:sp>
          <p:sp>
            <p:nvSpPr>
              <p:cNvPr id="257032" name="Rectangle 6"/>
              <p:cNvSpPr>
                <a:spLocks noChangeArrowheads="1"/>
              </p:cNvSpPr>
              <p:nvPr/>
            </p:nvSpPr>
            <p:spPr bwMode="auto">
              <a:xfrm>
                <a:off x="1765" y="1020"/>
                <a:ext cx="2489" cy="3027"/>
              </a:xfrm>
              <a:prstGeom prst="rect">
                <a:avLst/>
              </a:prstGeom>
              <a:solidFill>
                <a:schemeClr val="bg1"/>
              </a:solidFill>
              <a:ln w="19050">
                <a:solidFill>
                  <a:schemeClr val="tx1"/>
                </a:solidFill>
                <a:miter lim="800000"/>
                <a:headEnd/>
                <a:tailEnd/>
              </a:ln>
            </p:spPr>
            <p:txBody>
              <a:bodyPr wrap="none" anchor="ctr"/>
              <a:lstStyle/>
              <a:p>
                <a:pPr algn="ctr"/>
                <a:endParaRPr lang="en-US"/>
              </a:p>
            </p:txBody>
          </p:sp>
          <p:sp>
            <p:nvSpPr>
              <p:cNvPr id="257033" name="Text Box 7"/>
              <p:cNvSpPr txBox="1">
                <a:spLocks noChangeArrowheads="1"/>
              </p:cNvSpPr>
              <p:nvPr/>
            </p:nvSpPr>
            <p:spPr bwMode="auto">
              <a:xfrm>
                <a:off x="1730" y="1062"/>
                <a:ext cx="334" cy="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ver</a:t>
                </a:r>
                <a:endParaRPr lang="en-US"/>
              </a:p>
            </p:txBody>
          </p:sp>
          <p:sp>
            <p:nvSpPr>
              <p:cNvPr id="257034" name="Text Box 8"/>
              <p:cNvSpPr txBox="1">
                <a:spLocks noChangeArrowheads="1"/>
              </p:cNvSpPr>
              <p:nvPr/>
            </p:nvSpPr>
            <p:spPr bwMode="auto">
              <a:xfrm>
                <a:off x="3300" y="1100"/>
                <a:ext cx="536" cy="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length</a:t>
                </a:r>
              </a:p>
            </p:txBody>
          </p:sp>
          <p:sp>
            <p:nvSpPr>
              <p:cNvPr id="257035" name="Line 9"/>
              <p:cNvSpPr>
                <a:spLocks noChangeShapeType="1"/>
              </p:cNvSpPr>
              <p:nvPr/>
            </p:nvSpPr>
            <p:spPr bwMode="auto">
              <a:xfrm>
                <a:off x="1773" y="1346"/>
                <a:ext cx="2486" cy="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36" name="Line 10"/>
              <p:cNvSpPr>
                <a:spLocks noChangeShapeType="1"/>
              </p:cNvSpPr>
              <p:nvPr/>
            </p:nvSpPr>
            <p:spPr bwMode="auto">
              <a:xfrm flipH="1" flipV="1">
                <a:off x="2995" y="1026"/>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37" name="Text Box 11"/>
              <p:cNvSpPr txBox="1">
                <a:spLocks noChangeArrowheads="1"/>
              </p:cNvSpPr>
              <p:nvPr/>
            </p:nvSpPr>
            <p:spPr bwMode="auto">
              <a:xfrm>
                <a:off x="2678" y="695"/>
                <a:ext cx="598" cy="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32 bits</a:t>
                </a:r>
                <a:endParaRPr lang="en-US"/>
              </a:p>
            </p:txBody>
          </p:sp>
          <p:sp>
            <p:nvSpPr>
              <p:cNvPr id="257038" name="Line 12"/>
              <p:cNvSpPr>
                <a:spLocks noChangeShapeType="1"/>
              </p:cNvSpPr>
              <p:nvPr/>
            </p:nvSpPr>
            <p:spPr bwMode="auto">
              <a:xfrm>
                <a:off x="3337" y="847"/>
                <a:ext cx="899" cy="3"/>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57039" name="Line 13"/>
              <p:cNvSpPr>
                <a:spLocks noChangeShapeType="1"/>
              </p:cNvSpPr>
              <p:nvPr/>
            </p:nvSpPr>
            <p:spPr bwMode="auto">
              <a:xfrm rot="10800000">
                <a:off x="1757" y="854"/>
                <a:ext cx="845" cy="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57040" name="Text Box 14"/>
              <p:cNvSpPr txBox="1">
                <a:spLocks noChangeArrowheads="1"/>
              </p:cNvSpPr>
              <p:nvPr/>
            </p:nvSpPr>
            <p:spPr bwMode="auto">
              <a:xfrm>
                <a:off x="2382" y="2881"/>
                <a:ext cx="1370" cy="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2000">
                    <a:latin typeface="Comic Sans MS" charset="0"/>
                  </a:rPr>
                  <a:t>data </a:t>
                </a:r>
              </a:p>
              <a:p>
                <a:pPr algn="ctr"/>
                <a:r>
                  <a:rPr lang="en-US" sz="2000">
                    <a:latin typeface="Comic Sans MS" charset="0"/>
                  </a:rPr>
                  <a:t>(variable length,</a:t>
                </a:r>
              </a:p>
              <a:p>
                <a:pPr algn="ctr"/>
                <a:r>
                  <a:rPr lang="en-US" sz="2000">
                    <a:latin typeface="Comic Sans MS" charset="0"/>
                  </a:rPr>
                  <a:t>typically a TCP </a:t>
                </a:r>
              </a:p>
              <a:p>
                <a:pPr algn="ctr"/>
                <a:r>
                  <a:rPr lang="en-US" sz="2000">
                    <a:latin typeface="Comic Sans MS" charset="0"/>
                  </a:rPr>
                  <a:t>or UDP segment)</a:t>
                </a:r>
                <a:endParaRPr lang="en-US"/>
              </a:p>
            </p:txBody>
          </p:sp>
          <p:sp>
            <p:nvSpPr>
              <p:cNvPr id="257041" name="Text Box 15"/>
              <p:cNvSpPr txBox="1">
                <a:spLocks noChangeArrowheads="1"/>
              </p:cNvSpPr>
              <p:nvPr/>
            </p:nvSpPr>
            <p:spPr bwMode="auto">
              <a:xfrm>
                <a:off x="1714" y="1405"/>
                <a:ext cx="1356" cy="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16-bit identifier</a:t>
                </a:r>
              </a:p>
            </p:txBody>
          </p:sp>
          <p:sp>
            <p:nvSpPr>
              <p:cNvPr id="257042" name="Line 16"/>
              <p:cNvSpPr>
                <a:spLocks noChangeShapeType="1"/>
              </p:cNvSpPr>
              <p:nvPr/>
            </p:nvSpPr>
            <p:spPr bwMode="auto">
              <a:xfrm flipV="1">
                <a:off x="1769" y="2290"/>
                <a:ext cx="2489"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43" name="Line 17"/>
              <p:cNvSpPr>
                <a:spLocks noChangeShapeType="1"/>
              </p:cNvSpPr>
              <p:nvPr/>
            </p:nvSpPr>
            <p:spPr bwMode="auto">
              <a:xfrm flipV="1">
                <a:off x="1769" y="2590"/>
                <a:ext cx="2489"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44" name="Text Box 18"/>
              <p:cNvSpPr txBox="1">
                <a:spLocks noChangeArrowheads="1"/>
              </p:cNvSpPr>
              <p:nvPr/>
            </p:nvSpPr>
            <p:spPr bwMode="auto">
              <a:xfrm>
                <a:off x="3249" y="1637"/>
                <a:ext cx="804"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Internet</a:t>
                </a:r>
              </a:p>
              <a:p>
                <a:pPr algn="ctr"/>
                <a:r>
                  <a:rPr lang="en-US" sz="1800">
                    <a:latin typeface="Comic Sans MS" charset="0"/>
                  </a:rPr>
                  <a:t> checksum</a:t>
                </a:r>
                <a:endParaRPr lang="en-US" sz="1800"/>
              </a:p>
            </p:txBody>
          </p:sp>
          <p:sp>
            <p:nvSpPr>
              <p:cNvPr id="257045" name="Text Box 19"/>
              <p:cNvSpPr txBox="1">
                <a:spLocks noChangeArrowheads="1"/>
              </p:cNvSpPr>
              <p:nvPr/>
            </p:nvSpPr>
            <p:spPr bwMode="auto">
              <a:xfrm>
                <a:off x="1766" y="1619"/>
                <a:ext cx="602"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990033"/>
                    </a:solidFill>
                    <a:latin typeface="Comic Sans MS" charset="0"/>
                  </a:rPr>
                  <a:t>time to</a:t>
                </a:r>
              </a:p>
              <a:p>
                <a:pPr algn="ctr"/>
                <a:r>
                  <a:rPr lang="en-US" sz="1800">
                    <a:solidFill>
                      <a:srgbClr val="990033"/>
                    </a:solidFill>
                    <a:latin typeface="Comic Sans MS" charset="0"/>
                  </a:rPr>
                  <a:t>live</a:t>
                </a:r>
              </a:p>
            </p:txBody>
          </p:sp>
          <p:sp>
            <p:nvSpPr>
              <p:cNvPr id="257046" name="Text Box 20"/>
              <p:cNvSpPr txBox="1">
                <a:spLocks noChangeArrowheads="1"/>
              </p:cNvSpPr>
              <p:nvPr/>
            </p:nvSpPr>
            <p:spPr bwMode="auto">
              <a:xfrm>
                <a:off x="2095" y="2047"/>
                <a:ext cx="1786" cy="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000099"/>
                    </a:solidFill>
                    <a:latin typeface="Comic Sans MS" charset="0"/>
                  </a:rPr>
                  <a:t>32 bit source IP address</a:t>
                </a:r>
              </a:p>
            </p:txBody>
          </p:sp>
          <p:sp>
            <p:nvSpPr>
              <p:cNvPr id="257047" name="Text Box 21"/>
              <p:cNvSpPr txBox="1">
                <a:spLocks noChangeArrowheads="1"/>
              </p:cNvSpPr>
              <p:nvPr/>
            </p:nvSpPr>
            <p:spPr bwMode="auto">
              <a:xfrm>
                <a:off x="187" y="629"/>
                <a:ext cx="1390"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a:r>
                  <a:rPr lang="en-US" sz="1800">
                    <a:latin typeface="Comic Sans MS" charset="0"/>
                  </a:rPr>
                  <a:t>IP protocol version</a:t>
                </a:r>
              </a:p>
              <a:p>
                <a:pPr algn="r"/>
                <a:r>
                  <a:rPr lang="en-US" sz="1800">
                    <a:latin typeface="Comic Sans MS" charset="0"/>
                  </a:rPr>
                  <a:t>number</a:t>
                </a:r>
                <a:endParaRPr lang="en-US" sz="1000"/>
              </a:p>
            </p:txBody>
          </p:sp>
          <p:sp>
            <p:nvSpPr>
              <p:cNvPr id="257048" name="Text Box 22"/>
              <p:cNvSpPr txBox="1">
                <a:spLocks noChangeArrowheads="1"/>
              </p:cNvSpPr>
              <p:nvPr/>
            </p:nvSpPr>
            <p:spPr bwMode="auto">
              <a:xfrm>
                <a:off x="526" y="974"/>
                <a:ext cx="1048"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a:r>
                  <a:rPr lang="en-US" sz="1800">
                    <a:latin typeface="Comic Sans MS" charset="0"/>
                  </a:rPr>
                  <a:t>header length</a:t>
                </a:r>
              </a:p>
              <a:p>
                <a:pPr algn="r"/>
                <a:r>
                  <a:rPr lang="en-US" sz="1800">
                    <a:latin typeface="Comic Sans MS" charset="0"/>
                  </a:rPr>
                  <a:t> (bytes)</a:t>
                </a:r>
                <a:endParaRPr lang="en-US" sz="1000"/>
              </a:p>
            </p:txBody>
          </p:sp>
          <p:sp>
            <p:nvSpPr>
              <p:cNvPr id="257049" name="Text Box 23"/>
              <p:cNvSpPr txBox="1">
                <a:spLocks noChangeArrowheads="1"/>
              </p:cNvSpPr>
              <p:nvPr/>
            </p:nvSpPr>
            <p:spPr bwMode="auto">
              <a:xfrm>
                <a:off x="350" y="1605"/>
                <a:ext cx="1281" cy="7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a:r>
                  <a:rPr lang="en-US" sz="1800">
                    <a:latin typeface="Comic Sans MS" charset="0"/>
                  </a:rPr>
                  <a:t>max number</a:t>
                </a:r>
              </a:p>
              <a:p>
                <a:pPr algn="r"/>
                <a:r>
                  <a:rPr lang="en-US" sz="1800">
                    <a:latin typeface="Comic Sans MS" charset="0"/>
                  </a:rPr>
                  <a:t>remaining hops</a:t>
                </a:r>
              </a:p>
              <a:p>
                <a:pPr algn="r"/>
                <a:r>
                  <a:rPr lang="en-US" sz="1800">
                    <a:latin typeface="Comic Sans MS" charset="0"/>
                  </a:rPr>
                  <a:t>(decremented at </a:t>
                </a:r>
              </a:p>
              <a:p>
                <a:pPr algn="r"/>
                <a:r>
                  <a:rPr lang="en-US" sz="1800">
                    <a:latin typeface="Comic Sans MS" charset="0"/>
                  </a:rPr>
                  <a:t>each router)</a:t>
                </a:r>
              </a:p>
            </p:txBody>
          </p:sp>
          <p:sp>
            <p:nvSpPr>
              <p:cNvPr id="257050" name="Line 24"/>
              <p:cNvSpPr>
                <a:spLocks noChangeShapeType="1"/>
              </p:cNvSpPr>
              <p:nvPr/>
            </p:nvSpPr>
            <p:spPr bwMode="auto">
              <a:xfrm>
                <a:off x="1512" y="834"/>
                <a:ext cx="333" cy="291"/>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51" name="Line 25"/>
              <p:cNvSpPr>
                <a:spLocks noChangeShapeType="1"/>
              </p:cNvSpPr>
              <p:nvPr/>
            </p:nvSpPr>
            <p:spPr bwMode="auto">
              <a:xfrm>
                <a:off x="1530" y="1185"/>
                <a:ext cx="570" cy="93"/>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52" name="Text Box 26"/>
              <p:cNvSpPr txBox="1">
                <a:spLocks noChangeArrowheads="1"/>
              </p:cNvSpPr>
              <p:nvPr/>
            </p:nvSpPr>
            <p:spPr bwMode="auto">
              <a:xfrm>
                <a:off x="4452" y="1214"/>
                <a:ext cx="1149" cy="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for</a:t>
                </a:r>
              </a:p>
              <a:p>
                <a:r>
                  <a:rPr lang="en-US" sz="1800">
                    <a:latin typeface="Comic Sans MS" charset="0"/>
                  </a:rPr>
                  <a:t>fragmentation/</a:t>
                </a:r>
              </a:p>
              <a:p>
                <a:r>
                  <a:rPr lang="en-US" sz="1800">
                    <a:latin typeface="Comic Sans MS" charset="0"/>
                  </a:rPr>
                  <a:t>reassembly</a:t>
                </a:r>
              </a:p>
            </p:txBody>
          </p:sp>
          <p:sp>
            <p:nvSpPr>
              <p:cNvPr id="257053" name="Text Box 27"/>
              <p:cNvSpPr txBox="1">
                <a:spLocks noChangeArrowheads="1"/>
              </p:cNvSpPr>
              <p:nvPr/>
            </p:nvSpPr>
            <p:spPr bwMode="auto">
              <a:xfrm>
                <a:off x="4433" y="752"/>
                <a:ext cx="111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total datagram</a:t>
                </a:r>
              </a:p>
              <a:p>
                <a:r>
                  <a:rPr lang="en-US" sz="1800">
                    <a:latin typeface="Comic Sans MS" charset="0"/>
                  </a:rPr>
                  <a:t>length (bytes)</a:t>
                </a:r>
              </a:p>
            </p:txBody>
          </p:sp>
          <p:sp>
            <p:nvSpPr>
              <p:cNvPr id="257054" name="Text Box 28"/>
              <p:cNvSpPr txBox="1">
                <a:spLocks noChangeArrowheads="1"/>
              </p:cNvSpPr>
              <p:nvPr/>
            </p:nvSpPr>
            <p:spPr bwMode="auto">
              <a:xfrm>
                <a:off x="153" y="2409"/>
                <a:ext cx="1494"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a:r>
                  <a:rPr lang="en-US" sz="1800">
                    <a:latin typeface="Comic Sans MS" charset="0"/>
                  </a:rPr>
                  <a:t>upper layer protocol</a:t>
                </a:r>
              </a:p>
              <a:p>
                <a:pPr algn="r"/>
                <a:r>
                  <a:rPr lang="en-US" sz="1800">
                    <a:latin typeface="Comic Sans MS" charset="0"/>
                  </a:rPr>
                  <a:t>to deliver payload to</a:t>
                </a:r>
              </a:p>
            </p:txBody>
          </p:sp>
          <p:sp>
            <p:nvSpPr>
              <p:cNvPr id="257055" name="Line 29"/>
              <p:cNvSpPr>
                <a:spLocks noChangeShapeType="1"/>
              </p:cNvSpPr>
              <p:nvPr/>
            </p:nvSpPr>
            <p:spPr bwMode="auto">
              <a:xfrm flipV="1">
                <a:off x="1602" y="1806"/>
                <a:ext cx="924" cy="708"/>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56" name="Line 30"/>
              <p:cNvSpPr>
                <a:spLocks noChangeShapeType="1"/>
              </p:cNvSpPr>
              <p:nvPr/>
            </p:nvSpPr>
            <p:spPr bwMode="auto">
              <a:xfrm flipH="1">
                <a:off x="3228" y="1500"/>
                <a:ext cx="1284" cy="12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57" name="Line 31"/>
              <p:cNvSpPr>
                <a:spLocks noChangeShapeType="1"/>
              </p:cNvSpPr>
              <p:nvPr/>
            </p:nvSpPr>
            <p:spPr bwMode="auto">
              <a:xfrm flipH="1">
                <a:off x="4098" y="954"/>
                <a:ext cx="402" cy="258"/>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58" name="Text Box 32"/>
              <p:cNvSpPr txBox="1">
                <a:spLocks noChangeArrowheads="1"/>
              </p:cNvSpPr>
              <p:nvPr/>
            </p:nvSpPr>
            <p:spPr bwMode="auto">
              <a:xfrm>
                <a:off x="2008" y="995"/>
                <a:ext cx="473"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head.</a:t>
                </a:r>
              </a:p>
              <a:p>
                <a:pPr algn="ctr"/>
                <a:r>
                  <a:rPr lang="en-US" sz="1800">
                    <a:latin typeface="Comic Sans MS" charset="0"/>
                  </a:rPr>
                  <a:t>len</a:t>
                </a:r>
                <a:endParaRPr lang="en-US"/>
              </a:p>
            </p:txBody>
          </p:sp>
          <p:sp>
            <p:nvSpPr>
              <p:cNvPr id="257059" name="Text Box 33"/>
              <p:cNvSpPr txBox="1">
                <a:spLocks noChangeArrowheads="1"/>
              </p:cNvSpPr>
              <p:nvPr/>
            </p:nvSpPr>
            <p:spPr bwMode="auto">
              <a:xfrm>
                <a:off x="2414" y="989"/>
                <a:ext cx="607"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type of</a:t>
                </a:r>
              </a:p>
              <a:p>
                <a:pPr algn="ctr"/>
                <a:r>
                  <a:rPr lang="en-US" sz="1800">
                    <a:latin typeface="Comic Sans MS" charset="0"/>
                  </a:rPr>
                  <a:t>service</a:t>
                </a:r>
                <a:endParaRPr lang="en-US"/>
              </a:p>
            </p:txBody>
          </p:sp>
          <p:sp>
            <p:nvSpPr>
              <p:cNvPr id="257060" name="Line 34"/>
              <p:cNvSpPr>
                <a:spLocks noChangeShapeType="1"/>
              </p:cNvSpPr>
              <p:nvPr/>
            </p:nvSpPr>
            <p:spPr bwMode="auto">
              <a:xfrm flipH="1" flipV="1">
                <a:off x="2431" y="1023"/>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61" name="Line 35"/>
              <p:cNvSpPr>
                <a:spLocks noChangeShapeType="1"/>
              </p:cNvSpPr>
              <p:nvPr/>
            </p:nvSpPr>
            <p:spPr bwMode="auto">
              <a:xfrm flipH="1" flipV="1">
                <a:off x="2044" y="1029"/>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62" name="Text Box 36"/>
              <p:cNvSpPr txBox="1">
                <a:spLocks noChangeArrowheads="1"/>
              </p:cNvSpPr>
              <p:nvPr/>
            </p:nvSpPr>
            <p:spPr bwMode="auto">
              <a:xfrm>
                <a:off x="496" y="1322"/>
                <a:ext cx="1108" cy="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a:r>
                  <a:rPr lang="ja-JP" altLang="en-US" sz="1800">
                    <a:latin typeface="Comic Sans MS" charset="0"/>
                  </a:rPr>
                  <a:t>“</a:t>
                </a:r>
                <a:r>
                  <a:rPr lang="en-US" altLang="ja-JP" sz="1800">
                    <a:latin typeface="Comic Sans MS" charset="0"/>
                  </a:rPr>
                  <a:t>type</a:t>
                </a:r>
                <a:r>
                  <a:rPr lang="ja-JP" altLang="en-US" sz="1800">
                    <a:latin typeface="Comic Sans MS" charset="0"/>
                  </a:rPr>
                  <a:t>”</a:t>
                </a:r>
                <a:r>
                  <a:rPr lang="en-US" altLang="ja-JP" sz="1800">
                    <a:latin typeface="Comic Sans MS" charset="0"/>
                  </a:rPr>
                  <a:t> of data </a:t>
                </a:r>
                <a:endParaRPr lang="en-US" sz="1000"/>
              </a:p>
            </p:txBody>
          </p:sp>
          <p:sp>
            <p:nvSpPr>
              <p:cNvPr id="257063" name="Line 37"/>
              <p:cNvSpPr>
                <a:spLocks noChangeShapeType="1"/>
              </p:cNvSpPr>
              <p:nvPr/>
            </p:nvSpPr>
            <p:spPr bwMode="auto">
              <a:xfrm flipV="1">
                <a:off x="1542" y="1194"/>
                <a:ext cx="966" cy="261"/>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64" name="Line 38"/>
              <p:cNvSpPr>
                <a:spLocks noChangeShapeType="1"/>
              </p:cNvSpPr>
              <p:nvPr/>
            </p:nvSpPr>
            <p:spPr bwMode="auto">
              <a:xfrm flipH="1" flipV="1">
                <a:off x="2995" y="1350"/>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65" name="Text Box 39"/>
              <p:cNvSpPr txBox="1">
                <a:spLocks noChangeArrowheads="1"/>
              </p:cNvSpPr>
              <p:nvPr/>
            </p:nvSpPr>
            <p:spPr bwMode="auto">
              <a:xfrm>
                <a:off x="2902" y="1399"/>
                <a:ext cx="486" cy="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flgs</a:t>
                </a:r>
              </a:p>
            </p:txBody>
          </p:sp>
          <p:sp>
            <p:nvSpPr>
              <p:cNvPr id="257066" name="Line 40"/>
              <p:cNvSpPr>
                <a:spLocks noChangeShapeType="1"/>
              </p:cNvSpPr>
              <p:nvPr/>
            </p:nvSpPr>
            <p:spPr bwMode="auto">
              <a:xfrm flipH="1" flipV="1">
                <a:off x="3289" y="1344"/>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67" name="Text Box 41"/>
              <p:cNvSpPr txBox="1">
                <a:spLocks noChangeArrowheads="1"/>
              </p:cNvSpPr>
              <p:nvPr/>
            </p:nvSpPr>
            <p:spPr bwMode="auto">
              <a:xfrm>
                <a:off x="3316" y="1315"/>
                <a:ext cx="900"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FF0000"/>
                    </a:solidFill>
                    <a:latin typeface="Comic Sans MS" charset="0"/>
                  </a:rPr>
                  <a:t>fragment</a:t>
                </a:r>
              </a:p>
              <a:p>
                <a:pPr algn="ctr"/>
                <a:r>
                  <a:rPr lang="en-US" sz="1800">
                    <a:solidFill>
                      <a:srgbClr val="FF0000"/>
                    </a:solidFill>
                    <a:latin typeface="Comic Sans MS" charset="0"/>
                  </a:rPr>
                  <a:t> offset</a:t>
                </a:r>
              </a:p>
            </p:txBody>
          </p:sp>
          <p:sp>
            <p:nvSpPr>
              <p:cNvPr id="257068" name="Line 42"/>
              <p:cNvSpPr>
                <a:spLocks noChangeShapeType="1"/>
              </p:cNvSpPr>
              <p:nvPr/>
            </p:nvSpPr>
            <p:spPr bwMode="auto">
              <a:xfrm flipH="1" flipV="1">
                <a:off x="4086" y="1434"/>
                <a:ext cx="414" cy="72"/>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69" name="Line 43"/>
              <p:cNvSpPr>
                <a:spLocks noChangeShapeType="1"/>
              </p:cNvSpPr>
              <p:nvPr/>
            </p:nvSpPr>
            <p:spPr bwMode="auto">
              <a:xfrm flipH="1">
                <a:off x="2904" y="1506"/>
                <a:ext cx="1584" cy="36"/>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70" name="Line 44"/>
              <p:cNvSpPr>
                <a:spLocks noChangeShapeType="1"/>
              </p:cNvSpPr>
              <p:nvPr/>
            </p:nvSpPr>
            <p:spPr bwMode="auto">
              <a:xfrm flipV="1">
                <a:off x="1769" y="1666"/>
                <a:ext cx="2489"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71" name="Line 45"/>
              <p:cNvSpPr>
                <a:spLocks noChangeShapeType="1"/>
              </p:cNvSpPr>
              <p:nvPr/>
            </p:nvSpPr>
            <p:spPr bwMode="auto">
              <a:xfrm flipH="1" flipV="1">
                <a:off x="2995" y="1668"/>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72" name="Line 46"/>
              <p:cNvSpPr>
                <a:spLocks noChangeShapeType="1"/>
              </p:cNvSpPr>
              <p:nvPr/>
            </p:nvSpPr>
            <p:spPr bwMode="auto">
              <a:xfrm flipV="1">
                <a:off x="1757" y="1990"/>
                <a:ext cx="2489"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73" name="Text Box 47"/>
              <p:cNvSpPr txBox="1">
                <a:spLocks noChangeArrowheads="1"/>
              </p:cNvSpPr>
              <p:nvPr/>
            </p:nvSpPr>
            <p:spPr bwMode="auto">
              <a:xfrm>
                <a:off x="2448" y="1613"/>
                <a:ext cx="495"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6600FF"/>
                    </a:solidFill>
                    <a:latin typeface="Comic Sans MS" charset="0"/>
                  </a:rPr>
                  <a:t>upper</a:t>
                </a:r>
              </a:p>
              <a:p>
                <a:pPr algn="ctr"/>
                <a:r>
                  <a:rPr lang="en-US" sz="1800">
                    <a:solidFill>
                      <a:srgbClr val="6600FF"/>
                    </a:solidFill>
                    <a:latin typeface="Comic Sans MS" charset="0"/>
                  </a:rPr>
                  <a:t> layer</a:t>
                </a:r>
              </a:p>
            </p:txBody>
          </p:sp>
          <p:sp>
            <p:nvSpPr>
              <p:cNvPr id="257074" name="Line 48"/>
              <p:cNvSpPr>
                <a:spLocks noChangeShapeType="1"/>
              </p:cNvSpPr>
              <p:nvPr/>
            </p:nvSpPr>
            <p:spPr bwMode="auto">
              <a:xfrm flipH="1" flipV="1">
                <a:off x="2395" y="1674"/>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75" name="Line 49"/>
              <p:cNvSpPr>
                <a:spLocks noChangeShapeType="1"/>
              </p:cNvSpPr>
              <p:nvPr/>
            </p:nvSpPr>
            <p:spPr bwMode="auto">
              <a:xfrm>
                <a:off x="1590" y="1785"/>
                <a:ext cx="348" cy="5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76" name="Text Box 50"/>
              <p:cNvSpPr txBox="1">
                <a:spLocks noChangeArrowheads="1"/>
              </p:cNvSpPr>
              <p:nvPr/>
            </p:nvSpPr>
            <p:spPr bwMode="auto">
              <a:xfrm>
                <a:off x="1967" y="2323"/>
                <a:ext cx="2093" cy="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solidFill>
                      <a:srgbClr val="000099"/>
                    </a:solidFill>
                    <a:latin typeface="Comic Sans MS" charset="0"/>
                  </a:rPr>
                  <a:t>32 bit destination IP address</a:t>
                </a:r>
              </a:p>
            </p:txBody>
          </p:sp>
          <p:sp>
            <p:nvSpPr>
              <p:cNvPr id="257077" name="Line 51"/>
              <p:cNvSpPr>
                <a:spLocks noChangeShapeType="1"/>
              </p:cNvSpPr>
              <p:nvPr/>
            </p:nvSpPr>
            <p:spPr bwMode="auto">
              <a:xfrm flipV="1">
                <a:off x="1769" y="2872"/>
                <a:ext cx="2489"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7078" name="Text Box 52"/>
              <p:cNvSpPr txBox="1">
                <a:spLocks noChangeArrowheads="1"/>
              </p:cNvSpPr>
              <p:nvPr/>
            </p:nvSpPr>
            <p:spPr bwMode="auto">
              <a:xfrm>
                <a:off x="2405" y="2617"/>
                <a:ext cx="1166" cy="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800">
                    <a:latin typeface="Comic Sans MS" charset="0"/>
                  </a:rPr>
                  <a:t>Options (if any)</a:t>
                </a:r>
                <a:endParaRPr lang="en-US"/>
              </a:p>
            </p:txBody>
          </p:sp>
          <p:sp>
            <p:nvSpPr>
              <p:cNvPr id="257079" name="Text Box 53"/>
              <p:cNvSpPr txBox="1">
                <a:spLocks noChangeArrowheads="1"/>
              </p:cNvSpPr>
              <p:nvPr/>
            </p:nvSpPr>
            <p:spPr bwMode="auto">
              <a:xfrm>
                <a:off x="4380" y="2600"/>
                <a:ext cx="1137" cy="9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latin typeface="Comic Sans MS" charset="0"/>
                  </a:rPr>
                  <a:t>E.g. timestamp,</a:t>
                </a:r>
              </a:p>
              <a:p>
                <a:r>
                  <a:rPr lang="en-US" sz="1800">
                    <a:latin typeface="Comic Sans MS" charset="0"/>
                  </a:rPr>
                  <a:t>record route</a:t>
                </a:r>
              </a:p>
              <a:p>
                <a:r>
                  <a:rPr lang="en-US" sz="1800">
                    <a:latin typeface="Comic Sans MS" charset="0"/>
                  </a:rPr>
                  <a:t>taken, specify</a:t>
                </a:r>
              </a:p>
              <a:p>
                <a:r>
                  <a:rPr lang="en-US" sz="1800">
                    <a:latin typeface="Comic Sans MS" charset="0"/>
                  </a:rPr>
                  <a:t>list of routers </a:t>
                </a:r>
              </a:p>
              <a:p>
                <a:r>
                  <a:rPr lang="en-US" sz="1800">
                    <a:latin typeface="Comic Sans MS" charset="0"/>
                  </a:rPr>
                  <a:t>to visit.</a:t>
                </a:r>
              </a:p>
            </p:txBody>
          </p:sp>
          <p:sp>
            <p:nvSpPr>
              <p:cNvPr id="257080" name="Line 54"/>
              <p:cNvSpPr>
                <a:spLocks noChangeShapeType="1"/>
              </p:cNvSpPr>
              <p:nvPr/>
            </p:nvSpPr>
            <p:spPr bwMode="auto">
              <a:xfrm flipH="1">
                <a:off x="3900" y="2736"/>
                <a:ext cx="516" cy="6"/>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257030" name="Rectangle 55"/>
            <p:cNvSpPr>
              <a:spLocks noChangeArrowheads="1"/>
            </p:cNvSpPr>
            <p:nvPr/>
          </p:nvSpPr>
          <p:spPr bwMode="auto">
            <a:xfrm>
              <a:off x="336" y="2804"/>
              <a:ext cx="1441" cy="1132"/>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marL="342900" indent="-342900">
                <a:spcBef>
                  <a:spcPct val="20000"/>
                </a:spcBef>
              </a:pPr>
              <a:r>
                <a:rPr lang="en-US" sz="1600" u="sng">
                  <a:latin typeface="Comic Sans MS" charset="0"/>
                </a:rPr>
                <a:t>how much overhead with TCP?</a:t>
              </a:r>
              <a:endParaRPr lang="en-US" sz="1600">
                <a:latin typeface="Comic Sans MS" charset="0"/>
              </a:endParaRPr>
            </a:p>
            <a:p>
              <a:pPr marL="342900" indent="-342900">
                <a:spcBef>
                  <a:spcPct val="20000"/>
                </a:spcBef>
                <a:buFontTx/>
                <a:buChar char="•"/>
              </a:pPr>
              <a:r>
                <a:rPr lang="en-US" sz="1600">
                  <a:latin typeface="Comic Sans MS" charset="0"/>
                </a:rPr>
                <a:t>20 bytes of TCP</a:t>
              </a:r>
            </a:p>
            <a:p>
              <a:pPr marL="342900" indent="-342900">
                <a:spcBef>
                  <a:spcPct val="20000"/>
                </a:spcBef>
                <a:buFontTx/>
                <a:buChar char="•"/>
              </a:pPr>
              <a:r>
                <a:rPr lang="en-US" sz="1600">
                  <a:latin typeface="Comic Sans MS" charset="0"/>
                </a:rPr>
                <a:t>20 bytes of IP</a:t>
              </a:r>
            </a:p>
            <a:p>
              <a:pPr marL="342900" indent="-342900">
                <a:spcBef>
                  <a:spcPct val="20000"/>
                </a:spcBef>
                <a:buFontTx/>
                <a:buChar char="•"/>
              </a:pPr>
              <a:r>
                <a:rPr lang="en-US" sz="1600">
                  <a:latin typeface="Comic Sans MS" charset="0"/>
                </a:rPr>
                <a:t>= 40 bytes + app layer</a:t>
              </a:r>
              <a:r>
                <a:rPr lang="en-US" sz="2000">
                  <a:latin typeface="Comic Sans MS" charset="0"/>
                </a:rPr>
                <a:t> </a:t>
              </a:r>
              <a:r>
                <a:rPr lang="en-US" sz="1600">
                  <a:latin typeface="Comic Sans MS" charset="0"/>
                </a:rPr>
                <a:t>overhead</a:t>
              </a:r>
            </a:p>
          </p:txBody>
        </p:sp>
      </p:grpSp>
    </p:spTree>
    <p:extLst>
      <p:ext uri="{BB962C8B-B14F-4D97-AF65-F5344CB8AC3E}">
        <p14:creationId xmlns:p14="http://schemas.microsoft.com/office/powerpoint/2010/main" val="767811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a:xfrm>
            <a:off x="685800" y="228600"/>
            <a:ext cx="7772400" cy="1143000"/>
          </a:xfrm>
        </p:spPr>
        <p:txBody>
          <a:bodyPr/>
          <a:lstStyle/>
          <a:p>
            <a:pPr>
              <a:defRPr/>
            </a:pPr>
            <a:r>
              <a:rPr lang="en-US" altLang="en-US" sz="3200">
                <a:ea typeface="MS PGothic" charset="-128"/>
                <a:cs typeface="ＭＳ Ｐゴシック" charset="-128"/>
              </a:rPr>
              <a:t>IP Fragmentation &amp; Reassembly: Why</a:t>
            </a:r>
          </a:p>
        </p:txBody>
      </p:sp>
      <p:sp>
        <p:nvSpPr>
          <p:cNvPr id="94210" name="Rectangle 3"/>
          <p:cNvSpPr>
            <a:spLocks noGrp="1" noChangeArrowheads="1"/>
          </p:cNvSpPr>
          <p:nvPr>
            <p:ph type="body" sz="half" idx="1"/>
          </p:nvPr>
        </p:nvSpPr>
        <p:spPr>
          <a:xfrm>
            <a:off x="276225" y="1066800"/>
            <a:ext cx="3810000" cy="4648200"/>
          </a:xfrm>
        </p:spPr>
        <p:txBody>
          <a:bodyPr/>
          <a:lstStyle/>
          <a:p>
            <a:pPr>
              <a:lnSpc>
                <a:spcPct val="90000"/>
              </a:lnSpc>
              <a:defRPr/>
            </a:pPr>
            <a:r>
              <a:rPr lang="en-US" altLang="en-US" sz="2000" dirty="0">
                <a:ea typeface="MS PGothic" charset="-128"/>
                <a:cs typeface="ＭＳ Ｐゴシック" charset="-128"/>
              </a:rPr>
              <a:t>network links have </a:t>
            </a:r>
            <a:r>
              <a:rPr lang="en-US" altLang="en-US" sz="2000" dirty="0">
                <a:solidFill>
                  <a:srgbClr val="FF0000"/>
                </a:solidFill>
                <a:ea typeface="MS PGothic" charset="-128"/>
                <a:cs typeface="ＭＳ Ｐゴシック" charset="-128"/>
              </a:rPr>
              <a:t>MTU (</a:t>
            </a:r>
            <a:r>
              <a:rPr lang="en-US" altLang="en-US" sz="2000" dirty="0" err="1">
                <a:solidFill>
                  <a:srgbClr val="FF0000"/>
                </a:solidFill>
                <a:ea typeface="MS PGothic" charset="-128"/>
                <a:cs typeface="ＭＳ Ｐゴシック" charset="-128"/>
              </a:rPr>
              <a:t>max.transfer</a:t>
            </a:r>
            <a:r>
              <a:rPr lang="en-US" altLang="en-US" sz="2000" dirty="0">
                <a:solidFill>
                  <a:srgbClr val="FF0000"/>
                </a:solidFill>
                <a:ea typeface="MS PGothic" charset="-128"/>
                <a:cs typeface="ＭＳ Ｐゴシック" charset="-128"/>
              </a:rPr>
              <a:t> size)</a:t>
            </a:r>
            <a:r>
              <a:rPr lang="en-US" altLang="en-US" sz="2000" dirty="0">
                <a:ea typeface="MS PGothic" charset="-128"/>
                <a:cs typeface="ＭＳ Ｐゴシック" charset="-128"/>
              </a:rPr>
              <a:t> - largest possible link-level frame.</a:t>
            </a:r>
          </a:p>
          <a:p>
            <a:pPr lvl="1">
              <a:lnSpc>
                <a:spcPct val="90000"/>
              </a:lnSpc>
              <a:defRPr/>
            </a:pPr>
            <a:r>
              <a:rPr lang="en-US" altLang="en-US" sz="2000" dirty="0">
                <a:ea typeface="MS PGothic" charset="-128"/>
              </a:rPr>
              <a:t>different link types, different MTUs </a:t>
            </a:r>
            <a:endParaRPr lang="en-US" altLang="en-US" sz="1800" dirty="0">
              <a:solidFill>
                <a:schemeClr val="tx1"/>
              </a:solidFill>
              <a:ea typeface="MS PGothic" charset="-128"/>
            </a:endParaRPr>
          </a:p>
          <a:p>
            <a:pPr>
              <a:lnSpc>
                <a:spcPct val="90000"/>
              </a:lnSpc>
              <a:defRPr/>
            </a:pPr>
            <a:r>
              <a:rPr lang="en-US" altLang="en-US" sz="2000" dirty="0">
                <a:ea typeface="MS PGothic" charset="-128"/>
                <a:cs typeface="ＭＳ Ｐゴシック" charset="-128"/>
              </a:rPr>
              <a:t>large IP datagram divided (</a:t>
            </a:r>
            <a:r>
              <a:rPr lang="ja-JP" altLang="en-US" sz="2000" dirty="0">
                <a:ea typeface="MS PGothic" charset="-128"/>
                <a:cs typeface="ＭＳ Ｐゴシック" charset="-128"/>
              </a:rPr>
              <a:t>“</a:t>
            </a:r>
            <a:r>
              <a:rPr lang="en-US" altLang="ja-JP" sz="2000" dirty="0">
                <a:ea typeface="MS PGothic" charset="-128"/>
                <a:cs typeface="ＭＳ Ｐゴシック" charset="-128"/>
              </a:rPr>
              <a:t>fragmented</a:t>
            </a:r>
            <a:r>
              <a:rPr lang="ja-JP" altLang="en-US" sz="2000" dirty="0">
                <a:ea typeface="MS PGothic" charset="-128"/>
                <a:cs typeface="ＭＳ Ｐゴシック" charset="-128"/>
              </a:rPr>
              <a:t>”</a:t>
            </a:r>
            <a:r>
              <a:rPr lang="en-US" altLang="ja-JP" sz="2000" dirty="0">
                <a:ea typeface="MS PGothic" charset="-128"/>
                <a:cs typeface="ＭＳ Ｐゴシック" charset="-128"/>
              </a:rPr>
              <a:t>) within net</a:t>
            </a:r>
          </a:p>
          <a:p>
            <a:pPr lvl="1">
              <a:lnSpc>
                <a:spcPct val="90000"/>
              </a:lnSpc>
              <a:defRPr/>
            </a:pPr>
            <a:r>
              <a:rPr lang="en-US" altLang="en-US" sz="2000" dirty="0">
                <a:ea typeface="MS PGothic" charset="-128"/>
              </a:rPr>
              <a:t>one datagram becomes several datagrams</a:t>
            </a:r>
          </a:p>
          <a:p>
            <a:pPr lvl="1">
              <a:lnSpc>
                <a:spcPct val="90000"/>
              </a:lnSpc>
              <a:defRPr/>
            </a:pPr>
            <a:r>
              <a:rPr lang="ja-JP" altLang="en-US" sz="2000" dirty="0">
                <a:ea typeface="MS PGothic" charset="-128"/>
              </a:rPr>
              <a:t>“</a:t>
            </a:r>
            <a:r>
              <a:rPr lang="en-US" altLang="ja-JP" sz="2000" dirty="0">
                <a:ea typeface="MS PGothic" charset="-128"/>
              </a:rPr>
              <a:t>reassembled</a:t>
            </a:r>
            <a:r>
              <a:rPr lang="ja-JP" altLang="en-US" sz="2000" dirty="0">
                <a:ea typeface="MS PGothic" charset="-128"/>
              </a:rPr>
              <a:t>”</a:t>
            </a:r>
            <a:r>
              <a:rPr lang="en-US" altLang="ja-JP" sz="2000" dirty="0">
                <a:ea typeface="MS PGothic" charset="-128"/>
              </a:rPr>
              <a:t> only at final destination</a:t>
            </a:r>
          </a:p>
          <a:p>
            <a:pPr lvl="1">
              <a:lnSpc>
                <a:spcPct val="90000"/>
              </a:lnSpc>
              <a:defRPr/>
            </a:pPr>
            <a:r>
              <a:rPr lang="en-US" altLang="en-US" sz="2000" dirty="0">
                <a:ea typeface="MS PGothic" charset="-128"/>
              </a:rPr>
              <a:t>IP header bits used to identify, order related fragments</a:t>
            </a:r>
          </a:p>
        </p:txBody>
      </p:sp>
      <p:sp>
        <p:nvSpPr>
          <p:cNvPr id="22531" name="Freeform 4"/>
          <p:cNvSpPr>
            <a:spLocks/>
          </p:cNvSpPr>
          <p:nvPr/>
        </p:nvSpPr>
        <p:spPr bwMode="auto">
          <a:xfrm>
            <a:off x="4597400" y="1628775"/>
            <a:ext cx="2436813" cy="2255838"/>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32" name="Freeform 5"/>
          <p:cNvSpPr>
            <a:spLocks/>
          </p:cNvSpPr>
          <p:nvPr/>
        </p:nvSpPr>
        <p:spPr bwMode="auto">
          <a:xfrm>
            <a:off x="4597400" y="4030663"/>
            <a:ext cx="1976438" cy="1987550"/>
          </a:xfrm>
          <a:custGeom>
            <a:avLst/>
            <a:gdLst>
              <a:gd name="T0" fmla="*/ 2147483646 w 873"/>
              <a:gd name="T1" fmla="*/ 2147483646 h 940"/>
              <a:gd name="T2" fmla="*/ 2147483646 w 873"/>
              <a:gd name="T3" fmla="*/ 2147483646 h 940"/>
              <a:gd name="T4" fmla="*/ 2147483646 w 873"/>
              <a:gd name="T5" fmla="*/ 2147483646 h 940"/>
              <a:gd name="T6" fmla="*/ 2147483646 w 873"/>
              <a:gd name="T7" fmla="*/ 2147483646 h 940"/>
              <a:gd name="T8" fmla="*/ 2147483646 w 873"/>
              <a:gd name="T9" fmla="*/ 2147483646 h 940"/>
              <a:gd name="T10" fmla="*/ 2147483646 w 873"/>
              <a:gd name="T11" fmla="*/ 2147483646 h 940"/>
              <a:gd name="T12" fmla="*/ 2147483646 w 873"/>
              <a:gd name="T13" fmla="*/ 2147483646 h 940"/>
              <a:gd name="T14" fmla="*/ 2147483646 w 873"/>
              <a:gd name="T15" fmla="*/ 2147483646 h 940"/>
              <a:gd name="T16" fmla="*/ 2147483646 w 873"/>
              <a:gd name="T17" fmla="*/ 2147483646 h 940"/>
              <a:gd name="T18" fmla="*/ 2147483646 w 873"/>
              <a:gd name="T19" fmla="*/ 2147483646 h 940"/>
              <a:gd name="T20" fmla="*/ 2147483646 w 873"/>
              <a:gd name="T21" fmla="*/ 2147483646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22533" name="Group 6"/>
          <p:cNvGrpSpPr>
            <a:grpSpLocks/>
          </p:cNvGrpSpPr>
          <p:nvPr/>
        </p:nvGrpSpPr>
        <p:grpSpPr bwMode="auto">
          <a:xfrm>
            <a:off x="4191000" y="2008188"/>
            <a:ext cx="649288" cy="1247775"/>
            <a:chOff x="3314" y="1248"/>
            <a:chExt cx="344" cy="694"/>
          </a:xfrm>
        </p:grpSpPr>
        <p:graphicFrame>
          <p:nvGraphicFramePr>
            <p:cNvPr id="22674" name="Object 7"/>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98100" name="ClipArt" r:id="rId4" imgW="1307079" imgH="1083682" progId="MS_ClipArt_Gallery.2">
                    <p:embed/>
                  </p:oleObj>
                </mc:Choice>
                <mc:Fallback>
                  <p:oleObj name="ClipArt"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2675" name="Line 8"/>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22676" name="Object 9"/>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98101" name="ClipArt" r:id="rId6" imgW="1307079" imgH="1083682" progId="MS_ClipArt_Gallery.2">
                    <p:embed/>
                  </p:oleObj>
                </mc:Choice>
                <mc:Fallback>
                  <p:oleObj name="ClipArt"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2677" name="Line 10"/>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2678" name="Group 11"/>
            <p:cNvGrpSpPr>
              <a:grpSpLocks/>
            </p:cNvGrpSpPr>
            <p:nvPr/>
          </p:nvGrpSpPr>
          <p:grpSpPr bwMode="auto">
            <a:xfrm>
              <a:off x="3404" y="1504"/>
              <a:ext cx="51" cy="167"/>
              <a:chOff x="3842" y="406"/>
              <a:chExt cx="51" cy="167"/>
            </a:xfrm>
          </p:grpSpPr>
          <p:sp>
            <p:nvSpPr>
              <p:cNvPr id="22680" name="Oval 12"/>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681" name="Oval 13"/>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682" name="Oval 14"/>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sp>
          <p:nvSpPr>
            <p:cNvPr id="22679" name="Line 15"/>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534" name="Line 16"/>
          <p:cNvSpPr>
            <a:spLocks noChangeShapeType="1"/>
          </p:cNvSpPr>
          <p:nvPr/>
        </p:nvSpPr>
        <p:spPr bwMode="auto">
          <a:xfrm flipV="1">
            <a:off x="4670425" y="2584450"/>
            <a:ext cx="127000"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5" name="Line 17"/>
          <p:cNvSpPr>
            <a:spLocks noChangeShapeType="1"/>
          </p:cNvSpPr>
          <p:nvPr/>
        </p:nvSpPr>
        <p:spPr bwMode="auto">
          <a:xfrm>
            <a:off x="5246688" y="1909763"/>
            <a:ext cx="658812"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6" name="Line 18"/>
          <p:cNvSpPr>
            <a:spLocks noChangeShapeType="1"/>
          </p:cNvSpPr>
          <p:nvPr/>
        </p:nvSpPr>
        <p:spPr bwMode="auto">
          <a:xfrm>
            <a:off x="6092825" y="2246313"/>
            <a:ext cx="196850" cy="669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7" name="Line 19"/>
          <p:cNvSpPr>
            <a:spLocks noChangeShapeType="1"/>
          </p:cNvSpPr>
          <p:nvPr/>
        </p:nvSpPr>
        <p:spPr bwMode="auto">
          <a:xfrm>
            <a:off x="4995863" y="2022475"/>
            <a:ext cx="1587" cy="582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8" name="Line 20"/>
          <p:cNvSpPr>
            <a:spLocks noChangeShapeType="1"/>
          </p:cNvSpPr>
          <p:nvPr/>
        </p:nvSpPr>
        <p:spPr bwMode="auto">
          <a:xfrm>
            <a:off x="5021263" y="2670175"/>
            <a:ext cx="971550" cy="4016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9" name="Line 21"/>
          <p:cNvSpPr>
            <a:spLocks noChangeShapeType="1"/>
          </p:cNvSpPr>
          <p:nvPr/>
        </p:nvSpPr>
        <p:spPr bwMode="auto">
          <a:xfrm flipH="1" flipV="1">
            <a:off x="6548438" y="3162300"/>
            <a:ext cx="476250" cy="6873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0" name="Line 22"/>
          <p:cNvSpPr>
            <a:spLocks noChangeShapeType="1"/>
          </p:cNvSpPr>
          <p:nvPr/>
        </p:nvSpPr>
        <p:spPr bwMode="auto">
          <a:xfrm flipH="1">
            <a:off x="5254625" y="2214563"/>
            <a:ext cx="758825" cy="517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1" name="Line 23"/>
          <p:cNvSpPr>
            <a:spLocks noChangeShapeType="1"/>
          </p:cNvSpPr>
          <p:nvPr/>
        </p:nvSpPr>
        <p:spPr bwMode="auto">
          <a:xfrm flipH="1">
            <a:off x="5264150" y="1654175"/>
            <a:ext cx="47625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2" name="Line 24"/>
          <p:cNvSpPr>
            <a:spLocks noChangeShapeType="1"/>
          </p:cNvSpPr>
          <p:nvPr/>
        </p:nvSpPr>
        <p:spPr bwMode="auto">
          <a:xfrm flipH="1">
            <a:off x="5981700" y="1830388"/>
            <a:ext cx="273050" cy="2365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2543" name="Group 25"/>
          <p:cNvGrpSpPr>
            <a:grpSpLocks/>
          </p:cNvGrpSpPr>
          <p:nvPr/>
        </p:nvGrpSpPr>
        <p:grpSpPr bwMode="auto">
          <a:xfrm>
            <a:off x="4745038" y="1793875"/>
            <a:ext cx="679450" cy="314325"/>
            <a:chOff x="3600" y="219"/>
            <a:chExt cx="360" cy="175"/>
          </a:xfrm>
        </p:grpSpPr>
        <p:sp>
          <p:nvSpPr>
            <p:cNvPr id="22661" name="Oval 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662" name="Line 2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63" name="Line 2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64" name="Rectangle 2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22665" name="Oval 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22666" name="Group 31"/>
            <p:cNvGrpSpPr>
              <a:grpSpLocks/>
            </p:cNvGrpSpPr>
            <p:nvPr/>
          </p:nvGrpSpPr>
          <p:grpSpPr bwMode="auto">
            <a:xfrm>
              <a:off x="3686" y="244"/>
              <a:ext cx="177" cy="66"/>
              <a:chOff x="2848" y="848"/>
              <a:chExt cx="140" cy="98"/>
            </a:xfrm>
          </p:grpSpPr>
          <p:sp>
            <p:nvSpPr>
              <p:cNvPr id="22671" name="Line 3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7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73" name="Line 3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67" name="Group 35"/>
            <p:cNvGrpSpPr>
              <a:grpSpLocks/>
            </p:cNvGrpSpPr>
            <p:nvPr/>
          </p:nvGrpSpPr>
          <p:grpSpPr bwMode="auto">
            <a:xfrm flipV="1">
              <a:off x="3686" y="243"/>
              <a:ext cx="177" cy="66"/>
              <a:chOff x="2848" y="848"/>
              <a:chExt cx="140" cy="98"/>
            </a:xfrm>
          </p:grpSpPr>
          <p:sp>
            <p:nvSpPr>
              <p:cNvPr id="22668" name="Line 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69" name="Line 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70" name="Line 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544" name="Group 39"/>
          <p:cNvGrpSpPr>
            <a:grpSpLocks/>
          </p:cNvGrpSpPr>
          <p:nvPr/>
        </p:nvGrpSpPr>
        <p:grpSpPr bwMode="auto">
          <a:xfrm>
            <a:off x="4762500" y="2451100"/>
            <a:ext cx="679450" cy="314325"/>
            <a:chOff x="3600" y="219"/>
            <a:chExt cx="360" cy="175"/>
          </a:xfrm>
        </p:grpSpPr>
        <p:sp>
          <p:nvSpPr>
            <p:cNvPr id="22648" name="Oval 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649" name="Line 4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50" name="Line 4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51" name="Rectangle 4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22652" name="Oval 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22653" name="Group 45"/>
            <p:cNvGrpSpPr>
              <a:grpSpLocks/>
            </p:cNvGrpSpPr>
            <p:nvPr/>
          </p:nvGrpSpPr>
          <p:grpSpPr bwMode="auto">
            <a:xfrm>
              <a:off x="3686" y="244"/>
              <a:ext cx="177" cy="66"/>
              <a:chOff x="2848" y="848"/>
              <a:chExt cx="140" cy="98"/>
            </a:xfrm>
          </p:grpSpPr>
          <p:sp>
            <p:nvSpPr>
              <p:cNvPr id="22658" name="Line 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5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60" name="Line 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54" name="Group 49"/>
            <p:cNvGrpSpPr>
              <a:grpSpLocks/>
            </p:cNvGrpSpPr>
            <p:nvPr/>
          </p:nvGrpSpPr>
          <p:grpSpPr bwMode="auto">
            <a:xfrm flipV="1">
              <a:off x="3686" y="243"/>
              <a:ext cx="177" cy="66"/>
              <a:chOff x="2848" y="848"/>
              <a:chExt cx="140" cy="98"/>
            </a:xfrm>
          </p:grpSpPr>
          <p:sp>
            <p:nvSpPr>
              <p:cNvPr id="22655"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56"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57"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545" name="Group 53"/>
          <p:cNvGrpSpPr>
            <a:grpSpLocks/>
          </p:cNvGrpSpPr>
          <p:nvPr/>
        </p:nvGrpSpPr>
        <p:grpSpPr bwMode="auto">
          <a:xfrm>
            <a:off x="5732463" y="2001838"/>
            <a:ext cx="676275" cy="314325"/>
            <a:chOff x="3600" y="219"/>
            <a:chExt cx="360" cy="175"/>
          </a:xfrm>
        </p:grpSpPr>
        <p:sp>
          <p:nvSpPr>
            <p:cNvPr id="22635" name="Oval 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636" name="Line 5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37" name="Line 5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38" name="Rectangle 5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22639" name="Oval 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22640" name="Group 59"/>
            <p:cNvGrpSpPr>
              <a:grpSpLocks/>
            </p:cNvGrpSpPr>
            <p:nvPr/>
          </p:nvGrpSpPr>
          <p:grpSpPr bwMode="auto">
            <a:xfrm>
              <a:off x="3686" y="244"/>
              <a:ext cx="177" cy="66"/>
              <a:chOff x="2848" y="848"/>
              <a:chExt cx="140" cy="98"/>
            </a:xfrm>
          </p:grpSpPr>
          <p:sp>
            <p:nvSpPr>
              <p:cNvPr id="22645"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4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47"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41" name="Group 63"/>
            <p:cNvGrpSpPr>
              <a:grpSpLocks/>
            </p:cNvGrpSpPr>
            <p:nvPr/>
          </p:nvGrpSpPr>
          <p:grpSpPr bwMode="auto">
            <a:xfrm flipV="1">
              <a:off x="3686" y="243"/>
              <a:ext cx="177" cy="66"/>
              <a:chOff x="2848" y="848"/>
              <a:chExt cx="140" cy="98"/>
            </a:xfrm>
          </p:grpSpPr>
          <p:sp>
            <p:nvSpPr>
              <p:cNvPr id="22642" name="Line 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43" name="Line 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44" name="Line 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546" name="Group 67"/>
          <p:cNvGrpSpPr>
            <a:grpSpLocks/>
          </p:cNvGrpSpPr>
          <p:nvPr/>
        </p:nvGrpSpPr>
        <p:grpSpPr bwMode="auto">
          <a:xfrm>
            <a:off x="5976938" y="2908300"/>
            <a:ext cx="679450" cy="314325"/>
            <a:chOff x="3600" y="219"/>
            <a:chExt cx="360" cy="175"/>
          </a:xfrm>
        </p:grpSpPr>
        <p:sp>
          <p:nvSpPr>
            <p:cNvPr id="22622" name="Oval 6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623" name="Line 6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24" name="Line 7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25" name="Rectangle 7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22626" name="Oval 7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22627" name="Group 73"/>
            <p:cNvGrpSpPr>
              <a:grpSpLocks/>
            </p:cNvGrpSpPr>
            <p:nvPr/>
          </p:nvGrpSpPr>
          <p:grpSpPr bwMode="auto">
            <a:xfrm>
              <a:off x="3686" y="244"/>
              <a:ext cx="177" cy="66"/>
              <a:chOff x="2848" y="848"/>
              <a:chExt cx="140" cy="98"/>
            </a:xfrm>
          </p:grpSpPr>
          <p:sp>
            <p:nvSpPr>
              <p:cNvPr id="22632" name="Line 7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3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34" name="Line 7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28" name="Group 77"/>
            <p:cNvGrpSpPr>
              <a:grpSpLocks/>
            </p:cNvGrpSpPr>
            <p:nvPr/>
          </p:nvGrpSpPr>
          <p:grpSpPr bwMode="auto">
            <a:xfrm flipV="1">
              <a:off x="3686" y="243"/>
              <a:ext cx="177" cy="66"/>
              <a:chOff x="2848" y="848"/>
              <a:chExt cx="140" cy="98"/>
            </a:xfrm>
          </p:grpSpPr>
          <p:sp>
            <p:nvSpPr>
              <p:cNvPr id="22629" name="Line 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30" name="Line 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31" name="Line 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547" name="Group 81"/>
          <p:cNvGrpSpPr>
            <a:grpSpLocks/>
          </p:cNvGrpSpPr>
          <p:nvPr/>
        </p:nvGrpSpPr>
        <p:grpSpPr bwMode="auto">
          <a:xfrm>
            <a:off x="5745163" y="4900613"/>
            <a:ext cx="715962" cy="311150"/>
            <a:chOff x="3600" y="219"/>
            <a:chExt cx="360" cy="175"/>
          </a:xfrm>
        </p:grpSpPr>
        <p:sp>
          <p:nvSpPr>
            <p:cNvPr id="22609" name="Oval 8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610" name="Line 8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1" name="Line 8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2" name="Rectangle 8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22613" name="Oval 8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22614" name="Group 87"/>
            <p:cNvGrpSpPr>
              <a:grpSpLocks/>
            </p:cNvGrpSpPr>
            <p:nvPr/>
          </p:nvGrpSpPr>
          <p:grpSpPr bwMode="auto">
            <a:xfrm>
              <a:off x="3686" y="244"/>
              <a:ext cx="177" cy="66"/>
              <a:chOff x="2848" y="848"/>
              <a:chExt cx="140" cy="98"/>
            </a:xfrm>
          </p:grpSpPr>
          <p:sp>
            <p:nvSpPr>
              <p:cNvPr id="22619" name="Line 8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2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21" name="Line 9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15" name="Group 91"/>
            <p:cNvGrpSpPr>
              <a:grpSpLocks/>
            </p:cNvGrpSpPr>
            <p:nvPr/>
          </p:nvGrpSpPr>
          <p:grpSpPr bwMode="auto">
            <a:xfrm flipV="1">
              <a:off x="3686" y="243"/>
              <a:ext cx="177" cy="66"/>
              <a:chOff x="2848" y="848"/>
              <a:chExt cx="140" cy="98"/>
            </a:xfrm>
          </p:grpSpPr>
          <p:sp>
            <p:nvSpPr>
              <p:cNvPr id="22616" name="Line 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7" name="Line 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8" name="Line 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548" name="Group 95"/>
          <p:cNvGrpSpPr>
            <a:grpSpLocks/>
          </p:cNvGrpSpPr>
          <p:nvPr/>
        </p:nvGrpSpPr>
        <p:grpSpPr bwMode="auto">
          <a:xfrm>
            <a:off x="6738938" y="3889375"/>
            <a:ext cx="679450" cy="314325"/>
            <a:chOff x="3600" y="219"/>
            <a:chExt cx="360" cy="175"/>
          </a:xfrm>
        </p:grpSpPr>
        <p:sp>
          <p:nvSpPr>
            <p:cNvPr id="22596" name="Oval 9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597" name="Line 9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98" name="Line 9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99" name="Rectangle 9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22600" name="Oval 10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22601" name="Group 101"/>
            <p:cNvGrpSpPr>
              <a:grpSpLocks/>
            </p:cNvGrpSpPr>
            <p:nvPr/>
          </p:nvGrpSpPr>
          <p:grpSpPr bwMode="auto">
            <a:xfrm>
              <a:off x="3686" y="244"/>
              <a:ext cx="177" cy="66"/>
              <a:chOff x="2848" y="848"/>
              <a:chExt cx="140" cy="98"/>
            </a:xfrm>
          </p:grpSpPr>
          <p:sp>
            <p:nvSpPr>
              <p:cNvPr id="22606" name="Line 10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07" name="Line 10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08" name="Line 10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02" name="Group 105"/>
            <p:cNvGrpSpPr>
              <a:grpSpLocks/>
            </p:cNvGrpSpPr>
            <p:nvPr/>
          </p:nvGrpSpPr>
          <p:grpSpPr bwMode="auto">
            <a:xfrm flipV="1">
              <a:off x="3686" y="243"/>
              <a:ext cx="177" cy="66"/>
              <a:chOff x="2848" y="848"/>
              <a:chExt cx="140" cy="98"/>
            </a:xfrm>
          </p:grpSpPr>
          <p:sp>
            <p:nvSpPr>
              <p:cNvPr id="22603" name="Line 1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04" name="Line 1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05" name="Line 1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aphicFrame>
        <p:nvGraphicFramePr>
          <p:cNvPr id="22549" name="Object 109"/>
          <p:cNvGraphicFramePr>
            <a:graphicFrameLocks noChangeAspect="1"/>
          </p:cNvGraphicFramePr>
          <p:nvPr/>
        </p:nvGraphicFramePr>
        <p:xfrm>
          <a:off x="4705350" y="4392613"/>
          <a:ext cx="563563" cy="446087"/>
        </p:xfrm>
        <a:graphic>
          <a:graphicData uri="http://schemas.openxmlformats.org/presentationml/2006/ole">
            <mc:AlternateContent xmlns:mc="http://schemas.openxmlformats.org/markup-compatibility/2006">
              <mc:Choice xmlns:v="urn:schemas-microsoft-com:vml" Requires="v">
                <p:oleObj spid="_x0000_s298102" name="ClipArt" r:id="rId7" imgW="1307079" imgH="1083682" progId="MS_ClipArt_Gallery.2">
                  <p:embed/>
                </p:oleObj>
              </mc:Choice>
              <mc:Fallback>
                <p:oleObj name="ClipArt" r:id="rId7"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5350" y="4392613"/>
                        <a:ext cx="563563"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2550" name="Line 110"/>
          <p:cNvSpPr>
            <a:spLocks noChangeShapeType="1"/>
          </p:cNvSpPr>
          <p:nvPr/>
        </p:nvSpPr>
        <p:spPr bwMode="auto">
          <a:xfrm>
            <a:off x="5249863" y="4721225"/>
            <a:ext cx="31432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22551" name="Object 111"/>
          <p:cNvGraphicFramePr>
            <a:graphicFrameLocks noChangeAspect="1"/>
          </p:cNvGraphicFramePr>
          <p:nvPr/>
        </p:nvGraphicFramePr>
        <p:xfrm>
          <a:off x="4914900" y="5191125"/>
          <a:ext cx="563563" cy="446088"/>
        </p:xfrm>
        <a:graphic>
          <a:graphicData uri="http://schemas.openxmlformats.org/presentationml/2006/ole">
            <mc:AlternateContent xmlns:mc="http://schemas.openxmlformats.org/markup-compatibility/2006">
              <mc:Choice xmlns:v="urn:schemas-microsoft-com:vml" Requires="v">
                <p:oleObj spid="_x0000_s298103" name="ClipArt" r:id="rId8" imgW="1307079" imgH="1083682" progId="MS_ClipArt_Gallery.2">
                  <p:embed/>
                </p:oleObj>
              </mc:Choice>
              <mc:Fallback>
                <p:oleObj name="ClipArt" r:id="rId8"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900" y="5191125"/>
                        <a:ext cx="563563"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2552" name="Line 112"/>
          <p:cNvSpPr>
            <a:spLocks noChangeShapeType="1"/>
          </p:cNvSpPr>
          <p:nvPr/>
        </p:nvSpPr>
        <p:spPr bwMode="auto">
          <a:xfrm flipV="1">
            <a:off x="5465763" y="5529263"/>
            <a:ext cx="984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2553" name="Group 113"/>
          <p:cNvGrpSpPr>
            <a:grpSpLocks/>
          </p:cNvGrpSpPr>
          <p:nvPr/>
        </p:nvGrpSpPr>
        <p:grpSpPr bwMode="auto">
          <a:xfrm>
            <a:off x="5084763" y="4849813"/>
            <a:ext cx="96837" cy="300037"/>
            <a:chOff x="3842" y="406"/>
            <a:chExt cx="51" cy="167"/>
          </a:xfrm>
        </p:grpSpPr>
        <p:sp>
          <p:nvSpPr>
            <p:cNvPr id="22593" name="Oval 114"/>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594" name="Oval 115"/>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595" name="Oval 116"/>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sp>
        <p:nvSpPr>
          <p:cNvPr id="22554" name="Line 117"/>
          <p:cNvSpPr>
            <a:spLocks noChangeShapeType="1"/>
          </p:cNvSpPr>
          <p:nvPr/>
        </p:nvSpPr>
        <p:spPr bwMode="auto">
          <a:xfrm>
            <a:off x="5556250" y="4718050"/>
            <a:ext cx="0" cy="8096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5" name="Line 118"/>
          <p:cNvSpPr>
            <a:spLocks noChangeShapeType="1"/>
          </p:cNvSpPr>
          <p:nvPr/>
        </p:nvSpPr>
        <p:spPr bwMode="auto">
          <a:xfrm>
            <a:off x="5556250" y="5067300"/>
            <a:ext cx="187325"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6" name="Line 119"/>
          <p:cNvSpPr>
            <a:spLocks noChangeShapeType="1"/>
          </p:cNvSpPr>
          <p:nvPr/>
        </p:nvSpPr>
        <p:spPr bwMode="auto">
          <a:xfrm flipH="1">
            <a:off x="6461125" y="4206875"/>
            <a:ext cx="636588" cy="877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2557" name="Group 120"/>
          <p:cNvGrpSpPr>
            <a:grpSpLocks/>
          </p:cNvGrpSpPr>
          <p:nvPr/>
        </p:nvGrpSpPr>
        <p:grpSpPr bwMode="auto">
          <a:xfrm rot="1433392">
            <a:off x="5003800" y="2955925"/>
            <a:ext cx="1028700" cy="171450"/>
            <a:chOff x="4712" y="1742"/>
            <a:chExt cx="648" cy="108"/>
          </a:xfrm>
        </p:grpSpPr>
        <p:sp>
          <p:nvSpPr>
            <p:cNvPr id="22591" name="Rectangle 121"/>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592" name="Rectangle 122"/>
            <p:cNvSpPr>
              <a:spLocks noChangeArrowheads="1"/>
            </p:cNvSpPr>
            <p:nvPr/>
          </p:nvSpPr>
          <p:spPr bwMode="auto">
            <a:xfrm>
              <a:off x="4712"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grpSp>
        <p:nvGrpSpPr>
          <p:cNvPr id="22558" name="Group 123"/>
          <p:cNvGrpSpPr>
            <a:grpSpLocks/>
          </p:cNvGrpSpPr>
          <p:nvPr/>
        </p:nvGrpSpPr>
        <p:grpSpPr bwMode="auto">
          <a:xfrm rot="3346875">
            <a:off x="6283325" y="3241676"/>
            <a:ext cx="447675" cy="171450"/>
            <a:chOff x="5078" y="1860"/>
            <a:chExt cx="282" cy="108"/>
          </a:xfrm>
        </p:grpSpPr>
        <p:sp>
          <p:nvSpPr>
            <p:cNvPr id="22589" name="Rectangle 124"/>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590" name="Rectangle 125"/>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grpSp>
        <p:nvGrpSpPr>
          <p:cNvPr id="22559" name="Group 126"/>
          <p:cNvGrpSpPr>
            <a:grpSpLocks/>
          </p:cNvGrpSpPr>
          <p:nvPr/>
        </p:nvGrpSpPr>
        <p:grpSpPr bwMode="auto">
          <a:xfrm rot="3215306">
            <a:off x="6600825" y="3346451"/>
            <a:ext cx="447675" cy="171450"/>
            <a:chOff x="5078" y="1860"/>
            <a:chExt cx="282" cy="108"/>
          </a:xfrm>
        </p:grpSpPr>
        <p:sp>
          <p:nvSpPr>
            <p:cNvPr id="22587" name="Rectangle 127"/>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588" name="Rectangle 128"/>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grpSp>
        <p:nvGrpSpPr>
          <p:cNvPr id="22560" name="Group 129"/>
          <p:cNvGrpSpPr>
            <a:grpSpLocks/>
          </p:cNvGrpSpPr>
          <p:nvPr/>
        </p:nvGrpSpPr>
        <p:grpSpPr bwMode="auto">
          <a:xfrm rot="3051000">
            <a:off x="6953250" y="3467101"/>
            <a:ext cx="447675" cy="171450"/>
            <a:chOff x="5078" y="1860"/>
            <a:chExt cx="282" cy="108"/>
          </a:xfrm>
        </p:grpSpPr>
        <p:sp>
          <p:nvSpPr>
            <p:cNvPr id="22585" name="Rectangle 130"/>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586" name="Rectangle 131"/>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sp>
        <p:nvSpPr>
          <p:cNvPr id="22561" name="Line 132"/>
          <p:cNvSpPr>
            <a:spLocks noChangeShapeType="1"/>
          </p:cNvSpPr>
          <p:nvPr/>
        </p:nvSpPr>
        <p:spPr bwMode="auto">
          <a:xfrm>
            <a:off x="6007100" y="3276600"/>
            <a:ext cx="219075" cy="69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62" name="Line 133"/>
          <p:cNvSpPr>
            <a:spLocks noChangeShapeType="1"/>
          </p:cNvSpPr>
          <p:nvPr/>
        </p:nvSpPr>
        <p:spPr bwMode="auto">
          <a:xfrm>
            <a:off x="6642100" y="3517900"/>
            <a:ext cx="133350" cy="17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63" name="Line 134"/>
          <p:cNvSpPr>
            <a:spLocks noChangeShapeType="1"/>
          </p:cNvSpPr>
          <p:nvPr/>
        </p:nvSpPr>
        <p:spPr bwMode="auto">
          <a:xfrm>
            <a:off x="6965950" y="3616325"/>
            <a:ext cx="117475" cy="17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64" name="Line 135"/>
          <p:cNvSpPr>
            <a:spLocks noChangeShapeType="1"/>
          </p:cNvSpPr>
          <p:nvPr/>
        </p:nvSpPr>
        <p:spPr bwMode="auto">
          <a:xfrm>
            <a:off x="7334250" y="3730625"/>
            <a:ext cx="10160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65" name="Text Box 136"/>
          <p:cNvSpPr txBox="1">
            <a:spLocks noChangeArrowheads="1"/>
          </p:cNvSpPr>
          <p:nvPr/>
        </p:nvSpPr>
        <p:spPr bwMode="auto">
          <a:xfrm>
            <a:off x="6615113" y="2246313"/>
            <a:ext cx="252888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t>fragmentation: </a:t>
            </a:r>
          </a:p>
          <a:p>
            <a:pPr>
              <a:spcBef>
                <a:spcPct val="0"/>
              </a:spcBef>
              <a:buFontTx/>
              <a:buNone/>
            </a:pPr>
            <a:r>
              <a:rPr lang="en-US" altLang="en-US" sz="1600">
                <a:solidFill>
                  <a:schemeClr val="accent2"/>
                </a:solidFill>
              </a:rPr>
              <a:t>in:</a:t>
            </a:r>
            <a:r>
              <a:rPr lang="en-US" altLang="en-US" sz="1600"/>
              <a:t> one large datagram</a:t>
            </a:r>
          </a:p>
          <a:p>
            <a:pPr>
              <a:spcBef>
                <a:spcPct val="0"/>
              </a:spcBef>
              <a:buFontTx/>
              <a:buNone/>
            </a:pPr>
            <a:r>
              <a:rPr lang="en-US" altLang="en-US" sz="1600">
                <a:solidFill>
                  <a:schemeClr val="accent2"/>
                </a:solidFill>
              </a:rPr>
              <a:t>out:</a:t>
            </a:r>
            <a:r>
              <a:rPr lang="en-US" altLang="en-US" sz="1600"/>
              <a:t> 3 smaller datagrams</a:t>
            </a:r>
            <a:endParaRPr lang="en-US" altLang="en-US" sz="1800"/>
          </a:p>
        </p:txBody>
      </p:sp>
      <p:grpSp>
        <p:nvGrpSpPr>
          <p:cNvPr id="22566" name="Group 137"/>
          <p:cNvGrpSpPr>
            <a:grpSpLocks/>
          </p:cNvGrpSpPr>
          <p:nvPr/>
        </p:nvGrpSpPr>
        <p:grpSpPr bwMode="auto">
          <a:xfrm rot="-10773343">
            <a:off x="5610225" y="4352925"/>
            <a:ext cx="447675" cy="171450"/>
            <a:chOff x="5078" y="1860"/>
            <a:chExt cx="282" cy="108"/>
          </a:xfrm>
        </p:grpSpPr>
        <p:sp>
          <p:nvSpPr>
            <p:cNvPr id="22583" name="Rectangle 138"/>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584" name="Rectangle 139"/>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grpSp>
        <p:nvGrpSpPr>
          <p:cNvPr id="22567" name="Group 140"/>
          <p:cNvGrpSpPr>
            <a:grpSpLocks/>
          </p:cNvGrpSpPr>
          <p:nvPr/>
        </p:nvGrpSpPr>
        <p:grpSpPr bwMode="auto">
          <a:xfrm rot="-10773343">
            <a:off x="5613400" y="4546600"/>
            <a:ext cx="447675" cy="171450"/>
            <a:chOff x="5078" y="1860"/>
            <a:chExt cx="282" cy="108"/>
          </a:xfrm>
        </p:grpSpPr>
        <p:sp>
          <p:nvSpPr>
            <p:cNvPr id="22581" name="Rectangle 141"/>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582" name="Rectangle 142"/>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grpSp>
        <p:nvGrpSpPr>
          <p:cNvPr id="22568" name="Group 143"/>
          <p:cNvGrpSpPr>
            <a:grpSpLocks/>
          </p:cNvGrpSpPr>
          <p:nvPr/>
        </p:nvGrpSpPr>
        <p:grpSpPr bwMode="auto">
          <a:xfrm rot="-10773343">
            <a:off x="5616575" y="4740275"/>
            <a:ext cx="447675" cy="171450"/>
            <a:chOff x="5078" y="1860"/>
            <a:chExt cx="282" cy="108"/>
          </a:xfrm>
        </p:grpSpPr>
        <p:sp>
          <p:nvSpPr>
            <p:cNvPr id="22579" name="Rectangle 144"/>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580" name="Rectangle 145"/>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sp>
        <p:nvSpPr>
          <p:cNvPr id="22569" name="Line 146"/>
          <p:cNvSpPr>
            <a:spLocks noChangeShapeType="1"/>
          </p:cNvSpPr>
          <p:nvPr/>
        </p:nvSpPr>
        <p:spPr bwMode="auto">
          <a:xfrm rot="9691848">
            <a:off x="5365750" y="4410075"/>
            <a:ext cx="219075" cy="69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70" name="Line 147"/>
          <p:cNvSpPr>
            <a:spLocks noChangeShapeType="1"/>
          </p:cNvSpPr>
          <p:nvPr/>
        </p:nvSpPr>
        <p:spPr bwMode="auto">
          <a:xfrm rot="9691848">
            <a:off x="5356225" y="4584700"/>
            <a:ext cx="219075" cy="69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71" name="Line 148"/>
          <p:cNvSpPr>
            <a:spLocks noChangeShapeType="1"/>
          </p:cNvSpPr>
          <p:nvPr/>
        </p:nvSpPr>
        <p:spPr bwMode="auto">
          <a:xfrm rot="9691848">
            <a:off x="5359400" y="4791075"/>
            <a:ext cx="219075" cy="69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2572" name="Group 149"/>
          <p:cNvGrpSpPr>
            <a:grpSpLocks/>
          </p:cNvGrpSpPr>
          <p:nvPr/>
        </p:nvGrpSpPr>
        <p:grpSpPr bwMode="auto">
          <a:xfrm rot="10793026">
            <a:off x="4281488" y="4189413"/>
            <a:ext cx="1030287" cy="173037"/>
            <a:chOff x="4712" y="1742"/>
            <a:chExt cx="648" cy="108"/>
          </a:xfrm>
        </p:grpSpPr>
        <p:sp>
          <p:nvSpPr>
            <p:cNvPr id="22577" name="Rectangle 150"/>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2578" name="Rectangle 151"/>
            <p:cNvSpPr>
              <a:spLocks noChangeArrowheads="1"/>
            </p:cNvSpPr>
            <p:nvPr/>
          </p:nvSpPr>
          <p:spPr bwMode="auto">
            <a:xfrm>
              <a:off x="4712"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sp>
        <p:nvSpPr>
          <p:cNvPr id="22573" name="Line 152"/>
          <p:cNvSpPr>
            <a:spLocks noChangeShapeType="1"/>
          </p:cNvSpPr>
          <p:nvPr/>
        </p:nvSpPr>
        <p:spPr bwMode="auto">
          <a:xfrm rot="9691848">
            <a:off x="4032250" y="4232275"/>
            <a:ext cx="219075" cy="69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74" name="Text Box 153"/>
          <p:cNvSpPr txBox="1">
            <a:spLocks noChangeArrowheads="1"/>
          </p:cNvSpPr>
          <p:nvPr/>
        </p:nvSpPr>
        <p:spPr bwMode="auto">
          <a:xfrm>
            <a:off x="4672013" y="3843338"/>
            <a:ext cx="1246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t>reassembly</a:t>
            </a:r>
            <a:endParaRPr lang="en-US" altLang="en-US" sz="1800"/>
          </a:p>
        </p:txBody>
      </p:sp>
      <p:sp>
        <p:nvSpPr>
          <p:cNvPr id="94256" name="灯片编号占位符 2"/>
          <p:cNvSpPr>
            <a:spLocks noGrp="1"/>
          </p:cNvSpPr>
          <p:nvPr>
            <p:ph type="sldNum" sz="quarter" idx="4294967295"/>
          </p:nvPr>
        </p:nvSpPr>
        <p:spPr>
          <a:xfrm>
            <a:off x="7182818" y="6248400"/>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defRPr/>
            </a:pPr>
            <a:fld id="{7209C1F0-65F3-D541-AC18-8422B66766F8}" type="slidenum">
              <a:rPr lang="en-US" altLang="en-US" sz="1200"/>
              <a:pPr algn="ctr">
                <a:spcBef>
                  <a:spcPct val="0"/>
                </a:spcBef>
                <a:buFontTx/>
                <a:buNone/>
                <a:defRPr/>
              </a:pPr>
              <a:t>71</a:t>
            </a:fld>
            <a:endParaRPr lang="en-US" altLang="en-US" sz="1200"/>
          </a:p>
        </p:txBody>
      </p:sp>
      <p:sp>
        <p:nvSpPr>
          <p:cNvPr id="156"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17703097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a:xfrm>
            <a:off x="685800" y="228600"/>
            <a:ext cx="7772400" cy="1143000"/>
          </a:xfrm>
        </p:spPr>
        <p:txBody>
          <a:bodyPr/>
          <a:lstStyle/>
          <a:p>
            <a:pPr>
              <a:defRPr/>
            </a:pPr>
            <a:r>
              <a:rPr lang="en-US" altLang="en-US" sz="3200">
                <a:ea typeface="MS PGothic" charset="-128"/>
                <a:cs typeface="ＭＳ Ｐゴシック" charset="-128"/>
              </a:rPr>
              <a:t>IP Fragmentation and Reassembly: Exp</a:t>
            </a:r>
          </a:p>
        </p:txBody>
      </p:sp>
      <p:grpSp>
        <p:nvGrpSpPr>
          <p:cNvPr id="26626" name="Group 3"/>
          <p:cNvGrpSpPr>
            <a:grpSpLocks/>
          </p:cNvGrpSpPr>
          <p:nvPr/>
        </p:nvGrpSpPr>
        <p:grpSpPr bwMode="auto">
          <a:xfrm>
            <a:off x="3606800" y="1066800"/>
            <a:ext cx="4800600" cy="4046538"/>
            <a:chOff x="1218" y="944"/>
            <a:chExt cx="3024" cy="2549"/>
          </a:xfrm>
        </p:grpSpPr>
        <p:grpSp>
          <p:nvGrpSpPr>
            <p:cNvPr id="26631" name="Group 4"/>
            <p:cNvGrpSpPr>
              <a:grpSpLocks/>
            </p:cNvGrpSpPr>
            <p:nvPr/>
          </p:nvGrpSpPr>
          <p:grpSpPr bwMode="auto">
            <a:xfrm>
              <a:off x="1218" y="944"/>
              <a:ext cx="2676" cy="416"/>
              <a:chOff x="3006" y="1208"/>
              <a:chExt cx="2676" cy="416"/>
            </a:xfrm>
          </p:grpSpPr>
          <p:sp>
            <p:nvSpPr>
              <p:cNvPr id="26675" name="Rectangle 5"/>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1800"/>
              </a:p>
            </p:txBody>
          </p:sp>
          <p:sp>
            <p:nvSpPr>
              <p:cNvPr id="26676"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6677" name="Text Box 7"/>
              <p:cNvSpPr txBox="1">
                <a:spLocks noChangeArrowheads="1"/>
              </p:cNvSpPr>
              <p:nvPr/>
            </p:nvSpPr>
            <p:spPr bwMode="auto">
              <a:xfrm>
                <a:off x="3734" y="1208"/>
                <a:ext cx="29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t>ID</a:t>
                </a:r>
              </a:p>
              <a:p>
                <a:pPr>
                  <a:spcBef>
                    <a:spcPct val="0"/>
                  </a:spcBef>
                  <a:buFontTx/>
                  <a:buNone/>
                </a:pPr>
                <a:r>
                  <a:rPr lang="en-US" altLang="en-US" sz="1800"/>
                  <a:t>=x</a:t>
                </a:r>
              </a:p>
            </p:txBody>
          </p:sp>
          <p:sp>
            <p:nvSpPr>
              <p:cNvPr id="26678" name="Text Box 8"/>
              <p:cNvSpPr txBox="1">
                <a:spLocks noChangeArrowheads="1"/>
              </p:cNvSpPr>
              <p:nvPr/>
            </p:nvSpPr>
            <p:spPr bwMode="auto">
              <a:xfrm>
                <a:off x="4605" y="1220"/>
                <a:ext cx="55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t>offset</a:t>
                </a:r>
              </a:p>
              <a:p>
                <a:pPr algn="ctr">
                  <a:spcBef>
                    <a:spcPct val="0"/>
                  </a:spcBef>
                  <a:buFontTx/>
                  <a:buNone/>
                </a:pPr>
                <a:r>
                  <a:rPr lang="en-US" altLang="en-US" sz="1800"/>
                  <a:t>=0</a:t>
                </a:r>
              </a:p>
            </p:txBody>
          </p:sp>
          <p:sp>
            <p:nvSpPr>
              <p:cNvPr id="26679" name="Text Box 9"/>
              <p:cNvSpPr txBox="1">
                <a:spLocks noChangeArrowheads="1"/>
              </p:cNvSpPr>
              <p:nvPr/>
            </p:nvSpPr>
            <p:spPr bwMode="auto">
              <a:xfrm>
                <a:off x="3980" y="1220"/>
                <a:ext cx="67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t>fragflag</a:t>
                </a:r>
              </a:p>
              <a:p>
                <a:pPr algn="ctr">
                  <a:spcBef>
                    <a:spcPct val="0"/>
                  </a:spcBef>
                  <a:buFontTx/>
                  <a:buNone/>
                </a:pPr>
                <a:r>
                  <a:rPr lang="en-US" altLang="en-US" sz="1800"/>
                  <a:t>=0</a:t>
                </a:r>
              </a:p>
            </p:txBody>
          </p:sp>
          <p:sp>
            <p:nvSpPr>
              <p:cNvPr id="26680" name="Text Box 10"/>
              <p:cNvSpPr txBox="1">
                <a:spLocks noChangeArrowheads="1"/>
              </p:cNvSpPr>
              <p:nvPr/>
            </p:nvSpPr>
            <p:spPr bwMode="auto">
              <a:xfrm>
                <a:off x="3230" y="1208"/>
                <a:ext cx="54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t>length</a:t>
                </a:r>
              </a:p>
              <a:p>
                <a:pPr>
                  <a:spcBef>
                    <a:spcPct val="0"/>
                  </a:spcBef>
                  <a:buFontTx/>
                  <a:buNone/>
                </a:pPr>
                <a:r>
                  <a:rPr lang="en-US" altLang="en-US" sz="1800"/>
                  <a:t>=4000</a:t>
                </a:r>
              </a:p>
            </p:txBody>
          </p:sp>
          <p:sp>
            <p:nvSpPr>
              <p:cNvPr id="26681" name="Line 11"/>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2" name="Line 12"/>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3" name="Line 13"/>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4" name="Line 14"/>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5" name="Line 15"/>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6" name="Rectangle 16"/>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grpSp>
          <p:nvGrpSpPr>
            <p:cNvPr id="26632" name="Group 17"/>
            <p:cNvGrpSpPr>
              <a:grpSpLocks/>
            </p:cNvGrpSpPr>
            <p:nvPr/>
          </p:nvGrpSpPr>
          <p:grpSpPr bwMode="auto">
            <a:xfrm>
              <a:off x="1566" y="2048"/>
              <a:ext cx="2676" cy="419"/>
              <a:chOff x="3006" y="1208"/>
              <a:chExt cx="2676" cy="419"/>
            </a:xfrm>
          </p:grpSpPr>
          <p:sp>
            <p:nvSpPr>
              <p:cNvPr id="26663" name="Rectangle 18"/>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1800"/>
              </a:p>
            </p:txBody>
          </p:sp>
          <p:sp>
            <p:nvSpPr>
              <p:cNvPr id="26664"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6665" name="Text Box 20"/>
              <p:cNvSpPr txBox="1">
                <a:spLocks noChangeArrowheads="1"/>
              </p:cNvSpPr>
              <p:nvPr/>
            </p:nvSpPr>
            <p:spPr bwMode="auto">
              <a:xfrm>
                <a:off x="3734" y="1208"/>
                <a:ext cx="29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t>ID</a:t>
                </a:r>
              </a:p>
              <a:p>
                <a:pPr>
                  <a:spcBef>
                    <a:spcPct val="0"/>
                  </a:spcBef>
                  <a:buFontTx/>
                  <a:buNone/>
                </a:pPr>
                <a:r>
                  <a:rPr lang="en-US" altLang="en-US" sz="1800"/>
                  <a:t>=x</a:t>
                </a:r>
              </a:p>
            </p:txBody>
          </p:sp>
          <p:sp>
            <p:nvSpPr>
              <p:cNvPr id="26666" name="Text Box 21"/>
              <p:cNvSpPr txBox="1">
                <a:spLocks noChangeArrowheads="1"/>
              </p:cNvSpPr>
              <p:nvPr/>
            </p:nvSpPr>
            <p:spPr bwMode="auto">
              <a:xfrm>
                <a:off x="4605" y="1220"/>
                <a:ext cx="55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solidFill>
                      <a:srgbClr val="FF0000"/>
                    </a:solidFill>
                  </a:rPr>
                  <a:t>offset</a:t>
                </a:r>
              </a:p>
              <a:p>
                <a:pPr algn="ctr">
                  <a:spcBef>
                    <a:spcPct val="0"/>
                  </a:spcBef>
                  <a:buFontTx/>
                  <a:buNone/>
                </a:pPr>
                <a:r>
                  <a:rPr lang="en-US" altLang="en-US" sz="1800">
                    <a:solidFill>
                      <a:srgbClr val="FF0000"/>
                    </a:solidFill>
                  </a:rPr>
                  <a:t>=0</a:t>
                </a:r>
              </a:p>
            </p:txBody>
          </p:sp>
          <p:sp>
            <p:nvSpPr>
              <p:cNvPr id="26667" name="Text Box 22"/>
              <p:cNvSpPr txBox="1">
                <a:spLocks noChangeArrowheads="1"/>
              </p:cNvSpPr>
              <p:nvPr/>
            </p:nvSpPr>
            <p:spPr bwMode="auto">
              <a:xfrm>
                <a:off x="3976" y="1220"/>
                <a:ext cx="67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t>fragflag</a:t>
                </a:r>
              </a:p>
              <a:p>
                <a:pPr algn="ctr">
                  <a:spcBef>
                    <a:spcPct val="0"/>
                  </a:spcBef>
                  <a:buFontTx/>
                  <a:buNone/>
                </a:pPr>
                <a:r>
                  <a:rPr lang="en-US" altLang="en-US" sz="1800">
                    <a:solidFill>
                      <a:srgbClr val="FF0000"/>
                    </a:solidFill>
                  </a:rPr>
                  <a:t>=1</a:t>
                </a:r>
              </a:p>
            </p:txBody>
          </p:sp>
          <p:sp>
            <p:nvSpPr>
              <p:cNvPr id="26668" name="Text Box 23"/>
              <p:cNvSpPr txBox="1">
                <a:spLocks noChangeArrowheads="1"/>
              </p:cNvSpPr>
              <p:nvPr/>
            </p:nvSpPr>
            <p:spPr bwMode="auto">
              <a:xfrm>
                <a:off x="3230" y="1208"/>
                <a:ext cx="5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t>length</a:t>
                </a:r>
              </a:p>
              <a:p>
                <a:pPr>
                  <a:spcBef>
                    <a:spcPct val="0"/>
                  </a:spcBef>
                  <a:buFontTx/>
                  <a:buNone/>
                </a:pPr>
                <a:r>
                  <a:rPr lang="en-US" altLang="en-US" sz="1800"/>
                  <a:t>=1500</a:t>
                </a:r>
              </a:p>
            </p:txBody>
          </p:sp>
          <p:sp>
            <p:nvSpPr>
              <p:cNvPr id="26669" name="Line 24"/>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0" name="Line 25"/>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1" name="Line 26"/>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2" name="Line 27"/>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3" name="Line 28"/>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4" name="Rectangle 29"/>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grpSp>
          <p:nvGrpSpPr>
            <p:cNvPr id="26633" name="Group 30"/>
            <p:cNvGrpSpPr>
              <a:grpSpLocks/>
            </p:cNvGrpSpPr>
            <p:nvPr/>
          </p:nvGrpSpPr>
          <p:grpSpPr bwMode="auto">
            <a:xfrm>
              <a:off x="1566" y="2552"/>
              <a:ext cx="2676" cy="419"/>
              <a:chOff x="3006" y="1208"/>
              <a:chExt cx="2676" cy="419"/>
            </a:xfrm>
          </p:grpSpPr>
          <p:sp>
            <p:nvSpPr>
              <p:cNvPr id="26651" name="Rectangle 31"/>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1800"/>
              </a:p>
            </p:txBody>
          </p:sp>
          <p:sp>
            <p:nvSpPr>
              <p:cNvPr id="26652"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6653" name="Text Box 33"/>
              <p:cNvSpPr txBox="1">
                <a:spLocks noChangeArrowheads="1"/>
              </p:cNvSpPr>
              <p:nvPr/>
            </p:nvSpPr>
            <p:spPr bwMode="auto">
              <a:xfrm>
                <a:off x="3734" y="1208"/>
                <a:ext cx="29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t>ID</a:t>
                </a:r>
              </a:p>
              <a:p>
                <a:pPr>
                  <a:spcBef>
                    <a:spcPct val="0"/>
                  </a:spcBef>
                  <a:buFontTx/>
                  <a:buNone/>
                </a:pPr>
                <a:r>
                  <a:rPr lang="en-US" altLang="en-US" sz="1800"/>
                  <a:t>=x</a:t>
                </a:r>
              </a:p>
            </p:txBody>
          </p:sp>
          <p:sp>
            <p:nvSpPr>
              <p:cNvPr id="26654" name="Text Box 34"/>
              <p:cNvSpPr txBox="1">
                <a:spLocks noChangeArrowheads="1"/>
              </p:cNvSpPr>
              <p:nvPr/>
            </p:nvSpPr>
            <p:spPr bwMode="auto">
              <a:xfrm>
                <a:off x="4603" y="1220"/>
                <a:ext cx="5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solidFill>
                      <a:srgbClr val="FF0000"/>
                    </a:solidFill>
                  </a:rPr>
                  <a:t>offset</a:t>
                </a:r>
              </a:p>
              <a:p>
                <a:pPr algn="ctr">
                  <a:spcBef>
                    <a:spcPct val="0"/>
                  </a:spcBef>
                  <a:buFontTx/>
                  <a:buNone/>
                </a:pPr>
                <a:r>
                  <a:rPr lang="en-US" altLang="en-US" sz="1800">
                    <a:solidFill>
                      <a:srgbClr val="FF0000"/>
                    </a:solidFill>
                  </a:rPr>
                  <a:t>=185</a:t>
                </a:r>
              </a:p>
            </p:txBody>
          </p:sp>
          <p:sp>
            <p:nvSpPr>
              <p:cNvPr id="26655" name="Text Box 35"/>
              <p:cNvSpPr txBox="1">
                <a:spLocks noChangeArrowheads="1"/>
              </p:cNvSpPr>
              <p:nvPr/>
            </p:nvSpPr>
            <p:spPr bwMode="auto">
              <a:xfrm>
                <a:off x="3976" y="1220"/>
                <a:ext cx="67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t>fragflag</a:t>
                </a:r>
              </a:p>
              <a:p>
                <a:pPr algn="ctr">
                  <a:spcBef>
                    <a:spcPct val="0"/>
                  </a:spcBef>
                  <a:buFontTx/>
                  <a:buNone/>
                </a:pPr>
                <a:r>
                  <a:rPr lang="en-US" altLang="en-US" sz="1800">
                    <a:solidFill>
                      <a:srgbClr val="FF0000"/>
                    </a:solidFill>
                  </a:rPr>
                  <a:t>=1</a:t>
                </a:r>
              </a:p>
            </p:txBody>
          </p:sp>
          <p:sp>
            <p:nvSpPr>
              <p:cNvPr id="26656" name="Text Box 36"/>
              <p:cNvSpPr txBox="1">
                <a:spLocks noChangeArrowheads="1"/>
              </p:cNvSpPr>
              <p:nvPr/>
            </p:nvSpPr>
            <p:spPr bwMode="auto">
              <a:xfrm>
                <a:off x="3230" y="1208"/>
                <a:ext cx="5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t>length</a:t>
                </a:r>
              </a:p>
              <a:p>
                <a:pPr>
                  <a:spcBef>
                    <a:spcPct val="0"/>
                  </a:spcBef>
                  <a:buFontTx/>
                  <a:buNone/>
                </a:pPr>
                <a:r>
                  <a:rPr lang="en-US" altLang="en-US" sz="1800"/>
                  <a:t>=1500</a:t>
                </a:r>
              </a:p>
            </p:txBody>
          </p:sp>
          <p:sp>
            <p:nvSpPr>
              <p:cNvPr id="26657" name="Line 37"/>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8" name="Line 38"/>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9" name="Line 39"/>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0" name="Line 40"/>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1" name="Line 41"/>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2" name="Rectangle 42"/>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grpSp>
          <p:nvGrpSpPr>
            <p:cNvPr id="26634" name="Group 43"/>
            <p:cNvGrpSpPr>
              <a:grpSpLocks/>
            </p:cNvGrpSpPr>
            <p:nvPr/>
          </p:nvGrpSpPr>
          <p:grpSpPr bwMode="auto">
            <a:xfrm>
              <a:off x="1560" y="3074"/>
              <a:ext cx="2676" cy="419"/>
              <a:chOff x="3006" y="1208"/>
              <a:chExt cx="2676" cy="419"/>
            </a:xfrm>
          </p:grpSpPr>
          <p:sp>
            <p:nvSpPr>
              <p:cNvPr id="26639" name="Rectangle 44"/>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1800"/>
              </a:p>
            </p:txBody>
          </p:sp>
          <p:sp>
            <p:nvSpPr>
              <p:cNvPr id="26640"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26641" name="Text Box 46"/>
              <p:cNvSpPr txBox="1">
                <a:spLocks noChangeArrowheads="1"/>
              </p:cNvSpPr>
              <p:nvPr/>
            </p:nvSpPr>
            <p:spPr bwMode="auto">
              <a:xfrm>
                <a:off x="3734" y="1208"/>
                <a:ext cx="29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t>ID</a:t>
                </a:r>
              </a:p>
              <a:p>
                <a:pPr>
                  <a:spcBef>
                    <a:spcPct val="0"/>
                  </a:spcBef>
                  <a:buFontTx/>
                  <a:buNone/>
                </a:pPr>
                <a:r>
                  <a:rPr lang="en-US" altLang="en-US" sz="1800"/>
                  <a:t>=x</a:t>
                </a:r>
              </a:p>
            </p:txBody>
          </p:sp>
          <p:sp>
            <p:nvSpPr>
              <p:cNvPr id="26642" name="Text Box 47"/>
              <p:cNvSpPr txBox="1">
                <a:spLocks noChangeArrowheads="1"/>
              </p:cNvSpPr>
              <p:nvPr/>
            </p:nvSpPr>
            <p:spPr bwMode="auto">
              <a:xfrm>
                <a:off x="4605" y="1220"/>
                <a:ext cx="55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solidFill>
                      <a:srgbClr val="FF0000"/>
                    </a:solidFill>
                  </a:rPr>
                  <a:t>offset</a:t>
                </a:r>
              </a:p>
              <a:p>
                <a:pPr algn="ctr">
                  <a:spcBef>
                    <a:spcPct val="0"/>
                  </a:spcBef>
                  <a:buFontTx/>
                  <a:buNone/>
                </a:pPr>
                <a:r>
                  <a:rPr lang="en-US" altLang="en-US" sz="1800">
                    <a:solidFill>
                      <a:srgbClr val="FF0000"/>
                    </a:solidFill>
                  </a:rPr>
                  <a:t>=370</a:t>
                </a:r>
              </a:p>
            </p:txBody>
          </p:sp>
          <p:sp>
            <p:nvSpPr>
              <p:cNvPr id="26643" name="Text Box 48"/>
              <p:cNvSpPr txBox="1">
                <a:spLocks noChangeArrowheads="1"/>
              </p:cNvSpPr>
              <p:nvPr/>
            </p:nvSpPr>
            <p:spPr bwMode="auto">
              <a:xfrm>
                <a:off x="3976" y="1220"/>
                <a:ext cx="67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t>fragflag</a:t>
                </a:r>
              </a:p>
              <a:p>
                <a:pPr algn="ctr">
                  <a:spcBef>
                    <a:spcPct val="0"/>
                  </a:spcBef>
                  <a:buFontTx/>
                  <a:buNone/>
                </a:pPr>
                <a:r>
                  <a:rPr lang="en-US" altLang="en-US" sz="1800">
                    <a:solidFill>
                      <a:srgbClr val="FF0000"/>
                    </a:solidFill>
                  </a:rPr>
                  <a:t>=0</a:t>
                </a:r>
              </a:p>
            </p:txBody>
          </p:sp>
          <p:sp>
            <p:nvSpPr>
              <p:cNvPr id="26644" name="Text Box 49"/>
              <p:cNvSpPr txBox="1">
                <a:spLocks noChangeArrowheads="1"/>
              </p:cNvSpPr>
              <p:nvPr/>
            </p:nvSpPr>
            <p:spPr bwMode="auto">
              <a:xfrm>
                <a:off x="3230" y="1208"/>
                <a:ext cx="54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t>length</a:t>
                </a:r>
              </a:p>
              <a:p>
                <a:pPr>
                  <a:spcBef>
                    <a:spcPct val="0"/>
                  </a:spcBef>
                  <a:buFontTx/>
                  <a:buNone/>
                </a:pPr>
                <a:r>
                  <a:rPr lang="en-US" altLang="en-US" sz="1800"/>
                  <a:t>=1040</a:t>
                </a:r>
              </a:p>
            </p:txBody>
          </p:sp>
          <p:sp>
            <p:nvSpPr>
              <p:cNvPr id="26645" name="Line 50"/>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46" name="Line 51"/>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47" name="Line 52"/>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48" name="Line 53"/>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49" name="Line 54"/>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0" name="Rectangle 55"/>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sp>
          <p:nvSpPr>
            <p:cNvPr id="26635" name="Freeform 56"/>
            <p:cNvSpPr>
              <a:spLocks/>
            </p:cNvSpPr>
            <p:nvPr/>
          </p:nvSpPr>
          <p:spPr bwMode="auto">
            <a:xfrm>
              <a:off x="1290" y="1422"/>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36" name="Line 57"/>
            <p:cNvSpPr>
              <a:spLocks noChangeShapeType="1"/>
            </p:cNvSpPr>
            <p:nvPr/>
          </p:nvSpPr>
          <p:spPr bwMode="auto">
            <a:xfrm>
              <a:off x="1290" y="2766"/>
              <a:ext cx="228"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37" name="Line 58"/>
            <p:cNvSpPr>
              <a:spLocks noChangeShapeType="1"/>
            </p:cNvSpPr>
            <p:nvPr/>
          </p:nvSpPr>
          <p:spPr bwMode="auto">
            <a:xfrm>
              <a:off x="1296" y="2772"/>
              <a:ext cx="210" cy="49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38" name="Text Box 59"/>
            <p:cNvSpPr txBox="1">
              <a:spLocks noChangeArrowheads="1"/>
            </p:cNvSpPr>
            <p:nvPr/>
          </p:nvSpPr>
          <p:spPr bwMode="auto">
            <a:xfrm>
              <a:off x="1274" y="1472"/>
              <a:ext cx="205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solidFill>
                    <a:srgbClr val="FF0000"/>
                  </a:solidFill>
                </a:rPr>
                <a:t>One large datagram becomes</a:t>
              </a:r>
            </a:p>
            <a:p>
              <a:pPr>
                <a:spcBef>
                  <a:spcPct val="0"/>
                </a:spcBef>
                <a:buFontTx/>
                <a:buNone/>
              </a:pPr>
              <a:r>
                <a:rPr lang="en-US" altLang="en-US" sz="1800">
                  <a:solidFill>
                    <a:srgbClr val="FF0000"/>
                  </a:solidFill>
                </a:rPr>
                <a:t>several smaller datagrams</a:t>
              </a:r>
              <a:endParaRPr lang="en-US" altLang="en-US" sz="1800"/>
            </a:p>
          </p:txBody>
        </p:sp>
      </p:grpSp>
      <p:sp>
        <p:nvSpPr>
          <p:cNvPr id="26627" name="Rectangle 60"/>
          <p:cNvSpPr>
            <a:spLocks noChangeArrowheads="1"/>
          </p:cNvSpPr>
          <p:nvPr/>
        </p:nvSpPr>
        <p:spPr bwMode="auto">
          <a:xfrm>
            <a:off x="228600" y="1219200"/>
            <a:ext cx="3554413" cy="414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buFontTx/>
              <a:buNone/>
            </a:pPr>
            <a:r>
              <a:rPr lang="en-US" altLang="en-US" sz="2000" u="sng">
                <a:solidFill>
                  <a:srgbClr val="FF0000"/>
                </a:solidFill>
              </a:rPr>
              <a:t>Example</a:t>
            </a:r>
            <a:endParaRPr lang="en-US" altLang="en-US" sz="2000"/>
          </a:p>
          <a:p>
            <a:r>
              <a:rPr lang="en-US" altLang="en-US" sz="2000"/>
              <a:t>4000 byte datagram</a:t>
            </a:r>
          </a:p>
          <a:p>
            <a:r>
              <a:rPr lang="en-US" altLang="en-US" sz="2000"/>
              <a:t>MTU = 1500 bytes</a:t>
            </a:r>
          </a:p>
          <a:p>
            <a:pPr>
              <a:buFontTx/>
              <a:buNone/>
            </a:pPr>
            <a:endParaRPr lang="en-US" altLang="en-US" sz="1000"/>
          </a:p>
          <a:p>
            <a:endParaRPr lang="en-US" altLang="en-US" sz="1000"/>
          </a:p>
          <a:p>
            <a:r>
              <a:rPr lang="en-US" altLang="en-US" sz="2000">
                <a:solidFill>
                  <a:srgbClr val="000090"/>
                </a:solidFill>
              </a:rPr>
              <a:t>offset in the second fragment:</a:t>
            </a:r>
          </a:p>
          <a:p>
            <a:pPr>
              <a:buFontTx/>
              <a:buNone/>
            </a:pPr>
            <a:r>
              <a:rPr lang="en-US" altLang="en-US" sz="2000">
                <a:solidFill>
                  <a:srgbClr val="000090"/>
                </a:solidFill>
              </a:rPr>
              <a:t>      185x8=1480</a:t>
            </a:r>
          </a:p>
          <a:p>
            <a:pPr>
              <a:buFontTx/>
              <a:buNone/>
            </a:pPr>
            <a:r>
              <a:rPr lang="en-US" altLang="en-US" sz="2000">
                <a:solidFill>
                  <a:srgbClr val="000090"/>
                </a:solidFill>
              </a:rPr>
              <a:t> </a:t>
            </a:r>
            <a:r>
              <a:rPr lang="en-US" altLang="en-US" sz="1800">
                <a:solidFill>
                  <a:srgbClr val="FF0000"/>
                </a:solidFill>
              </a:rPr>
              <a:t> (why not 1500 bytes =length?)</a:t>
            </a:r>
          </a:p>
          <a:p>
            <a:r>
              <a:rPr lang="en-US" altLang="en-US" sz="2000">
                <a:solidFill>
                  <a:srgbClr val="000090"/>
                </a:solidFill>
              </a:rPr>
              <a:t>offset in the third fragment:</a:t>
            </a:r>
          </a:p>
          <a:p>
            <a:pPr>
              <a:buFontTx/>
              <a:buNone/>
            </a:pPr>
            <a:r>
              <a:rPr lang="en-US" altLang="en-US" sz="2000">
                <a:solidFill>
                  <a:srgbClr val="000090"/>
                </a:solidFill>
              </a:rPr>
              <a:t>     370x8=2960 </a:t>
            </a:r>
          </a:p>
        </p:txBody>
      </p:sp>
      <p:sp>
        <p:nvSpPr>
          <p:cNvPr id="26628" name="TextBox 62"/>
          <p:cNvSpPr txBox="1">
            <a:spLocks noChangeArrowheads="1"/>
          </p:cNvSpPr>
          <p:nvPr/>
        </p:nvSpPr>
        <p:spPr bwMode="auto">
          <a:xfrm>
            <a:off x="609600" y="5334000"/>
            <a:ext cx="8077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marL="0" lvl="1">
              <a:spcBef>
                <a:spcPct val="0"/>
              </a:spcBef>
              <a:buFontTx/>
              <a:buNone/>
            </a:pPr>
            <a:r>
              <a:rPr lang="en-US" altLang="en-US" sz="1800">
                <a:solidFill>
                  <a:srgbClr val="0000FF"/>
                </a:solidFill>
              </a:rPr>
              <a:t>Except for last fragment, IP fragment payload size (i.e., excluding IP header) must be multiple of 8!</a:t>
            </a:r>
          </a:p>
          <a:p>
            <a:pPr>
              <a:spcBef>
                <a:spcPct val="0"/>
              </a:spcBef>
              <a:buFontTx/>
              <a:buNone/>
            </a:pPr>
            <a:endParaRPr lang="en-US" altLang="en-US" sz="2400">
              <a:latin typeface="Times New Roman" charset="0"/>
            </a:endParaRPr>
          </a:p>
        </p:txBody>
      </p:sp>
      <p:sp>
        <p:nvSpPr>
          <p:cNvPr id="98310" name="灯片编号占位符 2"/>
          <p:cNvSpPr>
            <a:spLocks noGrp="1"/>
          </p:cNvSpPr>
          <p:nvPr>
            <p:ph type="sldNum" sz="quarter" idx="4294967295"/>
          </p:nvPr>
        </p:nvSpPr>
        <p:spPr>
          <a:xfrm>
            <a:off x="6950756" y="6276068"/>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defRPr/>
            </a:pPr>
            <a:fld id="{6E630636-4B4B-7E43-BE29-9542254DA4C8}" type="slidenum">
              <a:rPr lang="en-US" altLang="en-US" sz="1200"/>
              <a:pPr algn="ctr">
                <a:spcBef>
                  <a:spcPct val="0"/>
                </a:spcBef>
                <a:buFontTx/>
                <a:buNone/>
                <a:defRPr/>
              </a:pPr>
              <a:t>72</a:t>
            </a:fld>
            <a:endParaRPr lang="en-US" altLang="en-US" sz="1200" dirty="0"/>
          </a:p>
        </p:txBody>
      </p:sp>
      <p:sp>
        <p:nvSpPr>
          <p:cNvPr id="64"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2862388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a:xfrm>
            <a:off x="533400" y="228600"/>
            <a:ext cx="8124825" cy="1143000"/>
          </a:xfrm>
        </p:spPr>
        <p:txBody>
          <a:bodyPr/>
          <a:lstStyle/>
          <a:p>
            <a:pPr>
              <a:defRPr/>
            </a:pPr>
            <a:r>
              <a:rPr lang="en-US" altLang="en-US" sz="3200">
                <a:ea typeface="MS PGothic" charset="-128"/>
                <a:cs typeface="ＭＳ Ｐゴシック" charset="-128"/>
              </a:rPr>
              <a:t>ICMP: Internet Control Message Protocol</a:t>
            </a:r>
            <a:endParaRPr lang="en-US" altLang="en-US">
              <a:ea typeface="MS PGothic" charset="-128"/>
              <a:cs typeface="ＭＳ Ｐゴシック" charset="-128"/>
            </a:endParaRPr>
          </a:p>
        </p:txBody>
      </p:sp>
      <p:sp>
        <p:nvSpPr>
          <p:cNvPr id="103426" name="Rectangle 3"/>
          <p:cNvSpPr>
            <a:spLocks noGrp="1" noChangeArrowheads="1"/>
          </p:cNvSpPr>
          <p:nvPr>
            <p:ph type="body" sz="half" idx="1"/>
          </p:nvPr>
        </p:nvSpPr>
        <p:spPr>
          <a:xfrm>
            <a:off x="685800" y="1371600"/>
            <a:ext cx="3810000" cy="4648200"/>
          </a:xfrm>
        </p:spPr>
        <p:txBody>
          <a:bodyPr/>
          <a:lstStyle/>
          <a:p>
            <a:pPr>
              <a:lnSpc>
                <a:spcPct val="90000"/>
              </a:lnSpc>
              <a:defRPr/>
            </a:pPr>
            <a:r>
              <a:rPr lang="en-US" altLang="en-US" sz="2000">
                <a:ea typeface="MS PGothic" charset="-128"/>
                <a:cs typeface="ＭＳ Ｐゴシック" charset="-128"/>
              </a:rPr>
              <a:t>used by hosts, routers, gateways to communication network-level information</a:t>
            </a:r>
          </a:p>
          <a:p>
            <a:pPr lvl="1">
              <a:lnSpc>
                <a:spcPct val="90000"/>
              </a:lnSpc>
              <a:defRPr/>
            </a:pPr>
            <a:r>
              <a:rPr lang="en-US" altLang="en-US" sz="2000" dirty="0">
                <a:ea typeface="MS PGothic" charset="-128"/>
              </a:rPr>
              <a:t>error reporting: unreachable host, network, port, protocol</a:t>
            </a:r>
          </a:p>
          <a:p>
            <a:pPr lvl="1">
              <a:lnSpc>
                <a:spcPct val="90000"/>
              </a:lnSpc>
              <a:defRPr/>
            </a:pPr>
            <a:r>
              <a:rPr lang="en-US" altLang="en-US" sz="2000" dirty="0">
                <a:ea typeface="MS PGothic" charset="-128"/>
              </a:rPr>
              <a:t>echo request/reply (used by ping)</a:t>
            </a:r>
          </a:p>
          <a:p>
            <a:pPr>
              <a:lnSpc>
                <a:spcPct val="90000"/>
              </a:lnSpc>
              <a:defRPr/>
            </a:pPr>
            <a:r>
              <a:rPr lang="en-US" altLang="en-US" sz="2000" dirty="0">
                <a:ea typeface="MS PGothic" charset="-128"/>
                <a:cs typeface="ＭＳ Ｐゴシック" charset="-128"/>
              </a:rPr>
              <a:t>network-layer </a:t>
            </a:r>
            <a:r>
              <a:rPr lang="ja-JP" altLang="en-US" sz="2000" dirty="0">
                <a:ea typeface="MS PGothic" charset="-128"/>
                <a:cs typeface="ＭＳ Ｐゴシック" charset="-128"/>
              </a:rPr>
              <a:t>“</a:t>
            </a:r>
            <a:r>
              <a:rPr lang="en-US" altLang="ja-JP" sz="2000" dirty="0">
                <a:ea typeface="MS PGothic" charset="-128"/>
                <a:cs typeface="ＭＳ Ｐゴシック" charset="-128"/>
              </a:rPr>
              <a:t>above</a:t>
            </a:r>
            <a:r>
              <a:rPr lang="ja-JP" altLang="en-US" sz="2000" dirty="0">
                <a:ea typeface="MS PGothic" charset="-128"/>
                <a:cs typeface="ＭＳ Ｐゴシック" charset="-128"/>
              </a:rPr>
              <a:t>”</a:t>
            </a:r>
            <a:r>
              <a:rPr lang="en-US" altLang="ja-JP" sz="2000" dirty="0">
                <a:ea typeface="MS PGothic" charset="-128"/>
                <a:cs typeface="ＭＳ Ｐゴシック" charset="-128"/>
              </a:rPr>
              <a:t> IP:</a:t>
            </a:r>
          </a:p>
          <a:p>
            <a:pPr lvl="1">
              <a:lnSpc>
                <a:spcPct val="90000"/>
              </a:lnSpc>
              <a:defRPr/>
            </a:pPr>
            <a:r>
              <a:rPr lang="en-US" altLang="en-US" sz="2000" dirty="0">
                <a:ea typeface="MS PGothic" charset="-128"/>
              </a:rPr>
              <a:t>ICMP </a:t>
            </a:r>
            <a:r>
              <a:rPr lang="en-US" altLang="en-US" sz="2000" dirty="0" err="1">
                <a:ea typeface="MS PGothic" charset="-128"/>
              </a:rPr>
              <a:t>msgs</a:t>
            </a:r>
            <a:r>
              <a:rPr lang="en-US" altLang="en-US" sz="2000" dirty="0">
                <a:ea typeface="MS PGothic" charset="-128"/>
              </a:rPr>
              <a:t> carried in IP datagrams</a:t>
            </a:r>
          </a:p>
          <a:p>
            <a:pPr>
              <a:lnSpc>
                <a:spcPct val="90000"/>
              </a:lnSpc>
              <a:defRPr/>
            </a:pPr>
            <a:r>
              <a:rPr lang="en-US" altLang="en-US" sz="2000" dirty="0">
                <a:solidFill>
                  <a:schemeClr val="accent2"/>
                </a:solidFill>
                <a:ea typeface="MS PGothic" charset="-128"/>
                <a:cs typeface="ＭＳ Ｐゴシック" charset="-128"/>
              </a:rPr>
              <a:t>ICMP message:</a:t>
            </a:r>
            <a:r>
              <a:rPr lang="en-US" altLang="en-US" sz="2000" dirty="0">
                <a:ea typeface="MS PGothic" charset="-128"/>
                <a:cs typeface="ＭＳ Ｐゴシック" charset="-128"/>
              </a:rPr>
              <a:t> type, code plus first 8 bytes of IP datagram causing error</a:t>
            </a:r>
          </a:p>
        </p:txBody>
      </p:sp>
      <p:sp>
        <p:nvSpPr>
          <p:cNvPr id="31747" name="Text Box 4"/>
          <p:cNvSpPr txBox="1">
            <a:spLocks noChangeArrowheads="1"/>
          </p:cNvSpPr>
          <p:nvPr/>
        </p:nvSpPr>
        <p:spPr bwMode="auto">
          <a:xfrm>
            <a:off x="4419600" y="1219200"/>
            <a:ext cx="4301177"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u="sng" dirty="0">
                <a:latin typeface="Arial" charset="0"/>
              </a:rPr>
              <a:t>Type</a:t>
            </a:r>
            <a:r>
              <a:rPr lang="en-US" altLang="en-US" sz="1800" dirty="0">
                <a:latin typeface="Arial" charset="0"/>
              </a:rPr>
              <a:t>  </a:t>
            </a:r>
            <a:r>
              <a:rPr lang="en-US" altLang="en-US" sz="1800" u="sng" dirty="0">
                <a:latin typeface="Arial" charset="0"/>
              </a:rPr>
              <a:t>Code</a:t>
            </a:r>
            <a:r>
              <a:rPr lang="en-US" altLang="en-US" sz="1800" dirty="0">
                <a:latin typeface="Arial" charset="0"/>
              </a:rPr>
              <a:t>  </a:t>
            </a:r>
            <a:r>
              <a:rPr lang="en-US" altLang="en-US" sz="1800" u="sng" dirty="0">
                <a:latin typeface="Arial" charset="0"/>
              </a:rPr>
              <a:t>description</a:t>
            </a:r>
            <a:endParaRPr lang="en-US" altLang="en-US" sz="1800" dirty="0">
              <a:latin typeface="Arial" charset="0"/>
            </a:endParaRPr>
          </a:p>
          <a:p>
            <a:pPr>
              <a:spcBef>
                <a:spcPct val="0"/>
              </a:spcBef>
              <a:buFontTx/>
              <a:buNone/>
            </a:pPr>
            <a:r>
              <a:rPr lang="en-US" altLang="en-US" sz="1800" dirty="0">
                <a:latin typeface="Arial" charset="0"/>
              </a:rPr>
              <a:t>0        0         </a:t>
            </a:r>
            <a:r>
              <a:rPr lang="en-US" altLang="en-US" sz="1800" dirty="0">
                <a:solidFill>
                  <a:srgbClr val="FF0000"/>
                </a:solidFill>
                <a:latin typeface="Arial" charset="0"/>
              </a:rPr>
              <a:t>echo reply (ping)</a:t>
            </a:r>
          </a:p>
          <a:p>
            <a:pPr>
              <a:spcBef>
                <a:spcPct val="0"/>
              </a:spcBef>
              <a:buFontTx/>
              <a:buNone/>
            </a:pPr>
            <a:r>
              <a:rPr lang="en-US" altLang="en-US" sz="1800" dirty="0">
                <a:latin typeface="Arial" charset="0"/>
              </a:rPr>
              <a:t>3        0         </a:t>
            </a:r>
            <a:r>
              <a:rPr lang="en-US" altLang="en-US" sz="1800" dirty="0" err="1">
                <a:solidFill>
                  <a:srgbClr val="FF0000"/>
                </a:solidFill>
                <a:latin typeface="Arial" charset="0"/>
              </a:rPr>
              <a:t>dest</a:t>
            </a:r>
            <a:r>
              <a:rPr lang="en-US" altLang="en-US" sz="1800" dirty="0">
                <a:solidFill>
                  <a:srgbClr val="FF0000"/>
                </a:solidFill>
                <a:latin typeface="Arial" charset="0"/>
              </a:rPr>
              <a:t>. network unreachable</a:t>
            </a:r>
          </a:p>
          <a:p>
            <a:pPr>
              <a:spcBef>
                <a:spcPct val="0"/>
              </a:spcBef>
              <a:buFontTx/>
              <a:buNone/>
            </a:pPr>
            <a:r>
              <a:rPr lang="en-US" altLang="en-US" sz="1800" dirty="0">
                <a:latin typeface="Arial" charset="0"/>
              </a:rPr>
              <a:t>3        1         </a:t>
            </a:r>
            <a:r>
              <a:rPr lang="en-US" altLang="en-US" sz="1800" dirty="0" err="1">
                <a:solidFill>
                  <a:srgbClr val="FF0000"/>
                </a:solidFill>
                <a:latin typeface="Arial" charset="0"/>
              </a:rPr>
              <a:t>dest</a:t>
            </a:r>
            <a:r>
              <a:rPr lang="en-US" altLang="en-US" sz="1800" dirty="0">
                <a:solidFill>
                  <a:srgbClr val="FF0000"/>
                </a:solidFill>
                <a:latin typeface="Arial" charset="0"/>
              </a:rPr>
              <a:t> host unreachable</a:t>
            </a:r>
          </a:p>
          <a:p>
            <a:pPr>
              <a:spcBef>
                <a:spcPct val="0"/>
              </a:spcBef>
              <a:buFontTx/>
              <a:buNone/>
            </a:pPr>
            <a:r>
              <a:rPr lang="en-US" altLang="en-US" sz="1800" dirty="0">
                <a:latin typeface="Arial" charset="0"/>
              </a:rPr>
              <a:t>3        2         </a:t>
            </a:r>
            <a:r>
              <a:rPr lang="en-US" altLang="en-US" sz="1800" dirty="0" err="1">
                <a:latin typeface="Arial" charset="0"/>
              </a:rPr>
              <a:t>dest</a:t>
            </a:r>
            <a:r>
              <a:rPr lang="en-US" altLang="en-US" sz="1800" dirty="0">
                <a:latin typeface="Arial" charset="0"/>
              </a:rPr>
              <a:t> protocol unreachable</a:t>
            </a:r>
          </a:p>
          <a:p>
            <a:pPr marL="342900" indent="-342900">
              <a:spcBef>
                <a:spcPct val="0"/>
              </a:spcBef>
              <a:buFontTx/>
              <a:buAutoNum type="arabicPlain" startAt="3"/>
            </a:pPr>
            <a:r>
              <a:rPr lang="en-US" altLang="en-US" sz="1800" dirty="0" smtClean="0">
                <a:latin typeface="Arial" charset="0"/>
              </a:rPr>
              <a:t>     3         </a:t>
            </a:r>
            <a:r>
              <a:rPr lang="en-US" altLang="en-US" sz="1800" dirty="0" err="1">
                <a:latin typeface="Arial" charset="0"/>
              </a:rPr>
              <a:t>dest</a:t>
            </a:r>
            <a:r>
              <a:rPr lang="en-US" altLang="en-US" sz="1800" dirty="0">
                <a:latin typeface="Arial" charset="0"/>
              </a:rPr>
              <a:t> port </a:t>
            </a:r>
            <a:r>
              <a:rPr lang="en-US" altLang="en-US" sz="1800" dirty="0" smtClean="0">
                <a:latin typeface="Arial" charset="0"/>
              </a:rPr>
              <a:t>unreachable </a:t>
            </a:r>
            <a:endParaRPr lang="en-US" altLang="en-US" sz="1800" dirty="0">
              <a:latin typeface="Arial" charset="0"/>
            </a:endParaRPr>
          </a:p>
          <a:p>
            <a:pPr>
              <a:spcBef>
                <a:spcPct val="0"/>
              </a:spcBef>
              <a:buFontTx/>
              <a:buNone/>
            </a:pPr>
            <a:r>
              <a:rPr lang="en-US" altLang="en-US" sz="1800" dirty="0">
                <a:latin typeface="Arial" charset="0"/>
              </a:rPr>
              <a:t>3        </a:t>
            </a:r>
            <a:r>
              <a:rPr lang="en-US" altLang="en-US" sz="1800" dirty="0" smtClean="0">
                <a:latin typeface="Arial" charset="0"/>
              </a:rPr>
              <a:t>4</a:t>
            </a:r>
            <a:r>
              <a:rPr lang="en-US" sz="1800" dirty="0"/>
              <a:t> </a:t>
            </a:r>
            <a:r>
              <a:rPr lang="en-US" sz="1800" dirty="0" smtClean="0"/>
              <a:t>        </a:t>
            </a:r>
            <a:r>
              <a:rPr lang="en-US" sz="1800" dirty="0" smtClean="0">
                <a:solidFill>
                  <a:srgbClr val="FF0000"/>
                </a:solidFill>
                <a:latin typeface="Arial" charset="0"/>
              </a:rPr>
              <a:t>datagram</a:t>
            </a:r>
            <a:r>
              <a:rPr lang="en-US" altLang="en-US" sz="1800" dirty="0" smtClean="0">
                <a:solidFill>
                  <a:srgbClr val="FF0000"/>
                </a:solidFill>
                <a:latin typeface="Arial" charset="0"/>
              </a:rPr>
              <a:t> too big</a:t>
            </a:r>
            <a:endParaRPr lang="en-US" altLang="en-US" sz="1800" dirty="0">
              <a:solidFill>
                <a:srgbClr val="FF0000"/>
              </a:solidFill>
              <a:latin typeface="Arial" charset="0"/>
            </a:endParaRPr>
          </a:p>
          <a:p>
            <a:pPr>
              <a:spcBef>
                <a:spcPct val="0"/>
              </a:spcBef>
              <a:buFontTx/>
              <a:buNone/>
            </a:pPr>
            <a:r>
              <a:rPr lang="en-US" altLang="en-US" sz="1800" dirty="0">
                <a:latin typeface="Arial" charset="0"/>
              </a:rPr>
              <a:t>3        </a:t>
            </a:r>
            <a:r>
              <a:rPr lang="en-US" altLang="en-US" sz="1800" dirty="0" smtClean="0">
                <a:latin typeface="Arial" charset="0"/>
              </a:rPr>
              <a:t>6         </a:t>
            </a:r>
            <a:r>
              <a:rPr lang="en-US" altLang="en-US" sz="1800" dirty="0" err="1" smtClean="0">
                <a:solidFill>
                  <a:srgbClr val="FF0000"/>
                </a:solidFill>
                <a:latin typeface="Arial" charset="0"/>
              </a:rPr>
              <a:t>dest</a:t>
            </a:r>
            <a:r>
              <a:rPr lang="en-US" altLang="en-US" sz="1800" dirty="0" smtClean="0">
                <a:solidFill>
                  <a:srgbClr val="FF0000"/>
                </a:solidFill>
                <a:latin typeface="Arial" charset="0"/>
              </a:rPr>
              <a:t> </a:t>
            </a:r>
            <a:r>
              <a:rPr lang="en-US" altLang="en-US" sz="1800" dirty="0">
                <a:solidFill>
                  <a:srgbClr val="FF0000"/>
                </a:solidFill>
                <a:latin typeface="Arial" charset="0"/>
              </a:rPr>
              <a:t>network unknown</a:t>
            </a:r>
          </a:p>
          <a:p>
            <a:pPr>
              <a:spcBef>
                <a:spcPct val="0"/>
              </a:spcBef>
              <a:buFontTx/>
              <a:buNone/>
            </a:pPr>
            <a:r>
              <a:rPr lang="en-US" altLang="en-US" sz="1800" dirty="0" smtClean="0">
                <a:latin typeface="Arial" charset="0"/>
              </a:rPr>
              <a:t>3        7         </a:t>
            </a:r>
            <a:r>
              <a:rPr lang="en-US" altLang="en-US" sz="1800" dirty="0" err="1" smtClean="0">
                <a:solidFill>
                  <a:srgbClr val="FF0000"/>
                </a:solidFill>
                <a:latin typeface="Arial" charset="0"/>
              </a:rPr>
              <a:t>dest</a:t>
            </a:r>
            <a:r>
              <a:rPr lang="en-US" altLang="en-US" sz="1800" dirty="0" smtClean="0">
                <a:solidFill>
                  <a:srgbClr val="FF0000"/>
                </a:solidFill>
                <a:latin typeface="Arial" charset="0"/>
              </a:rPr>
              <a:t> </a:t>
            </a:r>
            <a:r>
              <a:rPr lang="en-US" altLang="en-US" sz="1800" dirty="0">
                <a:solidFill>
                  <a:srgbClr val="FF0000"/>
                </a:solidFill>
                <a:latin typeface="Arial" charset="0"/>
              </a:rPr>
              <a:t>host unknown</a:t>
            </a:r>
            <a:endParaRPr lang="en-US" altLang="en-US" sz="1800" dirty="0" smtClean="0">
              <a:latin typeface="Arial" charset="0"/>
            </a:endParaRPr>
          </a:p>
          <a:p>
            <a:pPr>
              <a:spcBef>
                <a:spcPct val="0"/>
              </a:spcBef>
              <a:buFontTx/>
              <a:buNone/>
            </a:pPr>
            <a:r>
              <a:rPr lang="en-US" altLang="en-US" sz="1800" dirty="0" smtClean="0">
                <a:latin typeface="Arial" charset="0"/>
              </a:rPr>
              <a:t>4        </a:t>
            </a:r>
            <a:r>
              <a:rPr lang="en-US" altLang="en-US" sz="1800" dirty="0">
                <a:latin typeface="Arial" charset="0"/>
              </a:rPr>
              <a:t>0         source quench (congestion</a:t>
            </a:r>
          </a:p>
          <a:p>
            <a:pPr>
              <a:spcBef>
                <a:spcPct val="0"/>
              </a:spcBef>
              <a:buFontTx/>
              <a:buNone/>
            </a:pPr>
            <a:r>
              <a:rPr lang="en-US" altLang="en-US" sz="1800" dirty="0">
                <a:latin typeface="Arial" charset="0"/>
              </a:rPr>
              <a:t>                     control - not used)</a:t>
            </a:r>
          </a:p>
          <a:p>
            <a:pPr>
              <a:spcBef>
                <a:spcPct val="0"/>
              </a:spcBef>
              <a:buFontTx/>
              <a:buNone/>
            </a:pPr>
            <a:r>
              <a:rPr lang="en-US" altLang="en-US" sz="1800" dirty="0">
                <a:latin typeface="Arial" charset="0"/>
              </a:rPr>
              <a:t>5       0,1       </a:t>
            </a:r>
            <a:r>
              <a:rPr lang="en-US" altLang="en-US" sz="1800" i="1" dirty="0">
                <a:solidFill>
                  <a:schemeClr val="accent2"/>
                </a:solidFill>
                <a:latin typeface="Arial" charset="0"/>
              </a:rPr>
              <a:t>redirect for network/host</a:t>
            </a:r>
          </a:p>
          <a:p>
            <a:pPr>
              <a:spcBef>
                <a:spcPct val="0"/>
              </a:spcBef>
              <a:buFontTx/>
              <a:buNone/>
            </a:pPr>
            <a:r>
              <a:rPr lang="en-US" altLang="en-US" sz="1800" dirty="0">
                <a:latin typeface="Arial" charset="0"/>
              </a:rPr>
              <a:t>8        0         </a:t>
            </a:r>
            <a:r>
              <a:rPr lang="en-US" altLang="en-US" sz="1800" dirty="0">
                <a:solidFill>
                  <a:srgbClr val="FF0000"/>
                </a:solidFill>
                <a:latin typeface="Arial" charset="0"/>
              </a:rPr>
              <a:t>echo request (ping)</a:t>
            </a:r>
          </a:p>
          <a:p>
            <a:pPr>
              <a:spcBef>
                <a:spcPct val="0"/>
              </a:spcBef>
              <a:buFontTx/>
              <a:buNone/>
            </a:pPr>
            <a:r>
              <a:rPr lang="en-US" altLang="en-US" sz="1800" dirty="0">
                <a:latin typeface="Arial" charset="0"/>
              </a:rPr>
              <a:t>9        0         route advertisement</a:t>
            </a:r>
          </a:p>
          <a:p>
            <a:pPr>
              <a:spcBef>
                <a:spcPct val="0"/>
              </a:spcBef>
              <a:buFontTx/>
              <a:buNone/>
            </a:pPr>
            <a:r>
              <a:rPr lang="en-US" altLang="en-US" sz="1800" dirty="0">
                <a:latin typeface="Arial" charset="0"/>
              </a:rPr>
              <a:t>10      0         router </a:t>
            </a:r>
            <a:r>
              <a:rPr lang="en-US" altLang="en-US" sz="1800" dirty="0" smtClean="0">
                <a:latin typeface="Arial" charset="0"/>
              </a:rPr>
              <a:t>solicitation</a:t>
            </a:r>
            <a:endParaRPr lang="en-US" altLang="en-US" sz="1800" dirty="0">
              <a:latin typeface="Arial" charset="0"/>
            </a:endParaRPr>
          </a:p>
          <a:p>
            <a:pPr>
              <a:spcBef>
                <a:spcPct val="0"/>
              </a:spcBef>
              <a:buFontTx/>
              <a:buNone/>
            </a:pPr>
            <a:r>
              <a:rPr lang="en-US" altLang="en-US" sz="1800" dirty="0">
                <a:latin typeface="Arial" charset="0"/>
              </a:rPr>
              <a:t>11      0         </a:t>
            </a:r>
            <a:r>
              <a:rPr lang="en-US" altLang="en-US" sz="1800" dirty="0">
                <a:solidFill>
                  <a:srgbClr val="FF0000"/>
                </a:solidFill>
                <a:latin typeface="Arial" charset="0"/>
              </a:rPr>
              <a:t>TTL expired</a:t>
            </a:r>
          </a:p>
          <a:p>
            <a:pPr>
              <a:spcBef>
                <a:spcPct val="0"/>
              </a:spcBef>
              <a:buFontTx/>
              <a:buNone/>
            </a:pPr>
            <a:r>
              <a:rPr lang="en-US" altLang="en-US" sz="1800" dirty="0">
                <a:latin typeface="Arial" charset="0"/>
              </a:rPr>
              <a:t>12      0         bad IP header</a:t>
            </a:r>
          </a:p>
          <a:p>
            <a:pPr>
              <a:spcBef>
                <a:spcPct val="0"/>
              </a:spcBef>
              <a:buFontTx/>
              <a:buNone/>
            </a:pPr>
            <a:endParaRPr lang="en-US" altLang="en-US" sz="1800" dirty="0">
              <a:latin typeface="Arial" charset="0"/>
            </a:endParaRPr>
          </a:p>
        </p:txBody>
      </p:sp>
      <p:sp>
        <p:nvSpPr>
          <p:cNvPr id="103429" name="灯片编号占位符 2"/>
          <p:cNvSpPr>
            <a:spLocks noGrp="1"/>
          </p:cNvSpPr>
          <p:nvPr>
            <p:ph type="sldNum" sz="quarter" idx="4294967295"/>
          </p:nvPr>
        </p:nvSpPr>
        <p:spPr>
          <a:xfrm>
            <a:off x="7172325" y="62975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defRPr/>
            </a:pPr>
            <a:fld id="{59B93692-AC1B-A441-8689-FC8590497EDF}" type="slidenum">
              <a:rPr lang="en-US" altLang="en-US" sz="1200"/>
              <a:pPr algn="ctr">
                <a:spcBef>
                  <a:spcPct val="0"/>
                </a:spcBef>
                <a:buFontTx/>
                <a:buNone/>
                <a:defRPr/>
              </a:pPr>
              <a:t>73</a:t>
            </a:fld>
            <a:endParaRPr lang="en-US" altLang="en-US" sz="1200" dirty="0"/>
          </a:p>
        </p:txBody>
      </p:sp>
      <p:sp>
        <p:nvSpPr>
          <p:cNvPr id="7"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9028382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Freeform 80"/>
          <p:cNvSpPr>
            <a:spLocks/>
          </p:cNvSpPr>
          <p:nvPr/>
        </p:nvSpPr>
        <p:spPr bwMode="auto">
          <a:xfrm>
            <a:off x="4152900" y="1871663"/>
            <a:ext cx="3738563" cy="2697162"/>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7890" name="Freeform 4"/>
          <p:cNvSpPr>
            <a:spLocks/>
          </p:cNvSpPr>
          <p:nvPr/>
        </p:nvSpPr>
        <p:spPr bwMode="auto">
          <a:xfrm>
            <a:off x="0" y="2579688"/>
            <a:ext cx="3849688" cy="1425575"/>
          </a:xfrm>
          <a:custGeom>
            <a:avLst/>
            <a:gdLst>
              <a:gd name="T0" fmla="*/ 2147483646 w 2425"/>
              <a:gd name="T1" fmla="*/ 2147483646 h 898"/>
              <a:gd name="T2" fmla="*/ 2147483646 w 2425"/>
              <a:gd name="T3" fmla="*/ 2147483646 h 898"/>
              <a:gd name="T4" fmla="*/ 2147483646 w 2425"/>
              <a:gd name="T5" fmla="*/ 2147483646 h 898"/>
              <a:gd name="T6" fmla="*/ 2147483646 w 2425"/>
              <a:gd name="T7" fmla="*/ 2147483646 h 898"/>
              <a:gd name="T8" fmla="*/ 2147483646 w 2425"/>
              <a:gd name="T9" fmla="*/ 2147483646 h 898"/>
              <a:gd name="T10" fmla="*/ 2147483646 w 2425"/>
              <a:gd name="T11" fmla="*/ 2147483646 h 898"/>
              <a:gd name="T12" fmla="*/ 2147483646 w 2425"/>
              <a:gd name="T13" fmla="*/ 2147483646 h 898"/>
              <a:gd name="T14" fmla="*/ 2147483646 w 2425"/>
              <a:gd name="T15" fmla="*/ 2147483646 h 898"/>
              <a:gd name="T16" fmla="*/ 0 60000 65536"/>
              <a:gd name="T17" fmla="*/ 0 60000 65536"/>
              <a:gd name="T18" fmla="*/ 0 60000 65536"/>
              <a:gd name="T19" fmla="*/ 0 60000 65536"/>
              <a:gd name="T20" fmla="*/ 0 60000 65536"/>
              <a:gd name="T21" fmla="*/ 0 60000 65536"/>
              <a:gd name="T22" fmla="*/ 0 60000 65536"/>
              <a:gd name="T23" fmla="*/ 0 60000 65536"/>
              <a:gd name="T24" fmla="*/ 0 w 2425"/>
              <a:gd name="T25" fmla="*/ 0 h 898"/>
              <a:gd name="T26" fmla="*/ 2425 w 2425"/>
              <a:gd name="T27" fmla="*/ 898 h 8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7891" name="Line 8"/>
          <p:cNvSpPr>
            <a:spLocks noChangeShapeType="1"/>
          </p:cNvSpPr>
          <p:nvPr/>
        </p:nvSpPr>
        <p:spPr bwMode="auto">
          <a:xfrm flipV="1">
            <a:off x="4267200" y="3182938"/>
            <a:ext cx="1214438" cy="11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892" name="Line 9"/>
          <p:cNvSpPr>
            <a:spLocks noChangeShapeType="1"/>
          </p:cNvSpPr>
          <p:nvPr/>
        </p:nvSpPr>
        <p:spPr bwMode="auto">
          <a:xfrm flipH="1">
            <a:off x="7010400" y="3233738"/>
            <a:ext cx="3000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893" name="Line 10"/>
          <p:cNvSpPr>
            <a:spLocks noChangeShapeType="1"/>
          </p:cNvSpPr>
          <p:nvPr/>
        </p:nvSpPr>
        <p:spPr bwMode="auto">
          <a:xfrm>
            <a:off x="7107238" y="2446338"/>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894" name="Line 11"/>
          <p:cNvSpPr>
            <a:spLocks noChangeShapeType="1"/>
          </p:cNvSpPr>
          <p:nvPr/>
        </p:nvSpPr>
        <p:spPr bwMode="auto">
          <a:xfrm flipV="1">
            <a:off x="7113588" y="3951288"/>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895" name="Text Box 12"/>
          <p:cNvSpPr txBox="1">
            <a:spLocks noChangeArrowheads="1"/>
          </p:cNvSpPr>
          <p:nvPr/>
        </p:nvSpPr>
        <p:spPr bwMode="auto">
          <a:xfrm>
            <a:off x="7732713" y="2176463"/>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10.0.0.1</a:t>
            </a:r>
          </a:p>
        </p:txBody>
      </p:sp>
      <p:sp>
        <p:nvSpPr>
          <p:cNvPr id="37896" name="Text Box 13"/>
          <p:cNvSpPr txBox="1">
            <a:spLocks noChangeArrowheads="1"/>
          </p:cNvSpPr>
          <p:nvPr/>
        </p:nvSpPr>
        <p:spPr bwMode="auto">
          <a:xfrm>
            <a:off x="7859713" y="2944813"/>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10.0.0.2</a:t>
            </a:r>
          </a:p>
        </p:txBody>
      </p:sp>
      <p:sp>
        <p:nvSpPr>
          <p:cNvPr id="37897" name="Text Box 14"/>
          <p:cNvSpPr txBox="1">
            <a:spLocks noChangeArrowheads="1"/>
          </p:cNvSpPr>
          <p:nvPr/>
        </p:nvSpPr>
        <p:spPr bwMode="auto">
          <a:xfrm>
            <a:off x="7810500" y="3751263"/>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10.0.0.3</a:t>
            </a:r>
          </a:p>
        </p:txBody>
      </p:sp>
      <p:sp>
        <p:nvSpPr>
          <p:cNvPr id="37898" name="Text Box 15"/>
          <p:cNvSpPr txBox="1">
            <a:spLocks noChangeArrowheads="1"/>
          </p:cNvSpPr>
          <p:nvPr/>
        </p:nvSpPr>
        <p:spPr bwMode="auto">
          <a:xfrm>
            <a:off x="4217988" y="2667000"/>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10.0.0.4</a:t>
            </a:r>
          </a:p>
        </p:txBody>
      </p:sp>
      <p:sp>
        <p:nvSpPr>
          <p:cNvPr id="37899" name="Line 16"/>
          <p:cNvSpPr>
            <a:spLocks noChangeShapeType="1"/>
          </p:cNvSpPr>
          <p:nvPr/>
        </p:nvSpPr>
        <p:spPr bwMode="auto">
          <a:xfrm flipH="1">
            <a:off x="4341813" y="2944813"/>
            <a:ext cx="85725" cy="1285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7900" name="Text Box 17"/>
          <p:cNvSpPr txBox="1">
            <a:spLocks noChangeArrowheads="1"/>
          </p:cNvSpPr>
          <p:nvPr/>
        </p:nvSpPr>
        <p:spPr bwMode="auto">
          <a:xfrm>
            <a:off x="2324100" y="3324225"/>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138.76.29.7</a:t>
            </a:r>
          </a:p>
        </p:txBody>
      </p:sp>
      <p:sp>
        <p:nvSpPr>
          <p:cNvPr id="37901" name="Line 18"/>
          <p:cNvSpPr>
            <a:spLocks noChangeShapeType="1"/>
          </p:cNvSpPr>
          <p:nvPr/>
        </p:nvSpPr>
        <p:spPr bwMode="auto">
          <a:xfrm flipH="1">
            <a:off x="3502025" y="3271838"/>
            <a:ext cx="85725" cy="128587"/>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37902" name="Line 79"/>
          <p:cNvSpPr>
            <a:spLocks noChangeShapeType="1"/>
          </p:cNvSpPr>
          <p:nvPr/>
        </p:nvSpPr>
        <p:spPr bwMode="auto">
          <a:xfrm>
            <a:off x="706438" y="3222625"/>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903" name="Text Box 81"/>
          <p:cNvSpPr txBox="1">
            <a:spLocks noChangeArrowheads="1"/>
          </p:cNvSpPr>
          <p:nvPr/>
        </p:nvSpPr>
        <p:spPr bwMode="auto">
          <a:xfrm>
            <a:off x="4716463" y="1674813"/>
            <a:ext cx="2279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latin typeface="Arial" charset="0"/>
              </a:rPr>
              <a:t>local network</a:t>
            </a:r>
          </a:p>
          <a:p>
            <a:pPr algn="ctr">
              <a:spcBef>
                <a:spcPct val="0"/>
              </a:spcBef>
              <a:buFontTx/>
              <a:buNone/>
            </a:pPr>
            <a:r>
              <a:rPr lang="en-US" altLang="en-US" sz="1800">
                <a:latin typeface="Arial" charset="0"/>
              </a:rPr>
              <a:t>(e.g., home network)</a:t>
            </a:r>
          </a:p>
          <a:p>
            <a:pPr algn="ctr">
              <a:spcBef>
                <a:spcPct val="0"/>
              </a:spcBef>
              <a:buFontTx/>
              <a:buNone/>
            </a:pPr>
            <a:r>
              <a:rPr lang="en-US" altLang="en-US" sz="1800">
                <a:latin typeface="Arial" charset="0"/>
              </a:rPr>
              <a:t>10.0.0.0/24</a:t>
            </a:r>
          </a:p>
        </p:txBody>
      </p:sp>
      <p:sp>
        <p:nvSpPr>
          <p:cNvPr id="37904" name="Line 82"/>
          <p:cNvSpPr>
            <a:spLocks noChangeShapeType="1"/>
          </p:cNvSpPr>
          <p:nvPr/>
        </p:nvSpPr>
        <p:spPr bwMode="auto">
          <a:xfrm>
            <a:off x="6985000" y="1900238"/>
            <a:ext cx="1385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7905" name="Line 83"/>
          <p:cNvSpPr>
            <a:spLocks noChangeShapeType="1"/>
          </p:cNvSpPr>
          <p:nvPr/>
        </p:nvSpPr>
        <p:spPr bwMode="auto">
          <a:xfrm>
            <a:off x="4033838" y="1760538"/>
            <a:ext cx="0" cy="1081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906" name="Line 84"/>
          <p:cNvSpPr>
            <a:spLocks noChangeShapeType="1"/>
          </p:cNvSpPr>
          <p:nvPr/>
        </p:nvSpPr>
        <p:spPr bwMode="auto">
          <a:xfrm flipH="1" flipV="1">
            <a:off x="4173538" y="1887538"/>
            <a:ext cx="898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7907" name="Line 86"/>
          <p:cNvSpPr>
            <a:spLocks noChangeShapeType="1"/>
          </p:cNvSpPr>
          <p:nvPr/>
        </p:nvSpPr>
        <p:spPr bwMode="auto">
          <a:xfrm>
            <a:off x="2578100" y="1900238"/>
            <a:ext cx="1385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7908" name="Line 87"/>
          <p:cNvSpPr>
            <a:spLocks noChangeShapeType="1"/>
          </p:cNvSpPr>
          <p:nvPr/>
        </p:nvSpPr>
        <p:spPr bwMode="auto">
          <a:xfrm flipH="1" flipV="1">
            <a:off x="766763" y="1887538"/>
            <a:ext cx="898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7909" name="Text Box 88"/>
          <p:cNvSpPr txBox="1">
            <a:spLocks noChangeArrowheads="1"/>
          </p:cNvSpPr>
          <p:nvPr/>
        </p:nvSpPr>
        <p:spPr bwMode="auto">
          <a:xfrm>
            <a:off x="1654175" y="1662113"/>
            <a:ext cx="958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latin typeface="Arial" charset="0"/>
              </a:rPr>
              <a:t>rest of</a:t>
            </a:r>
          </a:p>
          <a:p>
            <a:pPr algn="ctr">
              <a:spcBef>
                <a:spcPct val="0"/>
              </a:spcBef>
              <a:buFontTx/>
              <a:buNone/>
            </a:pPr>
            <a:r>
              <a:rPr lang="en-US" altLang="en-US" sz="1800">
                <a:latin typeface="Arial" charset="0"/>
              </a:rPr>
              <a:t>Internet</a:t>
            </a:r>
          </a:p>
        </p:txBody>
      </p:sp>
      <p:sp>
        <p:nvSpPr>
          <p:cNvPr id="37910" name="Text Box 90"/>
          <p:cNvSpPr txBox="1">
            <a:spLocks noChangeArrowheads="1"/>
          </p:cNvSpPr>
          <p:nvPr/>
        </p:nvSpPr>
        <p:spPr bwMode="auto">
          <a:xfrm>
            <a:off x="4260850" y="4741863"/>
            <a:ext cx="3763963"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nSpc>
                <a:spcPct val="85000"/>
              </a:lnSpc>
              <a:spcBef>
                <a:spcPct val="0"/>
              </a:spcBef>
              <a:buFontTx/>
              <a:buNone/>
            </a:pPr>
            <a:r>
              <a:rPr lang="en-US" altLang="en-US" sz="2400">
                <a:latin typeface="Gill Sans MT" charset="0"/>
              </a:rPr>
              <a:t>datagrams with source or </a:t>
            </a:r>
          </a:p>
          <a:p>
            <a:pPr>
              <a:lnSpc>
                <a:spcPct val="85000"/>
              </a:lnSpc>
              <a:spcBef>
                <a:spcPct val="0"/>
              </a:spcBef>
              <a:buFontTx/>
              <a:buNone/>
            </a:pPr>
            <a:r>
              <a:rPr lang="en-US" altLang="en-US" sz="2400">
                <a:latin typeface="Gill Sans MT" charset="0"/>
              </a:rPr>
              <a:t>destination in this network</a:t>
            </a:r>
          </a:p>
          <a:p>
            <a:pPr>
              <a:lnSpc>
                <a:spcPct val="85000"/>
              </a:lnSpc>
              <a:spcBef>
                <a:spcPct val="0"/>
              </a:spcBef>
              <a:buFontTx/>
              <a:buNone/>
            </a:pPr>
            <a:r>
              <a:rPr lang="en-US" altLang="en-US" sz="2400">
                <a:latin typeface="Gill Sans MT" charset="0"/>
              </a:rPr>
              <a:t>have 10.0.0.0/24 address for </a:t>
            </a:r>
          </a:p>
          <a:p>
            <a:pPr>
              <a:lnSpc>
                <a:spcPct val="85000"/>
              </a:lnSpc>
              <a:spcBef>
                <a:spcPct val="0"/>
              </a:spcBef>
              <a:buFontTx/>
              <a:buNone/>
            </a:pPr>
            <a:r>
              <a:rPr lang="en-US" altLang="en-US" sz="2400">
                <a:latin typeface="Gill Sans MT" charset="0"/>
              </a:rPr>
              <a:t>source, destination (as usual)</a:t>
            </a:r>
          </a:p>
        </p:txBody>
      </p:sp>
      <p:sp>
        <p:nvSpPr>
          <p:cNvPr id="37911" name="Text Box 92"/>
          <p:cNvSpPr txBox="1">
            <a:spLocks noChangeArrowheads="1"/>
          </p:cNvSpPr>
          <p:nvPr/>
        </p:nvSpPr>
        <p:spPr bwMode="auto">
          <a:xfrm>
            <a:off x="269875" y="4746625"/>
            <a:ext cx="3684588"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r">
              <a:lnSpc>
                <a:spcPct val="85000"/>
              </a:lnSpc>
              <a:spcBef>
                <a:spcPct val="0"/>
              </a:spcBef>
              <a:buFontTx/>
              <a:buNone/>
            </a:pPr>
            <a:r>
              <a:rPr lang="en-US" altLang="en-US" sz="2400" i="1">
                <a:solidFill>
                  <a:srgbClr val="CC0000"/>
                </a:solidFill>
                <a:latin typeface="Gill Sans MT" charset="0"/>
              </a:rPr>
              <a:t>all</a:t>
            </a:r>
            <a:r>
              <a:rPr lang="en-US" altLang="en-US" sz="2400">
                <a:solidFill>
                  <a:srgbClr val="CC0000"/>
                </a:solidFill>
                <a:latin typeface="Gill Sans MT" charset="0"/>
              </a:rPr>
              <a:t> </a:t>
            </a:r>
            <a:r>
              <a:rPr lang="en-US" altLang="en-US" sz="2400">
                <a:latin typeface="Gill Sans MT" charset="0"/>
              </a:rPr>
              <a:t>datagrams </a:t>
            </a:r>
            <a:r>
              <a:rPr lang="en-US" altLang="en-US" sz="2400" i="1">
                <a:solidFill>
                  <a:srgbClr val="CC0000"/>
                </a:solidFill>
                <a:latin typeface="Gill Sans MT" charset="0"/>
              </a:rPr>
              <a:t>leaving</a:t>
            </a:r>
            <a:r>
              <a:rPr lang="en-US" altLang="en-US" sz="2400">
                <a:latin typeface="Gill Sans MT" charset="0"/>
              </a:rPr>
              <a:t> local</a:t>
            </a:r>
          </a:p>
          <a:p>
            <a:pPr algn="r">
              <a:lnSpc>
                <a:spcPct val="85000"/>
              </a:lnSpc>
              <a:spcBef>
                <a:spcPct val="0"/>
              </a:spcBef>
              <a:buFontTx/>
              <a:buNone/>
            </a:pPr>
            <a:r>
              <a:rPr lang="en-US" altLang="en-US" sz="2400">
                <a:latin typeface="Gill Sans MT" charset="0"/>
              </a:rPr>
              <a:t>network have </a:t>
            </a:r>
            <a:r>
              <a:rPr lang="en-US" altLang="en-US" sz="2400" i="1">
                <a:solidFill>
                  <a:srgbClr val="CC0000"/>
                </a:solidFill>
                <a:latin typeface="Gill Sans MT" charset="0"/>
              </a:rPr>
              <a:t>same</a:t>
            </a:r>
            <a:r>
              <a:rPr lang="en-US" altLang="en-US" sz="2400">
                <a:latin typeface="Gill Sans MT" charset="0"/>
              </a:rPr>
              <a:t> single source NAT IP address: 138.76.29.7,different source port numbers</a:t>
            </a:r>
          </a:p>
        </p:txBody>
      </p:sp>
      <p:sp>
        <p:nvSpPr>
          <p:cNvPr id="37912" name="Line 96"/>
          <p:cNvSpPr>
            <a:spLocks noChangeShapeType="1"/>
          </p:cNvSpPr>
          <p:nvPr/>
        </p:nvSpPr>
        <p:spPr bwMode="auto">
          <a:xfrm flipV="1">
            <a:off x="4818063" y="3344863"/>
            <a:ext cx="668337" cy="1427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913" name="Line 97"/>
          <p:cNvSpPr>
            <a:spLocks noChangeShapeType="1"/>
          </p:cNvSpPr>
          <p:nvPr/>
        </p:nvSpPr>
        <p:spPr bwMode="auto">
          <a:xfrm flipV="1">
            <a:off x="2706688" y="3308350"/>
            <a:ext cx="668337" cy="142716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37914" name="Group 98"/>
          <p:cNvGrpSpPr>
            <a:grpSpLocks/>
          </p:cNvGrpSpPr>
          <p:nvPr/>
        </p:nvGrpSpPr>
        <p:grpSpPr bwMode="auto">
          <a:xfrm>
            <a:off x="3633788" y="3059113"/>
            <a:ext cx="900112" cy="347662"/>
            <a:chOff x="4396" y="1245"/>
            <a:chExt cx="672" cy="248"/>
          </a:xfrm>
        </p:grpSpPr>
        <p:sp>
          <p:nvSpPr>
            <p:cNvPr id="3792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3792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3792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37930" name="Group 102"/>
            <p:cNvGrpSpPr>
              <a:grpSpLocks/>
            </p:cNvGrpSpPr>
            <p:nvPr/>
          </p:nvGrpSpPr>
          <p:grpSpPr bwMode="auto">
            <a:xfrm>
              <a:off x="4530" y="1287"/>
              <a:ext cx="377" cy="75"/>
              <a:chOff x="2468" y="1332"/>
              <a:chExt cx="310" cy="60"/>
            </a:xfrm>
          </p:grpSpPr>
          <p:sp>
            <p:nvSpPr>
              <p:cNvPr id="37933" name="Freeform 10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34" name="Freeform 10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7931" name="Line 105"/>
            <p:cNvSpPr>
              <a:spLocks noChangeShapeType="1"/>
            </p:cNvSpPr>
            <p:nvPr/>
          </p:nvSpPr>
          <p:spPr bwMode="auto">
            <a:xfrm>
              <a:off x="4400"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2" name="Line 106"/>
            <p:cNvSpPr>
              <a:spLocks noChangeShapeType="1"/>
            </p:cNvSpPr>
            <p:nvPr/>
          </p:nvSpPr>
          <p:spPr bwMode="auto">
            <a:xfrm>
              <a:off x="5063" y="1327"/>
              <a:ext cx="0"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915" name="Group 107"/>
          <p:cNvGrpSpPr>
            <a:grpSpLocks/>
          </p:cNvGrpSpPr>
          <p:nvPr/>
        </p:nvGrpSpPr>
        <p:grpSpPr bwMode="auto">
          <a:xfrm flipH="1">
            <a:off x="7207250" y="2239963"/>
            <a:ext cx="641350" cy="558800"/>
            <a:chOff x="-44" y="1473"/>
            <a:chExt cx="981" cy="1105"/>
          </a:xfrm>
        </p:grpSpPr>
        <p:pic>
          <p:nvPicPr>
            <p:cNvPr id="37925" name="Picture 10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6" name="Freeform 109"/>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7916" name="Group 110"/>
          <p:cNvGrpSpPr>
            <a:grpSpLocks/>
          </p:cNvGrpSpPr>
          <p:nvPr/>
        </p:nvGrpSpPr>
        <p:grpSpPr bwMode="auto">
          <a:xfrm flipH="1">
            <a:off x="7246938" y="2916238"/>
            <a:ext cx="641350" cy="558800"/>
            <a:chOff x="-44" y="1473"/>
            <a:chExt cx="981" cy="1105"/>
          </a:xfrm>
        </p:grpSpPr>
        <p:pic>
          <p:nvPicPr>
            <p:cNvPr id="37923" name="Picture 11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4" name="Freeform 112"/>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7917" name="Group 113"/>
          <p:cNvGrpSpPr>
            <a:grpSpLocks/>
          </p:cNvGrpSpPr>
          <p:nvPr/>
        </p:nvGrpSpPr>
        <p:grpSpPr bwMode="auto">
          <a:xfrm flipH="1">
            <a:off x="7254875" y="3670300"/>
            <a:ext cx="641350" cy="558800"/>
            <a:chOff x="-44" y="1473"/>
            <a:chExt cx="981" cy="1105"/>
          </a:xfrm>
        </p:grpSpPr>
        <p:pic>
          <p:nvPicPr>
            <p:cNvPr id="37921"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2" name="Freeform 115"/>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51" name="Rectangle 2"/>
          <p:cNvSpPr txBox="1">
            <a:spLocks noChangeArrowheads="1"/>
          </p:cNvSpPr>
          <p:nvPr/>
        </p:nvSpPr>
        <p:spPr bwMode="auto">
          <a:xfrm>
            <a:off x="685800" y="228600"/>
            <a:ext cx="815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rgbClr val="000099"/>
                </a:solidFill>
                <a:latin typeface="+mj-lt"/>
                <a:ea typeface="MS PGothic" pitchFamily="34" charset="-128"/>
                <a:cs typeface="ＭＳ Ｐゴシック" charset="0"/>
              </a:defRPr>
            </a:lvl1pPr>
            <a:lvl2pPr algn="ctr" rtl="0" eaLnBrk="0" fontAlgn="base" hangingPunct="0">
              <a:spcBef>
                <a:spcPct val="0"/>
              </a:spcBef>
              <a:spcAft>
                <a:spcPct val="0"/>
              </a:spcAft>
              <a:defRPr sz="4000">
                <a:solidFill>
                  <a:srgbClr val="000099"/>
                </a:solidFill>
                <a:latin typeface="Comic Sans MS" pitchFamily="66" charset="0"/>
                <a:ea typeface="MS PGothic" pitchFamily="34" charset="-128"/>
                <a:cs typeface="ＭＳ Ｐゴシック" charset="0"/>
              </a:defRPr>
            </a:lvl2pPr>
            <a:lvl3pPr algn="ctr" rtl="0" eaLnBrk="0" fontAlgn="base" hangingPunct="0">
              <a:spcBef>
                <a:spcPct val="0"/>
              </a:spcBef>
              <a:spcAft>
                <a:spcPct val="0"/>
              </a:spcAft>
              <a:defRPr sz="4000">
                <a:solidFill>
                  <a:srgbClr val="000099"/>
                </a:solidFill>
                <a:latin typeface="Comic Sans MS" pitchFamily="66" charset="0"/>
                <a:ea typeface="MS PGothic" pitchFamily="34" charset="-128"/>
                <a:cs typeface="ＭＳ Ｐゴシック" charset="0"/>
              </a:defRPr>
            </a:lvl3pPr>
            <a:lvl4pPr algn="ctr" rtl="0" eaLnBrk="0" fontAlgn="base" hangingPunct="0">
              <a:spcBef>
                <a:spcPct val="0"/>
              </a:spcBef>
              <a:spcAft>
                <a:spcPct val="0"/>
              </a:spcAft>
              <a:defRPr sz="4000">
                <a:solidFill>
                  <a:srgbClr val="000099"/>
                </a:solidFill>
                <a:latin typeface="Comic Sans MS" pitchFamily="66" charset="0"/>
                <a:ea typeface="MS PGothic" pitchFamily="34" charset="-128"/>
                <a:cs typeface="ＭＳ Ｐゴシック" charset="0"/>
              </a:defRPr>
            </a:lvl4pPr>
            <a:lvl5pPr algn="ctr" rtl="0" eaLnBrk="0" fontAlgn="base" hangingPunct="0">
              <a:spcBef>
                <a:spcPct val="0"/>
              </a:spcBef>
              <a:spcAft>
                <a:spcPct val="0"/>
              </a:spcAft>
              <a:defRPr sz="4000">
                <a:solidFill>
                  <a:srgbClr val="000099"/>
                </a:solidFill>
                <a:latin typeface="Comic Sans MS" pitchFamily="66" charset="0"/>
                <a:ea typeface="MS PGothic" pitchFamily="34" charset="-128"/>
                <a:cs typeface="ＭＳ Ｐゴシック" charset="0"/>
              </a:defRPr>
            </a:lvl5pPr>
            <a:lvl6pPr marL="457200" algn="ctr" rtl="0" eaLnBrk="0" fontAlgn="base" hangingPunct="0">
              <a:spcBef>
                <a:spcPct val="0"/>
              </a:spcBef>
              <a:spcAft>
                <a:spcPct val="0"/>
              </a:spcAft>
              <a:defRPr sz="4000">
                <a:solidFill>
                  <a:srgbClr val="000099"/>
                </a:solidFill>
                <a:latin typeface="Comic Sans MS" pitchFamily="66" charset="0"/>
              </a:defRPr>
            </a:lvl6pPr>
            <a:lvl7pPr marL="914400" algn="ctr" rtl="0" eaLnBrk="0" fontAlgn="base" hangingPunct="0">
              <a:spcBef>
                <a:spcPct val="0"/>
              </a:spcBef>
              <a:spcAft>
                <a:spcPct val="0"/>
              </a:spcAft>
              <a:defRPr sz="4000">
                <a:solidFill>
                  <a:srgbClr val="000099"/>
                </a:solidFill>
                <a:latin typeface="Comic Sans MS" pitchFamily="66" charset="0"/>
              </a:defRPr>
            </a:lvl7pPr>
            <a:lvl8pPr marL="1371600" algn="ctr" rtl="0" eaLnBrk="0" fontAlgn="base" hangingPunct="0">
              <a:spcBef>
                <a:spcPct val="0"/>
              </a:spcBef>
              <a:spcAft>
                <a:spcPct val="0"/>
              </a:spcAft>
              <a:defRPr sz="4000">
                <a:solidFill>
                  <a:srgbClr val="000099"/>
                </a:solidFill>
                <a:latin typeface="Comic Sans MS" pitchFamily="66" charset="0"/>
              </a:defRPr>
            </a:lvl8pPr>
            <a:lvl9pPr marL="1828800" algn="ctr" rtl="0" eaLnBrk="0" fontAlgn="base" hangingPunct="0">
              <a:spcBef>
                <a:spcPct val="0"/>
              </a:spcBef>
              <a:spcAft>
                <a:spcPct val="0"/>
              </a:spcAft>
              <a:defRPr sz="4000">
                <a:solidFill>
                  <a:srgbClr val="000099"/>
                </a:solidFill>
                <a:latin typeface="Comic Sans MS" pitchFamily="66" charset="0"/>
              </a:defRPr>
            </a:lvl9pPr>
          </a:lstStyle>
          <a:p>
            <a:pPr>
              <a:defRPr/>
            </a:pPr>
            <a:r>
              <a:rPr lang="en-US" altLang="en-US" sz="3600" kern="0" dirty="0" smtClean="0"/>
              <a:t>NAT (Network Address Translation)</a:t>
            </a:r>
            <a:br>
              <a:rPr lang="en-US" altLang="en-US" sz="3600" kern="0" dirty="0" smtClean="0"/>
            </a:br>
            <a:r>
              <a:rPr lang="en-US" altLang="en-US" sz="3600" kern="0" dirty="0" smtClean="0"/>
              <a:t>A fix to limited IPv4 address space: </a:t>
            </a:r>
          </a:p>
        </p:txBody>
      </p:sp>
      <p:sp>
        <p:nvSpPr>
          <p:cNvPr id="121888" name="灯片编号占位符 5"/>
          <p:cNvSpPr>
            <a:spLocks noGrp="1"/>
          </p:cNvSpPr>
          <p:nvPr>
            <p:ph type="sldNum" sz="quarter" idx="4294967295"/>
          </p:nvPr>
        </p:nvSpPr>
        <p:spPr>
          <a:xfrm>
            <a:off x="6402388" y="6255657"/>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defRPr/>
            </a:pPr>
            <a:fld id="{CB3F4259-4B5C-4E4C-9862-F9F1BCAB98CE}" type="slidenum">
              <a:rPr lang="en-US" altLang="en-US" sz="1200"/>
              <a:pPr algn="ctr">
                <a:spcBef>
                  <a:spcPct val="0"/>
                </a:spcBef>
                <a:buFontTx/>
                <a:buNone/>
                <a:defRPr/>
              </a:pPr>
              <a:t>74</a:t>
            </a:fld>
            <a:endParaRPr lang="en-US" altLang="en-US" sz="1200" dirty="0"/>
          </a:p>
        </p:txBody>
      </p:sp>
      <p:sp>
        <p:nvSpPr>
          <p:cNvPr id="48" name="页脚占位符 1"/>
          <p:cNvSpPr>
            <a:spLocks noGrp="1"/>
          </p:cNvSpPr>
          <p:nvPr>
            <p:ph type="ftr" sz="quarter" idx="10"/>
          </p:nvPr>
        </p:nvSpPr>
        <p:spPr>
          <a:xfrm>
            <a:off x="661307" y="6484257"/>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12073488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Freeform 139"/>
          <p:cNvSpPr>
            <a:spLocks/>
          </p:cNvSpPr>
          <p:nvPr/>
        </p:nvSpPr>
        <p:spPr bwMode="auto">
          <a:xfrm>
            <a:off x="179388" y="3651250"/>
            <a:ext cx="4089400" cy="1355725"/>
          </a:xfrm>
          <a:custGeom>
            <a:avLst/>
            <a:gdLst>
              <a:gd name="T0" fmla="*/ 2147483646 w 2269"/>
              <a:gd name="T1" fmla="*/ 2147483646 h 854"/>
              <a:gd name="T2" fmla="*/ 2147483646 w 2269"/>
              <a:gd name="T3" fmla="*/ 2147483646 h 854"/>
              <a:gd name="T4" fmla="*/ 2147483646 w 2269"/>
              <a:gd name="T5" fmla="*/ 2147483646 h 854"/>
              <a:gd name="T6" fmla="*/ 2147483646 w 2269"/>
              <a:gd name="T7" fmla="*/ 2147483646 h 854"/>
              <a:gd name="T8" fmla="*/ 2147483646 w 2269"/>
              <a:gd name="T9" fmla="*/ 2147483646 h 854"/>
              <a:gd name="T10" fmla="*/ 2147483646 w 2269"/>
              <a:gd name="T11" fmla="*/ 2147483646 h 854"/>
              <a:gd name="T12" fmla="*/ 2147483646 w 2269"/>
              <a:gd name="T13" fmla="*/ 2147483646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9938" name="Freeform 29"/>
          <p:cNvSpPr>
            <a:spLocks/>
          </p:cNvSpPr>
          <p:nvPr/>
        </p:nvSpPr>
        <p:spPr bwMode="auto">
          <a:xfrm>
            <a:off x="4468813" y="2922588"/>
            <a:ext cx="3738562" cy="2697162"/>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9939" name="Line 32"/>
          <p:cNvSpPr>
            <a:spLocks noChangeShapeType="1"/>
          </p:cNvSpPr>
          <p:nvPr/>
        </p:nvSpPr>
        <p:spPr bwMode="auto">
          <a:xfrm>
            <a:off x="4583113" y="4244975"/>
            <a:ext cx="604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40" name="Line 34"/>
          <p:cNvSpPr>
            <a:spLocks noChangeShapeType="1"/>
          </p:cNvSpPr>
          <p:nvPr/>
        </p:nvSpPr>
        <p:spPr bwMode="auto">
          <a:xfrm>
            <a:off x="7423150" y="349726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41" name="Line 35"/>
          <p:cNvSpPr>
            <a:spLocks noChangeShapeType="1"/>
          </p:cNvSpPr>
          <p:nvPr/>
        </p:nvSpPr>
        <p:spPr bwMode="auto">
          <a:xfrm flipV="1">
            <a:off x="7429500" y="500221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42" name="Text Box 36"/>
          <p:cNvSpPr txBox="1">
            <a:spLocks noChangeArrowheads="1"/>
          </p:cNvSpPr>
          <p:nvPr/>
        </p:nvSpPr>
        <p:spPr bwMode="auto">
          <a:xfrm>
            <a:off x="8048625" y="32273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10.0.0.1</a:t>
            </a:r>
          </a:p>
        </p:txBody>
      </p:sp>
      <p:sp>
        <p:nvSpPr>
          <p:cNvPr id="39943" name="Text Box 37"/>
          <p:cNvSpPr txBox="1">
            <a:spLocks noChangeArrowheads="1"/>
          </p:cNvSpPr>
          <p:nvPr/>
        </p:nvSpPr>
        <p:spPr bwMode="auto">
          <a:xfrm>
            <a:off x="8175625" y="39957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10.0.0.2</a:t>
            </a:r>
          </a:p>
        </p:txBody>
      </p:sp>
      <p:sp>
        <p:nvSpPr>
          <p:cNvPr id="39944" name="Text Box 38"/>
          <p:cNvSpPr txBox="1">
            <a:spLocks noChangeArrowheads="1"/>
          </p:cNvSpPr>
          <p:nvPr/>
        </p:nvSpPr>
        <p:spPr bwMode="auto">
          <a:xfrm>
            <a:off x="8137525" y="48910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10.0.0.3</a:t>
            </a:r>
          </a:p>
        </p:txBody>
      </p:sp>
      <p:grpSp>
        <p:nvGrpSpPr>
          <p:cNvPr id="2" name="Group 88"/>
          <p:cNvGrpSpPr>
            <a:grpSpLocks/>
          </p:cNvGrpSpPr>
          <p:nvPr/>
        </p:nvGrpSpPr>
        <p:grpSpPr bwMode="auto">
          <a:xfrm>
            <a:off x="5630863" y="2855913"/>
            <a:ext cx="1871662" cy="1033462"/>
            <a:chOff x="3550" y="2055"/>
            <a:chExt cx="1179" cy="651"/>
          </a:xfrm>
        </p:grpSpPr>
        <p:grpSp>
          <p:nvGrpSpPr>
            <p:cNvPr id="40036" name="Group 50"/>
            <p:cNvGrpSpPr>
              <a:grpSpLocks/>
            </p:cNvGrpSpPr>
            <p:nvPr/>
          </p:nvGrpSpPr>
          <p:grpSpPr bwMode="auto">
            <a:xfrm>
              <a:off x="3550" y="2055"/>
              <a:ext cx="1179" cy="357"/>
              <a:chOff x="4381" y="786"/>
              <a:chExt cx="1108" cy="357"/>
            </a:xfrm>
          </p:grpSpPr>
          <p:sp>
            <p:nvSpPr>
              <p:cNvPr id="40041" name="Rectangle 40"/>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40042" name="Text Box 39"/>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latin typeface="Arial" charset="0"/>
                  </a:rPr>
                  <a:t>S: 10.0.0.1, 3345</a:t>
                </a:r>
              </a:p>
              <a:p>
                <a:pPr>
                  <a:spcBef>
                    <a:spcPct val="0"/>
                  </a:spcBef>
                  <a:buFontTx/>
                  <a:buNone/>
                </a:pPr>
                <a:r>
                  <a:rPr lang="en-US" altLang="en-US" sz="1200">
                    <a:latin typeface="Arial" charset="0"/>
                  </a:rPr>
                  <a:t>D: 128.119.40.186, 80</a:t>
                </a:r>
              </a:p>
            </p:txBody>
          </p:sp>
          <p:grpSp>
            <p:nvGrpSpPr>
              <p:cNvPr id="40043" name="Group 44"/>
              <p:cNvGrpSpPr>
                <a:grpSpLocks/>
              </p:cNvGrpSpPr>
              <p:nvPr/>
            </p:nvGrpSpPr>
            <p:grpSpPr bwMode="auto">
              <a:xfrm>
                <a:off x="5394" y="786"/>
                <a:ext cx="48" cy="99"/>
                <a:chOff x="5508" y="1599"/>
                <a:chExt cx="48" cy="99"/>
              </a:xfrm>
            </p:grpSpPr>
            <p:sp>
              <p:nvSpPr>
                <p:cNvPr id="40048" name="Freeform 43"/>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40049" name="Line 41"/>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050" name="Line 42"/>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0044" name="Group 45"/>
              <p:cNvGrpSpPr>
                <a:grpSpLocks/>
              </p:cNvGrpSpPr>
              <p:nvPr/>
            </p:nvGrpSpPr>
            <p:grpSpPr bwMode="auto">
              <a:xfrm>
                <a:off x="5382" y="1044"/>
                <a:ext cx="48" cy="99"/>
                <a:chOff x="5508" y="1599"/>
                <a:chExt cx="48" cy="99"/>
              </a:xfrm>
            </p:grpSpPr>
            <p:sp>
              <p:nvSpPr>
                <p:cNvPr id="40045" name="Freeform 4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40046" name="Line 47"/>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047" name="Line 48"/>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40037" name="Freeform 51"/>
            <p:cNvSpPr>
              <a:spLocks/>
            </p:cNvSpPr>
            <p:nvPr/>
          </p:nvSpPr>
          <p:spPr bwMode="auto">
            <a:xfrm>
              <a:off x="3573" y="2364"/>
              <a:ext cx="564" cy="342"/>
            </a:xfrm>
            <a:custGeom>
              <a:avLst/>
              <a:gdLst>
                <a:gd name="T0" fmla="*/ 0 w 417"/>
                <a:gd name="T1" fmla="*/ 78563 h 264"/>
                <a:gd name="T2" fmla="*/ 320286 w 417"/>
                <a:gd name="T3" fmla="*/ 78563 h 264"/>
                <a:gd name="T4" fmla="*/ 320286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nvGrpSpPr>
            <p:cNvPr id="40038" name="Group 87"/>
            <p:cNvGrpSpPr>
              <a:grpSpLocks/>
            </p:cNvGrpSpPr>
            <p:nvPr/>
          </p:nvGrpSpPr>
          <p:grpSpPr bwMode="auto">
            <a:xfrm>
              <a:off x="4032" y="2416"/>
              <a:ext cx="218" cy="231"/>
              <a:chOff x="5140" y="400"/>
              <a:chExt cx="218" cy="231"/>
            </a:xfrm>
          </p:grpSpPr>
          <p:sp>
            <p:nvSpPr>
              <p:cNvPr id="40039" name="Oval 86"/>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40040" name="Text Box 52"/>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solidFill>
                      <a:srgbClr val="CC0000"/>
                    </a:solidFill>
                    <a:latin typeface="Arial" charset="0"/>
                  </a:rPr>
                  <a:t>1</a:t>
                </a:r>
              </a:p>
            </p:txBody>
          </p:sp>
        </p:grpSp>
      </p:grpSp>
      <p:sp>
        <p:nvSpPr>
          <p:cNvPr id="39946" name="Text Box 54"/>
          <p:cNvSpPr txBox="1">
            <a:spLocks noChangeArrowheads="1"/>
          </p:cNvSpPr>
          <p:nvPr/>
        </p:nvSpPr>
        <p:spPr bwMode="auto">
          <a:xfrm>
            <a:off x="4533900" y="38179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10.0.0.4</a:t>
            </a:r>
          </a:p>
        </p:txBody>
      </p:sp>
      <p:sp>
        <p:nvSpPr>
          <p:cNvPr id="39947" name="Line 55"/>
          <p:cNvSpPr>
            <a:spLocks noChangeShapeType="1"/>
          </p:cNvSpPr>
          <p:nvPr/>
        </p:nvSpPr>
        <p:spPr bwMode="auto">
          <a:xfrm flipH="1">
            <a:off x="4657725" y="407352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48" name="Text Box 56"/>
          <p:cNvSpPr txBox="1">
            <a:spLocks noChangeArrowheads="1"/>
          </p:cNvSpPr>
          <p:nvPr/>
        </p:nvSpPr>
        <p:spPr bwMode="auto">
          <a:xfrm>
            <a:off x="2695575" y="437515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600">
                <a:latin typeface="Arial" charset="0"/>
              </a:rPr>
              <a:t>138.76.29.7</a:t>
            </a:r>
          </a:p>
        </p:txBody>
      </p:sp>
      <p:sp>
        <p:nvSpPr>
          <p:cNvPr id="39949" name="Line 57"/>
          <p:cNvSpPr>
            <a:spLocks noChangeShapeType="1"/>
          </p:cNvSpPr>
          <p:nvPr/>
        </p:nvSpPr>
        <p:spPr bwMode="auto">
          <a:xfrm flipH="1">
            <a:off x="3917950" y="431165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nvGrpSpPr>
          <p:cNvPr id="7" name="Group 59"/>
          <p:cNvGrpSpPr>
            <a:grpSpLocks/>
          </p:cNvGrpSpPr>
          <p:nvPr/>
        </p:nvGrpSpPr>
        <p:grpSpPr bwMode="auto">
          <a:xfrm>
            <a:off x="6469063" y="1570038"/>
            <a:ext cx="2433637" cy="1389062"/>
            <a:chOff x="3944" y="989"/>
            <a:chExt cx="1533" cy="875"/>
          </a:xfrm>
        </p:grpSpPr>
        <p:sp>
          <p:nvSpPr>
            <p:cNvPr id="40034" name="Text Box 53"/>
            <p:cNvSpPr txBox="1">
              <a:spLocks noChangeArrowheads="1"/>
            </p:cNvSpPr>
            <p:nvPr/>
          </p:nvSpPr>
          <p:spPr bwMode="auto">
            <a:xfrm>
              <a:off x="4121" y="989"/>
              <a:ext cx="135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nSpc>
                  <a:spcPct val="85000"/>
                </a:lnSpc>
                <a:spcBef>
                  <a:spcPct val="0"/>
                </a:spcBef>
                <a:buFontTx/>
                <a:buNone/>
              </a:pPr>
              <a:r>
                <a:rPr lang="en-US" altLang="en-US" sz="1800" b="1" i="1">
                  <a:solidFill>
                    <a:srgbClr val="CC0000"/>
                  </a:solidFill>
                  <a:latin typeface="Arial" charset="0"/>
                </a:rPr>
                <a:t>1:</a:t>
              </a:r>
              <a:r>
                <a:rPr lang="en-US" altLang="en-US" sz="1800">
                  <a:solidFill>
                    <a:srgbClr val="FF0000"/>
                  </a:solidFill>
                  <a:latin typeface="Arial" charset="0"/>
                </a:rPr>
                <a:t> </a:t>
              </a:r>
              <a:r>
                <a:rPr lang="en-US" altLang="en-US" sz="1800">
                  <a:solidFill>
                    <a:srgbClr val="000099"/>
                  </a:solidFill>
                  <a:latin typeface="Arial" charset="0"/>
                </a:rPr>
                <a:t>host 10.0.0.1 </a:t>
              </a:r>
            </a:p>
            <a:p>
              <a:pPr>
                <a:lnSpc>
                  <a:spcPct val="85000"/>
                </a:lnSpc>
                <a:spcBef>
                  <a:spcPct val="0"/>
                </a:spcBef>
                <a:buFontTx/>
                <a:buNone/>
              </a:pPr>
              <a:r>
                <a:rPr lang="en-US" altLang="en-US" sz="1800">
                  <a:solidFill>
                    <a:srgbClr val="000099"/>
                  </a:solidFill>
                  <a:latin typeface="Arial" charset="0"/>
                </a:rPr>
                <a:t>sends datagram to </a:t>
              </a:r>
            </a:p>
            <a:p>
              <a:pPr>
                <a:lnSpc>
                  <a:spcPct val="85000"/>
                </a:lnSpc>
                <a:spcBef>
                  <a:spcPct val="0"/>
                </a:spcBef>
                <a:buFontTx/>
                <a:buNone/>
              </a:pPr>
              <a:r>
                <a:rPr lang="en-US" altLang="en-US" sz="1800">
                  <a:solidFill>
                    <a:srgbClr val="000099"/>
                  </a:solidFill>
                  <a:latin typeface="Arial" charset="0"/>
                </a:rPr>
                <a:t>128.119.40.186, 80</a:t>
              </a:r>
            </a:p>
          </p:txBody>
        </p:sp>
        <p:sp>
          <p:nvSpPr>
            <p:cNvPr id="40035" name="Line 58"/>
            <p:cNvSpPr>
              <a:spLocks noChangeShapeType="1"/>
            </p:cNvSpPr>
            <p:nvPr/>
          </p:nvSpPr>
          <p:spPr bwMode="auto">
            <a:xfrm flipH="1">
              <a:off x="3944" y="1105"/>
              <a:ext cx="197" cy="75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39951" name="Freeform 67"/>
          <p:cNvSpPr>
            <a:spLocks/>
          </p:cNvSpPr>
          <p:nvPr/>
        </p:nvSpPr>
        <p:spPr bwMode="auto">
          <a:xfrm>
            <a:off x="2344738" y="2627313"/>
            <a:ext cx="3862387" cy="1531937"/>
          </a:xfrm>
          <a:custGeom>
            <a:avLst/>
            <a:gdLst>
              <a:gd name="T0" fmla="*/ 0 w 2433"/>
              <a:gd name="T1" fmla="*/ 2147483646 h 965"/>
              <a:gd name="T2" fmla="*/ 2147483646 w 2433"/>
              <a:gd name="T3" fmla="*/ 2147483646 h 965"/>
              <a:gd name="T4" fmla="*/ 2147483646 w 2433"/>
              <a:gd name="T5" fmla="*/ 2147483646 h 965"/>
              <a:gd name="T6" fmla="*/ 2147483646 w 2433"/>
              <a:gd name="T7" fmla="*/ 2147483646 h 965"/>
              <a:gd name="T8" fmla="*/ 2147483646 w 2433"/>
              <a:gd name="T9" fmla="*/ 2147483646 h 965"/>
              <a:gd name="T10" fmla="*/ 2147483646 w 2433"/>
              <a:gd name="T11" fmla="*/ 2147483646 h 965"/>
              <a:gd name="T12" fmla="*/ 0 w 2433"/>
              <a:gd name="T13" fmla="*/ 2147483646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p:spPr>
        <p:txBody>
          <a:bodyPr wrap="none"/>
          <a:lstStyle/>
          <a:p>
            <a:endParaRPr lang="en-US"/>
          </a:p>
        </p:txBody>
      </p:sp>
      <p:sp>
        <p:nvSpPr>
          <p:cNvPr id="39952" name="Rectangle 62"/>
          <p:cNvSpPr>
            <a:spLocks noChangeArrowheads="1"/>
          </p:cNvSpPr>
          <p:nvPr/>
        </p:nvSpPr>
        <p:spPr bwMode="auto">
          <a:xfrm>
            <a:off x="2344738" y="1374775"/>
            <a:ext cx="3784600" cy="1354138"/>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39953" name="Text Box 60"/>
          <p:cNvSpPr txBox="1">
            <a:spLocks noChangeArrowheads="1"/>
          </p:cNvSpPr>
          <p:nvPr/>
        </p:nvSpPr>
        <p:spPr bwMode="auto">
          <a:xfrm>
            <a:off x="2386013" y="1419225"/>
            <a:ext cx="3676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latin typeface="Arial" charset="0"/>
              </a:rPr>
              <a:t>NAT translation table</a:t>
            </a:r>
          </a:p>
          <a:p>
            <a:pPr algn="ctr">
              <a:spcBef>
                <a:spcPct val="0"/>
              </a:spcBef>
              <a:buFontTx/>
              <a:buNone/>
            </a:pPr>
            <a:r>
              <a:rPr lang="en-US" altLang="en-US" sz="1800">
                <a:latin typeface="Arial" charset="0"/>
              </a:rPr>
              <a:t>WAN side addr        LAN side addr</a:t>
            </a:r>
          </a:p>
        </p:txBody>
      </p:sp>
      <p:sp>
        <p:nvSpPr>
          <p:cNvPr id="39954" name="Line 63"/>
          <p:cNvSpPr>
            <a:spLocks noChangeShapeType="1"/>
          </p:cNvSpPr>
          <p:nvPr/>
        </p:nvSpPr>
        <p:spPr bwMode="auto">
          <a:xfrm flipV="1">
            <a:off x="2344738" y="1747838"/>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55" name="Line 64"/>
          <p:cNvSpPr>
            <a:spLocks noChangeShapeType="1"/>
          </p:cNvSpPr>
          <p:nvPr/>
        </p:nvSpPr>
        <p:spPr bwMode="auto">
          <a:xfrm flipV="1">
            <a:off x="2359025" y="2025650"/>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56" name="Line 65"/>
          <p:cNvSpPr>
            <a:spLocks noChangeShapeType="1"/>
          </p:cNvSpPr>
          <p:nvPr/>
        </p:nvSpPr>
        <p:spPr bwMode="auto">
          <a:xfrm>
            <a:off x="4468813" y="1770063"/>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3533" name="Text Box 61"/>
          <p:cNvSpPr txBox="1">
            <a:spLocks noChangeArrowheads="1"/>
          </p:cNvSpPr>
          <p:nvPr/>
        </p:nvSpPr>
        <p:spPr bwMode="auto">
          <a:xfrm>
            <a:off x="2401888" y="2044700"/>
            <a:ext cx="370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solidFill>
                  <a:srgbClr val="CC0000"/>
                </a:solidFill>
                <a:latin typeface="Arial" charset="0"/>
              </a:rPr>
              <a:t>138.76.29.7, 5001   10.0.0.1, 3345</a:t>
            </a:r>
          </a:p>
          <a:p>
            <a:pPr algn="ctr">
              <a:spcBef>
                <a:spcPct val="0"/>
              </a:spcBef>
              <a:buFontTx/>
              <a:buNone/>
            </a:pPr>
            <a:r>
              <a:rPr lang="en-US" altLang="en-US" sz="1800">
                <a:latin typeface="Arial" charset="0"/>
              </a:rPr>
              <a:t>……                                         ……</a:t>
            </a:r>
          </a:p>
        </p:txBody>
      </p:sp>
      <p:grpSp>
        <p:nvGrpSpPr>
          <p:cNvPr id="8" name="Group 135"/>
          <p:cNvGrpSpPr>
            <a:grpSpLocks/>
          </p:cNvGrpSpPr>
          <p:nvPr/>
        </p:nvGrpSpPr>
        <p:grpSpPr bwMode="auto">
          <a:xfrm>
            <a:off x="4765675" y="3435350"/>
            <a:ext cx="2784475" cy="1631950"/>
            <a:chOff x="3002" y="2417"/>
            <a:chExt cx="1754" cy="1028"/>
          </a:xfrm>
        </p:grpSpPr>
        <p:sp>
          <p:nvSpPr>
            <p:cNvPr id="40020" name="Rectangle 91"/>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40021" name="Text Box 92"/>
            <p:cNvSpPr txBox="1">
              <a:spLocks noChangeArrowheads="1"/>
            </p:cNvSpPr>
            <p:nvPr/>
          </p:nvSpPr>
          <p:spPr bwMode="auto">
            <a:xfrm>
              <a:off x="3104" y="3042"/>
              <a:ext cx="11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latin typeface="Arial" charset="0"/>
                </a:rPr>
                <a:t>S: 128.119.40.186, 80 </a:t>
              </a:r>
            </a:p>
            <a:p>
              <a:pPr>
                <a:spcBef>
                  <a:spcPct val="0"/>
                </a:spcBef>
                <a:buFontTx/>
                <a:buNone/>
              </a:pPr>
              <a:r>
                <a:rPr lang="en-US" altLang="en-US" sz="1200">
                  <a:latin typeface="Arial" charset="0"/>
                </a:rPr>
                <a:t>D: 10.0.0.1, 3345</a:t>
              </a:r>
            </a:p>
            <a:p>
              <a:pPr>
                <a:spcBef>
                  <a:spcPct val="0"/>
                </a:spcBef>
                <a:buFontTx/>
                <a:buNone/>
              </a:pPr>
              <a:endParaRPr lang="en-US" altLang="en-US" sz="1200">
                <a:latin typeface="Arial" charset="0"/>
              </a:endParaRPr>
            </a:p>
          </p:txBody>
        </p:sp>
        <p:grpSp>
          <p:nvGrpSpPr>
            <p:cNvPr id="40022" name="Group 93"/>
            <p:cNvGrpSpPr>
              <a:grpSpLocks/>
            </p:cNvGrpSpPr>
            <p:nvPr/>
          </p:nvGrpSpPr>
          <p:grpSpPr bwMode="auto">
            <a:xfrm>
              <a:off x="3054" y="3007"/>
              <a:ext cx="51" cy="99"/>
              <a:chOff x="5508" y="1599"/>
              <a:chExt cx="48" cy="99"/>
            </a:xfrm>
          </p:grpSpPr>
          <p:sp>
            <p:nvSpPr>
              <p:cNvPr id="40031" name="Freeform 94"/>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40032" name="Line 95"/>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033" name="Line 96"/>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0023" name="Group 97"/>
            <p:cNvGrpSpPr>
              <a:grpSpLocks/>
            </p:cNvGrpSpPr>
            <p:nvPr/>
          </p:nvGrpSpPr>
          <p:grpSpPr bwMode="auto">
            <a:xfrm>
              <a:off x="3059" y="3248"/>
              <a:ext cx="51" cy="99"/>
              <a:chOff x="5508" y="1599"/>
              <a:chExt cx="48" cy="99"/>
            </a:xfrm>
          </p:grpSpPr>
          <p:sp>
            <p:nvSpPr>
              <p:cNvPr id="40028" name="Freeform 9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40029" name="Line 99"/>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030" name="Line 10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0024" name="Freeform 101"/>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nvGrpSpPr>
            <p:cNvPr id="40025" name="Group 102"/>
            <p:cNvGrpSpPr>
              <a:grpSpLocks/>
            </p:cNvGrpSpPr>
            <p:nvPr/>
          </p:nvGrpSpPr>
          <p:grpSpPr bwMode="auto">
            <a:xfrm>
              <a:off x="4240" y="3061"/>
              <a:ext cx="218" cy="231"/>
              <a:chOff x="5140" y="400"/>
              <a:chExt cx="218" cy="231"/>
            </a:xfrm>
          </p:grpSpPr>
          <p:sp>
            <p:nvSpPr>
              <p:cNvPr id="40026" name="Oval 103"/>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40027" name="Text Box 104"/>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solidFill>
                      <a:srgbClr val="CC0000"/>
                    </a:solidFill>
                    <a:latin typeface="Arial" charset="0"/>
                  </a:rPr>
                  <a:t>4</a:t>
                </a:r>
              </a:p>
            </p:txBody>
          </p:sp>
        </p:grpSp>
      </p:grpSp>
      <p:grpSp>
        <p:nvGrpSpPr>
          <p:cNvPr id="12" name="Group 108"/>
          <p:cNvGrpSpPr>
            <a:grpSpLocks/>
          </p:cNvGrpSpPr>
          <p:nvPr/>
        </p:nvGrpSpPr>
        <p:grpSpPr bwMode="auto">
          <a:xfrm>
            <a:off x="1531938" y="3652838"/>
            <a:ext cx="2497137" cy="566737"/>
            <a:chOff x="1026" y="3559"/>
            <a:chExt cx="1573" cy="357"/>
          </a:xfrm>
        </p:grpSpPr>
        <p:grpSp>
          <p:nvGrpSpPr>
            <p:cNvPr id="40005" name="Group 68"/>
            <p:cNvGrpSpPr>
              <a:grpSpLocks/>
            </p:cNvGrpSpPr>
            <p:nvPr/>
          </p:nvGrpSpPr>
          <p:grpSpPr bwMode="auto">
            <a:xfrm>
              <a:off x="1412" y="3559"/>
              <a:ext cx="1187" cy="357"/>
              <a:chOff x="4381" y="786"/>
              <a:chExt cx="1108" cy="357"/>
            </a:xfrm>
          </p:grpSpPr>
          <p:sp>
            <p:nvSpPr>
              <p:cNvPr id="40010" name="Rectangle 69"/>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40011" name="Text Box 70"/>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latin typeface="Arial" charset="0"/>
                  </a:rPr>
                  <a:t>S: 138.76.29.7, 5001</a:t>
                </a:r>
              </a:p>
              <a:p>
                <a:pPr>
                  <a:spcBef>
                    <a:spcPct val="0"/>
                  </a:spcBef>
                  <a:buFontTx/>
                  <a:buNone/>
                </a:pPr>
                <a:r>
                  <a:rPr lang="en-US" altLang="en-US" sz="1200">
                    <a:latin typeface="Arial" charset="0"/>
                  </a:rPr>
                  <a:t>D: 128.119.40.186, 80</a:t>
                </a:r>
              </a:p>
            </p:txBody>
          </p:sp>
          <p:grpSp>
            <p:nvGrpSpPr>
              <p:cNvPr id="40012" name="Group 71"/>
              <p:cNvGrpSpPr>
                <a:grpSpLocks/>
              </p:cNvGrpSpPr>
              <p:nvPr/>
            </p:nvGrpSpPr>
            <p:grpSpPr bwMode="auto">
              <a:xfrm>
                <a:off x="5394" y="786"/>
                <a:ext cx="48" cy="99"/>
                <a:chOff x="5508" y="1599"/>
                <a:chExt cx="48" cy="99"/>
              </a:xfrm>
            </p:grpSpPr>
            <p:sp>
              <p:nvSpPr>
                <p:cNvPr id="40017" name="Freeform 7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40018" name="Line 73"/>
                <p:cNvSpPr>
                  <a:spLocks noChangeShapeType="1"/>
                </p:cNvSpPr>
                <p:nvPr/>
              </p:nvSpPr>
              <p:spPr bwMode="auto">
                <a:xfrm flipH="1">
                  <a:off x="5512"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019" name="Line 74"/>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0013" name="Group 75"/>
              <p:cNvGrpSpPr>
                <a:grpSpLocks/>
              </p:cNvGrpSpPr>
              <p:nvPr/>
            </p:nvGrpSpPr>
            <p:grpSpPr bwMode="auto">
              <a:xfrm>
                <a:off x="5382" y="1044"/>
                <a:ext cx="48" cy="99"/>
                <a:chOff x="5508" y="1599"/>
                <a:chExt cx="48" cy="99"/>
              </a:xfrm>
            </p:grpSpPr>
            <p:sp>
              <p:nvSpPr>
                <p:cNvPr id="40014" name="Freeform 7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40015" name="Line 77"/>
                <p:cNvSpPr>
                  <a:spLocks noChangeShapeType="1"/>
                </p:cNvSpPr>
                <p:nvPr/>
              </p:nvSpPr>
              <p:spPr bwMode="auto">
                <a:xfrm flipH="1">
                  <a:off x="5510"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016" name="Line 78"/>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40006" name="Line 79"/>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40007" name="Group 105"/>
            <p:cNvGrpSpPr>
              <a:grpSpLocks/>
            </p:cNvGrpSpPr>
            <p:nvPr/>
          </p:nvGrpSpPr>
          <p:grpSpPr bwMode="auto">
            <a:xfrm>
              <a:off x="1143" y="3613"/>
              <a:ext cx="218" cy="231"/>
              <a:chOff x="5140" y="400"/>
              <a:chExt cx="218" cy="231"/>
            </a:xfrm>
          </p:grpSpPr>
          <p:sp>
            <p:nvSpPr>
              <p:cNvPr id="40008" name="Oval 10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40009" name="Text Box 107"/>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solidFill>
                      <a:srgbClr val="CC0000"/>
                    </a:solidFill>
                    <a:latin typeface="Arial" charset="0"/>
                  </a:rPr>
                  <a:t>2</a:t>
                </a:r>
              </a:p>
            </p:txBody>
          </p:sp>
        </p:grpSp>
      </p:grpSp>
      <p:grpSp>
        <p:nvGrpSpPr>
          <p:cNvPr id="17" name="Group 112"/>
          <p:cNvGrpSpPr>
            <a:grpSpLocks/>
          </p:cNvGrpSpPr>
          <p:nvPr/>
        </p:nvGrpSpPr>
        <p:grpSpPr bwMode="auto">
          <a:xfrm>
            <a:off x="0" y="1671638"/>
            <a:ext cx="5154613" cy="2052637"/>
            <a:chOff x="0" y="1306"/>
            <a:chExt cx="3247" cy="1293"/>
          </a:xfrm>
        </p:grpSpPr>
        <p:sp>
          <p:nvSpPr>
            <p:cNvPr id="40001" name="Text Box 82"/>
            <p:cNvSpPr txBox="1">
              <a:spLocks noChangeArrowheads="1"/>
            </p:cNvSpPr>
            <p:nvPr/>
          </p:nvSpPr>
          <p:spPr bwMode="auto">
            <a:xfrm>
              <a:off x="0" y="1306"/>
              <a:ext cx="1316" cy="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nSpc>
                  <a:spcPct val="85000"/>
                </a:lnSpc>
                <a:spcBef>
                  <a:spcPct val="0"/>
                </a:spcBef>
                <a:buFontTx/>
                <a:buNone/>
              </a:pPr>
              <a:r>
                <a:rPr lang="en-US" altLang="en-US" sz="1800" b="1" i="1">
                  <a:solidFill>
                    <a:srgbClr val="CC0000"/>
                  </a:solidFill>
                  <a:latin typeface="Arial" charset="0"/>
                </a:rPr>
                <a:t>2:</a:t>
              </a:r>
              <a:r>
                <a:rPr lang="en-US" altLang="en-US" sz="1800">
                  <a:solidFill>
                    <a:srgbClr val="FF0000"/>
                  </a:solidFill>
                  <a:latin typeface="Arial" charset="0"/>
                </a:rPr>
                <a:t> </a:t>
              </a:r>
              <a:r>
                <a:rPr lang="en-US" altLang="en-US" sz="1800">
                  <a:solidFill>
                    <a:srgbClr val="000099"/>
                  </a:solidFill>
                  <a:latin typeface="Arial" charset="0"/>
                </a:rPr>
                <a:t>NAT router</a:t>
              </a:r>
            </a:p>
            <a:p>
              <a:pPr>
                <a:lnSpc>
                  <a:spcPct val="85000"/>
                </a:lnSpc>
                <a:spcBef>
                  <a:spcPct val="0"/>
                </a:spcBef>
                <a:buFontTx/>
                <a:buNone/>
              </a:pPr>
              <a:r>
                <a:rPr lang="en-US" altLang="en-US" sz="1800">
                  <a:solidFill>
                    <a:srgbClr val="000099"/>
                  </a:solidFill>
                  <a:latin typeface="Arial" charset="0"/>
                </a:rPr>
                <a:t>changes datagram</a:t>
              </a:r>
            </a:p>
            <a:p>
              <a:pPr>
                <a:lnSpc>
                  <a:spcPct val="85000"/>
                </a:lnSpc>
                <a:spcBef>
                  <a:spcPct val="0"/>
                </a:spcBef>
                <a:buFontTx/>
                <a:buNone/>
              </a:pPr>
              <a:r>
                <a:rPr lang="en-US" altLang="en-US" sz="1800">
                  <a:solidFill>
                    <a:srgbClr val="000099"/>
                  </a:solidFill>
                  <a:latin typeface="Arial" charset="0"/>
                </a:rPr>
                <a:t>source addr from</a:t>
              </a:r>
            </a:p>
            <a:p>
              <a:pPr>
                <a:lnSpc>
                  <a:spcPct val="85000"/>
                </a:lnSpc>
                <a:spcBef>
                  <a:spcPct val="0"/>
                </a:spcBef>
                <a:buFontTx/>
                <a:buNone/>
              </a:pPr>
              <a:r>
                <a:rPr lang="en-US" altLang="en-US" sz="1800">
                  <a:solidFill>
                    <a:srgbClr val="000099"/>
                  </a:solidFill>
                  <a:latin typeface="Arial" charset="0"/>
                </a:rPr>
                <a:t>10.0.0.1, 3345 to</a:t>
              </a:r>
            </a:p>
            <a:p>
              <a:pPr>
                <a:lnSpc>
                  <a:spcPct val="85000"/>
                </a:lnSpc>
                <a:spcBef>
                  <a:spcPct val="0"/>
                </a:spcBef>
                <a:buFontTx/>
                <a:buNone/>
              </a:pPr>
              <a:r>
                <a:rPr lang="en-US" altLang="en-US" sz="1800">
                  <a:solidFill>
                    <a:srgbClr val="000099"/>
                  </a:solidFill>
                  <a:latin typeface="Arial" charset="0"/>
                </a:rPr>
                <a:t>138.76.29.7, 5001,</a:t>
              </a:r>
            </a:p>
            <a:p>
              <a:pPr>
                <a:lnSpc>
                  <a:spcPct val="85000"/>
                </a:lnSpc>
                <a:spcBef>
                  <a:spcPct val="0"/>
                </a:spcBef>
                <a:buFontTx/>
                <a:buNone/>
              </a:pPr>
              <a:r>
                <a:rPr lang="en-US" altLang="en-US" sz="1800">
                  <a:solidFill>
                    <a:srgbClr val="000099"/>
                  </a:solidFill>
                  <a:latin typeface="Arial" charset="0"/>
                </a:rPr>
                <a:t>updates table</a:t>
              </a:r>
            </a:p>
          </p:txBody>
        </p:sp>
        <p:sp>
          <p:nvSpPr>
            <p:cNvPr id="40002" name="Line 83"/>
            <p:cNvSpPr>
              <a:spLocks noChangeShapeType="1"/>
            </p:cNvSpPr>
            <p:nvPr/>
          </p:nvSpPr>
          <p:spPr bwMode="auto">
            <a:xfrm>
              <a:off x="1285" y="2243"/>
              <a:ext cx="147" cy="35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003" name="Line 110"/>
            <p:cNvSpPr>
              <a:spLocks noChangeShapeType="1"/>
            </p:cNvSpPr>
            <p:nvPr/>
          </p:nvSpPr>
          <p:spPr bwMode="auto">
            <a:xfrm flipV="1">
              <a:off x="1275" y="1788"/>
              <a:ext cx="663" cy="45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004" name="Line 111"/>
            <p:cNvSpPr>
              <a:spLocks noChangeShapeType="1"/>
            </p:cNvSpPr>
            <p:nvPr/>
          </p:nvSpPr>
          <p:spPr bwMode="auto">
            <a:xfrm flipV="1">
              <a:off x="1275" y="1751"/>
              <a:ext cx="1972" cy="491"/>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8" name="Group 129"/>
          <p:cNvGrpSpPr>
            <a:grpSpLocks/>
          </p:cNvGrpSpPr>
          <p:nvPr/>
        </p:nvGrpSpPr>
        <p:grpSpPr bwMode="auto">
          <a:xfrm>
            <a:off x="1360488" y="4681538"/>
            <a:ext cx="2471737" cy="696912"/>
            <a:chOff x="1163" y="3752"/>
            <a:chExt cx="1557" cy="439"/>
          </a:xfrm>
        </p:grpSpPr>
        <p:sp>
          <p:nvSpPr>
            <p:cNvPr id="39987" name="Rectangle 115"/>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39988" name="Text Box 116"/>
            <p:cNvSpPr txBox="1">
              <a:spLocks noChangeArrowheads="1"/>
            </p:cNvSpPr>
            <p:nvPr/>
          </p:nvSpPr>
          <p:spPr bwMode="auto">
            <a:xfrm>
              <a:off x="1281" y="3788"/>
              <a:ext cx="112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latin typeface="Arial" charset="0"/>
                </a:rPr>
                <a:t>S: 128.119.40.186, 80 </a:t>
              </a:r>
            </a:p>
            <a:p>
              <a:pPr>
                <a:spcBef>
                  <a:spcPct val="0"/>
                </a:spcBef>
                <a:buFontTx/>
                <a:buNone/>
              </a:pPr>
              <a:r>
                <a:rPr lang="en-US" altLang="en-US" sz="1200">
                  <a:latin typeface="Arial" charset="0"/>
                </a:rPr>
                <a:t>D: 138.76.29.7, 5001</a:t>
              </a:r>
            </a:p>
            <a:p>
              <a:pPr>
                <a:spcBef>
                  <a:spcPct val="0"/>
                </a:spcBef>
                <a:buFontTx/>
                <a:buNone/>
              </a:pPr>
              <a:endParaRPr lang="en-US" altLang="en-US" sz="1200">
                <a:latin typeface="Arial" charset="0"/>
              </a:endParaRPr>
            </a:p>
          </p:txBody>
        </p:sp>
        <p:grpSp>
          <p:nvGrpSpPr>
            <p:cNvPr id="39989" name="Group 117"/>
            <p:cNvGrpSpPr>
              <a:grpSpLocks/>
            </p:cNvGrpSpPr>
            <p:nvPr/>
          </p:nvGrpSpPr>
          <p:grpSpPr bwMode="auto">
            <a:xfrm>
              <a:off x="1214" y="3752"/>
              <a:ext cx="52" cy="99"/>
              <a:chOff x="5508" y="1599"/>
              <a:chExt cx="48" cy="99"/>
            </a:xfrm>
          </p:grpSpPr>
          <p:sp>
            <p:nvSpPr>
              <p:cNvPr id="39998" name="Freeform 11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39999" name="Line 119"/>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000" name="Line 12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9990" name="Group 121"/>
            <p:cNvGrpSpPr>
              <a:grpSpLocks/>
            </p:cNvGrpSpPr>
            <p:nvPr/>
          </p:nvGrpSpPr>
          <p:grpSpPr bwMode="auto">
            <a:xfrm>
              <a:off x="1193" y="3984"/>
              <a:ext cx="52" cy="99"/>
              <a:chOff x="5508" y="1599"/>
              <a:chExt cx="48" cy="99"/>
            </a:xfrm>
          </p:grpSpPr>
          <p:sp>
            <p:nvSpPr>
              <p:cNvPr id="39995" name="Freeform 12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39996" name="Line 123"/>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97" name="Line 124"/>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39991" name="Line 125"/>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nvGrpSpPr>
            <p:cNvPr id="39992" name="Group 126"/>
            <p:cNvGrpSpPr>
              <a:grpSpLocks/>
            </p:cNvGrpSpPr>
            <p:nvPr/>
          </p:nvGrpSpPr>
          <p:grpSpPr bwMode="auto">
            <a:xfrm>
              <a:off x="2409" y="3815"/>
              <a:ext cx="218" cy="231"/>
              <a:chOff x="5140" y="400"/>
              <a:chExt cx="218" cy="231"/>
            </a:xfrm>
          </p:grpSpPr>
          <p:sp>
            <p:nvSpPr>
              <p:cNvPr id="39993" name="Oval 127"/>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39994" name="Text Box 128"/>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solidFill>
                      <a:srgbClr val="CC0000"/>
                    </a:solidFill>
                    <a:latin typeface="Arial" charset="0"/>
                  </a:rPr>
                  <a:t>3</a:t>
                </a:r>
              </a:p>
            </p:txBody>
          </p:sp>
        </p:grpSp>
      </p:grpSp>
      <p:sp>
        <p:nvSpPr>
          <p:cNvPr id="233603" name="Text Box 131"/>
          <p:cNvSpPr txBox="1">
            <a:spLocks noChangeArrowheads="1"/>
          </p:cNvSpPr>
          <p:nvPr/>
        </p:nvSpPr>
        <p:spPr bwMode="auto">
          <a:xfrm>
            <a:off x="1317625" y="5170488"/>
            <a:ext cx="20891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nSpc>
                <a:spcPct val="85000"/>
              </a:lnSpc>
              <a:spcBef>
                <a:spcPct val="0"/>
              </a:spcBef>
              <a:buFontTx/>
              <a:buNone/>
            </a:pPr>
            <a:r>
              <a:rPr lang="en-US" altLang="en-US" sz="1800" b="1" i="1">
                <a:solidFill>
                  <a:srgbClr val="CC0000"/>
                </a:solidFill>
                <a:latin typeface="Arial" charset="0"/>
              </a:rPr>
              <a:t>3:</a:t>
            </a:r>
            <a:r>
              <a:rPr lang="en-US" altLang="en-US" sz="1800">
                <a:solidFill>
                  <a:srgbClr val="FF0000"/>
                </a:solidFill>
                <a:latin typeface="Arial" charset="0"/>
              </a:rPr>
              <a:t> </a:t>
            </a:r>
            <a:r>
              <a:rPr lang="en-US" altLang="en-US" sz="1800">
                <a:solidFill>
                  <a:srgbClr val="000099"/>
                </a:solidFill>
                <a:latin typeface="Arial" charset="0"/>
              </a:rPr>
              <a:t>reply arrives</a:t>
            </a:r>
          </a:p>
          <a:p>
            <a:pPr>
              <a:lnSpc>
                <a:spcPct val="85000"/>
              </a:lnSpc>
              <a:spcBef>
                <a:spcPct val="0"/>
              </a:spcBef>
              <a:buFontTx/>
              <a:buNone/>
            </a:pPr>
            <a:r>
              <a:rPr lang="en-US" altLang="en-US" sz="1800">
                <a:solidFill>
                  <a:srgbClr val="000099"/>
                </a:solidFill>
                <a:latin typeface="Arial" charset="0"/>
              </a:rPr>
              <a:t> dest. address:</a:t>
            </a:r>
          </a:p>
          <a:p>
            <a:pPr>
              <a:lnSpc>
                <a:spcPct val="85000"/>
              </a:lnSpc>
              <a:spcBef>
                <a:spcPct val="0"/>
              </a:spcBef>
              <a:buFontTx/>
              <a:buNone/>
            </a:pPr>
            <a:r>
              <a:rPr lang="en-US" altLang="en-US" sz="1800">
                <a:solidFill>
                  <a:srgbClr val="000099"/>
                </a:solidFill>
                <a:latin typeface="Arial" charset="0"/>
              </a:rPr>
              <a:t> 138.76.29.7, 5001</a:t>
            </a:r>
          </a:p>
        </p:txBody>
      </p:sp>
      <p:sp>
        <p:nvSpPr>
          <p:cNvPr id="233608" name="Text Box 136"/>
          <p:cNvSpPr txBox="1">
            <a:spLocks noChangeArrowheads="1"/>
          </p:cNvSpPr>
          <p:nvPr/>
        </p:nvSpPr>
        <p:spPr bwMode="auto">
          <a:xfrm>
            <a:off x="4741863" y="5005388"/>
            <a:ext cx="3867150"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nSpc>
                <a:spcPct val="85000"/>
              </a:lnSpc>
              <a:spcBef>
                <a:spcPct val="0"/>
              </a:spcBef>
              <a:buFontTx/>
              <a:buNone/>
            </a:pPr>
            <a:r>
              <a:rPr lang="en-US" altLang="en-US" sz="1800" b="1" i="1">
                <a:solidFill>
                  <a:srgbClr val="CC0000"/>
                </a:solidFill>
                <a:latin typeface="Arial" charset="0"/>
              </a:rPr>
              <a:t>4:</a:t>
            </a:r>
            <a:r>
              <a:rPr lang="en-US" altLang="en-US" sz="1800">
                <a:solidFill>
                  <a:srgbClr val="FF0000"/>
                </a:solidFill>
                <a:latin typeface="Arial" charset="0"/>
              </a:rPr>
              <a:t> </a:t>
            </a:r>
            <a:r>
              <a:rPr lang="en-US" altLang="en-US" sz="1800">
                <a:solidFill>
                  <a:srgbClr val="000099"/>
                </a:solidFill>
                <a:latin typeface="Arial" charset="0"/>
              </a:rPr>
              <a:t>NAT router</a:t>
            </a:r>
          </a:p>
          <a:p>
            <a:pPr>
              <a:lnSpc>
                <a:spcPct val="85000"/>
              </a:lnSpc>
              <a:spcBef>
                <a:spcPct val="0"/>
              </a:spcBef>
              <a:buFontTx/>
              <a:buNone/>
            </a:pPr>
            <a:r>
              <a:rPr lang="en-US" altLang="en-US" sz="1800">
                <a:solidFill>
                  <a:srgbClr val="000099"/>
                </a:solidFill>
                <a:latin typeface="Arial" charset="0"/>
              </a:rPr>
              <a:t>changes datagram</a:t>
            </a:r>
          </a:p>
          <a:p>
            <a:pPr>
              <a:lnSpc>
                <a:spcPct val="85000"/>
              </a:lnSpc>
              <a:spcBef>
                <a:spcPct val="0"/>
              </a:spcBef>
              <a:buFontTx/>
              <a:buNone/>
            </a:pPr>
            <a:r>
              <a:rPr lang="en-US" altLang="en-US" sz="1800">
                <a:solidFill>
                  <a:srgbClr val="000099"/>
                </a:solidFill>
                <a:latin typeface="Arial" charset="0"/>
              </a:rPr>
              <a:t>dest addr from</a:t>
            </a:r>
          </a:p>
          <a:p>
            <a:pPr>
              <a:lnSpc>
                <a:spcPct val="85000"/>
              </a:lnSpc>
              <a:spcBef>
                <a:spcPct val="0"/>
              </a:spcBef>
              <a:buFontTx/>
              <a:buNone/>
            </a:pPr>
            <a:r>
              <a:rPr lang="en-US" altLang="en-US" sz="1800">
                <a:solidFill>
                  <a:srgbClr val="000099"/>
                </a:solidFill>
                <a:latin typeface="Arial" charset="0"/>
              </a:rPr>
              <a:t>138.76.29.7, 5001 to 10.0.0.1, 3345 </a:t>
            </a:r>
          </a:p>
          <a:p>
            <a:pPr>
              <a:spcBef>
                <a:spcPct val="0"/>
              </a:spcBef>
              <a:buFontTx/>
              <a:buNone/>
            </a:pPr>
            <a:endParaRPr lang="en-US" altLang="en-US" sz="1800">
              <a:solidFill>
                <a:srgbClr val="000099"/>
              </a:solidFill>
              <a:latin typeface="Arial" charset="0"/>
            </a:endParaRPr>
          </a:p>
        </p:txBody>
      </p:sp>
      <p:sp>
        <p:nvSpPr>
          <p:cNvPr id="39964" name="Line 138"/>
          <p:cNvSpPr>
            <a:spLocks noChangeShapeType="1"/>
          </p:cNvSpPr>
          <p:nvPr/>
        </p:nvSpPr>
        <p:spPr bwMode="auto">
          <a:xfrm>
            <a:off x="1022350" y="42735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39965" name="Group 143"/>
          <p:cNvGrpSpPr>
            <a:grpSpLocks/>
          </p:cNvGrpSpPr>
          <p:nvPr/>
        </p:nvGrpSpPr>
        <p:grpSpPr bwMode="auto">
          <a:xfrm>
            <a:off x="4035425" y="4095750"/>
            <a:ext cx="587375" cy="323850"/>
            <a:chOff x="4396" y="1245"/>
            <a:chExt cx="672" cy="248"/>
          </a:xfrm>
        </p:grpSpPr>
        <p:sp>
          <p:nvSpPr>
            <p:cNvPr id="3997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3998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3998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39982" name="Group 147"/>
            <p:cNvGrpSpPr>
              <a:grpSpLocks/>
            </p:cNvGrpSpPr>
            <p:nvPr/>
          </p:nvGrpSpPr>
          <p:grpSpPr bwMode="auto">
            <a:xfrm>
              <a:off x="4530" y="1287"/>
              <a:ext cx="377" cy="75"/>
              <a:chOff x="2468" y="1332"/>
              <a:chExt cx="310" cy="60"/>
            </a:xfrm>
          </p:grpSpPr>
          <p:sp>
            <p:nvSpPr>
              <p:cNvPr id="39985" name="Freeform 1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86" name="Freeform 1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983" name="Line 150"/>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4" name="Line 15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966" name="Group 156"/>
          <p:cNvGrpSpPr>
            <a:grpSpLocks/>
          </p:cNvGrpSpPr>
          <p:nvPr/>
        </p:nvGrpSpPr>
        <p:grpSpPr bwMode="auto">
          <a:xfrm flipH="1">
            <a:off x="7529513" y="3311525"/>
            <a:ext cx="641350" cy="558800"/>
            <a:chOff x="-44" y="1473"/>
            <a:chExt cx="981" cy="1105"/>
          </a:xfrm>
        </p:grpSpPr>
        <p:pic>
          <p:nvPicPr>
            <p:cNvPr id="39977" name="Picture 15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8" name="Freeform 158"/>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9967" name="Group 159"/>
          <p:cNvGrpSpPr>
            <a:grpSpLocks/>
          </p:cNvGrpSpPr>
          <p:nvPr/>
        </p:nvGrpSpPr>
        <p:grpSpPr bwMode="auto">
          <a:xfrm flipH="1">
            <a:off x="7540625" y="4054475"/>
            <a:ext cx="641350" cy="558800"/>
            <a:chOff x="-44" y="1473"/>
            <a:chExt cx="981" cy="1105"/>
          </a:xfrm>
        </p:grpSpPr>
        <p:pic>
          <p:nvPicPr>
            <p:cNvPr id="39975" name="Picture 16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6" name="Freeform 161"/>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9968" name="Group 162"/>
          <p:cNvGrpSpPr>
            <a:grpSpLocks/>
          </p:cNvGrpSpPr>
          <p:nvPr/>
        </p:nvGrpSpPr>
        <p:grpSpPr bwMode="auto">
          <a:xfrm flipH="1">
            <a:off x="7548563" y="4808538"/>
            <a:ext cx="641350" cy="558800"/>
            <a:chOff x="-44" y="1473"/>
            <a:chExt cx="981" cy="1105"/>
          </a:xfrm>
        </p:grpSpPr>
        <p:pic>
          <p:nvPicPr>
            <p:cNvPr id="39973" name="Picture 16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4" name="Freeform 164"/>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39969" name="Line 32"/>
          <p:cNvSpPr>
            <a:spLocks noChangeShapeType="1"/>
          </p:cNvSpPr>
          <p:nvPr/>
        </p:nvSpPr>
        <p:spPr bwMode="auto">
          <a:xfrm>
            <a:off x="7386638" y="4238625"/>
            <a:ext cx="219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9" name="Rectangle 2"/>
          <p:cNvSpPr txBox="1">
            <a:spLocks noChangeArrowheads="1"/>
          </p:cNvSpPr>
          <p:nvPr/>
        </p:nvSpPr>
        <p:spPr bwMode="auto">
          <a:xfrm>
            <a:off x="685800" y="228600"/>
            <a:ext cx="815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rgbClr val="000099"/>
                </a:solidFill>
                <a:latin typeface="+mj-lt"/>
                <a:ea typeface="MS PGothic" pitchFamily="34" charset="-128"/>
                <a:cs typeface="ＭＳ Ｐゴシック" charset="0"/>
              </a:defRPr>
            </a:lvl1pPr>
            <a:lvl2pPr algn="ctr" rtl="0" eaLnBrk="0" fontAlgn="base" hangingPunct="0">
              <a:spcBef>
                <a:spcPct val="0"/>
              </a:spcBef>
              <a:spcAft>
                <a:spcPct val="0"/>
              </a:spcAft>
              <a:defRPr sz="4000">
                <a:solidFill>
                  <a:srgbClr val="000099"/>
                </a:solidFill>
                <a:latin typeface="Comic Sans MS" pitchFamily="66" charset="0"/>
                <a:ea typeface="MS PGothic" pitchFamily="34" charset="-128"/>
                <a:cs typeface="ＭＳ Ｐゴシック" charset="0"/>
              </a:defRPr>
            </a:lvl2pPr>
            <a:lvl3pPr algn="ctr" rtl="0" eaLnBrk="0" fontAlgn="base" hangingPunct="0">
              <a:spcBef>
                <a:spcPct val="0"/>
              </a:spcBef>
              <a:spcAft>
                <a:spcPct val="0"/>
              </a:spcAft>
              <a:defRPr sz="4000">
                <a:solidFill>
                  <a:srgbClr val="000099"/>
                </a:solidFill>
                <a:latin typeface="Comic Sans MS" pitchFamily="66" charset="0"/>
                <a:ea typeface="MS PGothic" pitchFamily="34" charset="-128"/>
                <a:cs typeface="ＭＳ Ｐゴシック" charset="0"/>
              </a:defRPr>
            </a:lvl3pPr>
            <a:lvl4pPr algn="ctr" rtl="0" eaLnBrk="0" fontAlgn="base" hangingPunct="0">
              <a:spcBef>
                <a:spcPct val="0"/>
              </a:spcBef>
              <a:spcAft>
                <a:spcPct val="0"/>
              </a:spcAft>
              <a:defRPr sz="4000">
                <a:solidFill>
                  <a:srgbClr val="000099"/>
                </a:solidFill>
                <a:latin typeface="Comic Sans MS" pitchFamily="66" charset="0"/>
                <a:ea typeface="MS PGothic" pitchFamily="34" charset="-128"/>
                <a:cs typeface="ＭＳ Ｐゴシック" charset="0"/>
              </a:defRPr>
            </a:lvl4pPr>
            <a:lvl5pPr algn="ctr" rtl="0" eaLnBrk="0" fontAlgn="base" hangingPunct="0">
              <a:spcBef>
                <a:spcPct val="0"/>
              </a:spcBef>
              <a:spcAft>
                <a:spcPct val="0"/>
              </a:spcAft>
              <a:defRPr sz="4000">
                <a:solidFill>
                  <a:srgbClr val="000099"/>
                </a:solidFill>
                <a:latin typeface="Comic Sans MS" pitchFamily="66" charset="0"/>
                <a:ea typeface="MS PGothic" pitchFamily="34" charset="-128"/>
                <a:cs typeface="ＭＳ Ｐゴシック" charset="0"/>
              </a:defRPr>
            </a:lvl5pPr>
            <a:lvl6pPr marL="457200" algn="ctr" rtl="0" eaLnBrk="0" fontAlgn="base" hangingPunct="0">
              <a:spcBef>
                <a:spcPct val="0"/>
              </a:spcBef>
              <a:spcAft>
                <a:spcPct val="0"/>
              </a:spcAft>
              <a:defRPr sz="4000">
                <a:solidFill>
                  <a:srgbClr val="000099"/>
                </a:solidFill>
                <a:latin typeface="Comic Sans MS" pitchFamily="66" charset="0"/>
              </a:defRPr>
            </a:lvl6pPr>
            <a:lvl7pPr marL="914400" algn="ctr" rtl="0" eaLnBrk="0" fontAlgn="base" hangingPunct="0">
              <a:spcBef>
                <a:spcPct val="0"/>
              </a:spcBef>
              <a:spcAft>
                <a:spcPct val="0"/>
              </a:spcAft>
              <a:defRPr sz="4000">
                <a:solidFill>
                  <a:srgbClr val="000099"/>
                </a:solidFill>
                <a:latin typeface="Comic Sans MS" pitchFamily="66" charset="0"/>
              </a:defRPr>
            </a:lvl7pPr>
            <a:lvl8pPr marL="1371600" algn="ctr" rtl="0" eaLnBrk="0" fontAlgn="base" hangingPunct="0">
              <a:spcBef>
                <a:spcPct val="0"/>
              </a:spcBef>
              <a:spcAft>
                <a:spcPct val="0"/>
              </a:spcAft>
              <a:defRPr sz="4000">
                <a:solidFill>
                  <a:srgbClr val="000099"/>
                </a:solidFill>
                <a:latin typeface="Comic Sans MS" pitchFamily="66" charset="0"/>
              </a:defRPr>
            </a:lvl8pPr>
            <a:lvl9pPr marL="1828800" algn="ctr" rtl="0" eaLnBrk="0" fontAlgn="base" hangingPunct="0">
              <a:spcBef>
                <a:spcPct val="0"/>
              </a:spcBef>
              <a:spcAft>
                <a:spcPct val="0"/>
              </a:spcAft>
              <a:defRPr sz="4000">
                <a:solidFill>
                  <a:srgbClr val="000099"/>
                </a:solidFill>
                <a:latin typeface="Comic Sans MS" pitchFamily="66" charset="0"/>
              </a:defRPr>
            </a:lvl9pPr>
          </a:lstStyle>
          <a:p>
            <a:pPr>
              <a:defRPr/>
            </a:pPr>
            <a:r>
              <a:rPr lang="en-US" altLang="en-US" sz="3600" kern="0" dirty="0" smtClean="0"/>
              <a:t>NAT (Network Address Translation)</a:t>
            </a:r>
            <a:br>
              <a:rPr lang="en-US" altLang="en-US" sz="3600" kern="0" dirty="0" smtClean="0"/>
            </a:br>
            <a:endParaRPr lang="en-US" altLang="en-US" sz="3600" kern="0" dirty="0" smtClean="0"/>
          </a:p>
        </p:txBody>
      </p:sp>
      <p:sp>
        <p:nvSpPr>
          <p:cNvPr id="123940" name="灯片编号占位符 8"/>
          <p:cNvSpPr>
            <a:spLocks noGrp="1"/>
          </p:cNvSpPr>
          <p:nvPr>
            <p:ph type="sldNum" sz="quarter" idx="4294967295"/>
          </p:nvPr>
        </p:nvSpPr>
        <p:spPr>
          <a:xfrm>
            <a:off x="6569075" y="6305550"/>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defRPr/>
            </a:pPr>
            <a:fld id="{CD0348E6-6BFD-314D-8563-06F9CA9A189C}" type="slidenum">
              <a:rPr lang="en-US" altLang="en-US" sz="1200"/>
              <a:pPr algn="ctr">
                <a:spcBef>
                  <a:spcPct val="0"/>
                </a:spcBef>
                <a:buFontTx/>
                <a:buNone/>
                <a:defRPr/>
              </a:pPr>
              <a:t>75</a:t>
            </a:fld>
            <a:endParaRPr lang="en-US" altLang="en-US" sz="1200" dirty="0"/>
          </a:p>
        </p:txBody>
      </p:sp>
      <p:sp>
        <p:nvSpPr>
          <p:cNvPr id="116"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339158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1000"/>
                                        <p:tgtEl>
                                          <p:spTgt spid="12"/>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33533"/>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33603"/>
                                        </p:tgtEl>
                                        <p:attrNameLst>
                                          <p:attrName>style.visibility</p:attrName>
                                        </p:attrNameLst>
                                      </p:cBhvr>
                                      <p:to>
                                        <p:strVal val="visible"/>
                                      </p:to>
                                    </p:set>
                                  </p:childTnLst>
                                  <p:subTnLst>
                                    <p:set>
                                      <p:cBhvr override="childStyle">
                                        <p:cTn dur="1" fill="hold" display="0" masterRel="nextClick" afterEffect="1"/>
                                        <p:tgtEl>
                                          <p:spTgt spid="233603"/>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233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33" grpId="0"/>
      <p:bldP spid="233603" grpId="0"/>
      <p:bldP spid="23360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AutoShape 2"/>
          <p:cNvSpPr>
            <a:spLocks noChangeArrowheads="1"/>
          </p:cNvSpPr>
          <p:nvPr/>
        </p:nvSpPr>
        <p:spPr bwMode="auto">
          <a:xfrm>
            <a:off x="4648200" y="3286125"/>
            <a:ext cx="4191000" cy="447675"/>
          </a:xfrm>
          <a:prstGeom prst="roundRect">
            <a:avLst>
              <a:gd name="adj" fmla="val 16667"/>
            </a:avLst>
          </a:prstGeom>
          <a:solidFill>
            <a:srgbClr val="FFFFCC"/>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eaLnBrk="1" hangingPunct="1">
              <a:spcBef>
                <a:spcPct val="0"/>
              </a:spcBef>
              <a:buFontTx/>
              <a:buNone/>
            </a:pPr>
            <a:r>
              <a:rPr lang="en-US" altLang="en-US" sz="2400"/>
              <a:t>No checksum operation</a:t>
            </a:r>
          </a:p>
        </p:txBody>
      </p:sp>
      <p:sp>
        <p:nvSpPr>
          <p:cNvPr id="41986" name="AutoShape 3"/>
          <p:cNvSpPr>
            <a:spLocks noChangeArrowheads="1"/>
          </p:cNvSpPr>
          <p:nvPr/>
        </p:nvSpPr>
        <p:spPr bwMode="auto">
          <a:xfrm>
            <a:off x="4648200" y="3962400"/>
            <a:ext cx="4191000" cy="447675"/>
          </a:xfrm>
          <a:prstGeom prst="roundRect">
            <a:avLst>
              <a:gd name="adj" fmla="val 16667"/>
            </a:avLst>
          </a:prstGeom>
          <a:solidFill>
            <a:srgbClr val="FFFFCC"/>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eaLnBrk="1" hangingPunct="1">
              <a:spcBef>
                <a:spcPct val="0"/>
              </a:spcBef>
              <a:buFontTx/>
              <a:buNone/>
            </a:pPr>
            <a:r>
              <a:rPr lang="en-US" altLang="en-US" sz="2400"/>
              <a:t>No fragmentation</a:t>
            </a:r>
          </a:p>
        </p:txBody>
      </p:sp>
      <p:sp>
        <p:nvSpPr>
          <p:cNvPr id="41987" name="AutoShape 4"/>
          <p:cNvSpPr>
            <a:spLocks noChangeArrowheads="1"/>
          </p:cNvSpPr>
          <p:nvPr/>
        </p:nvSpPr>
        <p:spPr bwMode="auto">
          <a:xfrm>
            <a:off x="4648200" y="1219200"/>
            <a:ext cx="4191000" cy="447675"/>
          </a:xfrm>
          <a:prstGeom prst="roundRect">
            <a:avLst>
              <a:gd name="adj" fmla="val 16667"/>
            </a:avLst>
          </a:prstGeom>
          <a:solidFill>
            <a:srgbClr val="FFFFCC"/>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eaLnBrk="1" hangingPunct="1">
              <a:spcBef>
                <a:spcPct val="0"/>
              </a:spcBef>
              <a:buFontTx/>
              <a:buNone/>
            </a:pPr>
            <a:r>
              <a:rPr lang="en-US" altLang="en-US" sz="2400"/>
              <a:t>Longer addressing space</a:t>
            </a:r>
          </a:p>
        </p:txBody>
      </p:sp>
      <p:sp>
        <p:nvSpPr>
          <p:cNvPr id="41988" name="AutoShape 5"/>
          <p:cNvSpPr>
            <a:spLocks noChangeArrowheads="1"/>
          </p:cNvSpPr>
          <p:nvPr/>
        </p:nvSpPr>
        <p:spPr bwMode="auto">
          <a:xfrm>
            <a:off x="4724400" y="1828800"/>
            <a:ext cx="4191000" cy="447675"/>
          </a:xfrm>
          <a:prstGeom prst="roundRect">
            <a:avLst>
              <a:gd name="adj" fmla="val 16667"/>
            </a:avLst>
          </a:prstGeom>
          <a:solidFill>
            <a:srgbClr val="FFFFCC"/>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eaLnBrk="1" hangingPunct="1">
              <a:spcBef>
                <a:spcPct val="0"/>
              </a:spcBef>
              <a:buFontTx/>
              <a:buNone/>
            </a:pPr>
            <a:r>
              <a:rPr lang="en-US" altLang="en-US" sz="2400"/>
              <a:t>Fix size IP Header</a:t>
            </a:r>
          </a:p>
        </p:txBody>
      </p:sp>
      <p:sp>
        <p:nvSpPr>
          <p:cNvPr id="125957" name="Rectangle 10"/>
          <p:cNvSpPr>
            <a:spLocks noGrp="1" noChangeArrowheads="1"/>
          </p:cNvSpPr>
          <p:nvPr>
            <p:ph type="title"/>
          </p:nvPr>
        </p:nvSpPr>
        <p:spPr>
          <a:xfrm>
            <a:off x="497114" y="39689"/>
            <a:ext cx="8382000" cy="1143000"/>
          </a:xfrm>
        </p:spPr>
        <p:txBody>
          <a:bodyPr/>
          <a:lstStyle/>
          <a:p>
            <a:pPr>
              <a:defRPr/>
            </a:pPr>
            <a:r>
              <a:rPr lang="en-US" altLang="en-US" dirty="0" smtClean="0">
                <a:ea typeface="MS PGothic" charset="-128"/>
                <a:cs typeface="ＭＳ Ｐゴシック" charset="-128"/>
              </a:rPr>
              <a:t>IPv6: </a:t>
            </a:r>
            <a:r>
              <a:rPr lang="en-US" altLang="en-US" smtClean="0">
                <a:ea typeface="MS PGothic" charset="-128"/>
                <a:cs typeface="ＭＳ Ｐゴシック" charset="-128"/>
              </a:rPr>
              <a:t>Simplified Design</a:t>
            </a:r>
            <a:endParaRPr lang="en-US" altLang="en-US" dirty="0">
              <a:ea typeface="MS PGothic" charset="-128"/>
              <a:cs typeface="ＭＳ Ｐゴシック" charset="-128"/>
            </a:endParaRPr>
          </a:p>
        </p:txBody>
      </p:sp>
      <p:sp>
        <p:nvSpPr>
          <p:cNvPr id="41990" name="Rectangle 12"/>
          <p:cNvSpPr>
            <a:spLocks noChangeArrowheads="1"/>
          </p:cNvSpPr>
          <p:nvPr/>
        </p:nvSpPr>
        <p:spPr bwMode="auto">
          <a:xfrm>
            <a:off x="3276600" y="5562600"/>
            <a:ext cx="5673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2400">
                <a:solidFill>
                  <a:srgbClr val="FF0000"/>
                </a:solidFill>
                <a:latin typeface="Times New Roman" charset="0"/>
              </a:rPr>
              <a:t>2001:0db8:85a3:0000:0000:8a2e:0370:7334 </a:t>
            </a:r>
          </a:p>
        </p:txBody>
      </p:sp>
      <p:sp>
        <p:nvSpPr>
          <p:cNvPr id="41991" name="AutoShape 4"/>
          <p:cNvSpPr>
            <a:spLocks noChangeArrowheads="1"/>
          </p:cNvSpPr>
          <p:nvPr/>
        </p:nvSpPr>
        <p:spPr bwMode="auto">
          <a:xfrm>
            <a:off x="4648200" y="2362200"/>
            <a:ext cx="4191000" cy="762000"/>
          </a:xfrm>
          <a:prstGeom prst="roundRect">
            <a:avLst>
              <a:gd name="adj" fmla="val 16667"/>
            </a:avLst>
          </a:prstGeom>
          <a:solidFill>
            <a:srgbClr val="FFFFCC"/>
          </a:soli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eaLnBrk="1" hangingPunct="1">
              <a:spcBef>
                <a:spcPct val="0"/>
              </a:spcBef>
              <a:buFontTx/>
              <a:buNone/>
            </a:pPr>
            <a:r>
              <a:rPr lang="en-US" altLang="en-US" sz="2400"/>
              <a:t>Can have one or more </a:t>
            </a:r>
          </a:p>
          <a:p>
            <a:pPr algn="ctr" eaLnBrk="1" hangingPunct="1">
              <a:spcBef>
                <a:spcPct val="0"/>
              </a:spcBef>
              <a:buFontTx/>
              <a:buNone/>
            </a:pPr>
            <a:r>
              <a:rPr lang="en-US" altLang="en-US" sz="2400">
                <a:solidFill>
                  <a:srgbClr val="FF0000"/>
                </a:solidFill>
              </a:rPr>
              <a:t>extension header </a:t>
            </a:r>
            <a:r>
              <a:rPr lang="en-US" altLang="en-US" sz="2400"/>
              <a:t>fields</a:t>
            </a:r>
          </a:p>
        </p:txBody>
      </p:sp>
      <p:sp>
        <p:nvSpPr>
          <p:cNvPr id="41992" name="TextBox 2"/>
          <p:cNvSpPr txBox="1">
            <a:spLocks noChangeArrowheads="1"/>
          </p:cNvSpPr>
          <p:nvPr/>
        </p:nvSpPr>
        <p:spPr bwMode="auto">
          <a:xfrm>
            <a:off x="4541838" y="4546600"/>
            <a:ext cx="42449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2000">
                <a:solidFill>
                  <a:srgbClr val="000090"/>
                </a:solidFill>
                <a:latin typeface="Times New Roman" charset="0"/>
              </a:rPr>
              <a:t>End hosts must perform </a:t>
            </a:r>
            <a:r>
              <a:rPr lang="en-US" altLang="en-US" sz="2000" i="1">
                <a:solidFill>
                  <a:srgbClr val="FF0000"/>
                </a:solidFill>
                <a:latin typeface="Times New Roman" charset="0"/>
              </a:rPr>
              <a:t>path MTU </a:t>
            </a:r>
          </a:p>
          <a:p>
            <a:pPr>
              <a:spcBef>
                <a:spcPct val="0"/>
              </a:spcBef>
              <a:buFontTx/>
              <a:buNone/>
            </a:pPr>
            <a:r>
              <a:rPr lang="en-US" altLang="en-US" sz="2000">
                <a:solidFill>
                  <a:srgbClr val="000090"/>
                </a:solidFill>
                <a:latin typeface="Times New Roman" charset="0"/>
              </a:rPr>
              <a:t>discovery (using ICMP) per destination </a:t>
            </a:r>
          </a:p>
          <a:p>
            <a:pPr>
              <a:spcBef>
                <a:spcPct val="0"/>
              </a:spcBef>
              <a:buFontTx/>
              <a:buNone/>
            </a:pPr>
            <a:r>
              <a:rPr lang="en-US" altLang="en-US" sz="2000">
                <a:solidFill>
                  <a:srgbClr val="000090"/>
                </a:solidFill>
                <a:latin typeface="Times New Roman" charset="0"/>
              </a:rPr>
              <a:t>before sending any data!</a:t>
            </a:r>
          </a:p>
        </p:txBody>
      </p:sp>
      <p:sp>
        <p:nvSpPr>
          <p:cNvPr id="41993" name="Rectangle 80"/>
          <p:cNvSpPr>
            <a:spLocks noChangeArrowheads="1"/>
          </p:cNvSpPr>
          <p:nvPr/>
        </p:nvSpPr>
        <p:spPr bwMode="auto">
          <a:xfrm>
            <a:off x="249238" y="1487488"/>
            <a:ext cx="4748212" cy="281781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41994" name="Rectangle 56"/>
          <p:cNvSpPr>
            <a:spLocks noChangeArrowheads="1"/>
          </p:cNvSpPr>
          <p:nvPr/>
        </p:nvSpPr>
        <p:spPr bwMode="auto">
          <a:xfrm>
            <a:off x="174625" y="1568450"/>
            <a:ext cx="4748213" cy="2817813"/>
          </a:xfrm>
          <a:prstGeom prst="rect">
            <a:avLst/>
          </a:prstGeom>
          <a:solidFill>
            <a:schemeClr val="bg1"/>
          </a:solidFill>
          <a:ln w="19050">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1800">
              <a:latin typeface="Arial" charset="0"/>
            </a:endParaRPr>
          </a:p>
        </p:txBody>
      </p:sp>
      <p:sp>
        <p:nvSpPr>
          <p:cNvPr id="41995" name="Line 60"/>
          <p:cNvSpPr>
            <a:spLocks noChangeShapeType="1"/>
          </p:cNvSpPr>
          <p:nvPr/>
        </p:nvSpPr>
        <p:spPr bwMode="auto">
          <a:xfrm>
            <a:off x="176213" y="1878013"/>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6" name="Line 61"/>
          <p:cNvSpPr>
            <a:spLocks noChangeShapeType="1"/>
          </p:cNvSpPr>
          <p:nvPr/>
        </p:nvSpPr>
        <p:spPr bwMode="auto">
          <a:xfrm>
            <a:off x="827088" y="1577975"/>
            <a:ext cx="0" cy="293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7" name="Line 63"/>
          <p:cNvSpPr>
            <a:spLocks noChangeShapeType="1"/>
          </p:cNvSpPr>
          <p:nvPr/>
        </p:nvSpPr>
        <p:spPr bwMode="auto">
          <a:xfrm>
            <a:off x="1516063" y="1574800"/>
            <a:ext cx="0" cy="293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8" name="Line 64"/>
          <p:cNvSpPr>
            <a:spLocks noChangeShapeType="1"/>
          </p:cNvSpPr>
          <p:nvPr/>
        </p:nvSpPr>
        <p:spPr bwMode="auto">
          <a:xfrm>
            <a:off x="2443163" y="1873250"/>
            <a:ext cx="0" cy="293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9" name="Line 65"/>
          <p:cNvSpPr>
            <a:spLocks noChangeShapeType="1"/>
          </p:cNvSpPr>
          <p:nvPr/>
        </p:nvSpPr>
        <p:spPr bwMode="auto">
          <a:xfrm>
            <a:off x="3589338" y="1876425"/>
            <a:ext cx="0" cy="293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0" name="Line 66"/>
          <p:cNvSpPr>
            <a:spLocks noChangeShapeType="1"/>
          </p:cNvSpPr>
          <p:nvPr/>
        </p:nvSpPr>
        <p:spPr bwMode="auto">
          <a:xfrm>
            <a:off x="163513" y="3398838"/>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67"/>
          <p:cNvSpPr>
            <a:spLocks noChangeShapeType="1"/>
          </p:cNvSpPr>
          <p:nvPr/>
        </p:nvSpPr>
        <p:spPr bwMode="auto">
          <a:xfrm>
            <a:off x="180975" y="2759075"/>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68"/>
          <p:cNvSpPr>
            <a:spLocks noChangeShapeType="1"/>
          </p:cNvSpPr>
          <p:nvPr/>
        </p:nvSpPr>
        <p:spPr bwMode="auto">
          <a:xfrm>
            <a:off x="166688" y="2176463"/>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Text Box 69"/>
          <p:cNvSpPr txBox="1">
            <a:spLocks noChangeArrowheads="1"/>
          </p:cNvSpPr>
          <p:nvPr/>
        </p:nvSpPr>
        <p:spPr bwMode="auto">
          <a:xfrm>
            <a:off x="2079625" y="366395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latin typeface="Arial" charset="0"/>
              </a:rPr>
              <a:t>data</a:t>
            </a:r>
          </a:p>
        </p:txBody>
      </p:sp>
      <p:sp>
        <p:nvSpPr>
          <p:cNvPr id="42004" name="Text Box 70"/>
          <p:cNvSpPr txBox="1">
            <a:spLocks noChangeArrowheads="1"/>
          </p:cNvSpPr>
          <p:nvPr/>
        </p:nvSpPr>
        <p:spPr bwMode="auto">
          <a:xfrm>
            <a:off x="1411288" y="2801938"/>
            <a:ext cx="21653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lnSpc>
                <a:spcPct val="85000"/>
              </a:lnSpc>
              <a:spcBef>
                <a:spcPct val="0"/>
              </a:spcBef>
              <a:buFontTx/>
              <a:buNone/>
            </a:pPr>
            <a:r>
              <a:rPr lang="en-US" altLang="en-US" sz="1800">
                <a:latin typeface="Arial" charset="0"/>
              </a:rPr>
              <a:t>destination address</a:t>
            </a:r>
          </a:p>
          <a:p>
            <a:pPr algn="ctr">
              <a:lnSpc>
                <a:spcPct val="85000"/>
              </a:lnSpc>
              <a:spcBef>
                <a:spcPct val="0"/>
              </a:spcBef>
              <a:buFontTx/>
              <a:buNone/>
            </a:pPr>
            <a:r>
              <a:rPr lang="en-US" altLang="en-US" sz="1800">
                <a:latin typeface="Arial" charset="0"/>
              </a:rPr>
              <a:t>(128 bits)</a:t>
            </a:r>
          </a:p>
        </p:txBody>
      </p:sp>
      <p:sp>
        <p:nvSpPr>
          <p:cNvPr id="42005" name="Text Box 71"/>
          <p:cNvSpPr txBox="1">
            <a:spLocks noChangeArrowheads="1"/>
          </p:cNvSpPr>
          <p:nvPr/>
        </p:nvSpPr>
        <p:spPr bwMode="auto">
          <a:xfrm>
            <a:off x="1576388" y="2195513"/>
            <a:ext cx="1746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lnSpc>
                <a:spcPct val="85000"/>
              </a:lnSpc>
              <a:spcBef>
                <a:spcPct val="0"/>
              </a:spcBef>
              <a:buFontTx/>
              <a:buNone/>
            </a:pPr>
            <a:r>
              <a:rPr lang="en-US" altLang="en-US" sz="1800">
                <a:latin typeface="Arial" charset="0"/>
              </a:rPr>
              <a:t>source address</a:t>
            </a:r>
          </a:p>
          <a:p>
            <a:pPr algn="ctr">
              <a:lnSpc>
                <a:spcPct val="85000"/>
              </a:lnSpc>
              <a:spcBef>
                <a:spcPct val="0"/>
              </a:spcBef>
              <a:buFontTx/>
              <a:buNone/>
            </a:pPr>
            <a:r>
              <a:rPr lang="en-US" altLang="en-US" sz="1800">
                <a:latin typeface="Arial" charset="0"/>
              </a:rPr>
              <a:t>(128 bits)</a:t>
            </a:r>
          </a:p>
        </p:txBody>
      </p:sp>
      <p:sp>
        <p:nvSpPr>
          <p:cNvPr id="42006" name="Text Box 72"/>
          <p:cNvSpPr txBox="1">
            <a:spLocks noChangeArrowheads="1"/>
          </p:cNvSpPr>
          <p:nvPr/>
        </p:nvSpPr>
        <p:spPr bwMode="auto">
          <a:xfrm>
            <a:off x="660400" y="1843088"/>
            <a:ext cx="1352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latin typeface="Arial" charset="0"/>
              </a:rPr>
              <a:t>payload len</a:t>
            </a:r>
          </a:p>
        </p:txBody>
      </p:sp>
      <p:sp>
        <p:nvSpPr>
          <p:cNvPr id="42007" name="Text Box 73"/>
          <p:cNvSpPr txBox="1">
            <a:spLocks noChangeArrowheads="1"/>
          </p:cNvSpPr>
          <p:nvPr/>
        </p:nvSpPr>
        <p:spPr bwMode="auto">
          <a:xfrm>
            <a:off x="2441575" y="1851025"/>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latin typeface="Arial" charset="0"/>
              </a:rPr>
              <a:t>next hdr</a:t>
            </a:r>
          </a:p>
        </p:txBody>
      </p:sp>
      <p:sp>
        <p:nvSpPr>
          <p:cNvPr id="42008" name="Text Box 74"/>
          <p:cNvSpPr txBox="1">
            <a:spLocks noChangeArrowheads="1"/>
          </p:cNvSpPr>
          <p:nvPr/>
        </p:nvSpPr>
        <p:spPr bwMode="auto">
          <a:xfrm>
            <a:off x="3697288" y="1836738"/>
            <a:ext cx="103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latin typeface="Arial" charset="0"/>
              </a:rPr>
              <a:t>hop limit</a:t>
            </a:r>
          </a:p>
        </p:txBody>
      </p:sp>
      <p:sp>
        <p:nvSpPr>
          <p:cNvPr id="42009" name="Text Box 75"/>
          <p:cNvSpPr txBox="1">
            <a:spLocks noChangeArrowheads="1"/>
          </p:cNvSpPr>
          <p:nvPr/>
        </p:nvSpPr>
        <p:spPr bwMode="auto">
          <a:xfrm>
            <a:off x="2566988" y="1543050"/>
            <a:ext cx="113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latin typeface="Arial" charset="0"/>
              </a:rPr>
              <a:t>flow label</a:t>
            </a:r>
          </a:p>
        </p:txBody>
      </p:sp>
      <p:sp>
        <p:nvSpPr>
          <p:cNvPr id="42010" name="Text Box 76"/>
          <p:cNvSpPr txBox="1">
            <a:spLocks noChangeArrowheads="1"/>
          </p:cNvSpPr>
          <p:nvPr/>
        </p:nvSpPr>
        <p:spPr bwMode="auto">
          <a:xfrm>
            <a:off x="946150" y="152876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latin typeface="Arial" charset="0"/>
              </a:rPr>
              <a:t>pri</a:t>
            </a:r>
          </a:p>
        </p:txBody>
      </p:sp>
      <p:sp>
        <p:nvSpPr>
          <p:cNvPr id="42011" name="Text Box 77"/>
          <p:cNvSpPr txBox="1">
            <a:spLocks noChangeArrowheads="1"/>
          </p:cNvSpPr>
          <p:nvPr/>
        </p:nvSpPr>
        <p:spPr bwMode="auto">
          <a:xfrm>
            <a:off x="239713" y="15367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latin typeface="Arial" charset="0"/>
              </a:rPr>
              <a:t>ver</a:t>
            </a:r>
          </a:p>
        </p:txBody>
      </p:sp>
      <p:sp>
        <p:nvSpPr>
          <p:cNvPr id="42012" name="Line 79"/>
          <p:cNvSpPr>
            <a:spLocks noChangeShapeType="1"/>
          </p:cNvSpPr>
          <p:nvPr/>
        </p:nvSpPr>
        <p:spPr bwMode="auto">
          <a:xfrm>
            <a:off x="152400" y="4624388"/>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013" name="Text Box 78"/>
          <p:cNvSpPr txBox="1">
            <a:spLocks noChangeArrowheads="1"/>
          </p:cNvSpPr>
          <p:nvPr/>
        </p:nvSpPr>
        <p:spPr bwMode="auto">
          <a:xfrm>
            <a:off x="2011363" y="4433888"/>
            <a:ext cx="85725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latin typeface="Arial" charset="0"/>
              </a:rPr>
              <a:t>32 bits</a:t>
            </a:r>
          </a:p>
        </p:txBody>
      </p:sp>
      <p:sp>
        <p:nvSpPr>
          <p:cNvPr id="125983" name="灯片编号占位符 2"/>
          <p:cNvSpPr>
            <a:spLocks noGrp="1"/>
          </p:cNvSpPr>
          <p:nvPr>
            <p:ph type="sldNum" sz="quarter" idx="4294967295"/>
          </p:nvPr>
        </p:nvSpPr>
        <p:spPr>
          <a:xfrm>
            <a:off x="6819900" y="6193971"/>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defRPr/>
            </a:pPr>
            <a:fld id="{47B59EEF-ADE9-5C47-B9C9-030A409C5F3E}" type="slidenum">
              <a:rPr lang="en-US" altLang="en-US" sz="1200"/>
              <a:pPr algn="ctr">
                <a:spcBef>
                  <a:spcPct val="0"/>
                </a:spcBef>
                <a:buFontTx/>
                <a:buNone/>
                <a:defRPr/>
              </a:pPr>
              <a:t>76</a:t>
            </a:fld>
            <a:endParaRPr lang="en-US" altLang="en-US" sz="1200"/>
          </a:p>
        </p:txBody>
      </p:sp>
      <p:sp>
        <p:nvSpPr>
          <p:cNvPr id="33"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8111758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a:xfrm>
            <a:off x="685800" y="304800"/>
            <a:ext cx="7772400" cy="990600"/>
          </a:xfrm>
        </p:spPr>
        <p:txBody>
          <a:bodyPr/>
          <a:lstStyle/>
          <a:p>
            <a:pPr>
              <a:defRPr/>
            </a:pPr>
            <a:r>
              <a:rPr lang="en-US" altLang="en-US" sz="3600" smtClean="0"/>
              <a:t> Virtual Circuit: Signaling Protocols</a:t>
            </a:r>
            <a:endParaRPr lang="en-US" altLang="en-US" smtClean="0"/>
          </a:p>
        </p:txBody>
      </p:sp>
      <p:sp>
        <p:nvSpPr>
          <p:cNvPr id="70661" name="Rectangle 3"/>
          <p:cNvSpPr>
            <a:spLocks noGrp="1" noChangeArrowheads="1"/>
          </p:cNvSpPr>
          <p:nvPr>
            <p:ph type="body" sz="half" idx="1"/>
          </p:nvPr>
        </p:nvSpPr>
        <p:spPr>
          <a:xfrm>
            <a:off x="762000" y="1219200"/>
            <a:ext cx="8001000" cy="1676400"/>
          </a:xfrm>
        </p:spPr>
        <p:txBody>
          <a:bodyPr/>
          <a:lstStyle/>
          <a:p>
            <a:pPr>
              <a:lnSpc>
                <a:spcPct val="90000"/>
              </a:lnSpc>
              <a:defRPr/>
            </a:pPr>
            <a:r>
              <a:rPr lang="en-US" altLang="en-US" sz="2000" smtClean="0"/>
              <a:t>used to setup, maintain  teardown VC</a:t>
            </a:r>
          </a:p>
          <a:p>
            <a:pPr>
              <a:lnSpc>
                <a:spcPct val="90000"/>
              </a:lnSpc>
              <a:defRPr/>
            </a:pPr>
            <a:r>
              <a:rPr lang="en-US" altLang="en-US" sz="2000" smtClean="0"/>
              <a:t>used in ATM, frame-relay, X.25</a:t>
            </a:r>
          </a:p>
          <a:p>
            <a:pPr>
              <a:lnSpc>
                <a:spcPct val="90000"/>
              </a:lnSpc>
              <a:defRPr/>
            </a:pPr>
            <a:r>
              <a:rPr lang="en-US" altLang="en-US" sz="2000" smtClean="0"/>
              <a:t>used in part of today</a:t>
            </a:r>
            <a:r>
              <a:rPr lang="ja-JP" altLang="en-US" sz="2000" smtClean="0"/>
              <a:t>’</a:t>
            </a:r>
            <a:r>
              <a:rPr lang="en-US" altLang="ja-JP" sz="2000" smtClean="0"/>
              <a:t>s Internet: </a:t>
            </a:r>
            <a:r>
              <a:rPr lang="en-US" altLang="ja-JP" sz="2000" smtClean="0">
                <a:solidFill>
                  <a:srgbClr val="FF0000"/>
                </a:solidFill>
              </a:rPr>
              <a:t>Multi-Protocol Label Switching  (MPLS)</a:t>
            </a:r>
            <a:r>
              <a:rPr lang="en-US" altLang="ja-JP" sz="2000" smtClean="0"/>
              <a:t>  operated at </a:t>
            </a:r>
            <a:r>
              <a:rPr lang="ja-JP" altLang="en-US" sz="2000" smtClean="0"/>
              <a:t>“</a:t>
            </a:r>
            <a:r>
              <a:rPr lang="en-US" altLang="ja-JP" sz="2000" smtClean="0"/>
              <a:t>layer  2+1/2</a:t>
            </a:r>
            <a:r>
              <a:rPr lang="ja-JP" altLang="en-US" sz="2000" smtClean="0"/>
              <a:t>”</a:t>
            </a:r>
            <a:r>
              <a:rPr lang="en-US" altLang="ja-JP" sz="2000" smtClean="0"/>
              <a:t> (between data link layer and network layer) for </a:t>
            </a:r>
            <a:r>
              <a:rPr lang="ja-JP" altLang="en-US" sz="2000" smtClean="0"/>
              <a:t>“</a:t>
            </a:r>
            <a:r>
              <a:rPr lang="en-US" altLang="ja-JP" sz="2000" smtClean="0"/>
              <a:t>traffic engineering</a:t>
            </a:r>
            <a:r>
              <a:rPr lang="ja-JP" altLang="en-US" sz="2000" smtClean="0"/>
              <a:t>”</a:t>
            </a:r>
            <a:r>
              <a:rPr lang="en-US" altLang="ja-JP" sz="2000" smtClean="0"/>
              <a:t> purpose</a:t>
            </a:r>
            <a:endParaRPr lang="en-US" altLang="en-US" sz="2000" smtClean="0"/>
          </a:p>
        </p:txBody>
      </p:sp>
      <p:grpSp>
        <p:nvGrpSpPr>
          <p:cNvPr id="56323" name="Group 172"/>
          <p:cNvGrpSpPr>
            <a:grpSpLocks/>
          </p:cNvGrpSpPr>
          <p:nvPr/>
        </p:nvGrpSpPr>
        <p:grpSpPr bwMode="auto">
          <a:xfrm>
            <a:off x="533400" y="3124200"/>
            <a:ext cx="8348663" cy="2817813"/>
            <a:chOff x="314" y="2171"/>
            <a:chExt cx="5259" cy="1775"/>
          </a:xfrm>
        </p:grpSpPr>
        <p:sp>
          <p:nvSpPr>
            <p:cNvPr id="56326" name="Freeform 4"/>
            <p:cNvSpPr>
              <a:spLocks/>
            </p:cNvSpPr>
            <p:nvPr/>
          </p:nvSpPr>
          <p:spPr bwMode="auto">
            <a:xfrm>
              <a:off x="2124" y="3013"/>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6327" name="Line 5"/>
            <p:cNvSpPr>
              <a:spLocks noChangeShapeType="1"/>
            </p:cNvSpPr>
            <p:nvPr/>
          </p:nvSpPr>
          <p:spPr bwMode="auto">
            <a:xfrm rot="5400000" flipV="1">
              <a:off x="1717" y="2851"/>
              <a:ext cx="4" cy="99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28" name="Freeform 6"/>
            <p:cNvSpPr>
              <a:spLocks/>
            </p:cNvSpPr>
            <p:nvPr/>
          </p:nvSpPr>
          <p:spPr bwMode="auto">
            <a:xfrm>
              <a:off x="2526" y="3198"/>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6329" name="Group 7"/>
            <p:cNvGrpSpPr>
              <a:grpSpLocks/>
            </p:cNvGrpSpPr>
            <p:nvPr/>
          </p:nvGrpSpPr>
          <p:grpSpPr bwMode="auto">
            <a:xfrm>
              <a:off x="2215" y="3308"/>
              <a:ext cx="316" cy="147"/>
              <a:chOff x="3600" y="219"/>
              <a:chExt cx="360" cy="175"/>
            </a:xfrm>
          </p:grpSpPr>
          <p:sp>
            <p:nvSpPr>
              <p:cNvPr id="56481" name="Oval 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482"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83"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84" name="Rectangle 1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6485"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6486" name="Group 13"/>
              <p:cNvGrpSpPr>
                <a:grpSpLocks/>
              </p:cNvGrpSpPr>
              <p:nvPr/>
            </p:nvGrpSpPr>
            <p:grpSpPr bwMode="auto">
              <a:xfrm>
                <a:off x="3686" y="244"/>
                <a:ext cx="177" cy="66"/>
                <a:chOff x="2848" y="848"/>
                <a:chExt cx="140" cy="98"/>
              </a:xfrm>
            </p:grpSpPr>
            <p:sp>
              <p:nvSpPr>
                <p:cNvPr id="56491"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92" name="Line 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93" name="Line 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487" name="Group 17"/>
              <p:cNvGrpSpPr>
                <a:grpSpLocks/>
              </p:cNvGrpSpPr>
              <p:nvPr/>
            </p:nvGrpSpPr>
            <p:grpSpPr bwMode="auto">
              <a:xfrm flipV="1">
                <a:off x="3686" y="243"/>
                <a:ext cx="177" cy="66"/>
                <a:chOff x="2848" y="848"/>
                <a:chExt cx="140" cy="98"/>
              </a:xfrm>
            </p:grpSpPr>
            <p:sp>
              <p:nvSpPr>
                <p:cNvPr id="56488" name="Line 1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89"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90" name="Line 2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6330" name="Group 21"/>
            <p:cNvGrpSpPr>
              <a:grpSpLocks/>
            </p:cNvGrpSpPr>
            <p:nvPr/>
          </p:nvGrpSpPr>
          <p:grpSpPr bwMode="auto">
            <a:xfrm>
              <a:off x="2437" y="3710"/>
              <a:ext cx="316" cy="147"/>
              <a:chOff x="3600" y="219"/>
              <a:chExt cx="360" cy="175"/>
            </a:xfrm>
          </p:grpSpPr>
          <p:sp>
            <p:nvSpPr>
              <p:cNvPr id="56468" name="Oval 2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469" name="Line 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70"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71" name="Rectangle 2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6472"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6473" name="Group 27"/>
              <p:cNvGrpSpPr>
                <a:grpSpLocks/>
              </p:cNvGrpSpPr>
              <p:nvPr/>
            </p:nvGrpSpPr>
            <p:grpSpPr bwMode="auto">
              <a:xfrm>
                <a:off x="3686" y="244"/>
                <a:ext cx="177" cy="66"/>
                <a:chOff x="2848" y="848"/>
                <a:chExt cx="140" cy="98"/>
              </a:xfrm>
            </p:grpSpPr>
            <p:sp>
              <p:nvSpPr>
                <p:cNvPr id="56478"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79" name="Line 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80" name="Line 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474" name="Group 31"/>
              <p:cNvGrpSpPr>
                <a:grpSpLocks/>
              </p:cNvGrpSpPr>
              <p:nvPr/>
            </p:nvGrpSpPr>
            <p:grpSpPr bwMode="auto">
              <a:xfrm flipV="1">
                <a:off x="3686" y="243"/>
                <a:ext cx="177" cy="66"/>
                <a:chOff x="2848" y="848"/>
                <a:chExt cx="140" cy="98"/>
              </a:xfrm>
            </p:grpSpPr>
            <p:sp>
              <p:nvSpPr>
                <p:cNvPr id="56475" name="Line 3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76"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77" name="Line 3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6331" name="Group 35"/>
            <p:cNvGrpSpPr>
              <a:grpSpLocks/>
            </p:cNvGrpSpPr>
            <p:nvPr/>
          </p:nvGrpSpPr>
          <p:grpSpPr bwMode="auto">
            <a:xfrm>
              <a:off x="2862" y="3116"/>
              <a:ext cx="316" cy="147"/>
              <a:chOff x="3600" y="219"/>
              <a:chExt cx="360" cy="175"/>
            </a:xfrm>
          </p:grpSpPr>
          <p:sp>
            <p:nvSpPr>
              <p:cNvPr id="56455" name="Oval 3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456" name="Line 3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57"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58" name="Rectangle 3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6459"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6460" name="Group 41"/>
              <p:cNvGrpSpPr>
                <a:grpSpLocks/>
              </p:cNvGrpSpPr>
              <p:nvPr/>
            </p:nvGrpSpPr>
            <p:grpSpPr bwMode="auto">
              <a:xfrm>
                <a:off x="3686" y="244"/>
                <a:ext cx="177" cy="66"/>
                <a:chOff x="2848" y="848"/>
                <a:chExt cx="140" cy="98"/>
              </a:xfrm>
            </p:grpSpPr>
            <p:sp>
              <p:nvSpPr>
                <p:cNvPr id="56465"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66" name="Line 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67" name="Line 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461" name="Group 45"/>
              <p:cNvGrpSpPr>
                <a:grpSpLocks/>
              </p:cNvGrpSpPr>
              <p:nvPr/>
            </p:nvGrpSpPr>
            <p:grpSpPr bwMode="auto">
              <a:xfrm flipV="1">
                <a:off x="3686" y="243"/>
                <a:ext cx="177" cy="66"/>
                <a:chOff x="2848" y="848"/>
                <a:chExt cx="140" cy="98"/>
              </a:xfrm>
            </p:grpSpPr>
            <p:sp>
              <p:nvSpPr>
                <p:cNvPr id="56462" name="Line 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63"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64" name="Line 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6332" name="Group 49"/>
            <p:cNvGrpSpPr>
              <a:grpSpLocks/>
            </p:cNvGrpSpPr>
            <p:nvPr/>
          </p:nvGrpSpPr>
          <p:grpSpPr bwMode="auto">
            <a:xfrm>
              <a:off x="2813" y="3535"/>
              <a:ext cx="315" cy="147"/>
              <a:chOff x="3600" y="219"/>
              <a:chExt cx="360" cy="175"/>
            </a:xfrm>
          </p:grpSpPr>
          <p:sp>
            <p:nvSpPr>
              <p:cNvPr id="56442"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443"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44"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45" name="Rectangle 5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6446"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6447" name="Group 55"/>
              <p:cNvGrpSpPr>
                <a:grpSpLocks/>
              </p:cNvGrpSpPr>
              <p:nvPr/>
            </p:nvGrpSpPr>
            <p:grpSpPr bwMode="auto">
              <a:xfrm>
                <a:off x="3686" y="244"/>
                <a:ext cx="177" cy="66"/>
                <a:chOff x="2848" y="848"/>
                <a:chExt cx="140" cy="98"/>
              </a:xfrm>
            </p:grpSpPr>
            <p:sp>
              <p:nvSpPr>
                <p:cNvPr id="56452"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53"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54"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448" name="Group 59"/>
              <p:cNvGrpSpPr>
                <a:grpSpLocks/>
              </p:cNvGrpSpPr>
              <p:nvPr/>
            </p:nvGrpSpPr>
            <p:grpSpPr bwMode="auto">
              <a:xfrm flipV="1">
                <a:off x="3686" y="243"/>
                <a:ext cx="177" cy="66"/>
                <a:chOff x="2848" y="848"/>
                <a:chExt cx="140" cy="98"/>
              </a:xfrm>
            </p:grpSpPr>
            <p:sp>
              <p:nvSpPr>
                <p:cNvPr id="56449"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50"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51"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6333" name="Group 63"/>
            <p:cNvGrpSpPr>
              <a:grpSpLocks/>
            </p:cNvGrpSpPr>
            <p:nvPr/>
          </p:nvGrpSpPr>
          <p:grpSpPr bwMode="auto">
            <a:xfrm>
              <a:off x="3213" y="3722"/>
              <a:ext cx="316" cy="147"/>
              <a:chOff x="3600" y="219"/>
              <a:chExt cx="360" cy="175"/>
            </a:xfrm>
          </p:grpSpPr>
          <p:sp>
            <p:nvSpPr>
              <p:cNvPr id="56429" name="Oval 6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430" name="Line 6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31"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32" name="Rectangle 6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6433"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6434" name="Group 69"/>
              <p:cNvGrpSpPr>
                <a:grpSpLocks/>
              </p:cNvGrpSpPr>
              <p:nvPr/>
            </p:nvGrpSpPr>
            <p:grpSpPr bwMode="auto">
              <a:xfrm>
                <a:off x="3686" y="244"/>
                <a:ext cx="177" cy="66"/>
                <a:chOff x="2848" y="848"/>
                <a:chExt cx="140" cy="98"/>
              </a:xfrm>
            </p:grpSpPr>
            <p:sp>
              <p:nvSpPr>
                <p:cNvPr id="56439"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40" name="Line 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41" name="Line 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435" name="Group 73"/>
              <p:cNvGrpSpPr>
                <a:grpSpLocks/>
              </p:cNvGrpSpPr>
              <p:nvPr/>
            </p:nvGrpSpPr>
            <p:grpSpPr bwMode="auto">
              <a:xfrm flipV="1">
                <a:off x="3686" y="243"/>
                <a:ext cx="177" cy="66"/>
                <a:chOff x="2848" y="848"/>
                <a:chExt cx="140" cy="98"/>
              </a:xfrm>
            </p:grpSpPr>
            <p:sp>
              <p:nvSpPr>
                <p:cNvPr id="56436" name="Line 7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37"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38" name="Line 7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6334" name="Group 77"/>
            <p:cNvGrpSpPr>
              <a:grpSpLocks/>
            </p:cNvGrpSpPr>
            <p:nvPr/>
          </p:nvGrpSpPr>
          <p:grpSpPr bwMode="auto">
            <a:xfrm>
              <a:off x="3493" y="3309"/>
              <a:ext cx="316" cy="147"/>
              <a:chOff x="3600" y="219"/>
              <a:chExt cx="360" cy="175"/>
            </a:xfrm>
          </p:grpSpPr>
          <p:sp>
            <p:nvSpPr>
              <p:cNvPr id="56416" name="Oval 7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417" name="Line 7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18"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19" name="Rectangle 8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6420"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6421" name="Group 83"/>
              <p:cNvGrpSpPr>
                <a:grpSpLocks/>
              </p:cNvGrpSpPr>
              <p:nvPr/>
            </p:nvGrpSpPr>
            <p:grpSpPr bwMode="auto">
              <a:xfrm>
                <a:off x="3686" y="244"/>
                <a:ext cx="177" cy="66"/>
                <a:chOff x="2848" y="848"/>
                <a:chExt cx="140" cy="98"/>
              </a:xfrm>
            </p:grpSpPr>
            <p:sp>
              <p:nvSpPr>
                <p:cNvPr id="56426"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27" name="Line 8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28" name="Line 8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422" name="Group 87"/>
              <p:cNvGrpSpPr>
                <a:grpSpLocks/>
              </p:cNvGrpSpPr>
              <p:nvPr/>
            </p:nvGrpSpPr>
            <p:grpSpPr bwMode="auto">
              <a:xfrm flipV="1">
                <a:off x="3686" y="243"/>
                <a:ext cx="177" cy="66"/>
                <a:chOff x="2848" y="848"/>
                <a:chExt cx="140" cy="98"/>
              </a:xfrm>
            </p:grpSpPr>
            <p:sp>
              <p:nvSpPr>
                <p:cNvPr id="56423" name="Line 8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24"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25" name="Line 9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6335" name="Group 91"/>
            <p:cNvGrpSpPr>
              <a:grpSpLocks/>
            </p:cNvGrpSpPr>
            <p:nvPr/>
          </p:nvGrpSpPr>
          <p:grpSpPr bwMode="auto">
            <a:xfrm>
              <a:off x="314" y="2171"/>
              <a:ext cx="987" cy="1252"/>
              <a:chOff x="2366" y="929"/>
              <a:chExt cx="987" cy="1252"/>
            </a:xfrm>
          </p:grpSpPr>
          <p:graphicFrame>
            <p:nvGraphicFramePr>
              <p:cNvPr id="56406" name="Object 92"/>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299072"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6407" name="Group 93"/>
              <p:cNvGrpSpPr>
                <a:grpSpLocks/>
              </p:cNvGrpSpPr>
              <p:nvPr/>
            </p:nvGrpSpPr>
            <p:grpSpPr bwMode="auto">
              <a:xfrm>
                <a:off x="2366" y="1145"/>
                <a:ext cx="987" cy="1036"/>
                <a:chOff x="2956" y="969"/>
                <a:chExt cx="513" cy="529"/>
              </a:xfrm>
            </p:grpSpPr>
            <p:sp>
              <p:nvSpPr>
                <p:cNvPr id="56408" name="Rectangle 94"/>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409" name="Rectangle 95"/>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410" name="Rectangle 96"/>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411" name="Text Box 97"/>
                <p:cNvSpPr txBox="1">
                  <a:spLocks noChangeArrowheads="1"/>
                </p:cNvSpPr>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2000"/>
                    <a:t>application</a:t>
                  </a:r>
                </a:p>
                <a:p>
                  <a:pPr algn="ctr">
                    <a:spcBef>
                      <a:spcPct val="0"/>
                    </a:spcBef>
                    <a:buFontTx/>
                    <a:buNone/>
                  </a:pPr>
                  <a:r>
                    <a:rPr lang="en-US" altLang="en-US" sz="2000"/>
                    <a:t>transport</a:t>
                  </a:r>
                </a:p>
                <a:p>
                  <a:pPr algn="ctr">
                    <a:spcBef>
                      <a:spcPct val="0"/>
                    </a:spcBef>
                    <a:buFontTx/>
                    <a:buNone/>
                  </a:pPr>
                  <a:r>
                    <a:rPr lang="en-US" altLang="en-US" sz="2000">
                      <a:solidFill>
                        <a:schemeClr val="bg1"/>
                      </a:solidFill>
                    </a:rPr>
                    <a:t>network</a:t>
                  </a:r>
                  <a:endParaRPr lang="en-US" altLang="en-US" sz="2000"/>
                </a:p>
                <a:p>
                  <a:pPr algn="ctr">
                    <a:spcBef>
                      <a:spcPct val="0"/>
                    </a:spcBef>
                    <a:buFontTx/>
                    <a:buNone/>
                  </a:pPr>
                  <a:r>
                    <a:rPr lang="en-US" altLang="en-US" sz="2000"/>
                    <a:t>data link</a:t>
                  </a:r>
                </a:p>
                <a:p>
                  <a:pPr algn="ctr">
                    <a:spcBef>
                      <a:spcPct val="0"/>
                    </a:spcBef>
                    <a:buFontTx/>
                    <a:buNone/>
                  </a:pPr>
                  <a:r>
                    <a:rPr lang="en-US" altLang="en-US" sz="2000"/>
                    <a:t>physical</a:t>
                  </a:r>
                  <a:endParaRPr lang="en-US" altLang="en-US" sz="2000">
                    <a:latin typeface="Times New Roman" charset="0"/>
                  </a:endParaRPr>
                </a:p>
              </p:txBody>
            </p:sp>
            <p:sp>
              <p:nvSpPr>
                <p:cNvPr id="56412" name="Line 98"/>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13" name="Line 99"/>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14" name="Line 100"/>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15" name="Line 101"/>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6336" name="Freeform 102"/>
            <p:cNvSpPr>
              <a:spLocks/>
            </p:cNvSpPr>
            <p:nvPr/>
          </p:nvSpPr>
          <p:spPr bwMode="auto">
            <a:xfrm>
              <a:off x="3182" y="3194"/>
              <a:ext cx="318" cy="194"/>
            </a:xfrm>
            <a:custGeom>
              <a:avLst/>
              <a:gdLst>
                <a:gd name="T0" fmla="*/ 0 w 318"/>
                <a:gd name="T1" fmla="*/ 0 h 194"/>
                <a:gd name="T2" fmla="*/ 318 w 318"/>
                <a:gd name="T3" fmla="*/ 194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337" name="Freeform 103"/>
            <p:cNvSpPr>
              <a:spLocks/>
            </p:cNvSpPr>
            <p:nvPr/>
          </p:nvSpPr>
          <p:spPr bwMode="auto">
            <a:xfrm>
              <a:off x="2511" y="3441"/>
              <a:ext cx="303" cy="150"/>
            </a:xfrm>
            <a:custGeom>
              <a:avLst/>
              <a:gdLst>
                <a:gd name="T0" fmla="*/ 0 w 294"/>
                <a:gd name="T1" fmla="*/ 0 h 174"/>
                <a:gd name="T2" fmla="*/ 663 w 294"/>
                <a:gd name="T3" fmla="*/ 3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338" name="Freeform 104"/>
            <p:cNvSpPr>
              <a:spLocks/>
            </p:cNvSpPr>
            <p:nvPr/>
          </p:nvSpPr>
          <p:spPr bwMode="auto">
            <a:xfrm>
              <a:off x="3108" y="3426"/>
              <a:ext cx="396" cy="156"/>
            </a:xfrm>
            <a:custGeom>
              <a:avLst/>
              <a:gdLst>
                <a:gd name="T0" fmla="*/ 0 w 378"/>
                <a:gd name="T1" fmla="*/ 10 h 174"/>
                <a:gd name="T2" fmla="*/ 1333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339" name="Freeform 105"/>
            <p:cNvSpPr>
              <a:spLocks/>
            </p:cNvSpPr>
            <p:nvPr/>
          </p:nvSpPr>
          <p:spPr bwMode="auto">
            <a:xfrm>
              <a:off x="3528" y="3460"/>
              <a:ext cx="130" cy="320"/>
            </a:xfrm>
            <a:custGeom>
              <a:avLst/>
              <a:gdLst>
                <a:gd name="T0" fmla="*/ 0 w 118"/>
                <a:gd name="T1" fmla="*/ 1 h 500"/>
                <a:gd name="T2" fmla="*/ 162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340" name="Freeform 106"/>
            <p:cNvSpPr>
              <a:spLocks/>
            </p:cNvSpPr>
            <p:nvPr/>
          </p:nvSpPr>
          <p:spPr bwMode="auto">
            <a:xfrm>
              <a:off x="2750" y="3796"/>
              <a:ext cx="464" cy="47"/>
            </a:xfrm>
            <a:custGeom>
              <a:avLst/>
              <a:gdLst>
                <a:gd name="T0" fmla="*/ 166802 w 370"/>
                <a:gd name="T1" fmla="*/ 10237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341" name="Freeform 107"/>
            <p:cNvSpPr>
              <a:spLocks/>
            </p:cNvSpPr>
            <p:nvPr/>
          </p:nvSpPr>
          <p:spPr bwMode="auto">
            <a:xfrm>
              <a:off x="2412" y="3456"/>
              <a:ext cx="122" cy="268"/>
            </a:xfrm>
            <a:custGeom>
              <a:avLst/>
              <a:gdLst>
                <a:gd name="T0" fmla="*/ 1 w 176"/>
                <a:gd name="T1" fmla="*/ 1 h 412"/>
                <a:gd name="T2" fmla="*/ 1 w 176"/>
                <a:gd name="T3" fmla="*/ 1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6342" name="Group 108"/>
            <p:cNvGrpSpPr>
              <a:grpSpLocks/>
            </p:cNvGrpSpPr>
            <p:nvPr/>
          </p:nvGrpSpPr>
          <p:grpSpPr bwMode="auto">
            <a:xfrm>
              <a:off x="4586" y="2279"/>
              <a:ext cx="987" cy="1252"/>
              <a:chOff x="2366" y="929"/>
              <a:chExt cx="987" cy="1252"/>
            </a:xfrm>
          </p:grpSpPr>
          <p:graphicFrame>
            <p:nvGraphicFramePr>
              <p:cNvPr id="56396" name="Object 109"/>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299073"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6397" name="Group 110"/>
              <p:cNvGrpSpPr>
                <a:grpSpLocks/>
              </p:cNvGrpSpPr>
              <p:nvPr/>
            </p:nvGrpSpPr>
            <p:grpSpPr bwMode="auto">
              <a:xfrm>
                <a:off x="2366" y="1145"/>
                <a:ext cx="987" cy="1036"/>
                <a:chOff x="2956" y="969"/>
                <a:chExt cx="513" cy="529"/>
              </a:xfrm>
            </p:grpSpPr>
            <p:sp>
              <p:nvSpPr>
                <p:cNvPr id="56398" name="Rectangle 111"/>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399" name="Rectangle 1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400" name="Rectangle 113"/>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401" name="Text Box 114"/>
                <p:cNvSpPr txBox="1">
                  <a:spLocks noChangeArrowheads="1"/>
                </p:cNvSpPr>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2000"/>
                    <a:t>application</a:t>
                  </a:r>
                </a:p>
                <a:p>
                  <a:pPr algn="ctr">
                    <a:spcBef>
                      <a:spcPct val="0"/>
                    </a:spcBef>
                    <a:buFontTx/>
                    <a:buNone/>
                  </a:pPr>
                  <a:r>
                    <a:rPr lang="en-US" altLang="en-US" sz="2000"/>
                    <a:t>transport</a:t>
                  </a:r>
                </a:p>
                <a:p>
                  <a:pPr algn="ctr">
                    <a:spcBef>
                      <a:spcPct val="0"/>
                    </a:spcBef>
                    <a:buFontTx/>
                    <a:buNone/>
                  </a:pPr>
                  <a:r>
                    <a:rPr lang="en-US" altLang="en-US" sz="2000">
                      <a:solidFill>
                        <a:schemeClr val="bg1"/>
                      </a:solidFill>
                    </a:rPr>
                    <a:t>network</a:t>
                  </a:r>
                  <a:endParaRPr lang="en-US" altLang="en-US" sz="2000"/>
                </a:p>
                <a:p>
                  <a:pPr algn="ctr">
                    <a:spcBef>
                      <a:spcPct val="0"/>
                    </a:spcBef>
                    <a:buFontTx/>
                    <a:buNone/>
                  </a:pPr>
                  <a:r>
                    <a:rPr lang="en-US" altLang="en-US" sz="2000"/>
                    <a:t>data link</a:t>
                  </a:r>
                </a:p>
                <a:p>
                  <a:pPr algn="ctr">
                    <a:spcBef>
                      <a:spcPct val="0"/>
                    </a:spcBef>
                    <a:buFontTx/>
                    <a:buNone/>
                  </a:pPr>
                  <a:r>
                    <a:rPr lang="en-US" altLang="en-US" sz="2000"/>
                    <a:t>physical</a:t>
                  </a:r>
                  <a:endParaRPr lang="en-US" altLang="en-US" sz="2000">
                    <a:latin typeface="Times New Roman" charset="0"/>
                  </a:endParaRPr>
                </a:p>
              </p:txBody>
            </p:sp>
            <p:sp>
              <p:nvSpPr>
                <p:cNvPr id="56402" name="Line 115"/>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03" name="Line 116"/>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04" name="Line 117"/>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405" name="Line 118"/>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6343" name="Line 119"/>
            <p:cNvSpPr>
              <a:spLocks noChangeShapeType="1"/>
            </p:cNvSpPr>
            <p:nvPr/>
          </p:nvSpPr>
          <p:spPr bwMode="auto">
            <a:xfrm rot="-5400000" flipH="1" flipV="1">
              <a:off x="4234" y="2966"/>
              <a:ext cx="4" cy="8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4" name="Text Box 120"/>
            <p:cNvSpPr txBox="1">
              <a:spLocks noChangeArrowheads="1"/>
            </p:cNvSpPr>
            <p:nvPr/>
          </p:nvSpPr>
          <p:spPr bwMode="auto">
            <a:xfrm>
              <a:off x="1214" y="2930"/>
              <a:ext cx="10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solidFill>
                    <a:srgbClr val="FF0000"/>
                  </a:solidFill>
                </a:rPr>
                <a:t>1. Initiate call</a:t>
              </a:r>
              <a:endParaRPr lang="en-US" altLang="en-US" sz="2400">
                <a:latin typeface="Times New Roman" charset="0"/>
              </a:endParaRPr>
            </a:p>
          </p:txBody>
        </p:sp>
        <p:sp>
          <p:nvSpPr>
            <p:cNvPr id="56345" name="Freeform 121"/>
            <p:cNvSpPr>
              <a:spLocks/>
            </p:cNvSpPr>
            <p:nvPr/>
          </p:nvSpPr>
          <p:spPr bwMode="auto">
            <a:xfrm>
              <a:off x="1296" y="3150"/>
              <a:ext cx="3342" cy="543"/>
            </a:xfrm>
            <a:custGeom>
              <a:avLst/>
              <a:gdLst>
                <a:gd name="T0" fmla="*/ 0 w 3342"/>
                <a:gd name="T1" fmla="*/ 0 h 543"/>
                <a:gd name="T2" fmla="*/ 3 w 3342"/>
                <a:gd name="T3" fmla="*/ 234 h 543"/>
                <a:gd name="T4" fmla="*/ 939 w 3342"/>
                <a:gd name="T5" fmla="*/ 234 h 543"/>
                <a:gd name="T6" fmla="*/ 1617 w 3342"/>
                <a:gd name="T7" fmla="*/ 543 h 543"/>
                <a:gd name="T8" fmla="*/ 1818 w 3342"/>
                <a:gd name="T9" fmla="*/ 543 h 543"/>
                <a:gd name="T10" fmla="*/ 2364 w 3342"/>
                <a:gd name="T11" fmla="*/ 300 h 543"/>
                <a:gd name="T12" fmla="*/ 3342 w 3342"/>
                <a:gd name="T13" fmla="*/ 306 h 543"/>
                <a:gd name="T14" fmla="*/ 3336 w 3342"/>
                <a:gd name="T15" fmla="*/ 12 h 543"/>
                <a:gd name="T16" fmla="*/ 0 60000 65536"/>
                <a:gd name="T17" fmla="*/ 0 60000 65536"/>
                <a:gd name="T18" fmla="*/ 0 60000 65536"/>
                <a:gd name="T19" fmla="*/ 0 60000 65536"/>
                <a:gd name="T20" fmla="*/ 0 60000 65536"/>
                <a:gd name="T21" fmla="*/ 0 60000 65536"/>
                <a:gd name="T22" fmla="*/ 0 60000 65536"/>
                <a:gd name="T23" fmla="*/ 0 60000 65536"/>
                <a:gd name="T24" fmla="*/ 0 w 3342"/>
                <a:gd name="T25" fmla="*/ 0 h 543"/>
                <a:gd name="T26" fmla="*/ 3342 w 334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2" h="543">
                  <a:moveTo>
                    <a:pt x="0" y="0"/>
                  </a:moveTo>
                  <a:lnTo>
                    <a:pt x="3" y="234"/>
                  </a:lnTo>
                  <a:lnTo>
                    <a:pt x="939" y="234"/>
                  </a:lnTo>
                  <a:lnTo>
                    <a:pt x="1617" y="543"/>
                  </a:lnTo>
                  <a:lnTo>
                    <a:pt x="1818" y="543"/>
                  </a:lnTo>
                  <a:lnTo>
                    <a:pt x="2364" y="300"/>
                  </a:lnTo>
                  <a:lnTo>
                    <a:pt x="3342" y="306"/>
                  </a:lnTo>
                  <a:lnTo>
                    <a:pt x="3336" y="12"/>
                  </a:ln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346" name="Text Box 122"/>
            <p:cNvSpPr txBox="1">
              <a:spLocks noChangeArrowheads="1"/>
            </p:cNvSpPr>
            <p:nvPr/>
          </p:nvSpPr>
          <p:spPr bwMode="auto">
            <a:xfrm>
              <a:off x="3557" y="2972"/>
              <a:ext cx="11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solidFill>
                    <a:srgbClr val="FF0000"/>
                  </a:solidFill>
                </a:rPr>
                <a:t>2. incoming call</a:t>
              </a:r>
              <a:endParaRPr lang="en-US" altLang="en-US" sz="2400">
                <a:latin typeface="Times New Roman" charset="0"/>
              </a:endParaRPr>
            </a:p>
          </p:txBody>
        </p:sp>
        <p:sp>
          <p:nvSpPr>
            <p:cNvPr id="56347" name="Text Box 123"/>
            <p:cNvSpPr txBox="1">
              <a:spLocks noChangeArrowheads="1"/>
            </p:cNvSpPr>
            <p:nvPr/>
          </p:nvSpPr>
          <p:spPr bwMode="auto">
            <a:xfrm>
              <a:off x="3634" y="2762"/>
              <a:ext cx="10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solidFill>
                    <a:srgbClr val="FF0000"/>
                  </a:solidFill>
                </a:rPr>
                <a:t>3. Accept call</a:t>
              </a:r>
              <a:endParaRPr lang="en-US" altLang="en-US" sz="2400">
                <a:latin typeface="Times New Roman" charset="0"/>
              </a:endParaRPr>
            </a:p>
          </p:txBody>
        </p:sp>
        <p:sp>
          <p:nvSpPr>
            <p:cNvPr id="56348" name="Freeform 124"/>
            <p:cNvSpPr>
              <a:spLocks/>
            </p:cNvSpPr>
            <p:nvPr/>
          </p:nvSpPr>
          <p:spPr bwMode="auto">
            <a:xfrm>
              <a:off x="1362" y="2928"/>
              <a:ext cx="3186" cy="708"/>
            </a:xfrm>
            <a:custGeom>
              <a:avLst/>
              <a:gdLst>
                <a:gd name="T0" fmla="*/ 0 w 3186"/>
                <a:gd name="T1" fmla="*/ 12 h 708"/>
                <a:gd name="T2" fmla="*/ 0 w 3186"/>
                <a:gd name="T3" fmla="*/ 381 h 708"/>
                <a:gd name="T4" fmla="*/ 882 w 3186"/>
                <a:gd name="T5" fmla="*/ 384 h 708"/>
                <a:gd name="T6" fmla="*/ 1551 w 3186"/>
                <a:gd name="T7" fmla="*/ 708 h 708"/>
                <a:gd name="T8" fmla="*/ 1742 w 3186"/>
                <a:gd name="T9" fmla="*/ 708 h 708"/>
                <a:gd name="T10" fmla="*/ 2273 w 3186"/>
                <a:gd name="T11" fmla="*/ 476 h 708"/>
                <a:gd name="T12" fmla="*/ 3186 w 3186"/>
                <a:gd name="T13" fmla="*/ 470 h 708"/>
                <a:gd name="T14" fmla="*/ 3180 w 3186"/>
                <a:gd name="T15" fmla="*/ 0 h 708"/>
                <a:gd name="T16" fmla="*/ 0 60000 65536"/>
                <a:gd name="T17" fmla="*/ 0 60000 65536"/>
                <a:gd name="T18" fmla="*/ 0 60000 65536"/>
                <a:gd name="T19" fmla="*/ 0 60000 65536"/>
                <a:gd name="T20" fmla="*/ 0 60000 65536"/>
                <a:gd name="T21" fmla="*/ 0 60000 65536"/>
                <a:gd name="T22" fmla="*/ 0 60000 65536"/>
                <a:gd name="T23" fmla="*/ 0 60000 65536"/>
                <a:gd name="T24" fmla="*/ 0 w 3186"/>
                <a:gd name="T25" fmla="*/ 0 h 708"/>
                <a:gd name="T26" fmla="*/ 3186 w 3186"/>
                <a:gd name="T27" fmla="*/ 708 h 7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6" h="708">
                  <a:moveTo>
                    <a:pt x="0" y="12"/>
                  </a:moveTo>
                  <a:lnTo>
                    <a:pt x="0" y="381"/>
                  </a:lnTo>
                  <a:lnTo>
                    <a:pt x="882" y="384"/>
                  </a:lnTo>
                  <a:lnTo>
                    <a:pt x="1551" y="708"/>
                  </a:lnTo>
                  <a:lnTo>
                    <a:pt x="1742" y="708"/>
                  </a:lnTo>
                  <a:lnTo>
                    <a:pt x="2273" y="476"/>
                  </a:lnTo>
                  <a:lnTo>
                    <a:pt x="3186" y="470"/>
                  </a:lnTo>
                  <a:lnTo>
                    <a:pt x="3180" y="0"/>
                  </a:lnTo>
                </a:path>
              </a:pathLst>
            </a:custGeom>
            <a:noFill/>
            <a:ln w="28575" cap="flat" cmpd="sng">
              <a:solidFill>
                <a:srgbClr val="FF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349" name="Text Box 125"/>
            <p:cNvSpPr txBox="1">
              <a:spLocks noChangeArrowheads="1"/>
            </p:cNvSpPr>
            <p:nvPr/>
          </p:nvSpPr>
          <p:spPr bwMode="auto">
            <a:xfrm>
              <a:off x="1192" y="2750"/>
              <a:ext cx="12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solidFill>
                    <a:srgbClr val="FF0000"/>
                  </a:solidFill>
                </a:rPr>
                <a:t>4. Call connected</a:t>
              </a:r>
              <a:endParaRPr lang="en-US" altLang="en-US" sz="2400">
                <a:latin typeface="Times New Roman" charset="0"/>
              </a:endParaRPr>
            </a:p>
          </p:txBody>
        </p:sp>
        <p:sp>
          <p:nvSpPr>
            <p:cNvPr id="56350" name="Text Box 126"/>
            <p:cNvSpPr txBox="1">
              <a:spLocks noChangeArrowheads="1"/>
            </p:cNvSpPr>
            <p:nvPr/>
          </p:nvSpPr>
          <p:spPr bwMode="auto">
            <a:xfrm>
              <a:off x="1211" y="2558"/>
              <a:ext cx="14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solidFill>
                    <a:schemeClr val="accent2"/>
                  </a:solidFill>
                </a:rPr>
                <a:t>5. Data flow begins</a:t>
              </a:r>
              <a:endParaRPr lang="en-US" altLang="en-US" sz="2400">
                <a:latin typeface="Times New Roman" charset="0"/>
              </a:endParaRPr>
            </a:p>
          </p:txBody>
        </p:sp>
        <p:sp>
          <p:nvSpPr>
            <p:cNvPr id="56351" name="Text Box 127"/>
            <p:cNvSpPr txBox="1">
              <a:spLocks noChangeArrowheads="1"/>
            </p:cNvSpPr>
            <p:nvPr/>
          </p:nvSpPr>
          <p:spPr bwMode="auto">
            <a:xfrm>
              <a:off x="3530" y="2528"/>
              <a:ext cx="113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1800">
                  <a:solidFill>
                    <a:schemeClr val="accent2"/>
                  </a:solidFill>
                </a:rPr>
                <a:t>6. Receive data</a:t>
              </a:r>
              <a:endParaRPr lang="en-US" altLang="en-US" sz="2400">
                <a:latin typeface="Times New Roman" charset="0"/>
              </a:endParaRPr>
            </a:p>
          </p:txBody>
        </p:sp>
        <p:sp>
          <p:nvSpPr>
            <p:cNvPr id="56352" name="Freeform 128"/>
            <p:cNvSpPr>
              <a:spLocks/>
            </p:cNvSpPr>
            <p:nvPr/>
          </p:nvSpPr>
          <p:spPr bwMode="auto">
            <a:xfrm>
              <a:off x="1404" y="2724"/>
              <a:ext cx="3084" cy="846"/>
            </a:xfrm>
            <a:custGeom>
              <a:avLst/>
              <a:gdLst>
                <a:gd name="T0" fmla="*/ 0 w 3084"/>
                <a:gd name="T1" fmla="*/ 18 h 846"/>
                <a:gd name="T2" fmla="*/ 0 w 3084"/>
                <a:gd name="T3" fmla="*/ 531 h 846"/>
                <a:gd name="T4" fmla="*/ 846 w 3084"/>
                <a:gd name="T5" fmla="*/ 534 h 846"/>
                <a:gd name="T6" fmla="*/ 1485 w 3084"/>
                <a:gd name="T7" fmla="*/ 846 h 846"/>
                <a:gd name="T8" fmla="*/ 1698 w 3084"/>
                <a:gd name="T9" fmla="*/ 843 h 846"/>
                <a:gd name="T10" fmla="*/ 2238 w 3084"/>
                <a:gd name="T11" fmla="*/ 633 h 846"/>
                <a:gd name="T12" fmla="*/ 3084 w 3084"/>
                <a:gd name="T13" fmla="*/ 633 h 846"/>
                <a:gd name="T14" fmla="*/ 3081 w 3084"/>
                <a:gd name="T15" fmla="*/ 0 h 846"/>
                <a:gd name="T16" fmla="*/ 0 60000 65536"/>
                <a:gd name="T17" fmla="*/ 0 60000 65536"/>
                <a:gd name="T18" fmla="*/ 0 60000 65536"/>
                <a:gd name="T19" fmla="*/ 0 60000 65536"/>
                <a:gd name="T20" fmla="*/ 0 60000 65536"/>
                <a:gd name="T21" fmla="*/ 0 60000 65536"/>
                <a:gd name="T22" fmla="*/ 0 60000 65536"/>
                <a:gd name="T23" fmla="*/ 0 60000 65536"/>
                <a:gd name="T24" fmla="*/ 0 w 3084"/>
                <a:gd name="T25" fmla="*/ 0 h 846"/>
                <a:gd name="T26" fmla="*/ 3084 w 3084"/>
                <a:gd name="T27" fmla="*/ 846 h 8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4" h="846">
                  <a:moveTo>
                    <a:pt x="0" y="18"/>
                  </a:moveTo>
                  <a:lnTo>
                    <a:pt x="0" y="531"/>
                  </a:lnTo>
                  <a:lnTo>
                    <a:pt x="846" y="534"/>
                  </a:lnTo>
                  <a:lnTo>
                    <a:pt x="1485" y="846"/>
                  </a:lnTo>
                  <a:lnTo>
                    <a:pt x="1698" y="843"/>
                  </a:lnTo>
                  <a:lnTo>
                    <a:pt x="2238" y="633"/>
                  </a:lnTo>
                  <a:lnTo>
                    <a:pt x="3084" y="633"/>
                  </a:lnTo>
                  <a:lnTo>
                    <a:pt x="3081" y="0"/>
                  </a:lnTo>
                </a:path>
              </a:pathLst>
            </a:custGeom>
            <a:noFill/>
            <a:ln w="57150"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6353" name="Group 129"/>
            <p:cNvGrpSpPr>
              <a:grpSpLocks/>
            </p:cNvGrpSpPr>
            <p:nvPr/>
          </p:nvGrpSpPr>
          <p:grpSpPr bwMode="auto">
            <a:xfrm>
              <a:off x="2214" y="3302"/>
              <a:ext cx="1594" cy="378"/>
              <a:chOff x="2214" y="3302"/>
              <a:chExt cx="1594" cy="378"/>
            </a:xfrm>
          </p:grpSpPr>
          <p:grpSp>
            <p:nvGrpSpPr>
              <p:cNvPr id="56354" name="Group 130"/>
              <p:cNvGrpSpPr>
                <a:grpSpLocks/>
              </p:cNvGrpSpPr>
              <p:nvPr/>
            </p:nvGrpSpPr>
            <p:grpSpPr bwMode="auto">
              <a:xfrm>
                <a:off x="2214" y="3302"/>
                <a:ext cx="316" cy="147"/>
                <a:chOff x="3120" y="2318"/>
                <a:chExt cx="316" cy="147"/>
              </a:xfrm>
            </p:grpSpPr>
            <p:sp>
              <p:nvSpPr>
                <p:cNvPr id="56383" name="Oval 131"/>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384" name="Line 132"/>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85" name="Line 133"/>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86" name="Rectangle 134"/>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6387" name="Oval 135"/>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6388" name="Group 136"/>
                <p:cNvGrpSpPr>
                  <a:grpSpLocks/>
                </p:cNvGrpSpPr>
                <p:nvPr/>
              </p:nvGrpSpPr>
              <p:grpSpPr bwMode="auto">
                <a:xfrm>
                  <a:off x="3195" y="2339"/>
                  <a:ext cx="156" cy="55"/>
                  <a:chOff x="2848" y="848"/>
                  <a:chExt cx="140" cy="98"/>
                </a:xfrm>
              </p:grpSpPr>
              <p:sp>
                <p:nvSpPr>
                  <p:cNvPr id="56393" name="Line 1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94" name="Line 1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95" name="Line 1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389" name="Group 140"/>
                <p:cNvGrpSpPr>
                  <a:grpSpLocks/>
                </p:cNvGrpSpPr>
                <p:nvPr/>
              </p:nvGrpSpPr>
              <p:grpSpPr bwMode="auto">
                <a:xfrm flipV="1">
                  <a:off x="3195" y="2338"/>
                  <a:ext cx="156" cy="56"/>
                  <a:chOff x="2848" y="848"/>
                  <a:chExt cx="140" cy="98"/>
                </a:xfrm>
              </p:grpSpPr>
              <p:sp>
                <p:nvSpPr>
                  <p:cNvPr id="56390" name="Line 14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91" name="Line 14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92" name="Line 14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6355" name="Group 144"/>
              <p:cNvGrpSpPr>
                <a:grpSpLocks/>
              </p:cNvGrpSpPr>
              <p:nvPr/>
            </p:nvGrpSpPr>
            <p:grpSpPr bwMode="auto">
              <a:xfrm>
                <a:off x="2808" y="3533"/>
                <a:ext cx="316" cy="147"/>
                <a:chOff x="3120" y="2318"/>
                <a:chExt cx="316" cy="147"/>
              </a:xfrm>
            </p:grpSpPr>
            <p:sp>
              <p:nvSpPr>
                <p:cNvPr id="56370" name="Oval 145"/>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371" name="Line 146"/>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72" name="Line 147"/>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73" name="Rectangle 148"/>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6374" name="Oval 149"/>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6375" name="Group 150"/>
                <p:cNvGrpSpPr>
                  <a:grpSpLocks/>
                </p:cNvGrpSpPr>
                <p:nvPr/>
              </p:nvGrpSpPr>
              <p:grpSpPr bwMode="auto">
                <a:xfrm>
                  <a:off x="3195" y="2339"/>
                  <a:ext cx="156" cy="55"/>
                  <a:chOff x="2848" y="848"/>
                  <a:chExt cx="140" cy="98"/>
                </a:xfrm>
              </p:grpSpPr>
              <p:sp>
                <p:nvSpPr>
                  <p:cNvPr id="56380" name="Line 15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81" name="Line 15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82" name="Line 15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376" name="Group 154"/>
                <p:cNvGrpSpPr>
                  <a:grpSpLocks/>
                </p:cNvGrpSpPr>
                <p:nvPr/>
              </p:nvGrpSpPr>
              <p:grpSpPr bwMode="auto">
                <a:xfrm flipV="1">
                  <a:off x="3195" y="2338"/>
                  <a:ext cx="156" cy="56"/>
                  <a:chOff x="2848" y="848"/>
                  <a:chExt cx="140" cy="98"/>
                </a:xfrm>
              </p:grpSpPr>
              <p:sp>
                <p:nvSpPr>
                  <p:cNvPr id="56377" name="Line 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78" name="Line 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79" name="Line 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6356" name="Group 158"/>
              <p:cNvGrpSpPr>
                <a:grpSpLocks/>
              </p:cNvGrpSpPr>
              <p:nvPr/>
            </p:nvGrpSpPr>
            <p:grpSpPr bwMode="auto">
              <a:xfrm>
                <a:off x="3492" y="3302"/>
                <a:ext cx="316" cy="147"/>
                <a:chOff x="3120" y="2318"/>
                <a:chExt cx="316" cy="147"/>
              </a:xfrm>
            </p:grpSpPr>
            <p:sp>
              <p:nvSpPr>
                <p:cNvPr id="56357" name="Oval 159"/>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56358" name="Line 160"/>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9" name="Line 161"/>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0" name="Rectangle 162"/>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56361" name="Oval 163"/>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grpSp>
              <p:nvGrpSpPr>
                <p:cNvPr id="56362" name="Group 164"/>
                <p:cNvGrpSpPr>
                  <a:grpSpLocks/>
                </p:cNvGrpSpPr>
                <p:nvPr/>
              </p:nvGrpSpPr>
              <p:grpSpPr bwMode="auto">
                <a:xfrm>
                  <a:off x="3195" y="2339"/>
                  <a:ext cx="156" cy="55"/>
                  <a:chOff x="2848" y="848"/>
                  <a:chExt cx="140" cy="98"/>
                </a:xfrm>
              </p:grpSpPr>
              <p:sp>
                <p:nvSpPr>
                  <p:cNvPr id="56367" name="Line 1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8" name="Line 1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9" name="Line 1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363" name="Group 168"/>
                <p:cNvGrpSpPr>
                  <a:grpSpLocks/>
                </p:cNvGrpSpPr>
                <p:nvPr/>
              </p:nvGrpSpPr>
              <p:grpSpPr bwMode="auto">
                <a:xfrm flipV="1">
                  <a:off x="3195" y="2338"/>
                  <a:ext cx="156" cy="56"/>
                  <a:chOff x="2848" y="848"/>
                  <a:chExt cx="140" cy="98"/>
                </a:xfrm>
              </p:grpSpPr>
              <p:sp>
                <p:nvSpPr>
                  <p:cNvPr id="56364" name="Line 1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5" name="Line 1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6" name="Line 1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grpSp>
      <p:sp>
        <p:nvSpPr>
          <p:cNvPr id="5" name="灯片编号占位符 4"/>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7A0B5EEA-1F15-3E41-B5E6-08D5A8AC662A}" type="slidenum">
              <a:rPr lang="en-US" altLang="en-US" sz="1200" smtClean="0">
                <a:latin typeface="Comic Sans MS" charset="0"/>
              </a:rPr>
              <a:pPr>
                <a:defRPr/>
              </a:pPr>
              <a:t>77</a:t>
            </a:fld>
            <a:endParaRPr lang="en-US" altLang="en-US" sz="1200" smtClean="0">
              <a:latin typeface="Comic Sans MS" charset="0"/>
            </a:endParaRPr>
          </a:p>
        </p:txBody>
      </p:sp>
      <p:sp>
        <p:nvSpPr>
          <p:cNvPr id="176"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16938812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fig-vc-trans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
            <a:ext cx="7696200" cy="56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Line 3"/>
          <p:cNvSpPr>
            <a:spLocks noChangeShapeType="1"/>
          </p:cNvSpPr>
          <p:nvPr/>
        </p:nvSpPr>
        <p:spPr bwMode="auto">
          <a:xfrm>
            <a:off x="457200" y="3429000"/>
            <a:ext cx="830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19" name="Text Box 5"/>
          <p:cNvSpPr txBox="1">
            <a:spLocks noChangeArrowheads="1"/>
          </p:cNvSpPr>
          <p:nvPr/>
        </p:nvSpPr>
        <p:spPr bwMode="auto">
          <a:xfrm>
            <a:off x="228600" y="5486400"/>
            <a:ext cx="86868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50000"/>
              </a:spcBef>
              <a:buFontTx/>
              <a:buNone/>
            </a:pPr>
            <a:r>
              <a:rPr lang="en-US" altLang="en-US" sz="2000" b="1">
                <a:solidFill>
                  <a:srgbClr val="FF0000"/>
                </a:solidFill>
                <a:latin typeface="Times New Roman" charset="0"/>
              </a:rPr>
              <a:t>During data packet forwarding phase, input VCI is used to look up the table, and is </a:t>
            </a:r>
            <a:r>
              <a:rPr lang="ja-JP" altLang="en-US" sz="2000" b="1">
                <a:solidFill>
                  <a:srgbClr val="FF0000"/>
                </a:solidFill>
                <a:latin typeface="Times New Roman" charset="0"/>
              </a:rPr>
              <a:t>“</a:t>
            </a:r>
            <a:r>
              <a:rPr lang="en-US" altLang="ja-JP" sz="2000" b="1">
                <a:solidFill>
                  <a:srgbClr val="FF0000"/>
                </a:solidFill>
                <a:latin typeface="Times New Roman" charset="0"/>
              </a:rPr>
              <a:t>swapped</a:t>
            </a:r>
            <a:r>
              <a:rPr lang="ja-JP" altLang="en-US" sz="2000" b="1">
                <a:solidFill>
                  <a:srgbClr val="FF0000"/>
                </a:solidFill>
                <a:latin typeface="Times New Roman" charset="0"/>
              </a:rPr>
              <a:t>”</a:t>
            </a:r>
            <a:r>
              <a:rPr lang="en-US" altLang="ja-JP" sz="2000" b="1">
                <a:solidFill>
                  <a:srgbClr val="FF0000"/>
                </a:solidFill>
                <a:latin typeface="Times New Roman" charset="0"/>
              </a:rPr>
              <a:t> w/ output VCI  (VCI translation, or </a:t>
            </a:r>
            <a:r>
              <a:rPr lang="ja-JP" altLang="en-US" sz="2000" b="1">
                <a:solidFill>
                  <a:srgbClr val="FF0000"/>
                </a:solidFill>
                <a:latin typeface="Times New Roman" charset="0"/>
              </a:rPr>
              <a:t>“</a:t>
            </a:r>
            <a:r>
              <a:rPr lang="en-US" altLang="ja-JP" sz="2000" b="1">
                <a:solidFill>
                  <a:srgbClr val="FF0000"/>
                </a:solidFill>
                <a:latin typeface="Times New Roman" charset="0"/>
              </a:rPr>
              <a:t>label swapping</a:t>
            </a:r>
            <a:r>
              <a:rPr lang="ja-JP" altLang="en-US" sz="2000" b="1">
                <a:solidFill>
                  <a:srgbClr val="FF0000"/>
                </a:solidFill>
                <a:latin typeface="Times New Roman" charset="0"/>
              </a:rPr>
              <a:t>”</a:t>
            </a:r>
            <a:r>
              <a:rPr lang="en-US" altLang="ja-JP" sz="2000" b="1">
                <a:solidFill>
                  <a:srgbClr val="FF0000"/>
                </a:solidFill>
                <a:latin typeface="Times New Roman" charset="0"/>
              </a:rPr>
              <a:t>) </a:t>
            </a:r>
            <a:endParaRPr lang="en-US" altLang="en-US" sz="2000" b="1">
              <a:solidFill>
                <a:srgbClr val="FF0000"/>
              </a:solidFill>
              <a:latin typeface="Times New Roman" charset="0"/>
            </a:endParaRPr>
          </a:p>
        </p:txBody>
      </p:sp>
      <p:sp>
        <p:nvSpPr>
          <p:cNvPr id="60420" name="Text Box 7"/>
          <p:cNvSpPr txBox="1">
            <a:spLocks noChangeArrowheads="1"/>
          </p:cNvSpPr>
          <p:nvPr/>
        </p:nvSpPr>
        <p:spPr bwMode="auto">
          <a:xfrm>
            <a:off x="304800" y="2895600"/>
            <a:ext cx="861060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50000"/>
              </a:spcBef>
              <a:buFontTx/>
              <a:buNone/>
            </a:pPr>
            <a:r>
              <a:rPr lang="en-US" altLang="en-US" sz="2000" b="1">
                <a:solidFill>
                  <a:srgbClr val="FF0000"/>
                </a:solidFill>
                <a:latin typeface="Times New Roman" charset="0"/>
              </a:rPr>
              <a:t>VCI translation table (aka </a:t>
            </a:r>
            <a:r>
              <a:rPr lang="ja-JP" altLang="en-US" sz="2000" b="1">
                <a:solidFill>
                  <a:srgbClr val="FF0000"/>
                </a:solidFill>
                <a:latin typeface="Times New Roman" charset="0"/>
              </a:rPr>
              <a:t>“</a:t>
            </a:r>
            <a:r>
              <a:rPr lang="en-US" altLang="ja-JP" sz="2000" b="1">
                <a:solidFill>
                  <a:srgbClr val="FF0000"/>
                </a:solidFill>
                <a:latin typeface="Times New Roman" charset="0"/>
              </a:rPr>
              <a:t>forwarding table</a:t>
            </a:r>
            <a:r>
              <a:rPr lang="ja-JP" altLang="en-US" sz="2000" b="1">
                <a:solidFill>
                  <a:srgbClr val="FF0000"/>
                </a:solidFill>
                <a:latin typeface="Times New Roman" charset="0"/>
              </a:rPr>
              <a:t>”</a:t>
            </a:r>
            <a:r>
              <a:rPr lang="en-US" altLang="ja-JP" sz="2000" b="1">
                <a:solidFill>
                  <a:srgbClr val="FF0000"/>
                </a:solidFill>
                <a:latin typeface="Times New Roman" charset="0"/>
              </a:rPr>
              <a:t>), built at call set-up phase </a:t>
            </a:r>
            <a:endParaRPr lang="en-US" altLang="en-US" sz="2000" b="1">
              <a:solidFill>
                <a:srgbClr val="FF0000"/>
              </a:solidFill>
              <a:latin typeface="Times New Roman" charset="0"/>
            </a:endParaRPr>
          </a:p>
        </p:txBody>
      </p:sp>
      <p:grpSp>
        <p:nvGrpSpPr>
          <p:cNvPr id="60421" name="Group 9"/>
          <p:cNvGrpSpPr>
            <a:grpSpLocks/>
          </p:cNvGrpSpPr>
          <p:nvPr/>
        </p:nvGrpSpPr>
        <p:grpSpPr bwMode="auto">
          <a:xfrm>
            <a:off x="533400" y="4038600"/>
            <a:ext cx="762000" cy="304800"/>
            <a:chOff x="336" y="2544"/>
            <a:chExt cx="480" cy="192"/>
          </a:xfrm>
        </p:grpSpPr>
        <p:sp>
          <p:nvSpPr>
            <p:cNvPr id="60444" name="Rectangle 6"/>
            <p:cNvSpPr>
              <a:spLocks noChangeArrowheads="1"/>
            </p:cNvSpPr>
            <p:nvPr/>
          </p:nvSpPr>
          <p:spPr bwMode="auto">
            <a:xfrm>
              <a:off x="336" y="2544"/>
              <a:ext cx="480" cy="192"/>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60445" name="Rectangle 8"/>
            <p:cNvSpPr>
              <a:spLocks noChangeArrowheads="1"/>
            </p:cNvSpPr>
            <p:nvPr/>
          </p:nvSpPr>
          <p:spPr bwMode="auto">
            <a:xfrm>
              <a:off x="336" y="2544"/>
              <a:ext cx="144" cy="192"/>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2400">
                  <a:latin typeface="Times New Roman" charset="0"/>
                </a:rPr>
                <a:t>1</a:t>
              </a:r>
            </a:p>
          </p:txBody>
        </p:sp>
      </p:grpSp>
      <p:sp>
        <p:nvSpPr>
          <p:cNvPr id="60422" name="Rectangle 17"/>
          <p:cNvSpPr>
            <a:spLocks noChangeArrowheads="1"/>
          </p:cNvSpPr>
          <p:nvPr/>
        </p:nvSpPr>
        <p:spPr bwMode="auto">
          <a:xfrm>
            <a:off x="609600" y="5029200"/>
            <a:ext cx="838200" cy="304800"/>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60423" name="Rectangle 18"/>
          <p:cNvSpPr>
            <a:spLocks noChangeArrowheads="1"/>
          </p:cNvSpPr>
          <p:nvPr/>
        </p:nvSpPr>
        <p:spPr bwMode="auto">
          <a:xfrm>
            <a:off x="609600" y="5029200"/>
            <a:ext cx="250825" cy="304800"/>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2400">
                <a:latin typeface="Times New Roman" charset="0"/>
              </a:rPr>
              <a:t>2</a:t>
            </a:r>
          </a:p>
        </p:txBody>
      </p:sp>
      <p:grpSp>
        <p:nvGrpSpPr>
          <p:cNvPr id="60424" name="Group 22"/>
          <p:cNvGrpSpPr>
            <a:grpSpLocks/>
          </p:cNvGrpSpPr>
          <p:nvPr/>
        </p:nvGrpSpPr>
        <p:grpSpPr bwMode="auto">
          <a:xfrm>
            <a:off x="6477000" y="4114800"/>
            <a:ext cx="838200" cy="304800"/>
            <a:chOff x="336" y="2544"/>
            <a:chExt cx="480" cy="192"/>
          </a:xfrm>
        </p:grpSpPr>
        <p:sp>
          <p:nvSpPr>
            <p:cNvPr id="60442" name="Rectangle 23"/>
            <p:cNvSpPr>
              <a:spLocks noChangeArrowheads="1"/>
            </p:cNvSpPr>
            <p:nvPr/>
          </p:nvSpPr>
          <p:spPr bwMode="auto">
            <a:xfrm>
              <a:off x="336" y="2544"/>
              <a:ext cx="480" cy="192"/>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60443" name="Rectangle 24"/>
            <p:cNvSpPr>
              <a:spLocks noChangeArrowheads="1"/>
            </p:cNvSpPr>
            <p:nvPr/>
          </p:nvSpPr>
          <p:spPr bwMode="auto">
            <a:xfrm>
              <a:off x="336" y="2544"/>
              <a:ext cx="144" cy="192"/>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2400">
                  <a:latin typeface="Times New Roman" charset="0"/>
                </a:rPr>
                <a:t>1</a:t>
              </a:r>
            </a:p>
          </p:txBody>
        </p:sp>
      </p:grpSp>
      <p:sp>
        <p:nvSpPr>
          <p:cNvPr id="60425" name="Rectangle 26"/>
          <p:cNvSpPr>
            <a:spLocks noChangeArrowheads="1"/>
          </p:cNvSpPr>
          <p:nvPr/>
        </p:nvSpPr>
        <p:spPr bwMode="auto">
          <a:xfrm>
            <a:off x="5638800" y="4114800"/>
            <a:ext cx="762000" cy="304800"/>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60426" name="Rectangle 27"/>
          <p:cNvSpPr>
            <a:spLocks noChangeArrowheads="1"/>
          </p:cNvSpPr>
          <p:nvPr/>
        </p:nvSpPr>
        <p:spPr bwMode="auto">
          <a:xfrm>
            <a:off x="5638800" y="4114800"/>
            <a:ext cx="228600" cy="304800"/>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2400">
                <a:latin typeface="Times New Roman" charset="0"/>
              </a:rPr>
              <a:t>3</a:t>
            </a:r>
          </a:p>
        </p:txBody>
      </p:sp>
      <p:sp>
        <p:nvSpPr>
          <p:cNvPr id="60427" name="Rectangle 32"/>
          <p:cNvSpPr>
            <a:spLocks noChangeArrowheads="1"/>
          </p:cNvSpPr>
          <p:nvPr/>
        </p:nvSpPr>
        <p:spPr bwMode="auto">
          <a:xfrm>
            <a:off x="1524000" y="5029200"/>
            <a:ext cx="838200" cy="304800"/>
          </a:xfrm>
          <a:prstGeom prst="rect">
            <a:avLst/>
          </a:prstGeom>
          <a:solidFill>
            <a:srgbClr val="0000FF"/>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60428" name="Rectangle 33"/>
          <p:cNvSpPr>
            <a:spLocks noChangeArrowheads="1"/>
          </p:cNvSpPr>
          <p:nvPr/>
        </p:nvSpPr>
        <p:spPr bwMode="auto">
          <a:xfrm>
            <a:off x="1524000" y="5029200"/>
            <a:ext cx="250825" cy="304800"/>
          </a:xfrm>
          <a:prstGeom prst="rect">
            <a:avLst/>
          </a:prstGeom>
          <a:solidFill>
            <a:srgbClr val="0000FF"/>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2400">
                <a:latin typeface="Times New Roman" charset="0"/>
              </a:rPr>
              <a:t>1</a:t>
            </a:r>
          </a:p>
        </p:txBody>
      </p:sp>
      <p:sp>
        <p:nvSpPr>
          <p:cNvPr id="60429" name="Rectangle 35"/>
          <p:cNvSpPr>
            <a:spLocks noChangeArrowheads="1"/>
          </p:cNvSpPr>
          <p:nvPr/>
        </p:nvSpPr>
        <p:spPr bwMode="auto">
          <a:xfrm>
            <a:off x="1524000" y="4038600"/>
            <a:ext cx="838200" cy="304800"/>
          </a:xfrm>
          <a:prstGeom prst="rect">
            <a:avLst/>
          </a:prstGeom>
          <a:solidFill>
            <a:srgbClr val="993366"/>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60430" name="Rectangle 36"/>
          <p:cNvSpPr>
            <a:spLocks noChangeArrowheads="1"/>
          </p:cNvSpPr>
          <p:nvPr/>
        </p:nvSpPr>
        <p:spPr bwMode="auto">
          <a:xfrm>
            <a:off x="1524000" y="4038600"/>
            <a:ext cx="250825" cy="304800"/>
          </a:xfrm>
          <a:prstGeom prst="rect">
            <a:avLst/>
          </a:prstGeom>
          <a:solidFill>
            <a:srgbClr val="993366"/>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2400">
                <a:latin typeface="Times New Roman" charset="0"/>
              </a:rPr>
              <a:t>2</a:t>
            </a:r>
          </a:p>
        </p:txBody>
      </p:sp>
      <p:sp>
        <p:nvSpPr>
          <p:cNvPr id="60431" name="Rectangle 44"/>
          <p:cNvSpPr>
            <a:spLocks noChangeArrowheads="1"/>
          </p:cNvSpPr>
          <p:nvPr/>
        </p:nvSpPr>
        <p:spPr bwMode="auto">
          <a:xfrm>
            <a:off x="7391400" y="4114800"/>
            <a:ext cx="914400" cy="304800"/>
          </a:xfrm>
          <a:prstGeom prst="rect">
            <a:avLst/>
          </a:prstGeom>
          <a:solidFill>
            <a:srgbClr val="0000FF"/>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60432" name="Rectangle 45"/>
          <p:cNvSpPr>
            <a:spLocks noChangeArrowheads="1"/>
          </p:cNvSpPr>
          <p:nvPr/>
        </p:nvSpPr>
        <p:spPr bwMode="auto">
          <a:xfrm>
            <a:off x="7391400" y="4114800"/>
            <a:ext cx="274638" cy="304800"/>
          </a:xfrm>
          <a:prstGeom prst="rect">
            <a:avLst/>
          </a:prstGeom>
          <a:solidFill>
            <a:srgbClr val="0000FF"/>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2400">
                <a:latin typeface="Times New Roman" charset="0"/>
              </a:rPr>
              <a:t>2</a:t>
            </a:r>
          </a:p>
        </p:txBody>
      </p:sp>
      <p:sp>
        <p:nvSpPr>
          <p:cNvPr id="60433" name="Rectangle 46"/>
          <p:cNvSpPr>
            <a:spLocks noChangeArrowheads="1"/>
          </p:cNvSpPr>
          <p:nvPr/>
        </p:nvSpPr>
        <p:spPr bwMode="auto">
          <a:xfrm>
            <a:off x="5715000" y="5029200"/>
            <a:ext cx="838200" cy="304800"/>
          </a:xfrm>
          <a:prstGeom prst="rect">
            <a:avLst/>
          </a:prstGeom>
          <a:solidFill>
            <a:srgbClr val="993366"/>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latin typeface="Times New Roman" charset="0"/>
            </a:endParaRPr>
          </a:p>
        </p:txBody>
      </p:sp>
      <p:sp>
        <p:nvSpPr>
          <p:cNvPr id="60434" name="Rectangle 47"/>
          <p:cNvSpPr>
            <a:spLocks noChangeArrowheads="1"/>
          </p:cNvSpPr>
          <p:nvPr/>
        </p:nvSpPr>
        <p:spPr bwMode="auto">
          <a:xfrm>
            <a:off x="5715000" y="5029200"/>
            <a:ext cx="250825" cy="304800"/>
          </a:xfrm>
          <a:prstGeom prst="rect">
            <a:avLst/>
          </a:prstGeom>
          <a:solidFill>
            <a:srgbClr val="993366"/>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r>
              <a:rPr lang="en-US" altLang="en-US" sz="2400">
                <a:latin typeface="Times New Roman" charset="0"/>
              </a:rPr>
              <a:t>1</a:t>
            </a:r>
          </a:p>
        </p:txBody>
      </p:sp>
      <p:sp>
        <p:nvSpPr>
          <p:cNvPr id="60435" name="Text Box 48"/>
          <p:cNvSpPr txBox="1">
            <a:spLocks noChangeArrowheads="1"/>
          </p:cNvSpPr>
          <p:nvPr/>
        </p:nvSpPr>
        <p:spPr bwMode="auto">
          <a:xfrm>
            <a:off x="5638800" y="838200"/>
            <a:ext cx="27432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50000"/>
              </a:spcBef>
              <a:buFontTx/>
              <a:buNone/>
            </a:pPr>
            <a:r>
              <a:rPr lang="en-US" altLang="en-US" sz="2000" b="1">
                <a:solidFill>
                  <a:srgbClr val="000099"/>
                </a:solidFill>
                <a:latin typeface="Times New Roman" charset="0"/>
              </a:rPr>
              <a:t>four </a:t>
            </a:r>
            <a:r>
              <a:rPr lang="ja-JP" altLang="en-US" sz="2000" b="1">
                <a:solidFill>
                  <a:srgbClr val="000099"/>
                </a:solidFill>
                <a:latin typeface="Times New Roman" charset="0"/>
              </a:rPr>
              <a:t>“</a:t>
            </a:r>
            <a:r>
              <a:rPr lang="en-US" altLang="ja-JP" sz="2000" b="1">
                <a:solidFill>
                  <a:srgbClr val="000099"/>
                </a:solidFill>
                <a:latin typeface="Times New Roman" charset="0"/>
              </a:rPr>
              <a:t>calls</a:t>
            </a:r>
            <a:r>
              <a:rPr lang="ja-JP" altLang="en-US" sz="2000" b="1">
                <a:solidFill>
                  <a:srgbClr val="000099"/>
                </a:solidFill>
                <a:latin typeface="Times New Roman" charset="0"/>
              </a:rPr>
              <a:t>”</a:t>
            </a:r>
            <a:r>
              <a:rPr lang="en-US" altLang="ja-JP" sz="2000" b="1">
                <a:solidFill>
                  <a:srgbClr val="000099"/>
                </a:solidFill>
                <a:latin typeface="Times New Roman" charset="0"/>
              </a:rPr>
              <a:t> going thru the router,  each entry corresponding one call</a:t>
            </a:r>
            <a:endParaRPr lang="en-US" altLang="en-US" sz="2000" b="1">
              <a:solidFill>
                <a:srgbClr val="000099"/>
              </a:solidFill>
              <a:latin typeface="Times New Roman" charset="0"/>
            </a:endParaRPr>
          </a:p>
        </p:txBody>
      </p:sp>
      <p:sp>
        <p:nvSpPr>
          <p:cNvPr id="60436" name="Text Box 49"/>
          <p:cNvSpPr txBox="1">
            <a:spLocks noChangeArrowheads="1"/>
          </p:cNvSpPr>
          <p:nvPr/>
        </p:nvSpPr>
        <p:spPr bwMode="auto">
          <a:xfrm>
            <a:off x="228600" y="457200"/>
            <a:ext cx="144780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50000"/>
              </a:spcBef>
              <a:buFontTx/>
              <a:buNone/>
            </a:pPr>
            <a:r>
              <a:rPr lang="en-US" altLang="en-US" sz="2000" b="1">
                <a:solidFill>
                  <a:schemeClr val="accent1"/>
                </a:solidFill>
                <a:latin typeface="Times New Roman" charset="0"/>
              </a:rPr>
              <a:t>green call</a:t>
            </a:r>
            <a:r>
              <a:rPr lang="en-US" altLang="en-US" sz="2000" b="1">
                <a:solidFill>
                  <a:srgbClr val="000099"/>
                </a:solidFill>
                <a:latin typeface="Times New Roman" charset="0"/>
              </a:rPr>
              <a:t>  </a:t>
            </a:r>
          </a:p>
        </p:txBody>
      </p:sp>
      <p:sp>
        <p:nvSpPr>
          <p:cNvPr id="60437" name="Text Box 50"/>
          <p:cNvSpPr txBox="1">
            <a:spLocks noChangeArrowheads="1"/>
          </p:cNvSpPr>
          <p:nvPr/>
        </p:nvSpPr>
        <p:spPr bwMode="auto">
          <a:xfrm>
            <a:off x="228600" y="914400"/>
            <a:ext cx="144780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50000"/>
              </a:spcBef>
              <a:buFontTx/>
              <a:buNone/>
            </a:pPr>
            <a:r>
              <a:rPr lang="en-US" altLang="en-US" sz="2000" b="1">
                <a:solidFill>
                  <a:srgbClr val="CC0099"/>
                </a:solidFill>
                <a:latin typeface="Times New Roman" charset="0"/>
              </a:rPr>
              <a:t>purple call</a:t>
            </a:r>
            <a:r>
              <a:rPr lang="en-US" altLang="en-US" sz="2000" b="1">
                <a:solidFill>
                  <a:srgbClr val="000099"/>
                </a:solidFill>
                <a:latin typeface="Times New Roman" charset="0"/>
              </a:rPr>
              <a:t>  </a:t>
            </a:r>
          </a:p>
        </p:txBody>
      </p:sp>
      <p:sp>
        <p:nvSpPr>
          <p:cNvPr id="60438" name="Text Box 51"/>
          <p:cNvSpPr txBox="1">
            <a:spLocks noChangeArrowheads="1"/>
          </p:cNvSpPr>
          <p:nvPr/>
        </p:nvSpPr>
        <p:spPr bwMode="auto">
          <a:xfrm>
            <a:off x="228600" y="1371600"/>
            <a:ext cx="144780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50000"/>
              </a:spcBef>
              <a:buFontTx/>
              <a:buNone/>
            </a:pPr>
            <a:r>
              <a:rPr lang="en-US" altLang="en-US" sz="2000" b="1">
                <a:solidFill>
                  <a:schemeClr val="accent2"/>
                </a:solidFill>
                <a:latin typeface="Times New Roman" charset="0"/>
              </a:rPr>
              <a:t>blue call</a:t>
            </a:r>
            <a:r>
              <a:rPr lang="en-US" altLang="en-US" sz="2000" b="1">
                <a:solidFill>
                  <a:srgbClr val="000099"/>
                </a:solidFill>
                <a:latin typeface="Times New Roman" charset="0"/>
              </a:rPr>
              <a:t>  </a:t>
            </a:r>
          </a:p>
        </p:txBody>
      </p:sp>
      <p:sp>
        <p:nvSpPr>
          <p:cNvPr id="60439" name="Text Box 53"/>
          <p:cNvSpPr txBox="1">
            <a:spLocks noChangeArrowheads="1"/>
          </p:cNvSpPr>
          <p:nvPr/>
        </p:nvSpPr>
        <p:spPr bwMode="auto">
          <a:xfrm>
            <a:off x="228600" y="1752600"/>
            <a:ext cx="144780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50000"/>
              </a:spcBef>
              <a:buFontTx/>
              <a:buNone/>
            </a:pPr>
            <a:r>
              <a:rPr lang="en-US" altLang="en-US" sz="2000" b="1">
                <a:solidFill>
                  <a:srgbClr val="FF6600"/>
                </a:solidFill>
                <a:latin typeface="Times New Roman" charset="0"/>
              </a:rPr>
              <a:t>orange call</a:t>
            </a:r>
            <a:r>
              <a:rPr lang="en-US" altLang="en-US" sz="2000" b="1">
                <a:solidFill>
                  <a:srgbClr val="000099"/>
                </a:solidFill>
                <a:latin typeface="Times New Roman" charset="0"/>
              </a:rPr>
              <a:t>  </a:t>
            </a:r>
          </a:p>
        </p:txBody>
      </p:sp>
      <p:sp>
        <p:nvSpPr>
          <p:cNvPr id="5" name="灯片编号占位符 4"/>
          <p:cNvSpPr>
            <a:spLocks noGrp="1"/>
          </p:cNvSpPr>
          <p:nvPr>
            <p:ph type="sldNum" sz="quarter" idx="4294967295"/>
          </p:nvPr>
        </p:nvSpPr>
        <p:spPr>
          <a:xfrm>
            <a:off x="6896100" y="6308726"/>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99F23108-88AA-4448-B5B0-E99F5380A536}" type="slidenum">
              <a:rPr lang="en-US" altLang="en-US" sz="1200" smtClean="0">
                <a:latin typeface="Comic Sans MS" charset="0"/>
              </a:rPr>
              <a:pPr>
                <a:defRPr/>
              </a:pPr>
              <a:t>78</a:t>
            </a:fld>
            <a:endParaRPr lang="en-US" altLang="en-US" sz="1200" dirty="0" smtClean="0">
              <a:latin typeface="Comic Sans MS" charset="0"/>
            </a:endParaRPr>
          </a:p>
        </p:txBody>
      </p:sp>
      <p:sp>
        <p:nvSpPr>
          <p:cNvPr id="32" name="页脚占位符 1"/>
          <p:cNvSpPr>
            <a:spLocks noGrp="1"/>
          </p:cNvSpPr>
          <p:nvPr>
            <p:ph type="ftr" sz="quarter" idx="10"/>
          </p:nvPr>
        </p:nvSpPr>
        <p:spPr>
          <a:xfrm>
            <a:off x="435429" y="6444795"/>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625235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p:nvPr>
        </p:nvSpPr>
        <p:spPr>
          <a:xfrm>
            <a:off x="457200" y="381000"/>
            <a:ext cx="7772400" cy="914400"/>
          </a:xfrm>
        </p:spPr>
        <p:txBody>
          <a:bodyPr/>
          <a:lstStyle/>
          <a:p>
            <a:pPr>
              <a:defRPr/>
            </a:pPr>
            <a:r>
              <a:rPr lang="en-US" altLang="en-US" sz="3600" smtClean="0"/>
              <a:t>Virtual Circuit: Example</a:t>
            </a:r>
          </a:p>
        </p:txBody>
      </p:sp>
      <p:sp>
        <p:nvSpPr>
          <p:cNvPr id="62466" name="Line 4"/>
          <p:cNvSpPr>
            <a:spLocks noChangeShapeType="1"/>
          </p:cNvSpPr>
          <p:nvPr/>
        </p:nvSpPr>
        <p:spPr bwMode="auto">
          <a:xfrm>
            <a:off x="5905500" y="3248025"/>
            <a:ext cx="374650" cy="376238"/>
          </a:xfrm>
          <a:prstGeom prst="line">
            <a:avLst/>
          </a:prstGeom>
          <a:noFill/>
          <a:ln w="127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67" name="Line 5"/>
          <p:cNvSpPr>
            <a:spLocks noChangeShapeType="1"/>
          </p:cNvSpPr>
          <p:nvPr/>
        </p:nvSpPr>
        <p:spPr bwMode="auto">
          <a:xfrm flipH="1">
            <a:off x="5910263" y="3248025"/>
            <a:ext cx="369887" cy="379413"/>
          </a:xfrm>
          <a:prstGeom prst="line">
            <a:avLst/>
          </a:prstGeom>
          <a:noFill/>
          <a:ln w="127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68" name="Line 6"/>
          <p:cNvSpPr>
            <a:spLocks noChangeShapeType="1"/>
          </p:cNvSpPr>
          <p:nvPr/>
        </p:nvSpPr>
        <p:spPr bwMode="auto">
          <a:xfrm>
            <a:off x="6694488" y="5289550"/>
            <a:ext cx="373062" cy="374650"/>
          </a:xfrm>
          <a:prstGeom prst="line">
            <a:avLst/>
          </a:prstGeom>
          <a:noFill/>
          <a:ln w="127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69" name="Line 7"/>
          <p:cNvSpPr>
            <a:spLocks noChangeShapeType="1"/>
          </p:cNvSpPr>
          <p:nvPr/>
        </p:nvSpPr>
        <p:spPr bwMode="auto">
          <a:xfrm flipH="1">
            <a:off x="6694488" y="5289550"/>
            <a:ext cx="373062" cy="381000"/>
          </a:xfrm>
          <a:prstGeom prst="line">
            <a:avLst/>
          </a:prstGeom>
          <a:noFill/>
          <a:ln w="127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70" name="Line 8"/>
          <p:cNvSpPr>
            <a:spLocks noChangeShapeType="1"/>
          </p:cNvSpPr>
          <p:nvPr/>
        </p:nvSpPr>
        <p:spPr bwMode="auto">
          <a:xfrm>
            <a:off x="3843338" y="2771775"/>
            <a:ext cx="371475" cy="376238"/>
          </a:xfrm>
          <a:prstGeom prst="line">
            <a:avLst/>
          </a:prstGeom>
          <a:noFill/>
          <a:ln w="127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71" name="Line 9"/>
          <p:cNvSpPr>
            <a:spLocks noChangeShapeType="1"/>
          </p:cNvSpPr>
          <p:nvPr/>
        </p:nvSpPr>
        <p:spPr bwMode="auto">
          <a:xfrm flipH="1">
            <a:off x="3843338" y="2771775"/>
            <a:ext cx="371475" cy="379413"/>
          </a:xfrm>
          <a:prstGeom prst="line">
            <a:avLst/>
          </a:prstGeom>
          <a:noFill/>
          <a:ln w="127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72" name="Line 10"/>
          <p:cNvSpPr>
            <a:spLocks noChangeShapeType="1"/>
          </p:cNvSpPr>
          <p:nvPr/>
        </p:nvSpPr>
        <p:spPr bwMode="auto">
          <a:xfrm>
            <a:off x="7993063" y="2871788"/>
            <a:ext cx="373062" cy="376237"/>
          </a:xfrm>
          <a:prstGeom prst="line">
            <a:avLst/>
          </a:prstGeom>
          <a:noFill/>
          <a:ln w="127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73" name="Line 11"/>
          <p:cNvSpPr>
            <a:spLocks noChangeShapeType="1"/>
          </p:cNvSpPr>
          <p:nvPr/>
        </p:nvSpPr>
        <p:spPr bwMode="auto">
          <a:xfrm flipH="1">
            <a:off x="7993063" y="2871788"/>
            <a:ext cx="373062" cy="376237"/>
          </a:xfrm>
          <a:prstGeom prst="line">
            <a:avLst/>
          </a:prstGeom>
          <a:noFill/>
          <a:ln w="127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74" name="Freeform 12"/>
          <p:cNvSpPr>
            <a:spLocks/>
          </p:cNvSpPr>
          <p:nvPr/>
        </p:nvSpPr>
        <p:spPr bwMode="auto">
          <a:xfrm>
            <a:off x="8347075" y="5375275"/>
            <a:ext cx="336550" cy="223838"/>
          </a:xfrm>
          <a:custGeom>
            <a:avLst/>
            <a:gdLst>
              <a:gd name="T0" fmla="*/ 2147483646 w 325"/>
              <a:gd name="T1" fmla="*/ 2147483646 h 219"/>
              <a:gd name="T2" fmla="*/ 2147483646 w 325"/>
              <a:gd name="T3" fmla="*/ 0 h 219"/>
              <a:gd name="T4" fmla="*/ 0 w 325"/>
              <a:gd name="T5" fmla="*/ 0 h 219"/>
              <a:gd name="T6" fmla="*/ 0 w 325"/>
              <a:gd name="T7" fmla="*/ 2147483646 h 219"/>
              <a:gd name="T8" fmla="*/ 2147483646 w 325"/>
              <a:gd name="T9" fmla="*/ 2147483646 h 219"/>
              <a:gd name="T10" fmla="*/ 2147483646 w 325"/>
              <a:gd name="T11" fmla="*/ 2147483646 h 219"/>
              <a:gd name="T12" fmla="*/ 0 60000 65536"/>
              <a:gd name="T13" fmla="*/ 0 60000 65536"/>
              <a:gd name="T14" fmla="*/ 0 60000 65536"/>
              <a:gd name="T15" fmla="*/ 0 60000 65536"/>
              <a:gd name="T16" fmla="*/ 0 60000 65536"/>
              <a:gd name="T17" fmla="*/ 0 60000 65536"/>
              <a:gd name="T18" fmla="*/ 0 w 325"/>
              <a:gd name="T19" fmla="*/ 0 h 219"/>
              <a:gd name="T20" fmla="*/ 325 w 325"/>
              <a:gd name="T21" fmla="*/ 219 h 219"/>
            </a:gdLst>
            <a:ahLst/>
            <a:cxnLst>
              <a:cxn ang="T12">
                <a:pos x="T0" y="T1"/>
              </a:cxn>
              <a:cxn ang="T13">
                <a:pos x="T2" y="T3"/>
              </a:cxn>
              <a:cxn ang="T14">
                <a:pos x="T4" y="T5"/>
              </a:cxn>
              <a:cxn ang="T15">
                <a:pos x="T6" y="T7"/>
              </a:cxn>
              <a:cxn ang="T16">
                <a:pos x="T8" y="T9"/>
              </a:cxn>
              <a:cxn ang="T17">
                <a:pos x="T10" y="T11"/>
              </a:cxn>
            </a:cxnLst>
            <a:rect l="T18" t="T19" r="T20" b="T21"/>
            <a:pathLst>
              <a:path w="325" h="219">
                <a:moveTo>
                  <a:pt x="321" y="219"/>
                </a:moveTo>
                <a:lnTo>
                  <a:pt x="325" y="0"/>
                </a:lnTo>
                <a:lnTo>
                  <a:pt x="0" y="0"/>
                </a:lnTo>
                <a:lnTo>
                  <a:pt x="0" y="219"/>
                </a:lnTo>
                <a:lnTo>
                  <a:pt x="325" y="21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75" name="Rectangle 13"/>
          <p:cNvSpPr>
            <a:spLocks noChangeArrowheads="1"/>
          </p:cNvSpPr>
          <p:nvPr/>
        </p:nvSpPr>
        <p:spPr bwMode="auto">
          <a:xfrm>
            <a:off x="6157913" y="3686175"/>
            <a:ext cx="841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0</a:t>
            </a:r>
            <a:endParaRPr lang="en-US" altLang="en-US" sz="1200">
              <a:latin typeface="Times New Roman" charset="0"/>
            </a:endParaRPr>
          </a:p>
        </p:txBody>
      </p:sp>
      <p:sp>
        <p:nvSpPr>
          <p:cNvPr id="62476" name="Rectangle 14"/>
          <p:cNvSpPr>
            <a:spLocks noChangeArrowheads="1"/>
          </p:cNvSpPr>
          <p:nvPr/>
        </p:nvSpPr>
        <p:spPr bwMode="auto">
          <a:xfrm>
            <a:off x="6373813" y="3255963"/>
            <a:ext cx="841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1</a:t>
            </a:r>
            <a:endParaRPr lang="en-US" altLang="en-US" sz="1200">
              <a:latin typeface="Times New Roman" charset="0"/>
            </a:endParaRPr>
          </a:p>
        </p:txBody>
      </p:sp>
      <p:sp>
        <p:nvSpPr>
          <p:cNvPr id="62477" name="Rectangle 15"/>
          <p:cNvSpPr>
            <a:spLocks noChangeArrowheads="1"/>
          </p:cNvSpPr>
          <p:nvPr/>
        </p:nvSpPr>
        <p:spPr bwMode="auto">
          <a:xfrm>
            <a:off x="5730875" y="3255963"/>
            <a:ext cx="825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3</a:t>
            </a:r>
            <a:endParaRPr lang="en-US" altLang="en-US" sz="1200">
              <a:latin typeface="Times New Roman" charset="0"/>
            </a:endParaRPr>
          </a:p>
        </p:txBody>
      </p:sp>
      <p:sp>
        <p:nvSpPr>
          <p:cNvPr id="62478" name="Rectangle 16"/>
          <p:cNvSpPr>
            <a:spLocks noChangeArrowheads="1"/>
          </p:cNvSpPr>
          <p:nvPr/>
        </p:nvSpPr>
        <p:spPr bwMode="auto">
          <a:xfrm>
            <a:off x="6157913" y="2986088"/>
            <a:ext cx="841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2</a:t>
            </a:r>
            <a:endParaRPr lang="en-US" altLang="en-US" sz="1200">
              <a:latin typeface="Times New Roman" charset="0"/>
            </a:endParaRPr>
          </a:p>
        </p:txBody>
      </p:sp>
      <p:sp>
        <p:nvSpPr>
          <p:cNvPr id="62479" name="Freeform 17"/>
          <p:cNvSpPr>
            <a:spLocks/>
          </p:cNvSpPr>
          <p:nvPr/>
        </p:nvSpPr>
        <p:spPr bwMode="auto">
          <a:xfrm>
            <a:off x="5721350" y="3517900"/>
            <a:ext cx="320675" cy="304800"/>
          </a:xfrm>
          <a:custGeom>
            <a:avLst/>
            <a:gdLst>
              <a:gd name="T0" fmla="*/ 0 w 276"/>
              <a:gd name="T1" fmla="*/ 2147483646 h 260"/>
              <a:gd name="T2" fmla="*/ 2147483646 w 276"/>
              <a:gd name="T3" fmla="*/ 2147483646 h 260"/>
              <a:gd name="T4" fmla="*/ 2147483646 w 276"/>
              <a:gd name="T5" fmla="*/ 2147483646 h 260"/>
              <a:gd name="T6" fmla="*/ 2147483646 w 276"/>
              <a:gd name="T7" fmla="*/ 2147483646 h 260"/>
              <a:gd name="T8" fmla="*/ 2147483646 w 276"/>
              <a:gd name="T9" fmla="*/ 0 h 260"/>
              <a:gd name="T10" fmla="*/ 2147483646 w 276"/>
              <a:gd name="T11" fmla="*/ 0 h 260"/>
              <a:gd name="T12" fmla="*/ 2147483646 w 276"/>
              <a:gd name="T13" fmla="*/ 0 h 260"/>
              <a:gd name="T14" fmla="*/ 2147483646 w 276"/>
              <a:gd name="T15" fmla="*/ 2147483646 h 260"/>
              <a:gd name="T16" fmla="*/ 2147483646 w 276"/>
              <a:gd name="T17" fmla="*/ 2147483646 h 260"/>
              <a:gd name="T18" fmla="*/ 2147483646 w 276"/>
              <a:gd name="T19" fmla="*/ 2147483646 h 260"/>
              <a:gd name="T20" fmla="*/ 2147483646 w 276"/>
              <a:gd name="T21" fmla="*/ 2147483646 h 260"/>
              <a:gd name="T22" fmla="*/ 2147483646 w 276"/>
              <a:gd name="T23" fmla="*/ 2147483646 h 260"/>
              <a:gd name="T24" fmla="*/ 2147483646 w 276"/>
              <a:gd name="T25" fmla="*/ 2147483646 h 260"/>
              <a:gd name="T26" fmla="*/ 2147483646 w 276"/>
              <a:gd name="T27" fmla="*/ 2147483646 h 260"/>
              <a:gd name="T28" fmla="*/ 2147483646 w 276"/>
              <a:gd name="T29" fmla="*/ 2147483646 h 260"/>
              <a:gd name="T30" fmla="*/ 2147483646 w 276"/>
              <a:gd name="T31" fmla="*/ 2147483646 h 260"/>
              <a:gd name="T32" fmla="*/ 2147483646 w 276"/>
              <a:gd name="T33" fmla="*/ 2147483646 h 260"/>
              <a:gd name="T34" fmla="*/ 2147483646 w 276"/>
              <a:gd name="T35" fmla="*/ 2147483646 h 260"/>
              <a:gd name="T36" fmla="*/ 2147483646 w 276"/>
              <a:gd name="T37" fmla="*/ 2147483646 h 260"/>
              <a:gd name="T38" fmla="*/ 2147483646 w 276"/>
              <a:gd name="T39" fmla="*/ 2147483646 h 260"/>
              <a:gd name="T40" fmla="*/ 2147483646 w 276"/>
              <a:gd name="T41" fmla="*/ 2147483646 h 260"/>
              <a:gd name="T42" fmla="*/ 2147483646 w 276"/>
              <a:gd name="T43" fmla="*/ 2147483646 h 2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76"/>
              <a:gd name="T67" fmla="*/ 0 h 260"/>
              <a:gd name="T68" fmla="*/ 276 w 276"/>
              <a:gd name="T69" fmla="*/ 260 h 2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76" h="260">
                <a:moveTo>
                  <a:pt x="0" y="8"/>
                </a:moveTo>
                <a:lnTo>
                  <a:pt x="4" y="8"/>
                </a:lnTo>
                <a:lnTo>
                  <a:pt x="20" y="8"/>
                </a:lnTo>
                <a:lnTo>
                  <a:pt x="40" y="4"/>
                </a:lnTo>
                <a:lnTo>
                  <a:pt x="69" y="0"/>
                </a:lnTo>
                <a:lnTo>
                  <a:pt x="101" y="0"/>
                </a:lnTo>
                <a:lnTo>
                  <a:pt x="134" y="0"/>
                </a:lnTo>
                <a:lnTo>
                  <a:pt x="166" y="4"/>
                </a:lnTo>
                <a:lnTo>
                  <a:pt x="195" y="12"/>
                </a:lnTo>
                <a:lnTo>
                  <a:pt x="223" y="24"/>
                </a:lnTo>
                <a:lnTo>
                  <a:pt x="244" y="41"/>
                </a:lnTo>
                <a:lnTo>
                  <a:pt x="252" y="57"/>
                </a:lnTo>
                <a:lnTo>
                  <a:pt x="260" y="73"/>
                </a:lnTo>
                <a:lnTo>
                  <a:pt x="268" y="89"/>
                </a:lnTo>
                <a:lnTo>
                  <a:pt x="272" y="106"/>
                </a:lnTo>
                <a:lnTo>
                  <a:pt x="272" y="122"/>
                </a:lnTo>
                <a:lnTo>
                  <a:pt x="276" y="134"/>
                </a:lnTo>
                <a:lnTo>
                  <a:pt x="276" y="146"/>
                </a:lnTo>
                <a:lnTo>
                  <a:pt x="276" y="154"/>
                </a:lnTo>
                <a:lnTo>
                  <a:pt x="276" y="162"/>
                </a:lnTo>
                <a:lnTo>
                  <a:pt x="276" y="260"/>
                </a:lnTo>
              </a:path>
            </a:pathLst>
          </a:custGeom>
          <a:noFill/>
          <a:ln w="254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80" name="Freeform 18"/>
          <p:cNvSpPr>
            <a:spLocks/>
          </p:cNvSpPr>
          <p:nvPr/>
        </p:nvSpPr>
        <p:spPr bwMode="auto">
          <a:xfrm>
            <a:off x="6010275" y="3800475"/>
            <a:ext cx="60325" cy="109538"/>
          </a:xfrm>
          <a:custGeom>
            <a:avLst/>
            <a:gdLst>
              <a:gd name="T0" fmla="*/ 0 w 52"/>
              <a:gd name="T1" fmla="*/ 0 h 93"/>
              <a:gd name="T2" fmla="*/ 2147483646 w 52"/>
              <a:gd name="T3" fmla="*/ 2147483646 h 93"/>
              <a:gd name="T4" fmla="*/ 2147483646 w 52"/>
              <a:gd name="T5" fmla="*/ 2147483646 h 93"/>
              <a:gd name="T6" fmla="*/ 2147483646 w 52"/>
              <a:gd name="T7" fmla="*/ 2147483646 h 93"/>
              <a:gd name="T8" fmla="*/ 2147483646 w 52"/>
              <a:gd name="T9" fmla="*/ 2147483646 h 93"/>
              <a:gd name="T10" fmla="*/ 0 w 52"/>
              <a:gd name="T11" fmla="*/ 0 h 93"/>
              <a:gd name="T12" fmla="*/ 0 60000 65536"/>
              <a:gd name="T13" fmla="*/ 0 60000 65536"/>
              <a:gd name="T14" fmla="*/ 0 60000 65536"/>
              <a:gd name="T15" fmla="*/ 0 60000 65536"/>
              <a:gd name="T16" fmla="*/ 0 60000 65536"/>
              <a:gd name="T17" fmla="*/ 0 60000 65536"/>
              <a:gd name="T18" fmla="*/ 0 w 52"/>
              <a:gd name="T19" fmla="*/ 0 h 93"/>
              <a:gd name="T20" fmla="*/ 52 w 52"/>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52" h="93">
                <a:moveTo>
                  <a:pt x="0" y="0"/>
                </a:moveTo>
                <a:lnTo>
                  <a:pt x="28" y="93"/>
                </a:lnTo>
                <a:lnTo>
                  <a:pt x="52" y="4"/>
                </a:lnTo>
                <a:lnTo>
                  <a:pt x="4"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481" name="Rectangle 19"/>
          <p:cNvSpPr>
            <a:spLocks noChangeArrowheads="1"/>
          </p:cNvSpPr>
          <p:nvPr/>
        </p:nvSpPr>
        <p:spPr bwMode="auto">
          <a:xfrm>
            <a:off x="6921500" y="5035550"/>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0</a:t>
            </a:r>
            <a:endParaRPr lang="en-US" altLang="en-US" sz="1200">
              <a:latin typeface="Times New Roman" charset="0"/>
            </a:endParaRPr>
          </a:p>
        </p:txBody>
      </p:sp>
      <p:sp>
        <p:nvSpPr>
          <p:cNvPr id="62482" name="Rectangle 20"/>
          <p:cNvSpPr>
            <a:spLocks noChangeArrowheads="1"/>
          </p:cNvSpPr>
          <p:nvPr/>
        </p:nvSpPr>
        <p:spPr bwMode="auto">
          <a:xfrm>
            <a:off x="6526213" y="5273675"/>
            <a:ext cx="841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1</a:t>
            </a:r>
            <a:endParaRPr lang="en-US" altLang="en-US" sz="1200">
              <a:latin typeface="Times New Roman" charset="0"/>
            </a:endParaRPr>
          </a:p>
        </p:txBody>
      </p:sp>
      <p:sp>
        <p:nvSpPr>
          <p:cNvPr id="62483" name="Rectangle 21"/>
          <p:cNvSpPr>
            <a:spLocks noChangeArrowheads="1"/>
          </p:cNvSpPr>
          <p:nvPr/>
        </p:nvSpPr>
        <p:spPr bwMode="auto">
          <a:xfrm>
            <a:off x="7175500" y="5273675"/>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3</a:t>
            </a:r>
            <a:endParaRPr lang="en-US" altLang="en-US" sz="1200">
              <a:latin typeface="Times New Roman" charset="0"/>
            </a:endParaRPr>
          </a:p>
        </p:txBody>
      </p:sp>
      <p:sp>
        <p:nvSpPr>
          <p:cNvPr id="62484" name="Rectangle 22"/>
          <p:cNvSpPr>
            <a:spLocks noChangeArrowheads="1"/>
          </p:cNvSpPr>
          <p:nvPr/>
        </p:nvSpPr>
        <p:spPr bwMode="auto">
          <a:xfrm>
            <a:off x="6921500" y="5727700"/>
            <a:ext cx="841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2</a:t>
            </a:r>
            <a:endParaRPr lang="en-US" altLang="en-US" sz="1200">
              <a:latin typeface="Times New Roman" charset="0"/>
            </a:endParaRPr>
          </a:p>
        </p:txBody>
      </p:sp>
      <p:sp>
        <p:nvSpPr>
          <p:cNvPr id="62485" name="Freeform 23"/>
          <p:cNvSpPr>
            <a:spLocks/>
          </p:cNvSpPr>
          <p:nvPr/>
        </p:nvSpPr>
        <p:spPr bwMode="auto">
          <a:xfrm>
            <a:off x="6804025" y="5049838"/>
            <a:ext cx="495300" cy="525462"/>
          </a:xfrm>
          <a:custGeom>
            <a:avLst/>
            <a:gdLst>
              <a:gd name="T0" fmla="*/ 0 w 427"/>
              <a:gd name="T1" fmla="*/ 0 h 447"/>
              <a:gd name="T2" fmla="*/ 0 w 427"/>
              <a:gd name="T3" fmla="*/ 2147483646 h 447"/>
              <a:gd name="T4" fmla="*/ 0 w 427"/>
              <a:gd name="T5" fmla="*/ 2147483646 h 447"/>
              <a:gd name="T6" fmla="*/ 0 w 427"/>
              <a:gd name="T7" fmla="*/ 2147483646 h 447"/>
              <a:gd name="T8" fmla="*/ 0 w 427"/>
              <a:gd name="T9" fmla="*/ 2147483646 h 447"/>
              <a:gd name="T10" fmla="*/ 2147483646 w 427"/>
              <a:gd name="T11" fmla="*/ 2147483646 h 447"/>
              <a:gd name="T12" fmla="*/ 2147483646 w 427"/>
              <a:gd name="T13" fmla="*/ 2147483646 h 447"/>
              <a:gd name="T14" fmla="*/ 2147483646 w 427"/>
              <a:gd name="T15" fmla="*/ 2147483646 h 447"/>
              <a:gd name="T16" fmla="*/ 2147483646 w 427"/>
              <a:gd name="T17" fmla="*/ 2147483646 h 447"/>
              <a:gd name="T18" fmla="*/ 2147483646 w 427"/>
              <a:gd name="T19" fmla="*/ 2147483646 h 447"/>
              <a:gd name="T20" fmla="*/ 2147483646 w 427"/>
              <a:gd name="T21" fmla="*/ 2147483646 h 447"/>
              <a:gd name="T22" fmla="*/ 2147483646 w 427"/>
              <a:gd name="T23" fmla="*/ 2147483646 h 447"/>
              <a:gd name="T24" fmla="*/ 2147483646 w 427"/>
              <a:gd name="T25" fmla="*/ 2147483646 h 447"/>
              <a:gd name="T26" fmla="*/ 2147483646 w 427"/>
              <a:gd name="T27" fmla="*/ 2147483646 h 447"/>
              <a:gd name="T28" fmla="*/ 2147483646 w 427"/>
              <a:gd name="T29" fmla="*/ 2147483646 h 447"/>
              <a:gd name="T30" fmla="*/ 2147483646 w 427"/>
              <a:gd name="T31" fmla="*/ 2147483646 h 447"/>
              <a:gd name="T32" fmla="*/ 2147483646 w 427"/>
              <a:gd name="T33" fmla="*/ 2147483646 h 447"/>
              <a:gd name="T34" fmla="*/ 2147483646 w 427"/>
              <a:gd name="T35" fmla="*/ 2147483646 h 447"/>
              <a:gd name="T36" fmla="*/ 2147483646 w 427"/>
              <a:gd name="T37" fmla="*/ 2147483646 h 447"/>
              <a:gd name="T38" fmla="*/ 2147483646 w 427"/>
              <a:gd name="T39" fmla="*/ 2147483646 h 447"/>
              <a:gd name="T40" fmla="*/ 2147483646 w 427"/>
              <a:gd name="T41" fmla="*/ 2147483646 h 447"/>
              <a:gd name="T42" fmla="*/ 2147483646 w 427"/>
              <a:gd name="T43" fmla="*/ 2147483646 h 4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27"/>
              <a:gd name="T67" fmla="*/ 0 h 447"/>
              <a:gd name="T68" fmla="*/ 427 w 427"/>
              <a:gd name="T69" fmla="*/ 447 h 4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27" h="447">
                <a:moveTo>
                  <a:pt x="0" y="0"/>
                </a:moveTo>
                <a:lnTo>
                  <a:pt x="0" y="9"/>
                </a:lnTo>
                <a:lnTo>
                  <a:pt x="0" y="25"/>
                </a:lnTo>
                <a:lnTo>
                  <a:pt x="0" y="45"/>
                </a:lnTo>
                <a:lnTo>
                  <a:pt x="0" y="78"/>
                </a:lnTo>
                <a:lnTo>
                  <a:pt x="4" y="110"/>
                </a:lnTo>
                <a:lnTo>
                  <a:pt x="12" y="151"/>
                </a:lnTo>
                <a:lnTo>
                  <a:pt x="21" y="187"/>
                </a:lnTo>
                <a:lnTo>
                  <a:pt x="37" y="228"/>
                </a:lnTo>
                <a:lnTo>
                  <a:pt x="53" y="264"/>
                </a:lnTo>
                <a:lnTo>
                  <a:pt x="77" y="297"/>
                </a:lnTo>
                <a:lnTo>
                  <a:pt x="118" y="333"/>
                </a:lnTo>
                <a:lnTo>
                  <a:pt x="159" y="366"/>
                </a:lnTo>
                <a:lnTo>
                  <a:pt x="199" y="394"/>
                </a:lnTo>
                <a:lnTo>
                  <a:pt x="240" y="411"/>
                </a:lnTo>
                <a:lnTo>
                  <a:pt x="276" y="427"/>
                </a:lnTo>
                <a:lnTo>
                  <a:pt x="309" y="435"/>
                </a:lnTo>
                <a:lnTo>
                  <a:pt x="337" y="443"/>
                </a:lnTo>
                <a:lnTo>
                  <a:pt x="358" y="447"/>
                </a:lnTo>
                <a:lnTo>
                  <a:pt x="374" y="447"/>
                </a:lnTo>
                <a:lnTo>
                  <a:pt x="378" y="447"/>
                </a:lnTo>
                <a:lnTo>
                  <a:pt x="427" y="447"/>
                </a:lnTo>
              </a:path>
            </a:pathLst>
          </a:custGeom>
          <a:noFill/>
          <a:ln w="254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86" name="Freeform 24"/>
          <p:cNvSpPr>
            <a:spLocks/>
          </p:cNvSpPr>
          <p:nvPr/>
        </p:nvSpPr>
        <p:spPr bwMode="auto">
          <a:xfrm>
            <a:off x="7285038" y="5551488"/>
            <a:ext cx="107950" cy="57150"/>
          </a:xfrm>
          <a:custGeom>
            <a:avLst/>
            <a:gdLst>
              <a:gd name="T0" fmla="*/ 0 w 93"/>
              <a:gd name="T1" fmla="*/ 0 h 49"/>
              <a:gd name="T2" fmla="*/ 2147483646 w 93"/>
              <a:gd name="T3" fmla="*/ 2147483646 h 49"/>
              <a:gd name="T4" fmla="*/ 0 w 93"/>
              <a:gd name="T5" fmla="*/ 2147483646 h 49"/>
              <a:gd name="T6" fmla="*/ 0 w 93"/>
              <a:gd name="T7" fmla="*/ 0 h 49"/>
              <a:gd name="T8" fmla="*/ 0 w 93"/>
              <a:gd name="T9" fmla="*/ 0 h 49"/>
              <a:gd name="T10" fmla="*/ 0 60000 65536"/>
              <a:gd name="T11" fmla="*/ 0 60000 65536"/>
              <a:gd name="T12" fmla="*/ 0 60000 65536"/>
              <a:gd name="T13" fmla="*/ 0 60000 65536"/>
              <a:gd name="T14" fmla="*/ 0 60000 65536"/>
              <a:gd name="T15" fmla="*/ 0 w 93"/>
              <a:gd name="T16" fmla="*/ 0 h 49"/>
              <a:gd name="T17" fmla="*/ 93 w 93"/>
              <a:gd name="T18" fmla="*/ 49 h 49"/>
            </a:gdLst>
            <a:ahLst/>
            <a:cxnLst>
              <a:cxn ang="T10">
                <a:pos x="T0" y="T1"/>
              </a:cxn>
              <a:cxn ang="T11">
                <a:pos x="T2" y="T3"/>
              </a:cxn>
              <a:cxn ang="T12">
                <a:pos x="T4" y="T5"/>
              </a:cxn>
              <a:cxn ang="T13">
                <a:pos x="T6" y="T7"/>
              </a:cxn>
              <a:cxn ang="T14">
                <a:pos x="T8" y="T9"/>
              </a:cxn>
            </a:cxnLst>
            <a:rect l="T15" t="T16" r="T17" b="T18"/>
            <a:pathLst>
              <a:path w="93" h="49">
                <a:moveTo>
                  <a:pt x="0" y="0"/>
                </a:moveTo>
                <a:lnTo>
                  <a:pt x="93" y="24"/>
                </a:lnTo>
                <a:lnTo>
                  <a:pt x="0" y="4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487" name="Rectangle 25"/>
          <p:cNvSpPr>
            <a:spLocks noChangeArrowheads="1"/>
          </p:cNvSpPr>
          <p:nvPr/>
        </p:nvSpPr>
        <p:spPr bwMode="auto">
          <a:xfrm>
            <a:off x="4086225" y="2514600"/>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0</a:t>
            </a:r>
            <a:endParaRPr lang="en-US" altLang="en-US" sz="1200">
              <a:latin typeface="Times New Roman" charset="0"/>
            </a:endParaRPr>
          </a:p>
        </p:txBody>
      </p:sp>
      <p:sp>
        <p:nvSpPr>
          <p:cNvPr id="62488" name="Rectangle 26"/>
          <p:cNvSpPr>
            <a:spLocks noChangeArrowheads="1"/>
          </p:cNvSpPr>
          <p:nvPr/>
        </p:nvSpPr>
        <p:spPr bwMode="auto">
          <a:xfrm>
            <a:off x="4303713" y="2781300"/>
            <a:ext cx="841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1</a:t>
            </a:r>
            <a:endParaRPr lang="en-US" altLang="en-US" sz="1200">
              <a:latin typeface="Times New Roman" charset="0"/>
            </a:endParaRPr>
          </a:p>
        </p:txBody>
      </p:sp>
      <p:sp>
        <p:nvSpPr>
          <p:cNvPr id="62489" name="Rectangle 27"/>
          <p:cNvSpPr>
            <a:spLocks noChangeArrowheads="1"/>
          </p:cNvSpPr>
          <p:nvPr/>
        </p:nvSpPr>
        <p:spPr bwMode="auto">
          <a:xfrm>
            <a:off x="3665538" y="2781300"/>
            <a:ext cx="841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3</a:t>
            </a:r>
            <a:endParaRPr lang="en-US" altLang="en-US" sz="1200">
              <a:latin typeface="Times New Roman" charset="0"/>
            </a:endParaRPr>
          </a:p>
        </p:txBody>
      </p:sp>
      <p:sp>
        <p:nvSpPr>
          <p:cNvPr id="62490" name="Rectangle 28"/>
          <p:cNvSpPr>
            <a:spLocks noChangeArrowheads="1"/>
          </p:cNvSpPr>
          <p:nvPr/>
        </p:nvSpPr>
        <p:spPr bwMode="auto">
          <a:xfrm>
            <a:off x="4086225" y="3209925"/>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2</a:t>
            </a:r>
            <a:endParaRPr lang="en-US" altLang="en-US" sz="1200">
              <a:latin typeface="Times New Roman" charset="0"/>
            </a:endParaRPr>
          </a:p>
        </p:txBody>
      </p:sp>
      <p:sp>
        <p:nvSpPr>
          <p:cNvPr id="62491" name="Freeform 29"/>
          <p:cNvSpPr>
            <a:spLocks/>
          </p:cNvSpPr>
          <p:nvPr/>
        </p:nvSpPr>
        <p:spPr bwMode="auto">
          <a:xfrm>
            <a:off x="3962400" y="3048000"/>
            <a:ext cx="352425" cy="376238"/>
          </a:xfrm>
          <a:custGeom>
            <a:avLst/>
            <a:gdLst>
              <a:gd name="T0" fmla="*/ 0 w 301"/>
              <a:gd name="T1" fmla="*/ 2147483646 h 321"/>
              <a:gd name="T2" fmla="*/ 2147483646 w 301"/>
              <a:gd name="T3" fmla="*/ 2147483646 h 321"/>
              <a:gd name="T4" fmla="*/ 0 w 301"/>
              <a:gd name="T5" fmla="*/ 2147483646 h 321"/>
              <a:gd name="T6" fmla="*/ 0 w 301"/>
              <a:gd name="T7" fmla="*/ 2147483646 h 321"/>
              <a:gd name="T8" fmla="*/ 0 w 301"/>
              <a:gd name="T9" fmla="*/ 2147483646 h 321"/>
              <a:gd name="T10" fmla="*/ 0 w 301"/>
              <a:gd name="T11" fmla="*/ 2147483646 h 321"/>
              <a:gd name="T12" fmla="*/ 2147483646 w 301"/>
              <a:gd name="T13" fmla="*/ 2147483646 h 321"/>
              <a:gd name="T14" fmla="*/ 2147483646 w 301"/>
              <a:gd name="T15" fmla="*/ 2147483646 h 321"/>
              <a:gd name="T16" fmla="*/ 2147483646 w 301"/>
              <a:gd name="T17" fmla="*/ 2147483646 h 321"/>
              <a:gd name="T18" fmla="*/ 2147483646 w 301"/>
              <a:gd name="T19" fmla="*/ 2147483646 h 321"/>
              <a:gd name="T20" fmla="*/ 2147483646 w 301"/>
              <a:gd name="T21" fmla="*/ 2147483646 h 321"/>
              <a:gd name="T22" fmla="*/ 2147483646 w 301"/>
              <a:gd name="T23" fmla="*/ 2147483646 h 321"/>
              <a:gd name="T24" fmla="*/ 2147483646 w 301"/>
              <a:gd name="T25" fmla="*/ 2147483646 h 321"/>
              <a:gd name="T26" fmla="*/ 2147483646 w 301"/>
              <a:gd name="T27" fmla="*/ 2147483646 h 321"/>
              <a:gd name="T28" fmla="*/ 2147483646 w 301"/>
              <a:gd name="T29" fmla="*/ 2147483646 h 321"/>
              <a:gd name="T30" fmla="*/ 2147483646 w 301"/>
              <a:gd name="T31" fmla="*/ 2147483646 h 321"/>
              <a:gd name="T32" fmla="*/ 2147483646 w 301"/>
              <a:gd name="T33" fmla="*/ 0 h 321"/>
              <a:gd name="T34" fmla="*/ 2147483646 w 301"/>
              <a:gd name="T35" fmla="*/ 0 h 321"/>
              <a:gd name="T36" fmla="*/ 2147483646 w 301"/>
              <a:gd name="T37" fmla="*/ 0 h 321"/>
              <a:gd name="T38" fmla="*/ 2147483646 w 301"/>
              <a:gd name="T39" fmla="*/ 0 h 321"/>
              <a:gd name="T40" fmla="*/ 2147483646 w 301"/>
              <a:gd name="T41" fmla="*/ 0 h 321"/>
              <a:gd name="T42" fmla="*/ 2147483646 w 301"/>
              <a:gd name="T43" fmla="*/ 0 h 3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1"/>
              <a:gd name="T67" fmla="*/ 0 h 321"/>
              <a:gd name="T68" fmla="*/ 301 w 301"/>
              <a:gd name="T69" fmla="*/ 321 h 32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1" h="321">
                <a:moveTo>
                  <a:pt x="0" y="321"/>
                </a:moveTo>
                <a:lnTo>
                  <a:pt x="4" y="313"/>
                </a:lnTo>
                <a:lnTo>
                  <a:pt x="0" y="297"/>
                </a:lnTo>
                <a:lnTo>
                  <a:pt x="0" y="272"/>
                </a:lnTo>
                <a:lnTo>
                  <a:pt x="0" y="236"/>
                </a:lnTo>
                <a:lnTo>
                  <a:pt x="0" y="199"/>
                </a:lnTo>
                <a:lnTo>
                  <a:pt x="4" y="163"/>
                </a:lnTo>
                <a:lnTo>
                  <a:pt x="8" y="122"/>
                </a:lnTo>
                <a:lnTo>
                  <a:pt x="20" y="90"/>
                </a:lnTo>
                <a:lnTo>
                  <a:pt x="33" y="57"/>
                </a:lnTo>
                <a:lnTo>
                  <a:pt x="53" y="37"/>
                </a:lnTo>
                <a:lnTo>
                  <a:pt x="65" y="25"/>
                </a:lnTo>
                <a:lnTo>
                  <a:pt x="85" y="16"/>
                </a:lnTo>
                <a:lnTo>
                  <a:pt x="106" y="12"/>
                </a:lnTo>
                <a:lnTo>
                  <a:pt x="126" y="8"/>
                </a:lnTo>
                <a:lnTo>
                  <a:pt x="146" y="4"/>
                </a:lnTo>
                <a:lnTo>
                  <a:pt x="163" y="0"/>
                </a:lnTo>
                <a:lnTo>
                  <a:pt x="179" y="0"/>
                </a:lnTo>
                <a:lnTo>
                  <a:pt x="191" y="0"/>
                </a:lnTo>
                <a:lnTo>
                  <a:pt x="199" y="0"/>
                </a:lnTo>
                <a:lnTo>
                  <a:pt x="203" y="0"/>
                </a:lnTo>
                <a:lnTo>
                  <a:pt x="301" y="0"/>
                </a:lnTo>
              </a:path>
            </a:pathLst>
          </a:custGeom>
          <a:noFill/>
          <a:ln w="254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92" name="Freeform 30"/>
          <p:cNvSpPr>
            <a:spLocks/>
          </p:cNvSpPr>
          <p:nvPr/>
        </p:nvSpPr>
        <p:spPr bwMode="auto">
          <a:xfrm>
            <a:off x="4267200" y="3043238"/>
            <a:ext cx="107950" cy="58737"/>
          </a:xfrm>
          <a:custGeom>
            <a:avLst/>
            <a:gdLst>
              <a:gd name="T0" fmla="*/ 0 w 94"/>
              <a:gd name="T1" fmla="*/ 2147483646 h 49"/>
              <a:gd name="T2" fmla="*/ 2147483646 w 94"/>
              <a:gd name="T3" fmla="*/ 2147483646 h 49"/>
              <a:gd name="T4" fmla="*/ 0 w 94"/>
              <a:gd name="T5" fmla="*/ 0 h 49"/>
              <a:gd name="T6" fmla="*/ 0 w 94"/>
              <a:gd name="T7" fmla="*/ 2147483646 h 49"/>
              <a:gd name="T8" fmla="*/ 0 w 94"/>
              <a:gd name="T9" fmla="*/ 2147483646 h 49"/>
              <a:gd name="T10" fmla="*/ 0 w 94"/>
              <a:gd name="T11" fmla="*/ 2147483646 h 49"/>
              <a:gd name="T12" fmla="*/ 0 60000 65536"/>
              <a:gd name="T13" fmla="*/ 0 60000 65536"/>
              <a:gd name="T14" fmla="*/ 0 60000 65536"/>
              <a:gd name="T15" fmla="*/ 0 60000 65536"/>
              <a:gd name="T16" fmla="*/ 0 60000 65536"/>
              <a:gd name="T17" fmla="*/ 0 60000 65536"/>
              <a:gd name="T18" fmla="*/ 0 w 94"/>
              <a:gd name="T19" fmla="*/ 0 h 49"/>
              <a:gd name="T20" fmla="*/ 94 w 94"/>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94" h="49">
                <a:moveTo>
                  <a:pt x="0" y="45"/>
                </a:moveTo>
                <a:lnTo>
                  <a:pt x="94" y="24"/>
                </a:lnTo>
                <a:lnTo>
                  <a:pt x="0" y="0"/>
                </a:lnTo>
                <a:lnTo>
                  <a:pt x="0" y="49"/>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493" name="Freeform 31"/>
          <p:cNvSpPr>
            <a:spLocks/>
          </p:cNvSpPr>
          <p:nvPr/>
        </p:nvSpPr>
        <p:spPr bwMode="auto">
          <a:xfrm>
            <a:off x="3124200" y="3419475"/>
            <a:ext cx="741363" cy="195263"/>
          </a:xfrm>
          <a:custGeom>
            <a:avLst/>
            <a:gdLst>
              <a:gd name="T0" fmla="*/ 2147483646 w 638"/>
              <a:gd name="T1" fmla="*/ 2147483646 h 166"/>
              <a:gd name="T2" fmla="*/ 2147483646 w 638"/>
              <a:gd name="T3" fmla="*/ 0 h 166"/>
              <a:gd name="T4" fmla="*/ 0 w 638"/>
              <a:gd name="T5" fmla="*/ 0 h 166"/>
              <a:gd name="T6" fmla="*/ 0 w 638"/>
              <a:gd name="T7" fmla="*/ 2147483646 h 166"/>
              <a:gd name="T8" fmla="*/ 2147483646 w 638"/>
              <a:gd name="T9" fmla="*/ 2147483646 h 166"/>
              <a:gd name="T10" fmla="*/ 2147483646 w 638"/>
              <a:gd name="T11" fmla="*/ 2147483646 h 166"/>
              <a:gd name="T12" fmla="*/ 0 60000 65536"/>
              <a:gd name="T13" fmla="*/ 0 60000 65536"/>
              <a:gd name="T14" fmla="*/ 0 60000 65536"/>
              <a:gd name="T15" fmla="*/ 0 60000 65536"/>
              <a:gd name="T16" fmla="*/ 0 60000 65536"/>
              <a:gd name="T17" fmla="*/ 0 60000 65536"/>
              <a:gd name="T18" fmla="*/ 0 w 638"/>
              <a:gd name="T19" fmla="*/ 0 h 166"/>
              <a:gd name="T20" fmla="*/ 638 w 638"/>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638" h="166">
                <a:moveTo>
                  <a:pt x="638" y="166"/>
                </a:moveTo>
                <a:lnTo>
                  <a:pt x="638" y="0"/>
                </a:lnTo>
                <a:lnTo>
                  <a:pt x="0" y="0"/>
                </a:lnTo>
                <a:lnTo>
                  <a:pt x="0" y="166"/>
                </a:lnTo>
                <a:lnTo>
                  <a:pt x="638" y="166"/>
                </a:lnTo>
              </a:path>
            </a:pathLst>
          </a:custGeom>
          <a:solidFill>
            <a:schemeClr val="accent2"/>
          </a:solidFill>
          <a:ln w="12700">
            <a:solidFill>
              <a:srgbClr val="000000"/>
            </a:solidFill>
            <a:prstDash val="solid"/>
            <a:round/>
            <a:headEnd/>
            <a:tailEnd/>
          </a:ln>
        </p:spPr>
        <p:txBody>
          <a:bodyPr/>
          <a:lstStyle/>
          <a:p>
            <a:endParaRPr lang="en-US"/>
          </a:p>
        </p:txBody>
      </p:sp>
      <p:sp>
        <p:nvSpPr>
          <p:cNvPr id="62494" name="Rectangle 32"/>
          <p:cNvSpPr>
            <a:spLocks noChangeArrowheads="1"/>
          </p:cNvSpPr>
          <p:nvPr/>
        </p:nvSpPr>
        <p:spPr bwMode="auto">
          <a:xfrm>
            <a:off x="3724275" y="3425825"/>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5</a:t>
            </a:r>
            <a:endParaRPr lang="en-US" altLang="en-US" sz="1200">
              <a:latin typeface="Times New Roman" charset="0"/>
            </a:endParaRPr>
          </a:p>
        </p:txBody>
      </p:sp>
      <p:sp>
        <p:nvSpPr>
          <p:cNvPr id="62495" name="Freeform 33"/>
          <p:cNvSpPr>
            <a:spLocks/>
          </p:cNvSpPr>
          <p:nvPr/>
        </p:nvSpPr>
        <p:spPr bwMode="auto">
          <a:xfrm>
            <a:off x="4895850" y="3517900"/>
            <a:ext cx="741363" cy="195263"/>
          </a:xfrm>
          <a:custGeom>
            <a:avLst/>
            <a:gdLst>
              <a:gd name="T0" fmla="*/ 2147483646 w 638"/>
              <a:gd name="T1" fmla="*/ 2147483646 h 166"/>
              <a:gd name="T2" fmla="*/ 2147483646 w 638"/>
              <a:gd name="T3" fmla="*/ 0 h 166"/>
              <a:gd name="T4" fmla="*/ 0 w 638"/>
              <a:gd name="T5" fmla="*/ 0 h 166"/>
              <a:gd name="T6" fmla="*/ 0 w 638"/>
              <a:gd name="T7" fmla="*/ 2147483646 h 166"/>
              <a:gd name="T8" fmla="*/ 2147483646 w 638"/>
              <a:gd name="T9" fmla="*/ 2147483646 h 166"/>
              <a:gd name="T10" fmla="*/ 2147483646 w 638"/>
              <a:gd name="T11" fmla="*/ 2147483646 h 166"/>
              <a:gd name="T12" fmla="*/ 0 60000 65536"/>
              <a:gd name="T13" fmla="*/ 0 60000 65536"/>
              <a:gd name="T14" fmla="*/ 0 60000 65536"/>
              <a:gd name="T15" fmla="*/ 0 60000 65536"/>
              <a:gd name="T16" fmla="*/ 0 60000 65536"/>
              <a:gd name="T17" fmla="*/ 0 60000 65536"/>
              <a:gd name="T18" fmla="*/ 0 w 638"/>
              <a:gd name="T19" fmla="*/ 0 h 166"/>
              <a:gd name="T20" fmla="*/ 638 w 638"/>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638" h="166">
                <a:moveTo>
                  <a:pt x="638" y="166"/>
                </a:moveTo>
                <a:lnTo>
                  <a:pt x="638" y="0"/>
                </a:lnTo>
                <a:lnTo>
                  <a:pt x="0" y="0"/>
                </a:lnTo>
                <a:lnTo>
                  <a:pt x="0" y="166"/>
                </a:lnTo>
                <a:lnTo>
                  <a:pt x="638" y="166"/>
                </a:lnTo>
              </a:path>
            </a:pathLst>
          </a:custGeom>
          <a:solidFill>
            <a:schemeClr val="accent2"/>
          </a:solidFill>
          <a:ln w="12700">
            <a:solidFill>
              <a:srgbClr val="000000"/>
            </a:solidFill>
            <a:prstDash val="solid"/>
            <a:round/>
            <a:headEnd/>
            <a:tailEnd/>
          </a:ln>
        </p:spPr>
        <p:txBody>
          <a:bodyPr/>
          <a:lstStyle/>
          <a:p>
            <a:endParaRPr lang="en-US"/>
          </a:p>
        </p:txBody>
      </p:sp>
      <p:sp>
        <p:nvSpPr>
          <p:cNvPr id="62496" name="Rectangle 34"/>
          <p:cNvSpPr>
            <a:spLocks noChangeArrowheads="1"/>
          </p:cNvSpPr>
          <p:nvPr/>
        </p:nvSpPr>
        <p:spPr bwMode="auto">
          <a:xfrm>
            <a:off x="5457825" y="3527425"/>
            <a:ext cx="1666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11</a:t>
            </a:r>
            <a:endParaRPr lang="en-US" altLang="en-US" sz="1200">
              <a:latin typeface="Times New Roman" charset="0"/>
            </a:endParaRPr>
          </a:p>
        </p:txBody>
      </p:sp>
      <p:sp>
        <p:nvSpPr>
          <p:cNvPr id="62497" name="Line 35"/>
          <p:cNvSpPr>
            <a:spLocks noChangeShapeType="1"/>
          </p:cNvSpPr>
          <p:nvPr/>
        </p:nvSpPr>
        <p:spPr bwMode="auto">
          <a:xfrm>
            <a:off x="3673475" y="3413125"/>
            <a:ext cx="3175" cy="2016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8" name="Line 36"/>
          <p:cNvSpPr>
            <a:spLocks noChangeShapeType="1"/>
          </p:cNvSpPr>
          <p:nvPr/>
        </p:nvSpPr>
        <p:spPr bwMode="auto">
          <a:xfrm>
            <a:off x="5446713" y="3514725"/>
            <a:ext cx="6350" cy="1984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9" name="Freeform 37"/>
          <p:cNvSpPr>
            <a:spLocks/>
          </p:cNvSpPr>
          <p:nvPr/>
        </p:nvSpPr>
        <p:spPr bwMode="auto">
          <a:xfrm>
            <a:off x="7435850" y="5537200"/>
            <a:ext cx="741363" cy="193675"/>
          </a:xfrm>
          <a:custGeom>
            <a:avLst/>
            <a:gdLst>
              <a:gd name="T0" fmla="*/ 2147483646 w 638"/>
              <a:gd name="T1" fmla="*/ 2147483646 h 166"/>
              <a:gd name="T2" fmla="*/ 2147483646 w 638"/>
              <a:gd name="T3" fmla="*/ 0 h 166"/>
              <a:gd name="T4" fmla="*/ 0 w 638"/>
              <a:gd name="T5" fmla="*/ 0 h 166"/>
              <a:gd name="T6" fmla="*/ 0 w 638"/>
              <a:gd name="T7" fmla="*/ 2147483646 h 166"/>
              <a:gd name="T8" fmla="*/ 2147483646 w 638"/>
              <a:gd name="T9" fmla="*/ 2147483646 h 166"/>
              <a:gd name="T10" fmla="*/ 2147483646 w 638"/>
              <a:gd name="T11" fmla="*/ 2147483646 h 166"/>
              <a:gd name="T12" fmla="*/ 0 60000 65536"/>
              <a:gd name="T13" fmla="*/ 0 60000 65536"/>
              <a:gd name="T14" fmla="*/ 0 60000 65536"/>
              <a:gd name="T15" fmla="*/ 0 60000 65536"/>
              <a:gd name="T16" fmla="*/ 0 60000 65536"/>
              <a:gd name="T17" fmla="*/ 0 60000 65536"/>
              <a:gd name="T18" fmla="*/ 0 w 638"/>
              <a:gd name="T19" fmla="*/ 0 h 166"/>
              <a:gd name="T20" fmla="*/ 638 w 638"/>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638" h="166">
                <a:moveTo>
                  <a:pt x="633" y="166"/>
                </a:moveTo>
                <a:lnTo>
                  <a:pt x="638" y="0"/>
                </a:lnTo>
                <a:lnTo>
                  <a:pt x="0" y="0"/>
                </a:lnTo>
                <a:lnTo>
                  <a:pt x="0" y="166"/>
                </a:lnTo>
                <a:lnTo>
                  <a:pt x="638" y="166"/>
                </a:lnTo>
              </a:path>
            </a:pathLst>
          </a:custGeom>
          <a:solidFill>
            <a:schemeClr val="accent2"/>
          </a:solidFill>
          <a:ln w="12700">
            <a:solidFill>
              <a:schemeClr val="tx1"/>
            </a:solidFill>
            <a:prstDash val="solid"/>
            <a:round/>
            <a:headEnd/>
            <a:tailEnd/>
          </a:ln>
        </p:spPr>
        <p:txBody>
          <a:bodyPr/>
          <a:lstStyle/>
          <a:p>
            <a:endParaRPr lang="en-US"/>
          </a:p>
        </p:txBody>
      </p:sp>
      <p:sp>
        <p:nvSpPr>
          <p:cNvPr id="62500" name="Rectangle 38"/>
          <p:cNvSpPr>
            <a:spLocks noChangeArrowheads="1"/>
          </p:cNvSpPr>
          <p:nvPr/>
        </p:nvSpPr>
        <p:spPr bwMode="auto">
          <a:xfrm>
            <a:off x="8031163" y="5537200"/>
            <a:ext cx="841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4</a:t>
            </a:r>
            <a:endParaRPr lang="en-US" altLang="en-US" sz="1200">
              <a:latin typeface="Times New Roman" charset="0"/>
            </a:endParaRPr>
          </a:p>
        </p:txBody>
      </p:sp>
      <p:sp>
        <p:nvSpPr>
          <p:cNvPr id="62501" name="Line 39"/>
          <p:cNvSpPr>
            <a:spLocks noChangeShapeType="1"/>
          </p:cNvSpPr>
          <p:nvPr/>
        </p:nvSpPr>
        <p:spPr bwMode="auto">
          <a:xfrm>
            <a:off x="7988300" y="5532438"/>
            <a:ext cx="0" cy="1984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2" name="Line 40"/>
          <p:cNvSpPr>
            <a:spLocks noChangeShapeType="1"/>
          </p:cNvSpPr>
          <p:nvPr/>
        </p:nvSpPr>
        <p:spPr bwMode="auto">
          <a:xfrm flipH="1">
            <a:off x="3573463" y="2965450"/>
            <a:ext cx="269875"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3" name="Freeform 41"/>
          <p:cNvSpPr>
            <a:spLocks/>
          </p:cNvSpPr>
          <p:nvPr/>
        </p:nvSpPr>
        <p:spPr bwMode="auto">
          <a:xfrm>
            <a:off x="4214813" y="2962275"/>
            <a:ext cx="1695450" cy="476250"/>
          </a:xfrm>
          <a:custGeom>
            <a:avLst/>
            <a:gdLst>
              <a:gd name="T0" fmla="*/ 0 w 1458"/>
              <a:gd name="T1" fmla="*/ 2147483646 h 406"/>
              <a:gd name="T2" fmla="*/ 2147483646 w 1458"/>
              <a:gd name="T3" fmla="*/ 2147483646 h 406"/>
              <a:gd name="T4" fmla="*/ 2147483646 w 1458"/>
              <a:gd name="T5" fmla="*/ 2147483646 h 406"/>
              <a:gd name="T6" fmla="*/ 2147483646 w 1458"/>
              <a:gd name="T7" fmla="*/ 2147483646 h 406"/>
              <a:gd name="T8" fmla="*/ 2147483646 w 1458"/>
              <a:gd name="T9" fmla="*/ 0 h 406"/>
              <a:gd name="T10" fmla="*/ 2147483646 w 1458"/>
              <a:gd name="T11" fmla="*/ 2147483646 h 406"/>
              <a:gd name="T12" fmla="*/ 2147483646 w 1458"/>
              <a:gd name="T13" fmla="*/ 2147483646 h 406"/>
              <a:gd name="T14" fmla="*/ 2147483646 w 1458"/>
              <a:gd name="T15" fmla="*/ 2147483646 h 406"/>
              <a:gd name="T16" fmla="*/ 2147483646 w 1458"/>
              <a:gd name="T17" fmla="*/ 2147483646 h 406"/>
              <a:gd name="T18" fmla="*/ 2147483646 w 1458"/>
              <a:gd name="T19" fmla="*/ 2147483646 h 406"/>
              <a:gd name="T20" fmla="*/ 2147483646 w 1458"/>
              <a:gd name="T21" fmla="*/ 2147483646 h 406"/>
              <a:gd name="T22" fmla="*/ 2147483646 w 1458"/>
              <a:gd name="T23" fmla="*/ 2147483646 h 406"/>
              <a:gd name="T24" fmla="*/ 2147483646 w 1458"/>
              <a:gd name="T25" fmla="*/ 2147483646 h 406"/>
              <a:gd name="T26" fmla="*/ 2147483646 w 1458"/>
              <a:gd name="T27" fmla="*/ 2147483646 h 406"/>
              <a:gd name="T28" fmla="*/ 2147483646 w 1458"/>
              <a:gd name="T29" fmla="*/ 2147483646 h 406"/>
              <a:gd name="T30" fmla="*/ 2147483646 w 1458"/>
              <a:gd name="T31" fmla="*/ 2147483646 h 406"/>
              <a:gd name="T32" fmla="*/ 2147483646 w 1458"/>
              <a:gd name="T33" fmla="*/ 2147483646 h 406"/>
              <a:gd name="T34" fmla="*/ 2147483646 w 1458"/>
              <a:gd name="T35" fmla="*/ 2147483646 h 406"/>
              <a:gd name="T36" fmla="*/ 2147483646 w 1458"/>
              <a:gd name="T37" fmla="*/ 2147483646 h 406"/>
              <a:gd name="T38" fmla="*/ 2147483646 w 1458"/>
              <a:gd name="T39" fmla="*/ 2147483646 h 406"/>
              <a:gd name="T40" fmla="*/ 2147483646 w 1458"/>
              <a:gd name="T41" fmla="*/ 2147483646 h 406"/>
              <a:gd name="T42" fmla="*/ 2147483646 w 1458"/>
              <a:gd name="T43" fmla="*/ 2147483646 h 406"/>
              <a:gd name="T44" fmla="*/ 2147483646 w 1458"/>
              <a:gd name="T45" fmla="*/ 2147483646 h 406"/>
              <a:gd name="T46" fmla="*/ 2147483646 w 1458"/>
              <a:gd name="T47" fmla="*/ 2147483646 h 406"/>
              <a:gd name="T48" fmla="*/ 2147483646 w 1458"/>
              <a:gd name="T49" fmla="*/ 2147483646 h 406"/>
              <a:gd name="T50" fmla="*/ 2147483646 w 1458"/>
              <a:gd name="T51" fmla="*/ 2147483646 h 406"/>
              <a:gd name="T52" fmla="*/ 2147483646 w 1458"/>
              <a:gd name="T53" fmla="*/ 2147483646 h 406"/>
              <a:gd name="T54" fmla="*/ 2147483646 w 1458"/>
              <a:gd name="T55" fmla="*/ 2147483646 h 406"/>
              <a:gd name="T56" fmla="*/ 2147483646 w 1458"/>
              <a:gd name="T57" fmla="*/ 2147483646 h 406"/>
              <a:gd name="T58" fmla="*/ 2147483646 w 1458"/>
              <a:gd name="T59" fmla="*/ 2147483646 h 406"/>
              <a:gd name="T60" fmla="*/ 2147483646 w 1458"/>
              <a:gd name="T61" fmla="*/ 2147483646 h 406"/>
              <a:gd name="T62" fmla="*/ 2147483646 w 1458"/>
              <a:gd name="T63" fmla="*/ 2147483646 h 406"/>
              <a:gd name="T64" fmla="*/ 2147483646 w 1458"/>
              <a:gd name="T65" fmla="*/ 2147483646 h 406"/>
              <a:gd name="T66" fmla="*/ 2147483646 w 1458"/>
              <a:gd name="T67" fmla="*/ 2147483646 h 406"/>
              <a:gd name="T68" fmla="*/ 2147483646 w 1458"/>
              <a:gd name="T69" fmla="*/ 2147483646 h 406"/>
              <a:gd name="T70" fmla="*/ 2147483646 w 1458"/>
              <a:gd name="T71" fmla="*/ 2147483646 h 406"/>
              <a:gd name="T72" fmla="*/ 2147483646 w 1458"/>
              <a:gd name="T73" fmla="*/ 2147483646 h 406"/>
              <a:gd name="T74" fmla="*/ 2147483646 w 1458"/>
              <a:gd name="T75" fmla="*/ 2147483646 h 406"/>
              <a:gd name="T76" fmla="*/ 2147483646 w 1458"/>
              <a:gd name="T77" fmla="*/ 2147483646 h 406"/>
              <a:gd name="T78" fmla="*/ 2147483646 w 1458"/>
              <a:gd name="T79" fmla="*/ 2147483646 h 406"/>
              <a:gd name="T80" fmla="*/ 2147483646 w 1458"/>
              <a:gd name="T81" fmla="*/ 2147483646 h 406"/>
              <a:gd name="T82" fmla="*/ 2147483646 w 1458"/>
              <a:gd name="T83" fmla="*/ 2147483646 h 406"/>
              <a:gd name="T84" fmla="*/ 2147483646 w 1458"/>
              <a:gd name="T85" fmla="*/ 2147483646 h 40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58"/>
              <a:gd name="T130" fmla="*/ 0 h 406"/>
              <a:gd name="T131" fmla="*/ 1458 w 1458"/>
              <a:gd name="T132" fmla="*/ 406 h 40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58" h="406">
                <a:moveTo>
                  <a:pt x="0" y="4"/>
                </a:moveTo>
                <a:lnTo>
                  <a:pt x="418" y="4"/>
                </a:lnTo>
                <a:lnTo>
                  <a:pt x="422" y="4"/>
                </a:lnTo>
                <a:lnTo>
                  <a:pt x="434" y="4"/>
                </a:lnTo>
                <a:lnTo>
                  <a:pt x="455" y="0"/>
                </a:lnTo>
                <a:lnTo>
                  <a:pt x="479" y="4"/>
                </a:lnTo>
                <a:lnTo>
                  <a:pt x="504" y="4"/>
                </a:lnTo>
                <a:lnTo>
                  <a:pt x="536" y="8"/>
                </a:lnTo>
                <a:lnTo>
                  <a:pt x="569" y="12"/>
                </a:lnTo>
                <a:lnTo>
                  <a:pt x="605" y="24"/>
                </a:lnTo>
                <a:lnTo>
                  <a:pt x="642" y="36"/>
                </a:lnTo>
                <a:lnTo>
                  <a:pt x="674" y="57"/>
                </a:lnTo>
                <a:lnTo>
                  <a:pt x="695" y="69"/>
                </a:lnTo>
                <a:lnTo>
                  <a:pt x="715" y="85"/>
                </a:lnTo>
                <a:lnTo>
                  <a:pt x="731" y="105"/>
                </a:lnTo>
                <a:lnTo>
                  <a:pt x="747" y="122"/>
                </a:lnTo>
                <a:lnTo>
                  <a:pt x="760" y="142"/>
                </a:lnTo>
                <a:lnTo>
                  <a:pt x="772" y="162"/>
                </a:lnTo>
                <a:lnTo>
                  <a:pt x="780" y="178"/>
                </a:lnTo>
                <a:lnTo>
                  <a:pt x="792" y="195"/>
                </a:lnTo>
                <a:lnTo>
                  <a:pt x="800" y="211"/>
                </a:lnTo>
                <a:lnTo>
                  <a:pt x="808" y="227"/>
                </a:lnTo>
                <a:lnTo>
                  <a:pt x="816" y="239"/>
                </a:lnTo>
                <a:lnTo>
                  <a:pt x="825" y="252"/>
                </a:lnTo>
                <a:lnTo>
                  <a:pt x="833" y="264"/>
                </a:lnTo>
                <a:lnTo>
                  <a:pt x="841" y="276"/>
                </a:lnTo>
                <a:lnTo>
                  <a:pt x="849" y="288"/>
                </a:lnTo>
                <a:lnTo>
                  <a:pt x="857" y="304"/>
                </a:lnTo>
                <a:lnTo>
                  <a:pt x="869" y="317"/>
                </a:lnTo>
                <a:lnTo>
                  <a:pt x="877" y="329"/>
                </a:lnTo>
                <a:lnTo>
                  <a:pt x="890" y="341"/>
                </a:lnTo>
                <a:lnTo>
                  <a:pt x="902" y="353"/>
                </a:lnTo>
                <a:lnTo>
                  <a:pt x="918" y="369"/>
                </a:lnTo>
                <a:lnTo>
                  <a:pt x="934" y="377"/>
                </a:lnTo>
                <a:lnTo>
                  <a:pt x="955" y="386"/>
                </a:lnTo>
                <a:lnTo>
                  <a:pt x="975" y="394"/>
                </a:lnTo>
                <a:lnTo>
                  <a:pt x="991" y="398"/>
                </a:lnTo>
                <a:lnTo>
                  <a:pt x="1011" y="402"/>
                </a:lnTo>
                <a:lnTo>
                  <a:pt x="1024" y="402"/>
                </a:lnTo>
                <a:lnTo>
                  <a:pt x="1036" y="406"/>
                </a:lnTo>
                <a:lnTo>
                  <a:pt x="1044" y="406"/>
                </a:lnTo>
                <a:lnTo>
                  <a:pt x="1048" y="406"/>
                </a:lnTo>
                <a:lnTo>
                  <a:pt x="1458" y="40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04" name="Freeform 42"/>
          <p:cNvSpPr>
            <a:spLocks/>
          </p:cNvSpPr>
          <p:nvPr/>
        </p:nvSpPr>
        <p:spPr bwMode="auto">
          <a:xfrm>
            <a:off x="6280150" y="3070225"/>
            <a:ext cx="1712913" cy="368300"/>
          </a:xfrm>
          <a:custGeom>
            <a:avLst/>
            <a:gdLst>
              <a:gd name="T0" fmla="*/ 0 w 1475"/>
              <a:gd name="T1" fmla="*/ 2147483646 h 313"/>
              <a:gd name="T2" fmla="*/ 2147483646 w 1475"/>
              <a:gd name="T3" fmla="*/ 2147483646 h 313"/>
              <a:gd name="T4" fmla="*/ 2147483646 w 1475"/>
              <a:gd name="T5" fmla="*/ 2147483646 h 313"/>
              <a:gd name="T6" fmla="*/ 2147483646 w 1475"/>
              <a:gd name="T7" fmla="*/ 2147483646 h 313"/>
              <a:gd name="T8" fmla="*/ 2147483646 w 1475"/>
              <a:gd name="T9" fmla="*/ 2147483646 h 313"/>
              <a:gd name="T10" fmla="*/ 2147483646 w 1475"/>
              <a:gd name="T11" fmla="*/ 2147483646 h 313"/>
              <a:gd name="T12" fmla="*/ 2147483646 w 1475"/>
              <a:gd name="T13" fmla="*/ 2147483646 h 313"/>
              <a:gd name="T14" fmla="*/ 2147483646 w 1475"/>
              <a:gd name="T15" fmla="*/ 2147483646 h 313"/>
              <a:gd name="T16" fmla="*/ 2147483646 w 1475"/>
              <a:gd name="T17" fmla="*/ 2147483646 h 313"/>
              <a:gd name="T18" fmla="*/ 2147483646 w 1475"/>
              <a:gd name="T19" fmla="*/ 2147483646 h 313"/>
              <a:gd name="T20" fmla="*/ 2147483646 w 1475"/>
              <a:gd name="T21" fmla="*/ 2147483646 h 313"/>
              <a:gd name="T22" fmla="*/ 2147483646 w 1475"/>
              <a:gd name="T23" fmla="*/ 2147483646 h 313"/>
              <a:gd name="T24" fmla="*/ 2147483646 w 1475"/>
              <a:gd name="T25" fmla="*/ 2147483646 h 313"/>
              <a:gd name="T26" fmla="*/ 2147483646 w 1475"/>
              <a:gd name="T27" fmla="*/ 2147483646 h 313"/>
              <a:gd name="T28" fmla="*/ 2147483646 w 1475"/>
              <a:gd name="T29" fmla="*/ 2147483646 h 313"/>
              <a:gd name="T30" fmla="*/ 2147483646 w 1475"/>
              <a:gd name="T31" fmla="*/ 2147483646 h 313"/>
              <a:gd name="T32" fmla="*/ 2147483646 w 1475"/>
              <a:gd name="T33" fmla="*/ 2147483646 h 313"/>
              <a:gd name="T34" fmla="*/ 2147483646 w 1475"/>
              <a:gd name="T35" fmla="*/ 2147483646 h 313"/>
              <a:gd name="T36" fmla="*/ 2147483646 w 1475"/>
              <a:gd name="T37" fmla="*/ 2147483646 h 313"/>
              <a:gd name="T38" fmla="*/ 2147483646 w 1475"/>
              <a:gd name="T39" fmla="*/ 2147483646 h 313"/>
              <a:gd name="T40" fmla="*/ 2147483646 w 1475"/>
              <a:gd name="T41" fmla="*/ 2147483646 h 313"/>
              <a:gd name="T42" fmla="*/ 2147483646 w 1475"/>
              <a:gd name="T43" fmla="*/ 2147483646 h 313"/>
              <a:gd name="T44" fmla="*/ 2147483646 w 1475"/>
              <a:gd name="T45" fmla="*/ 2147483646 h 313"/>
              <a:gd name="T46" fmla="*/ 2147483646 w 1475"/>
              <a:gd name="T47" fmla="*/ 2147483646 h 313"/>
              <a:gd name="T48" fmla="*/ 2147483646 w 1475"/>
              <a:gd name="T49" fmla="*/ 2147483646 h 313"/>
              <a:gd name="T50" fmla="*/ 2147483646 w 1475"/>
              <a:gd name="T51" fmla="*/ 2147483646 h 313"/>
              <a:gd name="T52" fmla="*/ 2147483646 w 1475"/>
              <a:gd name="T53" fmla="*/ 2147483646 h 313"/>
              <a:gd name="T54" fmla="*/ 2147483646 w 1475"/>
              <a:gd name="T55" fmla="*/ 2147483646 h 313"/>
              <a:gd name="T56" fmla="*/ 2147483646 w 1475"/>
              <a:gd name="T57" fmla="*/ 2147483646 h 313"/>
              <a:gd name="T58" fmla="*/ 2147483646 w 1475"/>
              <a:gd name="T59" fmla="*/ 2147483646 h 313"/>
              <a:gd name="T60" fmla="*/ 2147483646 w 1475"/>
              <a:gd name="T61" fmla="*/ 2147483646 h 313"/>
              <a:gd name="T62" fmla="*/ 2147483646 w 1475"/>
              <a:gd name="T63" fmla="*/ 2147483646 h 313"/>
              <a:gd name="T64" fmla="*/ 2147483646 w 1475"/>
              <a:gd name="T65" fmla="*/ 2147483646 h 313"/>
              <a:gd name="T66" fmla="*/ 2147483646 w 1475"/>
              <a:gd name="T67" fmla="*/ 2147483646 h 313"/>
              <a:gd name="T68" fmla="*/ 2147483646 w 1475"/>
              <a:gd name="T69" fmla="*/ 2147483646 h 313"/>
              <a:gd name="T70" fmla="*/ 2147483646 w 1475"/>
              <a:gd name="T71" fmla="*/ 0 h 313"/>
              <a:gd name="T72" fmla="*/ 2147483646 w 1475"/>
              <a:gd name="T73" fmla="*/ 0 h 313"/>
              <a:gd name="T74" fmla="*/ 2147483646 w 1475"/>
              <a:gd name="T75" fmla="*/ 0 h 313"/>
              <a:gd name="T76" fmla="*/ 2147483646 w 1475"/>
              <a:gd name="T77" fmla="*/ 0 h 313"/>
              <a:gd name="T78" fmla="*/ 2147483646 w 1475"/>
              <a:gd name="T79" fmla="*/ 0 h 313"/>
              <a:gd name="T80" fmla="*/ 2147483646 w 1475"/>
              <a:gd name="T81" fmla="*/ 0 h 313"/>
              <a:gd name="T82" fmla="*/ 2147483646 w 1475"/>
              <a:gd name="T83" fmla="*/ 0 h 313"/>
              <a:gd name="T84" fmla="*/ 2147483646 w 1475"/>
              <a:gd name="T85" fmla="*/ 0 h 31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75"/>
              <a:gd name="T130" fmla="*/ 0 h 313"/>
              <a:gd name="T131" fmla="*/ 1475 w 1475"/>
              <a:gd name="T132" fmla="*/ 313 h 31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75" h="313">
                <a:moveTo>
                  <a:pt x="0" y="313"/>
                </a:moveTo>
                <a:lnTo>
                  <a:pt x="427" y="313"/>
                </a:lnTo>
                <a:lnTo>
                  <a:pt x="431" y="313"/>
                </a:lnTo>
                <a:lnTo>
                  <a:pt x="439" y="313"/>
                </a:lnTo>
                <a:lnTo>
                  <a:pt x="451" y="313"/>
                </a:lnTo>
                <a:lnTo>
                  <a:pt x="467" y="309"/>
                </a:lnTo>
                <a:lnTo>
                  <a:pt x="484" y="305"/>
                </a:lnTo>
                <a:lnTo>
                  <a:pt x="504" y="301"/>
                </a:lnTo>
                <a:lnTo>
                  <a:pt x="528" y="293"/>
                </a:lnTo>
                <a:lnTo>
                  <a:pt x="549" y="284"/>
                </a:lnTo>
                <a:lnTo>
                  <a:pt x="569" y="268"/>
                </a:lnTo>
                <a:lnTo>
                  <a:pt x="589" y="252"/>
                </a:lnTo>
                <a:lnTo>
                  <a:pt x="606" y="236"/>
                </a:lnTo>
                <a:lnTo>
                  <a:pt x="622" y="219"/>
                </a:lnTo>
                <a:lnTo>
                  <a:pt x="634" y="203"/>
                </a:lnTo>
                <a:lnTo>
                  <a:pt x="646" y="191"/>
                </a:lnTo>
                <a:lnTo>
                  <a:pt x="658" y="175"/>
                </a:lnTo>
                <a:lnTo>
                  <a:pt x="671" y="163"/>
                </a:lnTo>
                <a:lnTo>
                  <a:pt x="683" y="146"/>
                </a:lnTo>
                <a:lnTo>
                  <a:pt x="691" y="134"/>
                </a:lnTo>
                <a:lnTo>
                  <a:pt x="703" y="118"/>
                </a:lnTo>
                <a:lnTo>
                  <a:pt x="715" y="106"/>
                </a:lnTo>
                <a:lnTo>
                  <a:pt x="727" y="90"/>
                </a:lnTo>
                <a:lnTo>
                  <a:pt x="740" y="77"/>
                </a:lnTo>
                <a:lnTo>
                  <a:pt x="756" y="65"/>
                </a:lnTo>
                <a:lnTo>
                  <a:pt x="768" y="53"/>
                </a:lnTo>
                <a:lnTo>
                  <a:pt x="784" y="41"/>
                </a:lnTo>
                <a:lnTo>
                  <a:pt x="797" y="33"/>
                </a:lnTo>
                <a:lnTo>
                  <a:pt x="813" y="25"/>
                </a:lnTo>
                <a:lnTo>
                  <a:pt x="829" y="16"/>
                </a:lnTo>
                <a:lnTo>
                  <a:pt x="841" y="12"/>
                </a:lnTo>
                <a:lnTo>
                  <a:pt x="853" y="8"/>
                </a:lnTo>
                <a:lnTo>
                  <a:pt x="866" y="4"/>
                </a:lnTo>
                <a:lnTo>
                  <a:pt x="882" y="4"/>
                </a:lnTo>
                <a:lnTo>
                  <a:pt x="894" y="4"/>
                </a:lnTo>
                <a:lnTo>
                  <a:pt x="906" y="0"/>
                </a:lnTo>
                <a:lnTo>
                  <a:pt x="918" y="0"/>
                </a:lnTo>
                <a:lnTo>
                  <a:pt x="931" y="0"/>
                </a:lnTo>
                <a:lnTo>
                  <a:pt x="939" y="0"/>
                </a:lnTo>
                <a:lnTo>
                  <a:pt x="947" y="0"/>
                </a:lnTo>
                <a:lnTo>
                  <a:pt x="951" y="0"/>
                </a:lnTo>
                <a:lnTo>
                  <a:pt x="1475"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05" name="Line 43"/>
          <p:cNvSpPr>
            <a:spLocks noChangeShapeType="1"/>
          </p:cNvSpPr>
          <p:nvPr/>
        </p:nvSpPr>
        <p:spPr bwMode="auto">
          <a:xfrm>
            <a:off x="8348663" y="3068638"/>
            <a:ext cx="2809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6" name="Freeform 44"/>
          <p:cNvSpPr>
            <a:spLocks/>
          </p:cNvSpPr>
          <p:nvPr/>
        </p:nvSpPr>
        <p:spPr bwMode="auto">
          <a:xfrm>
            <a:off x="6096000" y="3624263"/>
            <a:ext cx="787400" cy="1671637"/>
          </a:xfrm>
          <a:custGeom>
            <a:avLst/>
            <a:gdLst>
              <a:gd name="T0" fmla="*/ 0 w 678"/>
              <a:gd name="T1" fmla="*/ 0 h 1426"/>
              <a:gd name="T2" fmla="*/ 0 w 678"/>
              <a:gd name="T3" fmla="*/ 2147483646 h 1426"/>
              <a:gd name="T4" fmla="*/ 0 w 678"/>
              <a:gd name="T5" fmla="*/ 2147483646 h 1426"/>
              <a:gd name="T6" fmla="*/ 0 w 678"/>
              <a:gd name="T7" fmla="*/ 2147483646 h 1426"/>
              <a:gd name="T8" fmla="*/ 0 w 678"/>
              <a:gd name="T9" fmla="*/ 2147483646 h 1426"/>
              <a:gd name="T10" fmla="*/ 2147483646 w 678"/>
              <a:gd name="T11" fmla="*/ 2147483646 h 1426"/>
              <a:gd name="T12" fmla="*/ 2147483646 w 678"/>
              <a:gd name="T13" fmla="*/ 2147483646 h 1426"/>
              <a:gd name="T14" fmla="*/ 2147483646 w 678"/>
              <a:gd name="T15" fmla="*/ 2147483646 h 1426"/>
              <a:gd name="T16" fmla="*/ 2147483646 w 678"/>
              <a:gd name="T17" fmla="*/ 2147483646 h 1426"/>
              <a:gd name="T18" fmla="*/ 2147483646 w 678"/>
              <a:gd name="T19" fmla="*/ 2147483646 h 1426"/>
              <a:gd name="T20" fmla="*/ 2147483646 w 678"/>
              <a:gd name="T21" fmla="*/ 2147483646 h 1426"/>
              <a:gd name="T22" fmla="*/ 2147483646 w 678"/>
              <a:gd name="T23" fmla="*/ 2147483646 h 1426"/>
              <a:gd name="T24" fmla="*/ 2147483646 w 678"/>
              <a:gd name="T25" fmla="*/ 2147483646 h 1426"/>
              <a:gd name="T26" fmla="*/ 2147483646 w 678"/>
              <a:gd name="T27" fmla="*/ 2147483646 h 1426"/>
              <a:gd name="T28" fmla="*/ 2147483646 w 678"/>
              <a:gd name="T29" fmla="*/ 2147483646 h 1426"/>
              <a:gd name="T30" fmla="*/ 2147483646 w 678"/>
              <a:gd name="T31" fmla="*/ 2147483646 h 1426"/>
              <a:gd name="T32" fmla="*/ 2147483646 w 678"/>
              <a:gd name="T33" fmla="*/ 2147483646 h 1426"/>
              <a:gd name="T34" fmla="*/ 2147483646 w 678"/>
              <a:gd name="T35" fmla="*/ 2147483646 h 1426"/>
              <a:gd name="T36" fmla="*/ 2147483646 w 678"/>
              <a:gd name="T37" fmla="*/ 2147483646 h 1426"/>
              <a:gd name="T38" fmla="*/ 2147483646 w 678"/>
              <a:gd name="T39" fmla="*/ 2147483646 h 1426"/>
              <a:gd name="T40" fmla="*/ 2147483646 w 678"/>
              <a:gd name="T41" fmla="*/ 2147483646 h 1426"/>
              <a:gd name="T42" fmla="*/ 2147483646 w 678"/>
              <a:gd name="T43" fmla="*/ 2147483646 h 1426"/>
              <a:gd name="T44" fmla="*/ 2147483646 w 678"/>
              <a:gd name="T45" fmla="*/ 2147483646 h 1426"/>
              <a:gd name="T46" fmla="*/ 2147483646 w 678"/>
              <a:gd name="T47" fmla="*/ 2147483646 h 1426"/>
              <a:gd name="T48" fmla="*/ 2147483646 w 678"/>
              <a:gd name="T49" fmla="*/ 2147483646 h 1426"/>
              <a:gd name="T50" fmla="*/ 2147483646 w 678"/>
              <a:gd name="T51" fmla="*/ 2147483646 h 1426"/>
              <a:gd name="T52" fmla="*/ 2147483646 w 678"/>
              <a:gd name="T53" fmla="*/ 2147483646 h 1426"/>
              <a:gd name="T54" fmla="*/ 2147483646 w 678"/>
              <a:gd name="T55" fmla="*/ 2147483646 h 1426"/>
              <a:gd name="T56" fmla="*/ 2147483646 w 678"/>
              <a:gd name="T57" fmla="*/ 2147483646 h 1426"/>
              <a:gd name="T58" fmla="*/ 2147483646 w 678"/>
              <a:gd name="T59" fmla="*/ 2147483646 h 1426"/>
              <a:gd name="T60" fmla="*/ 2147483646 w 678"/>
              <a:gd name="T61" fmla="*/ 2147483646 h 1426"/>
              <a:gd name="T62" fmla="*/ 2147483646 w 678"/>
              <a:gd name="T63" fmla="*/ 2147483646 h 1426"/>
              <a:gd name="T64" fmla="*/ 2147483646 w 678"/>
              <a:gd name="T65" fmla="*/ 2147483646 h 1426"/>
              <a:gd name="T66" fmla="*/ 2147483646 w 678"/>
              <a:gd name="T67" fmla="*/ 2147483646 h 1426"/>
              <a:gd name="T68" fmla="*/ 2147483646 w 678"/>
              <a:gd name="T69" fmla="*/ 2147483646 h 1426"/>
              <a:gd name="T70" fmla="*/ 2147483646 w 678"/>
              <a:gd name="T71" fmla="*/ 2147483646 h 1426"/>
              <a:gd name="T72" fmla="*/ 2147483646 w 678"/>
              <a:gd name="T73" fmla="*/ 2147483646 h 1426"/>
              <a:gd name="T74" fmla="*/ 2147483646 w 678"/>
              <a:gd name="T75" fmla="*/ 2147483646 h 1426"/>
              <a:gd name="T76" fmla="*/ 2147483646 w 678"/>
              <a:gd name="T77" fmla="*/ 2147483646 h 1426"/>
              <a:gd name="T78" fmla="*/ 2147483646 w 678"/>
              <a:gd name="T79" fmla="*/ 2147483646 h 1426"/>
              <a:gd name="T80" fmla="*/ 2147483646 w 678"/>
              <a:gd name="T81" fmla="*/ 2147483646 h 1426"/>
              <a:gd name="T82" fmla="*/ 2147483646 w 678"/>
              <a:gd name="T83" fmla="*/ 2147483646 h 14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8"/>
              <a:gd name="T127" fmla="*/ 0 h 1426"/>
              <a:gd name="T128" fmla="*/ 678 w 678"/>
              <a:gd name="T129" fmla="*/ 1426 h 14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8" h="1426">
                <a:moveTo>
                  <a:pt x="0" y="0"/>
                </a:moveTo>
                <a:lnTo>
                  <a:pt x="0" y="309"/>
                </a:lnTo>
                <a:lnTo>
                  <a:pt x="0" y="317"/>
                </a:lnTo>
                <a:lnTo>
                  <a:pt x="0" y="329"/>
                </a:lnTo>
                <a:lnTo>
                  <a:pt x="4" y="345"/>
                </a:lnTo>
                <a:lnTo>
                  <a:pt x="4" y="362"/>
                </a:lnTo>
                <a:lnTo>
                  <a:pt x="8" y="382"/>
                </a:lnTo>
                <a:lnTo>
                  <a:pt x="12" y="402"/>
                </a:lnTo>
                <a:lnTo>
                  <a:pt x="20" y="423"/>
                </a:lnTo>
                <a:lnTo>
                  <a:pt x="28" y="443"/>
                </a:lnTo>
                <a:lnTo>
                  <a:pt x="40" y="463"/>
                </a:lnTo>
                <a:lnTo>
                  <a:pt x="57" y="483"/>
                </a:lnTo>
                <a:lnTo>
                  <a:pt x="73" y="500"/>
                </a:lnTo>
                <a:lnTo>
                  <a:pt x="97" y="516"/>
                </a:lnTo>
                <a:lnTo>
                  <a:pt x="118" y="532"/>
                </a:lnTo>
                <a:lnTo>
                  <a:pt x="142" y="544"/>
                </a:lnTo>
                <a:lnTo>
                  <a:pt x="166" y="557"/>
                </a:lnTo>
                <a:lnTo>
                  <a:pt x="191" y="569"/>
                </a:lnTo>
                <a:lnTo>
                  <a:pt x="211" y="577"/>
                </a:lnTo>
                <a:lnTo>
                  <a:pt x="227" y="589"/>
                </a:lnTo>
                <a:lnTo>
                  <a:pt x="240" y="593"/>
                </a:lnTo>
                <a:lnTo>
                  <a:pt x="264" y="609"/>
                </a:lnTo>
                <a:lnTo>
                  <a:pt x="305" y="630"/>
                </a:lnTo>
                <a:lnTo>
                  <a:pt x="357" y="654"/>
                </a:lnTo>
                <a:lnTo>
                  <a:pt x="418" y="682"/>
                </a:lnTo>
                <a:lnTo>
                  <a:pt x="479" y="715"/>
                </a:lnTo>
                <a:lnTo>
                  <a:pt x="540" y="756"/>
                </a:lnTo>
                <a:lnTo>
                  <a:pt x="593" y="800"/>
                </a:lnTo>
                <a:lnTo>
                  <a:pt x="638" y="849"/>
                </a:lnTo>
                <a:lnTo>
                  <a:pt x="666" y="906"/>
                </a:lnTo>
                <a:lnTo>
                  <a:pt x="678" y="967"/>
                </a:lnTo>
                <a:lnTo>
                  <a:pt x="678" y="999"/>
                </a:lnTo>
                <a:lnTo>
                  <a:pt x="678" y="1044"/>
                </a:lnTo>
                <a:lnTo>
                  <a:pt x="678" y="1101"/>
                </a:lnTo>
                <a:lnTo>
                  <a:pt x="678" y="1162"/>
                </a:lnTo>
                <a:lnTo>
                  <a:pt x="678" y="1223"/>
                </a:lnTo>
                <a:lnTo>
                  <a:pt x="678" y="1283"/>
                </a:lnTo>
                <a:lnTo>
                  <a:pt x="678" y="1340"/>
                </a:lnTo>
                <a:lnTo>
                  <a:pt x="678" y="1385"/>
                </a:lnTo>
                <a:lnTo>
                  <a:pt x="678" y="1413"/>
                </a:lnTo>
                <a:lnTo>
                  <a:pt x="678" y="142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07" name="Freeform 45"/>
          <p:cNvSpPr>
            <a:spLocks/>
          </p:cNvSpPr>
          <p:nvPr/>
        </p:nvSpPr>
        <p:spPr bwMode="auto">
          <a:xfrm>
            <a:off x="3843338" y="4024313"/>
            <a:ext cx="371475" cy="255587"/>
          </a:xfrm>
          <a:custGeom>
            <a:avLst/>
            <a:gdLst>
              <a:gd name="T0" fmla="*/ 2147483646 w 321"/>
              <a:gd name="T1" fmla="*/ 2147483646 h 220"/>
              <a:gd name="T2" fmla="*/ 2147483646 w 321"/>
              <a:gd name="T3" fmla="*/ 0 h 220"/>
              <a:gd name="T4" fmla="*/ 0 w 321"/>
              <a:gd name="T5" fmla="*/ 0 h 220"/>
              <a:gd name="T6" fmla="*/ 0 w 321"/>
              <a:gd name="T7" fmla="*/ 2147483646 h 220"/>
              <a:gd name="T8" fmla="*/ 2147483646 w 321"/>
              <a:gd name="T9" fmla="*/ 2147483646 h 220"/>
              <a:gd name="T10" fmla="*/ 2147483646 w 321"/>
              <a:gd name="T11" fmla="*/ 2147483646 h 220"/>
              <a:gd name="T12" fmla="*/ 0 60000 65536"/>
              <a:gd name="T13" fmla="*/ 0 60000 65536"/>
              <a:gd name="T14" fmla="*/ 0 60000 65536"/>
              <a:gd name="T15" fmla="*/ 0 60000 65536"/>
              <a:gd name="T16" fmla="*/ 0 60000 65536"/>
              <a:gd name="T17" fmla="*/ 0 60000 65536"/>
              <a:gd name="T18" fmla="*/ 0 w 321"/>
              <a:gd name="T19" fmla="*/ 0 h 220"/>
              <a:gd name="T20" fmla="*/ 321 w 321"/>
              <a:gd name="T21" fmla="*/ 220 h 220"/>
            </a:gdLst>
            <a:ahLst/>
            <a:cxnLst>
              <a:cxn ang="T12">
                <a:pos x="T0" y="T1"/>
              </a:cxn>
              <a:cxn ang="T13">
                <a:pos x="T2" y="T3"/>
              </a:cxn>
              <a:cxn ang="T14">
                <a:pos x="T4" y="T5"/>
              </a:cxn>
              <a:cxn ang="T15">
                <a:pos x="T6" y="T7"/>
              </a:cxn>
              <a:cxn ang="T16">
                <a:pos x="T8" y="T9"/>
              </a:cxn>
              <a:cxn ang="T17">
                <a:pos x="T10" y="T11"/>
              </a:cxn>
            </a:cxnLst>
            <a:rect l="T18" t="T19" r="T20" b="T21"/>
            <a:pathLst>
              <a:path w="321" h="220">
                <a:moveTo>
                  <a:pt x="321" y="220"/>
                </a:moveTo>
                <a:lnTo>
                  <a:pt x="321" y="0"/>
                </a:lnTo>
                <a:lnTo>
                  <a:pt x="0" y="0"/>
                </a:lnTo>
                <a:lnTo>
                  <a:pt x="0" y="220"/>
                </a:lnTo>
                <a:lnTo>
                  <a:pt x="321" y="22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08" name="Freeform 46"/>
          <p:cNvSpPr>
            <a:spLocks/>
          </p:cNvSpPr>
          <p:nvPr/>
        </p:nvSpPr>
        <p:spPr bwMode="auto">
          <a:xfrm>
            <a:off x="6042025" y="4794250"/>
            <a:ext cx="747713" cy="200025"/>
          </a:xfrm>
          <a:custGeom>
            <a:avLst/>
            <a:gdLst>
              <a:gd name="T0" fmla="*/ 2147483646 w 642"/>
              <a:gd name="T1" fmla="*/ 2147483646 h 171"/>
              <a:gd name="T2" fmla="*/ 2147483646 w 642"/>
              <a:gd name="T3" fmla="*/ 0 h 171"/>
              <a:gd name="T4" fmla="*/ 0 w 642"/>
              <a:gd name="T5" fmla="*/ 0 h 171"/>
              <a:gd name="T6" fmla="*/ 0 w 642"/>
              <a:gd name="T7" fmla="*/ 2147483646 h 171"/>
              <a:gd name="T8" fmla="*/ 2147483646 w 642"/>
              <a:gd name="T9" fmla="*/ 2147483646 h 171"/>
              <a:gd name="T10" fmla="*/ 2147483646 w 642"/>
              <a:gd name="T11" fmla="*/ 2147483646 h 171"/>
              <a:gd name="T12" fmla="*/ 0 60000 65536"/>
              <a:gd name="T13" fmla="*/ 0 60000 65536"/>
              <a:gd name="T14" fmla="*/ 0 60000 65536"/>
              <a:gd name="T15" fmla="*/ 0 60000 65536"/>
              <a:gd name="T16" fmla="*/ 0 60000 65536"/>
              <a:gd name="T17" fmla="*/ 0 60000 65536"/>
              <a:gd name="T18" fmla="*/ 0 w 642"/>
              <a:gd name="T19" fmla="*/ 0 h 171"/>
              <a:gd name="T20" fmla="*/ 642 w 642"/>
              <a:gd name="T21" fmla="*/ 171 h 171"/>
            </a:gdLst>
            <a:ahLst/>
            <a:cxnLst>
              <a:cxn ang="T12">
                <a:pos x="T0" y="T1"/>
              </a:cxn>
              <a:cxn ang="T13">
                <a:pos x="T2" y="T3"/>
              </a:cxn>
              <a:cxn ang="T14">
                <a:pos x="T4" y="T5"/>
              </a:cxn>
              <a:cxn ang="T15">
                <a:pos x="T6" y="T7"/>
              </a:cxn>
              <a:cxn ang="T16">
                <a:pos x="T8" y="T9"/>
              </a:cxn>
              <a:cxn ang="T17">
                <a:pos x="T10" y="T11"/>
              </a:cxn>
            </a:cxnLst>
            <a:rect l="T18" t="T19" r="T20" b="T21"/>
            <a:pathLst>
              <a:path w="642" h="171">
                <a:moveTo>
                  <a:pt x="638" y="171"/>
                </a:moveTo>
                <a:lnTo>
                  <a:pt x="642" y="0"/>
                </a:lnTo>
                <a:lnTo>
                  <a:pt x="0" y="0"/>
                </a:lnTo>
                <a:lnTo>
                  <a:pt x="0" y="171"/>
                </a:lnTo>
                <a:lnTo>
                  <a:pt x="642" y="171"/>
                </a:lnTo>
              </a:path>
            </a:pathLst>
          </a:custGeom>
          <a:solidFill>
            <a:schemeClr val="accent2"/>
          </a:solidFill>
          <a:ln w="12700">
            <a:solidFill>
              <a:srgbClr val="000000"/>
            </a:solidFill>
            <a:prstDash val="solid"/>
            <a:round/>
            <a:headEnd/>
            <a:tailEnd/>
          </a:ln>
        </p:spPr>
        <p:txBody>
          <a:bodyPr/>
          <a:lstStyle/>
          <a:p>
            <a:endParaRPr lang="en-US"/>
          </a:p>
        </p:txBody>
      </p:sp>
      <p:sp>
        <p:nvSpPr>
          <p:cNvPr id="62509" name="Rectangle 47"/>
          <p:cNvSpPr>
            <a:spLocks noChangeArrowheads="1"/>
          </p:cNvSpPr>
          <p:nvPr/>
        </p:nvSpPr>
        <p:spPr bwMode="auto">
          <a:xfrm>
            <a:off x="6643688" y="4799013"/>
            <a:ext cx="857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7</a:t>
            </a:r>
            <a:endParaRPr lang="en-US" altLang="en-US" sz="1200">
              <a:latin typeface="Times New Roman" charset="0"/>
            </a:endParaRPr>
          </a:p>
        </p:txBody>
      </p:sp>
      <p:sp>
        <p:nvSpPr>
          <p:cNvPr id="62510" name="Line 48"/>
          <p:cNvSpPr>
            <a:spLocks noChangeShapeType="1"/>
          </p:cNvSpPr>
          <p:nvPr/>
        </p:nvSpPr>
        <p:spPr bwMode="auto">
          <a:xfrm>
            <a:off x="6600825" y="4794250"/>
            <a:ext cx="1588" cy="2000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11" name="Line 49"/>
          <p:cNvSpPr>
            <a:spLocks noChangeShapeType="1"/>
          </p:cNvSpPr>
          <p:nvPr/>
        </p:nvSpPr>
        <p:spPr bwMode="auto">
          <a:xfrm>
            <a:off x="6416675" y="5465763"/>
            <a:ext cx="273050"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12" name="Line 50"/>
          <p:cNvSpPr>
            <a:spLocks noChangeShapeType="1"/>
          </p:cNvSpPr>
          <p:nvPr/>
        </p:nvSpPr>
        <p:spPr bwMode="auto">
          <a:xfrm>
            <a:off x="7067550" y="5465763"/>
            <a:ext cx="1279525"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13" name="Line 51"/>
          <p:cNvSpPr>
            <a:spLocks noChangeShapeType="1"/>
          </p:cNvSpPr>
          <p:nvPr/>
        </p:nvSpPr>
        <p:spPr bwMode="auto">
          <a:xfrm>
            <a:off x="6872288" y="5664200"/>
            <a:ext cx="6350" cy="2778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14" name="Rectangle 52"/>
          <p:cNvSpPr>
            <a:spLocks noChangeArrowheads="1"/>
          </p:cNvSpPr>
          <p:nvPr/>
        </p:nvSpPr>
        <p:spPr bwMode="auto">
          <a:xfrm>
            <a:off x="7086600" y="5029200"/>
            <a:ext cx="6175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b="1">
                <a:solidFill>
                  <a:srgbClr val="FF0000"/>
                </a:solidFill>
                <a:latin typeface="Arial" charset="0"/>
              </a:rPr>
              <a:t>Router 3</a:t>
            </a:r>
            <a:endParaRPr lang="en-US" altLang="en-US" sz="1200" b="1">
              <a:solidFill>
                <a:srgbClr val="FF0000"/>
              </a:solidFill>
              <a:latin typeface="Times New Roman" charset="0"/>
            </a:endParaRPr>
          </a:p>
        </p:txBody>
      </p:sp>
      <p:sp>
        <p:nvSpPr>
          <p:cNvPr id="62515" name="Rectangle 53"/>
          <p:cNvSpPr>
            <a:spLocks noChangeArrowheads="1"/>
          </p:cNvSpPr>
          <p:nvPr/>
        </p:nvSpPr>
        <p:spPr bwMode="auto">
          <a:xfrm>
            <a:off x="8321675" y="5646738"/>
            <a:ext cx="45878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Host B</a:t>
            </a:r>
            <a:endParaRPr lang="en-US" altLang="en-US" sz="1200">
              <a:latin typeface="Times New Roman" charset="0"/>
            </a:endParaRPr>
          </a:p>
        </p:txBody>
      </p:sp>
      <p:sp>
        <p:nvSpPr>
          <p:cNvPr id="62516" name="Line 54"/>
          <p:cNvSpPr>
            <a:spLocks noChangeShapeType="1"/>
          </p:cNvSpPr>
          <p:nvPr/>
        </p:nvSpPr>
        <p:spPr bwMode="auto">
          <a:xfrm>
            <a:off x="8191500" y="3248025"/>
            <a:ext cx="0" cy="2428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17" name="Line 55"/>
          <p:cNvSpPr>
            <a:spLocks noChangeShapeType="1"/>
          </p:cNvSpPr>
          <p:nvPr/>
        </p:nvSpPr>
        <p:spPr bwMode="auto">
          <a:xfrm>
            <a:off x="8191500" y="2619375"/>
            <a:ext cx="0" cy="252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18" name="Line 56"/>
          <p:cNvSpPr>
            <a:spLocks noChangeShapeType="1"/>
          </p:cNvSpPr>
          <p:nvPr/>
        </p:nvSpPr>
        <p:spPr bwMode="auto">
          <a:xfrm>
            <a:off x="6084888" y="2995613"/>
            <a:ext cx="1587" cy="2524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19" name="Line 57"/>
          <p:cNvSpPr>
            <a:spLocks noChangeShapeType="1"/>
          </p:cNvSpPr>
          <p:nvPr/>
        </p:nvSpPr>
        <p:spPr bwMode="auto">
          <a:xfrm>
            <a:off x="4025900" y="2517775"/>
            <a:ext cx="1588" cy="254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20" name="Line 58"/>
          <p:cNvSpPr>
            <a:spLocks noChangeShapeType="1"/>
          </p:cNvSpPr>
          <p:nvPr/>
        </p:nvSpPr>
        <p:spPr bwMode="auto">
          <a:xfrm>
            <a:off x="4025900" y="3151188"/>
            <a:ext cx="6350" cy="866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21" name="Rectangle 59"/>
          <p:cNvSpPr>
            <a:spLocks noChangeArrowheads="1"/>
          </p:cNvSpPr>
          <p:nvPr/>
        </p:nvSpPr>
        <p:spPr bwMode="auto">
          <a:xfrm>
            <a:off x="6330950" y="3021013"/>
            <a:ext cx="6175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b="1">
                <a:solidFill>
                  <a:srgbClr val="FF0000"/>
                </a:solidFill>
                <a:latin typeface="Arial" charset="0"/>
              </a:rPr>
              <a:t>Router 2</a:t>
            </a:r>
            <a:endParaRPr lang="en-US" altLang="en-US" sz="1200" b="1">
              <a:solidFill>
                <a:srgbClr val="FF0000"/>
              </a:solidFill>
              <a:latin typeface="Times New Roman" charset="0"/>
            </a:endParaRPr>
          </a:p>
        </p:txBody>
      </p:sp>
      <p:sp>
        <p:nvSpPr>
          <p:cNvPr id="62522" name="Rectangle 60"/>
          <p:cNvSpPr>
            <a:spLocks noChangeArrowheads="1"/>
          </p:cNvSpPr>
          <p:nvPr/>
        </p:nvSpPr>
        <p:spPr bwMode="auto">
          <a:xfrm>
            <a:off x="3808413" y="4332288"/>
            <a:ext cx="4572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000000"/>
                </a:solidFill>
                <a:latin typeface="Arial" charset="0"/>
              </a:rPr>
              <a:t>Host A</a:t>
            </a:r>
            <a:endParaRPr lang="en-US" altLang="en-US" sz="1200">
              <a:latin typeface="Times New Roman" charset="0"/>
            </a:endParaRPr>
          </a:p>
        </p:txBody>
      </p:sp>
      <p:sp>
        <p:nvSpPr>
          <p:cNvPr id="62523" name="Rectangle 61"/>
          <p:cNvSpPr>
            <a:spLocks noChangeArrowheads="1"/>
          </p:cNvSpPr>
          <p:nvPr/>
        </p:nvSpPr>
        <p:spPr bwMode="auto">
          <a:xfrm>
            <a:off x="4267200" y="2590800"/>
            <a:ext cx="58261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a:solidFill>
                  <a:srgbClr val="FF0000"/>
                </a:solidFill>
                <a:latin typeface="Arial" charset="0"/>
              </a:rPr>
              <a:t>Router 1</a:t>
            </a:r>
          </a:p>
        </p:txBody>
      </p:sp>
      <p:sp>
        <p:nvSpPr>
          <p:cNvPr id="62524" name="Freeform 62"/>
          <p:cNvSpPr>
            <a:spLocks/>
          </p:cNvSpPr>
          <p:nvPr/>
        </p:nvSpPr>
        <p:spPr bwMode="auto">
          <a:xfrm>
            <a:off x="5910263" y="3248025"/>
            <a:ext cx="373062" cy="379413"/>
          </a:xfrm>
          <a:custGeom>
            <a:avLst/>
            <a:gdLst>
              <a:gd name="T0" fmla="*/ 2147483646 w 321"/>
              <a:gd name="T1" fmla="*/ 2147483646 h 325"/>
              <a:gd name="T2" fmla="*/ 2147483646 w 321"/>
              <a:gd name="T3" fmla="*/ 0 h 325"/>
              <a:gd name="T4" fmla="*/ 0 w 321"/>
              <a:gd name="T5" fmla="*/ 0 h 325"/>
              <a:gd name="T6" fmla="*/ 0 w 321"/>
              <a:gd name="T7" fmla="*/ 2147483646 h 325"/>
              <a:gd name="T8" fmla="*/ 2147483646 w 321"/>
              <a:gd name="T9" fmla="*/ 2147483646 h 325"/>
              <a:gd name="T10" fmla="*/ 2147483646 w 321"/>
              <a:gd name="T11" fmla="*/ 2147483646 h 325"/>
              <a:gd name="T12" fmla="*/ 0 60000 65536"/>
              <a:gd name="T13" fmla="*/ 0 60000 65536"/>
              <a:gd name="T14" fmla="*/ 0 60000 65536"/>
              <a:gd name="T15" fmla="*/ 0 60000 65536"/>
              <a:gd name="T16" fmla="*/ 0 60000 65536"/>
              <a:gd name="T17" fmla="*/ 0 60000 65536"/>
              <a:gd name="T18" fmla="*/ 0 w 321"/>
              <a:gd name="T19" fmla="*/ 0 h 325"/>
              <a:gd name="T20" fmla="*/ 321 w 321"/>
              <a:gd name="T21" fmla="*/ 325 h 325"/>
            </a:gdLst>
            <a:ahLst/>
            <a:cxnLst>
              <a:cxn ang="T12">
                <a:pos x="T0" y="T1"/>
              </a:cxn>
              <a:cxn ang="T13">
                <a:pos x="T2" y="T3"/>
              </a:cxn>
              <a:cxn ang="T14">
                <a:pos x="T4" y="T5"/>
              </a:cxn>
              <a:cxn ang="T15">
                <a:pos x="T6" y="T7"/>
              </a:cxn>
              <a:cxn ang="T16">
                <a:pos x="T8" y="T9"/>
              </a:cxn>
              <a:cxn ang="T17">
                <a:pos x="T10" y="T11"/>
              </a:cxn>
            </a:cxnLst>
            <a:rect l="T18" t="T19" r="T20" b="T21"/>
            <a:pathLst>
              <a:path w="321" h="325">
                <a:moveTo>
                  <a:pt x="317" y="321"/>
                </a:moveTo>
                <a:lnTo>
                  <a:pt x="321" y="0"/>
                </a:lnTo>
                <a:lnTo>
                  <a:pt x="0" y="0"/>
                </a:lnTo>
                <a:lnTo>
                  <a:pt x="0" y="325"/>
                </a:lnTo>
                <a:lnTo>
                  <a:pt x="321" y="32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25" name="Freeform 63"/>
          <p:cNvSpPr>
            <a:spLocks/>
          </p:cNvSpPr>
          <p:nvPr/>
        </p:nvSpPr>
        <p:spPr bwMode="auto">
          <a:xfrm>
            <a:off x="6694488" y="5295900"/>
            <a:ext cx="377825" cy="374650"/>
          </a:xfrm>
          <a:custGeom>
            <a:avLst/>
            <a:gdLst>
              <a:gd name="T0" fmla="*/ 2147483646 w 325"/>
              <a:gd name="T1" fmla="*/ 2147483646 h 320"/>
              <a:gd name="T2" fmla="*/ 2147483646 w 325"/>
              <a:gd name="T3" fmla="*/ 0 h 320"/>
              <a:gd name="T4" fmla="*/ 0 w 325"/>
              <a:gd name="T5" fmla="*/ 0 h 320"/>
              <a:gd name="T6" fmla="*/ 0 w 325"/>
              <a:gd name="T7" fmla="*/ 2147483646 h 320"/>
              <a:gd name="T8" fmla="*/ 2147483646 w 325"/>
              <a:gd name="T9" fmla="*/ 2147483646 h 320"/>
              <a:gd name="T10" fmla="*/ 2147483646 w 325"/>
              <a:gd name="T11" fmla="*/ 2147483646 h 320"/>
              <a:gd name="T12" fmla="*/ 0 60000 65536"/>
              <a:gd name="T13" fmla="*/ 0 60000 65536"/>
              <a:gd name="T14" fmla="*/ 0 60000 65536"/>
              <a:gd name="T15" fmla="*/ 0 60000 65536"/>
              <a:gd name="T16" fmla="*/ 0 60000 65536"/>
              <a:gd name="T17" fmla="*/ 0 60000 65536"/>
              <a:gd name="T18" fmla="*/ 0 w 325"/>
              <a:gd name="T19" fmla="*/ 0 h 320"/>
              <a:gd name="T20" fmla="*/ 325 w 325"/>
              <a:gd name="T21" fmla="*/ 320 h 320"/>
            </a:gdLst>
            <a:ahLst/>
            <a:cxnLst>
              <a:cxn ang="T12">
                <a:pos x="T0" y="T1"/>
              </a:cxn>
              <a:cxn ang="T13">
                <a:pos x="T2" y="T3"/>
              </a:cxn>
              <a:cxn ang="T14">
                <a:pos x="T4" y="T5"/>
              </a:cxn>
              <a:cxn ang="T15">
                <a:pos x="T6" y="T7"/>
              </a:cxn>
              <a:cxn ang="T16">
                <a:pos x="T8" y="T9"/>
              </a:cxn>
              <a:cxn ang="T17">
                <a:pos x="T10" y="T11"/>
              </a:cxn>
            </a:cxnLst>
            <a:rect l="T18" t="T19" r="T20" b="T21"/>
            <a:pathLst>
              <a:path w="325" h="320">
                <a:moveTo>
                  <a:pt x="321" y="316"/>
                </a:moveTo>
                <a:lnTo>
                  <a:pt x="325" y="0"/>
                </a:lnTo>
                <a:lnTo>
                  <a:pt x="0" y="0"/>
                </a:lnTo>
                <a:lnTo>
                  <a:pt x="0" y="320"/>
                </a:lnTo>
                <a:lnTo>
                  <a:pt x="325" y="32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26" name="Freeform 64"/>
          <p:cNvSpPr>
            <a:spLocks/>
          </p:cNvSpPr>
          <p:nvPr/>
        </p:nvSpPr>
        <p:spPr bwMode="auto">
          <a:xfrm>
            <a:off x="3843338" y="2771775"/>
            <a:ext cx="371475" cy="379413"/>
          </a:xfrm>
          <a:custGeom>
            <a:avLst/>
            <a:gdLst>
              <a:gd name="T0" fmla="*/ 2147483646 w 321"/>
              <a:gd name="T1" fmla="*/ 2147483646 h 325"/>
              <a:gd name="T2" fmla="*/ 2147483646 w 321"/>
              <a:gd name="T3" fmla="*/ 0 h 325"/>
              <a:gd name="T4" fmla="*/ 0 w 321"/>
              <a:gd name="T5" fmla="*/ 0 h 325"/>
              <a:gd name="T6" fmla="*/ 0 w 321"/>
              <a:gd name="T7" fmla="*/ 2147483646 h 325"/>
              <a:gd name="T8" fmla="*/ 2147483646 w 321"/>
              <a:gd name="T9" fmla="*/ 2147483646 h 325"/>
              <a:gd name="T10" fmla="*/ 2147483646 w 321"/>
              <a:gd name="T11" fmla="*/ 2147483646 h 325"/>
              <a:gd name="T12" fmla="*/ 0 60000 65536"/>
              <a:gd name="T13" fmla="*/ 0 60000 65536"/>
              <a:gd name="T14" fmla="*/ 0 60000 65536"/>
              <a:gd name="T15" fmla="*/ 0 60000 65536"/>
              <a:gd name="T16" fmla="*/ 0 60000 65536"/>
              <a:gd name="T17" fmla="*/ 0 60000 65536"/>
              <a:gd name="T18" fmla="*/ 0 w 321"/>
              <a:gd name="T19" fmla="*/ 0 h 325"/>
              <a:gd name="T20" fmla="*/ 321 w 321"/>
              <a:gd name="T21" fmla="*/ 325 h 325"/>
            </a:gdLst>
            <a:ahLst/>
            <a:cxnLst>
              <a:cxn ang="T12">
                <a:pos x="T0" y="T1"/>
              </a:cxn>
              <a:cxn ang="T13">
                <a:pos x="T2" y="T3"/>
              </a:cxn>
              <a:cxn ang="T14">
                <a:pos x="T4" y="T5"/>
              </a:cxn>
              <a:cxn ang="T15">
                <a:pos x="T6" y="T7"/>
              </a:cxn>
              <a:cxn ang="T16">
                <a:pos x="T8" y="T9"/>
              </a:cxn>
              <a:cxn ang="T17">
                <a:pos x="T10" y="T11"/>
              </a:cxn>
            </a:cxnLst>
            <a:rect l="T18" t="T19" r="T20" b="T21"/>
            <a:pathLst>
              <a:path w="321" h="325">
                <a:moveTo>
                  <a:pt x="321" y="321"/>
                </a:moveTo>
                <a:lnTo>
                  <a:pt x="321" y="0"/>
                </a:lnTo>
                <a:lnTo>
                  <a:pt x="0" y="0"/>
                </a:lnTo>
                <a:lnTo>
                  <a:pt x="0" y="325"/>
                </a:lnTo>
                <a:lnTo>
                  <a:pt x="321" y="32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27" name="Freeform 65"/>
          <p:cNvSpPr>
            <a:spLocks/>
          </p:cNvSpPr>
          <p:nvPr/>
        </p:nvSpPr>
        <p:spPr bwMode="auto">
          <a:xfrm>
            <a:off x="7993063" y="2871788"/>
            <a:ext cx="377825" cy="376237"/>
          </a:xfrm>
          <a:custGeom>
            <a:avLst/>
            <a:gdLst>
              <a:gd name="T0" fmla="*/ 2147483646 w 325"/>
              <a:gd name="T1" fmla="*/ 2147483646 h 320"/>
              <a:gd name="T2" fmla="*/ 2147483646 w 325"/>
              <a:gd name="T3" fmla="*/ 0 h 320"/>
              <a:gd name="T4" fmla="*/ 0 w 325"/>
              <a:gd name="T5" fmla="*/ 0 h 320"/>
              <a:gd name="T6" fmla="*/ 0 w 325"/>
              <a:gd name="T7" fmla="*/ 2147483646 h 320"/>
              <a:gd name="T8" fmla="*/ 2147483646 w 325"/>
              <a:gd name="T9" fmla="*/ 2147483646 h 320"/>
              <a:gd name="T10" fmla="*/ 2147483646 w 325"/>
              <a:gd name="T11" fmla="*/ 2147483646 h 320"/>
              <a:gd name="T12" fmla="*/ 0 60000 65536"/>
              <a:gd name="T13" fmla="*/ 0 60000 65536"/>
              <a:gd name="T14" fmla="*/ 0 60000 65536"/>
              <a:gd name="T15" fmla="*/ 0 60000 65536"/>
              <a:gd name="T16" fmla="*/ 0 60000 65536"/>
              <a:gd name="T17" fmla="*/ 0 60000 65536"/>
              <a:gd name="T18" fmla="*/ 0 w 325"/>
              <a:gd name="T19" fmla="*/ 0 h 320"/>
              <a:gd name="T20" fmla="*/ 325 w 325"/>
              <a:gd name="T21" fmla="*/ 320 h 320"/>
            </a:gdLst>
            <a:ahLst/>
            <a:cxnLst>
              <a:cxn ang="T12">
                <a:pos x="T0" y="T1"/>
              </a:cxn>
              <a:cxn ang="T13">
                <a:pos x="T2" y="T3"/>
              </a:cxn>
              <a:cxn ang="T14">
                <a:pos x="T4" y="T5"/>
              </a:cxn>
              <a:cxn ang="T15">
                <a:pos x="T6" y="T7"/>
              </a:cxn>
              <a:cxn ang="T16">
                <a:pos x="T8" y="T9"/>
              </a:cxn>
              <a:cxn ang="T17">
                <a:pos x="T10" y="T11"/>
              </a:cxn>
            </a:cxnLst>
            <a:rect l="T18" t="T19" r="T20" b="T21"/>
            <a:pathLst>
              <a:path w="325" h="320">
                <a:moveTo>
                  <a:pt x="321" y="320"/>
                </a:moveTo>
                <a:lnTo>
                  <a:pt x="325" y="0"/>
                </a:lnTo>
                <a:lnTo>
                  <a:pt x="0" y="0"/>
                </a:lnTo>
                <a:lnTo>
                  <a:pt x="0" y="320"/>
                </a:lnTo>
                <a:lnTo>
                  <a:pt x="325" y="32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28" name="Rectangle 67"/>
          <p:cNvSpPr>
            <a:spLocks noChangeArrowheads="1"/>
          </p:cNvSpPr>
          <p:nvPr/>
        </p:nvSpPr>
        <p:spPr bwMode="auto">
          <a:xfrm>
            <a:off x="7848600" y="2286000"/>
            <a:ext cx="6175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200" b="1">
                <a:solidFill>
                  <a:srgbClr val="FF0000"/>
                </a:solidFill>
                <a:latin typeface="Arial" charset="0"/>
              </a:rPr>
              <a:t>Router 4</a:t>
            </a:r>
            <a:endParaRPr lang="en-US" altLang="en-US" sz="1200" b="1">
              <a:solidFill>
                <a:srgbClr val="FF0000"/>
              </a:solidFill>
              <a:latin typeface="Times New Roman" charset="0"/>
            </a:endParaRPr>
          </a:p>
        </p:txBody>
      </p:sp>
      <p:sp>
        <p:nvSpPr>
          <p:cNvPr id="62529" name="Text Box 68"/>
          <p:cNvSpPr txBox="1">
            <a:spLocks noChangeArrowheads="1"/>
          </p:cNvSpPr>
          <p:nvPr/>
        </p:nvSpPr>
        <p:spPr bwMode="auto">
          <a:xfrm>
            <a:off x="457200" y="1295400"/>
            <a:ext cx="76739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ja-JP" altLang="en-US" sz="2400">
                <a:solidFill>
                  <a:schemeClr val="accent2"/>
                </a:solidFill>
              </a:rPr>
              <a:t>“</a:t>
            </a:r>
            <a:r>
              <a:rPr lang="en-US" altLang="ja-JP" sz="2400">
                <a:solidFill>
                  <a:schemeClr val="accent2"/>
                </a:solidFill>
              </a:rPr>
              <a:t>call</a:t>
            </a:r>
            <a:r>
              <a:rPr lang="ja-JP" altLang="en-US" sz="2400">
                <a:solidFill>
                  <a:schemeClr val="accent2"/>
                </a:solidFill>
              </a:rPr>
              <a:t>”</a:t>
            </a:r>
            <a:r>
              <a:rPr lang="en-US" altLang="ja-JP" sz="2400">
                <a:solidFill>
                  <a:schemeClr val="accent2"/>
                </a:solidFill>
              </a:rPr>
              <a:t> from host A to host B along path: </a:t>
            </a:r>
          </a:p>
          <a:p>
            <a:pPr>
              <a:spcBef>
                <a:spcPct val="0"/>
              </a:spcBef>
              <a:buFontTx/>
              <a:buNone/>
            </a:pPr>
            <a:r>
              <a:rPr lang="en-US" altLang="en-US" sz="2400">
                <a:solidFill>
                  <a:schemeClr val="accent2"/>
                </a:solidFill>
              </a:rPr>
              <a:t>  host A</a:t>
            </a:r>
            <a:r>
              <a:rPr lang="en-US" altLang="en-US" sz="2400">
                <a:solidFill>
                  <a:schemeClr val="accent2"/>
                </a:solidFill>
                <a:sym typeface="Wingdings" charset="2"/>
              </a:rPr>
              <a:t></a:t>
            </a:r>
            <a:r>
              <a:rPr lang="en-US" altLang="en-US" sz="2400">
                <a:solidFill>
                  <a:schemeClr val="accent2"/>
                </a:solidFill>
              </a:rPr>
              <a:t> router 1</a:t>
            </a:r>
            <a:r>
              <a:rPr lang="en-US" altLang="en-US" sz="2400">
                <a:solidFill>
                  <a:schemeClr val="accent2"/>
                </a:solidFill>
                <a:sym typeface="Wingdings" charset="2"/>
              </a:rPr>
              <a:t></a:t>
            </a:r>
            <a:r>
              <a:rPr lang="en-US" altLang="en-US" sz="2400">
                <a:solidFill>
                  <a:schemeClr val="accent2"/>
                </a:solidFill>
              </a:rPr>
              <a:t>  router 2 </a:t>
            </a:r>
            <a:r>
              <a:rPr lang="en-US" altLang="en-US" sz="2400">
                <a:solidFill>
                  <a:schemeClr val="accent2"/>
                </a:solidFill>
                <a:sym typeface="Wingdings" charset="2"/>
              </a:rPr>
              <a:t> router 3  host B</a:t>
            </a:r>
            <a:r>
              <a:rPr lang="en-US" altLang="en-US" sz="2400"/>
              <a:t> </a:t>
            </a:r>
          </a:p>
        </p:txBody>
      </p:sp>
      <p:sp>
        <p:nvSpPr>
          <p:cNvPr id="62530" name="Text Box 70"/>
          <p:cNvSpPr txBox="1">
            <a:spLocks noChangeArrowheads="1"/>
          </p:cNvSpPr>
          <p:nvPr/>
        </p:nvSpPr>
        <p:spPr bwMode="auto">
          <a:xfrm>
            <a:off x="228600" y="2286000"/>
            <a:ext cx="32004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pPr>
            <a:r>
              <a:rPr lang="en-US" altLang="en-US" sz="2000"/>
              <a:t>each router along path maintains an entry for the call in its VCI translation table</a:t>
            </a:r>
          </a:p>
          <a:p>
            <a:pPr>
              <a:spcBef>
                <a:spcPct val="0"/>
              </a:spcBef>
            </a:pPr>
            <a:r>
              <a:rPr lang="en-US" altLang="en-US" sz="2000"/>
              <a:t> the entries piece together  a </a:t>
            </a:r>
            <a:r>
              <a:rPr lang="ja-JP" altLang="en-US" sz="2000"/>
              <a:t>“</a:t>
            </a:r>
            <a:r>
              <a:rPr lang="en-US" altLang="ja-JP" sz="2000"/>
              <a:t>logical connection</a:t>
            </a:r>
            <a:r>
              <a:rPr lang="ja-JP" altLang="en-US" sz="2000"/>
              <a:t>”</a:t>
            </a:r>
            <a:r>
              <a:rPr lang="en-US" altLang="ja-JP" sz="2000"/>
              <a:t> for the call</a:t>
            </a:r>
          </a:p>
          <a:p>
            <a:pPr>
              <a:spcBef>
                <a:spcPct val="0"/>
              </a:spcBef>
            </a:pPr>
            <a:endParaRPr lang="en-US" altLang="en-US" sz="2000"/>
          </a:p>
          <a:p>
            <a:pPr>
              <a:spcBef>
                <a:spcPct val="0"/>
              </a:spcBef>
            </a:pPr>
            <a:r>
              <a:rPr lang="en-US" altLang="en-US" sz="2000"/>
              <a:t> </a:t>
            </a:r>
            <a:r>
              <a:rPr lang="en-US" altLang="en-US" sz="2000">
                <a:solidFill>
                  <a:srgbClr val="FF0066"/>
                </a:solidFill>
              </a:rPr>
              <a:t>Exercise: write down the VCI translation table entry for the call at each router</a:t>
            </a:r>
          </a:p>
        </p:txBody>
      </p:sp>
      <p:sp>
        <p:nvSpPr>
          <p:cNvPr id="5" name="灯片编号占位符 4"/>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7D5DEA73-203F-8648-8304-C8EB9D4456F1}" type="slidenum">
              <a:rPr lang="en-US" altLang="en-US" sz="1200" smtClean="0">
                <a:latin typeface="Comic Sans MS" charset="0"/>
              </a:rPr>
              <a:pPr>
                <a:defRPr/>
              </a:pPr>
              <a:t>79</a:t>
            </a:fld>
            <a:endParaRPr lang="en-US" altLang="en-US" sz="1200" smtClean="0">
              <a:latin typeface="Comic Sans MS" charset="0"/>
            </a:endParaRPr>
          </a:p>
        </p:txBody>
      </p:sp>
      <p:sp>
        <p:nvSpPr>
          <p:cNvPr id="71"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19228680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15042"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C2CF455-9E1D-BA47-9758-85D3287B6791}" type="slidenum">
              <a:rPr lang="en-US" sz="1200">
                <a:latin typeface="Comic Sans MS" charset="0"/>
              </a:rPr>
              <a:pPr/>
              <a:t>8</a:t>
            </a:fld>
            <a:endParaRPr lang="en-US" sz="1200">
              <a:latin typeface="Comic Sans MS" charset="0"/>
            </a:endParaRPr>
          </a:p>
        </p:txBody>
      </p:sp>
      <p:sp>
        <p:nvSpPr>
          <p:cNvPr id="215043" name="Rectangle 2"/>
          <p:cNvSpPr>
            <a:spLocks noGrp="1" noChangeArrowheads="1"/>
          </p:cNvSpPr>
          <p:nvPr>
            <p:ph type="title"/>
          </p:nvPr>
        </p:nvSpPr>
        <p:spPr>
          <a:xfrm>
            <a:off x="542925" y="498475"/>
            <a:ext cx="7772400" cy="1143000"/>
          </a:xfrm>
        </p:spPr>
        <p:txBody>
          <a:bodyPr/>
          <a:lstStyle/>
          <a:p>
            <a:r>
              <a:rPr lang="en-US" sz="3200">
                <a:latin typeface="Comic Sans MS" charset="0"/>
              </a:rPr>
              <a:t>TCP Congestion Control: Recap (cont</a:t>
            </a:r>
            <a:r>
              <a:rPr lang="ja-JP" altLang="en-US" sz="3200">
                <a:latin typeface="Comic Sans MS" charset="0"/>
              </a:rPr>
              <a:t>’</a:t>
            </a:r>
            <a:r>
              <a:rPr lang="en-US" altLang="ja-JP" sz="3200">
                <a:latin typeface="Comic Sans MS" charset="0"/>
              </a:rPr>
              <a:t>d)</a:t>
            </a:r>
            <a:endParaRPr lang="en-US" sz="3200">
              <a:latin typeface="Comic Sans MS" charset="0"/>
            </a:endParaRPr>
          </a:p>
        </p:txBody>
      </p:sp>
      <p:sp>
        <p:nvSpPr>
          <p:cNvPr id="215044" name="Rectangle 3"/>
          <p:cNvSpPr>
            <a:spLocks noGrp="1" noChangeArrowheads="1"/>
          </p:cNvSpPr>
          <p:nvPr>
            <p:ph type="body" idx="1"/>
          </p:nvPr>
        </p:nvSpPr>
        <p:spPr>
          <a:xfrm>
            <a:off x="609600" y="1600200"/>
            <a:ext cx="7772400" cy="4648200"/>
          </a:xfrm>
        </p:spPr>
        <p:txBody>
          <a:bodyPr/>
          <a:lstStyle/>
          <a:p>
            <a:pPr>
              <a:spcBef>
                <a:spcPct val="70000"/>
              </a:spcBef>
            </a:pPr>
            <a:r>
              <a:rPr lang="en-US" sz="2400">
                <a:latin typeface="Comic Sans MS" charset="0"/>
              </a:rPr>
              <a:t>When </a:t>
            </a:r>
            <a:r>
              <a:rPr lang="en-US" sz="2400" b="1">
                <a:solidFill>
                  <a:schemeClr val="accent2"/>
                </a:solidFill>
                <a:latin typeface="Courier New" charset="0"/>
              </a:rPr>
              <a:t>CongWin</a:t>
            </a:r>
            <a:r>
              <a:rPr lang="en-US" sz="2400">
                <a:latin typeface="Comic Sans MS" charset="0"/>
              </a:rPr>
              <a:t> is below </a:t>
            </a:r>
            <a:r>
              <a:rPr lang="en-US" sz="2400">
                <a:solidFill>
                  <a:schemeClr val="accent2"/>
                </a:solidFill>
                <a:latin typeface="Comic Sans MS" charset="0"/>
              </a:rPr>
              <a:t>t</a:t>
            </a:r>
            <a:r>
              <a:rPr lang="en-US" sz="2400" b="1">
                <a:solidFill>
                  <a:schemeClr val="accent2"/>
                </a:solidFill>
                <a:latin typeface="Courier New" charset="0"/>
              </a:rPr>
              <a:t>hreshold</a:t>
            </a:r>
            <a:r>
              <a:rPr lang="en-US" sz="2400">
                <a:latin typeface="Comic Sans MS" charset="0"/>
              </a:rPr>
              <a:t>, sender in </a:t>
            </a:r>
            <a:r>
              <a:rPr lang="en-US" sz="2400">
                <a:solidFill>
                  <a:srgbClr val="FF0000"/>
                </a:solidFill>
                <a:latin typeface="Comic Sans MS" charset="0"/>
              </a:rPr>
              <a:t>slow-start</a:t>
            </a:r>
            <a:r>
              <a:rPr lang="en-US" sz="2400">
                <a:latin typeface="Comic Sans MS" charset="0"/>
              </a:rPr>
              <a:t> phase, window grows exponentially.</a:t>
            </a:r>
          </a:p>
          <a:p>
            <a:pPr>
              <a:spcBef>
                <a:spcPct val="70000"/>
              </a:spcBef>
            </a:pPr>
            <a:r>
              <a:rPr lang="en-US" sz="2400">
                <a:latin typeface="Comic Sans MS" charset="0"/>
              </a:rPr>
              <a:t>When </a:t>
            </a:r>
            <a:r>
              <a:rPr lang="en-US" sz="2400" b="1">
                <a:solidFill>
                  <a:schemeClr val="accent2"/>
                </a:solidFill>
                <a:latin typeface="Courier New" charset="0"/>
              </a:rPr>
              <a:t>CongWin</a:t>
            </a:r>
            <a:r>
              <a:rPr lang="en-US" sz="2400">
                <a:latin typeface="Comic Sans MS" charset="0"/>
              </a:rPr>
              <a:t> is above </a:t>
            </a:r>
            <a:r>
              <a:rPr lang="en-US" sz="2400" b="1">
                <a:latin typeface="Courier New" charset="0"/>
              </a:rPr>
              <a:t>Threshold</a:t>
            </a:r>
            <a:r>
              <a:rPr lang="en-US" sz="2400">
                <a:latin typeface="Comic Sans MS" charset="0"/>
              </a:rPr>
              <a:t>, sender is in </a:t>
            </a:r>
            <a:r>
              <a:rPr lang="en-US" sz="2400">
                <a:solidFill>
                  <a:srgbClr val="FF0000"/>
                </a:solidFill>
                <a:latin typeface="Comic Sans MS" charset="0"/>
              </a:rPr>
              <a:t>congestion-avoidance</a:t>
            </a:r>
            <a:r>
              <a:rPr lang="en-US" sz="2400">
                <a:latin typeface="Comic Sans MS" charset="0"/>
              </a:rPr>
              <a:t> phase, window grows linearly.</a:t>
            </a:r>
          </a:p>
          <a:p>
            <a:pPr>
              <a:spcBef>
                <a:spcPct val="70000"/>
              </a:spcBef>
            </a:pPr>
            <a:r>
              <a:rPr lang="en-US" sz="2400">
                <a:latin typeface="Comic Sans MS" charset="0"/>
              </a:rPr>
              <a:t>When a </a:t>
            </a:r>
            <a:r>
              <a:rPr lang="en-US" sz="2400">
                <a:solidFill>
                  <a:srgbClr val="FF0000"/>
                </a:solidFill>
                <a:latin typeface="Comic Sans MS" charset="0"/>
              </a:rPr>
              <a:t>triple duplicate ACKs</a:t>
            </a:r>
            <a:r>
              <a:rPr lang="en-US" sz="2400">
                <a:latin typeface="Comic Sans MS" charset="0"/>
              </a:rPr>
              <a:t> occurs, </a:t>
            </a:r>
            <a:r>
              <a:rPr lang="en-US" sz="2400">
                <a:solidFill>
                  <a:schemeClr val="accent2"/>
                </a:solidFill>
                <a:latin typeface="Comic Sans MS" charset="0"/>
              </a:rPr>
              <a:t>t</a:t>
            </a:r>
            <a:r>
              <a:rPr lang="en-US" sz="2400" b="1">
                <a:solidFill>
                  <a:schemeClr val="accent2"/>
                </a:solidFill>
                <a:latin typeface="Courier New" charset="0"/>
              </a:rPr>
              <a:t>hreshold</a:t>
            </a:r>
            <a:r>
              <a:rPr lang="en-US" sz="2400">
                <a:solidFill>
                  <a:schemeClr val="accent2"/>
                </a:solidFill>
                <a:latin typeface="Comic Sans MS" charset="0"/>
              </a:rPr>
              <a:t> </a:t>
            </a:r>
            <a:r>
              <a:rPr lang="en-US" sz="2400">
                <a:latin typeface="Comic Sans MS" charset="0"/>
              </a:rPr>
              <a:t>set to </a:t>
            </a:r>
            <a:r>
              <a:rPr lang="en-US" sz="2400" b="1">
                <a:solidFill>
                  <a:schemeClr val="accent2"/>
                </a:solidFill>
                <a:latin typeface="Courier New" charset="0"/>
              </a:rPr>
              <a:t>CongWin/2</a:t>
            </a:r>
            <a:r>
              <a:rPr lang="en-US" sz="2400">
                <a:latin typeface="Comic Sans MS" charset="0"/>
              </a:rPr>
              <a:t>, and </a:t>
            </a:r>
            <a:r>
              <a:rPr lang="en-US" sz="2400" b="1">
                <a:solidFill>
                  <a:schemeClr val="accent2"/>
                </a:solidFill>
                <a:latin typeface="Courier New" charset="0"/>
              </a:rPr>
              <a:t>CongWin</a:t>
            </a:r>
            <a:r>
              <a:rPr lang="en-US" sz="2400">
                <a:latin typeface="Comic Sans MS" charset="0"/>
              </a:rPr>
              <a:t> set to </a:t>
            </a:r>
            <a:r>
              <a:rPr lang="en-US" sz="2400">
                <a:solidFill>
                  <a:schemeClr val="accent2"/>
                </a:solidFill>
                <a:latin typeface="Comic Sans MS" charset="0"/>
              </a:rPr>
              <a:t>t</a:t>
            </a:r>
            <a:r>
              <a:rPr lang="en-US" sz="2400" b="1">
                <a:solidFill>
                  <a:schemeClr val="accent2"/>
                </a:solidFill>
                <a:latin typeface="Courier New" charset="0"/>
              </a:rPr>
              <a:t>hreshold</a:t>
            </a:r>
            <a:r>
              <a:rPr lang="en-US" sz="2400">
                <a:latin typeface="Comic Sans MS" charset="0"/>
              </a:rPr>
              <a:t>.</a:t>
            </a:r>
          </a:p>
          <a:p>
            <a:pPr>
              <a:spcBef>
                <a:spcPct val="70000"/>
              </a:spcBef>
            </a:pPr>
            <a:r>
              <a:rPr lang="en-US" sz="2400">
                <a:latin typeface="Comic Sans MS" charset="0"/>
              </a:rPr>
              <a:t>When </a:t>
            </a:r>
            <a:r>
              <a:rPr lang="en-US" sz="2400">
                <a:solidFill>
                  <a:srgbClr val="FF0000"/>
                </a:solidFill>
                <a:latin typeface="Comic Sans MS" charset="0"/>
              </a:rPr>
              <a:t>timeout</a:t>
            </a:r>
            <a:r>
              <a:rPr lang="en-US" sz="2400">
                <a:latin typeface="Comic Sans MS" charset="0"/>
              </a:rPr>
              <a:t> occurs, </a:t>
            </a:r>
            <a:r>
              <a:rPr lang="en-US" sz="2400">
                <a:solidFill>
                  <a:schemeClr val="accent2"/>
                </a:solidFill>
                <a:latin typeface="Comic Sans MS" charset="0"/>
              </a:rPr>
              <a:t>t</a:t>
            </a:r>
            <a:r>
              <a:rPr lang="en-US" sz="2400" b="1">
                <a:solidFill>
                  <a:schemeClr val="accent2"/>
                </a:solidFill>
                <a:latin typeface="Courier New" charset="0"/>
              </a:rPr>
              <a:t>hreshold</a:t>
            </a:r>
            <a:r>
              <a:rPr lang="en-US" sz="2400">
                <a:latin typeface="Comic Sans MS" charset="0"/>
              </a:rPr>
              <a:t> set to </a:t>
            </a:r>
            <a:r>
              <a:rPr lang="en-US" sz="2400" b="1">
                <a:solidFill>
                  <a:schemeClr val="accent2"/>
                </a:solidFill>
                <a:latin typeface="Courier New" charset="0"/>
              </a:rPr>
              <a:t>CongWin/2</a:t>
            </a:r>
            <a:r>
              <a:rPr lang="en-US" sz="2400">
                <a:latin typeface="Comic Sans MS" charset="0"/>
              </a:rPr>
              <a:t>, and </a:t>
            </a:r>
            <a:r>
              <a:rPr lang="en-US" sz="2400" b="1">
                <a:solidFill>
                  <a:schemeClr val="accent2"/>
                </a:solidFill>
                <a:latin typeface="Courier New" charset="0"/>
              </a:rPr>
              <a:t>CongWin</a:t>
            </a:r>
            <a:r>
              <a:rPr lang="en-US" sz="2400">
                <a:latin typeface="Comic Sans MS" charset="0"/>
              </a:rPr>
              <a:t> is set to </a:t>
            </a:r>
            <a:r>
              <a:rPr lang="en-US" sz="2400">
                <a:solidFill>
                  <a:schemeClr val="accent2"/>
                </a:solidFill>
                <a:latin typeface="Comic Sans MS" charset="0"/>
              </a:rPr>
              <a:t>1 MSS</a:t>
            </a:r>
            <a:r>
              <a:rPr lang="en-US" sz="2400">
                <a:latin typeface="Comic Sans MS" charset="0"/>
              </a:rPr>
              <a:t>.</a:t>
            </a:r>
            <a:r>
              <a:rPr lang="en-US" sz="2000">
                <a:latin typeface="Comic Sans MS" charset="0"/>
              </a:rPr>
              <a:t> </a:t>
            </a:r>
            <a:endParaRPr lang="en-US">
              <a:latin typeface="Comic Sans MS" charset="0"/>
            </a:endParaRPr>
          </a:p>
        </p:txBody>
      </p:sp>
    </p:spTree>
    <p:extLst>
      <p:ext uri="{BB962C8B-B14F-4D97-AF65-F5344CB8AC3E}">
        <p14:creationId xmlns:p14="http://schemas.microsoft.com/office/powerpoint/2010/main" val="6729060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685800" y="304800"/>
            <a:ext cx="7772400" cy="1143000"/>
          </a:xfrm>
        </p:spPr>
        <p:txBody>
          <a:bodyPr/>
          <a:lstStyle/>
          <a:p>
            <a:pPr>
              <a:defRPr/>
            </a:pPr>
            <a:r>
              <a:rPr lang="en-US" sz="3200" smtClean="0">
                <a:ea typeface="+mj-ea"/>
                <a:cs typeface="+mj-cs"/>
              </a:rPr>
              <a:t>Multiprotocol Label Switching (MPLS)</a:t>
            </a:r>
          </a:p>
        </p:txBody>
      </p:sp>
      <p:sp>
        <p:nvSpPr>
          <p:cNvPr id="420867" name="Rectangle 3"/>
          <p:cNvSpPr>
            <a:spLocks noGrp="1" noChangeArrowheads="1"/>
          </p:cNvSpPr>
          <p:nvPr>
            <p:ph type="body" idx="1"/>
          </p:nvPr>
        </p:nvSpPr>
        <p:spPr>
          <a:xfrm>
            <a:off x="762000" y="1524000"/>
            <a:ext cx="7772400" cy="4114800"/>
          </a:xfrm>
        </p:spPr>
        <p:txBody>
          <a:bodyPr/>
          <a:lstStyle/>
          <a:p>
            <a:pPr>
              <a:defRPr/>
            </a:pPr>
            <a:r>
              <a:rPr lang="en-US" altLang="en-US" sz="2400" smtClean="0"/>
              <a:t>initial goal: speed up IP forwarding by using fixed length label (instead of IP address) to do forwarding </a:t>
            </a:r>
          </a:p>
          <a:p>
            <a:pPr lvl="1">
              <a:defRPr/>
            </a:pPr>
            <a:r>
              <a:rPr lang="en-US" altLang="en-US" sz="1800" smtClean="0"/>
              <a:t>borrowing ideas from Virtual Circuit (VC) approach</a:t>
            </a:r>
          </a:p>
          <a:p>
            <a:pPr lvl="1">
              <a:defRPr/>
            </a:pPr>
            <a:r>
              <a:rPr lang="en-US" altLang="en-US" sz="1800" smtClean="0"/>
              <a:t>but IP datagram still keeps IP address!</a:t>
            </a:r>
          </a:p>
          <a:p>
            <a:pPr lvl="1">
              <a:defRPr/>
            </a:pPr>
            <a:endParaRPr lang="en-US" altLang="en-US" sz="1800" smtClean="0"/>
          </a:p>
        </p:txBody>
      </p:sp>
      <p:grpSp>
        <p:nvGrpSpPr>
          <p:cNvPr id="64515" name="Group 26"/>
          <p:cNvGrpSpPr>
            <a:grpSpLocks/>
          </p:cNvGrpSpPr>
          <p:nvPr/>
        </p:nvGrpSpPr>
        <p:grpSpPr bwMode="auto">
          <a:xfrm>
            <a:off x="762000" y="3733800"/>
            <a:ext cx="8047038" cy="2401888"/>
            <a:chOff x="445" y="2552"/>
            <a:chExt cx="5069" cy="1513"/>
          </a:xfrm>
        </p:grpSpPr>
        <p:sp>
          <p:nvSpPr>
            <p:cNvPr id="420868" name="Freeform 4"/>
            <p:cNvSpPr>
              <a:spLocks/>
            </p:cNvSpPr>
            <p:nvPr/>
          </p:nvSpPr>
          <p:spPr bwMode="auto">
            <a:xfrm>
              <a:off x="1293" y="2958"/>
              <a:ext cx="1958" cy="683"/>
            </a:xfrm>
            <a:custGeom>
              <a:avLst/>
              <a:gdLst>
                <a:gd name="T0" fmla="*/ 337 w 1958"/>
                <a:gd name="T1" fmla="*/ 0 h 683"/>
                <a:gd name="T2" fmla="*/ 0 w 1958"/>
                <a:gd name="T3" fmla="*/ 683 h 683"/>
                <a:gd name="T4" fmla="*/ 1958 w 1958"/>
                <a:gd name="T5" fmla="*/ 683 h 683"/>
                <a:gd name="T6" fmla="*/ 1382 w 1958"/>
                <a:gd name="T7" fmla="*/ 0 h 6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58" h="683">
                  <a:moveTo>
                    <a:pt x="337" y="0"/>
                  </a:moveTo>
                  <a:lnTo>
                    <a:pt x="0" y="683"/>
                  </a:lnTo>
                  <a:lnTo>
                    <a:pt x="1958" y="683"/>
                  </a:lnTo>
                  <a:lnTo>
                    <a:pt x="1382" y="0"/>
                  </a:lnTo>
                </a:path>
              </a:pathLst>
            </a:custGeom>
            <a:gradFill rotWithShape="1">
              <a:gsLst>
                <a:gs pos="0">
                  <a:schemeClr val="bg2"/>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20869" name="Rectangle 5"/>
            <p:cNvSpPr>
              <a:spLocks noChangeArrowheads="1"/>
            </p:cNvSpPr>
            <p:nvPr/>
          </p:nvSpPr>
          <p:spPr bwMode="auto">
            <a:xfrm>
              <a:off x="445" y="2563"/>
              <a:ext cx="5069" cy="40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420870" name="Text Box 6"/>
            <p:cNvSpPr txBox="1">
              <a:spLocks noChangeArrowheads="1"/>
            </p:cNvSpPr>
            <p:nvPr/>
          </p:nvSpPr>
          <p:spPr bwMode="auto">
            <a:xfrm>
              <a:off x="453" y="2566"/>
              <a:ext cx="119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lgn="ctr" eaLnBrk="1" hangingPunct="1">
                <a:defRPr/>
              </a:pPr>
              <a:r>
                <a:rPr lang="en-US" sz="1800">
                  <a:latin typeface="Arial" charset="0"/>
                  <a:ea typeface="ＭＳ Ｐゴシック" charset="0"/>
                </a:rPr>
                <a:t>PPP or Ethernet </a:t>
              </a:r>
            </a:p>
            <a:p>
              <a:pPr algn="ctr" eaLnBrk="1" hangingPunct="1">
                <a:defRPr/>
              </a:pPr>
              <a:r>
                <a:rPr lang="en-US" sz="1800">
                  <a:latin typeface="Arial" charset="0"/>
                  <a:ea typeface="ＭＳ Ｐゴシック" charset="0"/>
                </a:rPr>
                <a:t>header</a:t>
              </a:r>
            </a:p>
          </p:txBody>
        </p:sp>
        <p:sp>
          <p:nvSpPr>
            <p:cNvPr id="420871" name="Text Box 7"/>
            <p:cNvSpPr txBox="1">
              <a:spLocks noChangeArrowheads="1"/>
            </p:cNvSpPr>
            <p:nvPr/>
          </p:nvSpPr>
          <p:spPr bwMode="auto">
            <a:xfrm>
              <a:off x="2757" y="2643"/>
              <a:ext cx="7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lgn="ctr" eaLnBrk="1" hangingPunct="1">
                <a:defRPr/>
              </a:pPr>
              <a:r>
                <a:rPr lang="en-US" sz="1800">
                  <a:latin typeface="Arial" charset="0"/>
                  <a:ea typeface="ＭＳ Ｐゴシック" charset="0"/>
                </a:rPr>
                <a:t>IP header</a:t>
              </a:r>
            </a:p>
          </p:txBody>
        </p:sp>
        <p:sp>
          <p:nvSpPr>
            <p:cNvPr id="420872" name="Line 8"/>
            <p:cNvSpPr>
              <a:spLocks noChangeShapeType="1"/>
            </p:cNvSpPr>
            <p:nvPr/>
          </p:nvSpPr>
          <p:spPr bwMode="auto">
            <a:xfrm>
              <a:off x="1630" y="2555"/>
              <a:ext cx="0" cy="4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20873" name="Line 9"/>
            <p:cNvSpPr>
              <a:spLocks noChangeShapeType="1"/>
            </p:cNvSpPr>
            <p:nvPr/>
          </p:nvSpPr>
          <p:spPr bwMode="auto">
            <a:xfrm>
              <a:off x="2672" y="2552"/>
              <a:ext cx="0" cy="4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20874" name="Line 10"/>
            <p:cNvSpPr>
              <a:spLocks noChangeShapeType="1"/>
            </p:cNvSpPr>
            <p:nvPr/>
          </p:nvSpPr>
          <p:spPr bwMode="auto">
            <a:xfrm>
              <a:off x="3520" y="2553"/>
              <a:ext cx="0" cy="4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20875" name="Text Box 11"/>
            <p:cNvSpPr txBox="1">
              <a:spLocks noChangeArrowheads="1"/>
            </p:cNvSpPr>
            <p:nvPr/>
          </p:nvSpPr>
          <p:spPr bwMode="auto">
            <a:xfrm>
              <a:off x="3539" y="2649"/>
              <a:ext cx="19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eaLnBrk="1" hangingPunct="1">
                <a:defRPr/>
              </a:pPr>
              <a:r>
                <a:rPr lang="en-US" sz="1800">
                  <a:latin typeface="Arial" charset="0"/>
                  <a:ea typeface="ＭＳ Ｐゴシック" charset="0"/>
                </a:rPr>
                <a:t>remainder of link-layer frame</a:t>
              </a:r>
            </a:p>
          </p:txBody>
        </p:sp>
        <p:sp>
          <p:nvSpPr>
            <p:cNvPr id="420876" name="Rectangle 12"/>
            <p:cNvSpPr>
              <a:spLocks noChangeArrowheads="1"/>
            </p:cNvSpPr>
            <p:nvPr/>
          </p:nvSpPr>
          <p:spPr bwMode="auto">
            <a:xfrm>
              <a:off x="1623" y="2554"/>
              <a:ext cx="1046" cy="40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endParaRPr lang="en-US" altLang="en-US" smtClean="0"/>
            </a:p>
          </p:txBody>
        </p:sp>
        <p:sp>
          <p:nvSpPr>
            <p:cNvPr id="420877" name="Text Box 13"/>
            <p:cNvSpPr txBox="1">
              <a:spLocks noChangeArrowheads="1"/>
            </p:cNvSpPr>
            <p:nvPr/>
          </p:nvSpPr>
          <p:spPr bwMode="auto">
            <a:xfrm>
              <a:off x="1645" y="2654"/>
              <a:ext cx="10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lgn="ctr" eaLnBrk="1" hangingPunct="1">
                <a:defRPr/>
              </a:pPr>
              <a:r>
                <a:rPr lang="en-US" sz="1800" b="1">
                  <a:solidFill>
                    <a:schemeClr val="bg1"/>
                  </a:solidFill>
                  <a:latin typeface="Arial" charset="0"/>
                  <a:ea typeface="ＭＳ Ｐゴシック" charset="0"/>
                </a:rPr>
                <a:t>MPLS header</a:t>
              </a:r>
            </a:p>
          </p:txBody>
        </p:sp>
        <p:sp>
          <p:nvSpPr>
            <p:cNvPr id="420878" name="Rectangle 14"/>
            <p:cNvSpPr>
              <a:spLocks noChangeArrowheads="1"/>
            </p:cNvSpPr>
            <p:nvPr/>
          </p:nvSpPr>
          <p:spPr bwMode="auto">
            <a:xfrm>
              <a:off x="1358" y="3427"/>
              <a:ext cx="1967" cy="42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defRPr/>
              </a:pPr>
              <a:endParaRPr lang="en-US" altLang="en-US" sz="1800" smtClean="0">
                <a:latin typeface="Arial" pitchFamily="34" charset="0"/>
              </a:endParaRPr>
            </a:p>
          </p:txBody>
        </p:sp>
        <p:sp>
          <p:nvSpPr>
            <p:cNvPr id="420879" name="Text Box 15"/>
            <p:cNvSpPr txBox="1">
              <a:spLocks noChangeArrowheads="1"/>
            </p:cNvSpPr>
            <p:nvPr/>
          </p:nvSpPr>
          <p:spPr bwMode="auto">
            <a:xfrm>
              <a:off x="1681" y="3533"/>
              <a:ext cx="420" cy="231"/>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eaLnBrk="1" hangingPunct="1">
                <a:defRPr/>
              </a:pPr>
              <a:r>
                <a:rPr lang="en-US" sz="1800">
                  <a:solidFill>
                    <a:schemeClr val="bg1"/>
                  </a:solidFill>
                  <a:latin typeface="Arial" charset="0"/>
                  <a:ea typeface="ＭＳ Ｐゴシック" charset="0"/>
                </a:rPr>
                <a:t>label</a:t>
              </a:r>
            </a:p>
          </p:txBody>
        </p:sp>
        <p:sp>
          <p:nvSpPr>
            <p:cNvPr id="420880" name="Text Box 16"/>
            <p:cNvSpPr txBox="1">
              <a:spLocks noChangeArrowheads="1"/>
            </p:cNvSpPr>
            <p:nvPr/>
          </p:nvSpPr>
          <p:spPr bwMode="auto">
            <a:xfrm>
              <a:off x="2426" y="3538"/>
              <a:ext cx="364" cy="231"/>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eaLnBrk="1" hangingPunct="1">
                <a:defRPr/>
              </a:pPr>
              <a:r>
                <a:rPr lang="en-US" sz="1800">
                  <a:solidFill>
                    <a:schemeClr val="bg1"/>
                  </a:solidFill>
                  <a:latin typeface="Arial" charset="0"/>
                  <a:ea typeface="ＭＳ Ｐゴシック" charset="0"/>
                </a:rPr>
                <a:t>Exp</a:t>
              </a:r>
            </a:p>
          </p:txBody>
        </p:sp>
        <p:sp>
          <p:nvSpPr>
            <p:cNvPr id="420881" name="Text Box 17"/>
            <p:cNvSpPr txBox="1">
              <a:spLocks noChangeArrowheads="1"/>
            </p:cNvSpPr>
            <p:nvPr/>
          </p:nvSpPr>
          <p:spPr bwMode="auto">
            <a:xfrm>
              <a:off x="2777" y="3543"/>
              <a:ext cx="212" cy="231"/>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eaLnBrk="1" hangingPunct="1">
                <a:defRPr/>
              </a:pPr>
              <a:r>
                <a:rPr lang="en-US" sz="1800">
                  <a:solidFill>
                    <a:schemeClr val="bg1"/>
                  </a:solidFill>
                  <a:latin typeface="Arial" charset="0"/>
                  <a:ea typeface="ＭＳ Ｐゴシック" charset="0"/>
                </a:rPr>
                <a:t>S</a:t>
              </a:r>
            </a:p>
          </p:txBody>
        </p:sp>
        <p:sp>
          <p:nvSpPr>
            <p:cNvPr id="420882" name="Text Box 18"/>
            <p:cNvSpPr txBox="1">
              <a:spLocks noChangeArrowheads="1"/>
            </p:cNvSpPr>
            <p:nvPr/>
          </p:nvSpPr>
          <p:spPr bwMode="auto">
            <a:xfrm>
              <a:off x="2947" y="3541"/>
              <a:ext cx="372" cy="231"/>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eaLnBrk="1" hangingPunct="1">
                <a:defRPr/>
              </a:pPr>
              <a:r>
                <a:rPr lang="en-US" sz="1800">
                  <a:solidFill>
                    <a:schemeClr val="bg1"/>
                  </a:solidFill>
                  <a:latin typeface="Arial" charset="0"/>
                  <a:ea typeface="ＭＳ Ｐゴシック" charset="0"/>
                </a:rPr>
                <a:t>TTL</a:t>
              </a:r>
            </a:p>
          </p:txBody>
        </p:sp>
        <p:sp>
          <p:nvSpPr>
            <p:cNvPr id="420883" name="Line 19"/>
            <p:cNvSpPr>
              <a:spLocks noChangeShapeType="1"/>
            </p:cNvSpPr>
            <p:nvPr/>
          </p:nvSpPr>
          <p:spPr bwMode="auto">
            <a:xfrm>
              <a:off x="2449" y="3433"/>
              <a:ext cx="0" cy="4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20884" name="Line 20"/>
            <p:cNvSpPr>
              <a:spLocks noChangeShapeType="1"/>
            </p:cNvSpPr>
            <p:nvPr/>
          </p:nvSpPr>
          <p:spPr bwMode="auto">
            <a:xfrm>
              <a:off x="2808" y="3446"/>
              <a:ext cx="0" cy="4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20885" name="Line 21"/>
            <p:cNvSpPr>
              <a:spLocks noChangeShapeType="1"/>
            </p:cNvSpPr>
            <p:nvPr/>
          </p:nvSpPr>
          <p:spPr bwMode="auto">
            <a:xfrm>
              <a:off x="2978" y="3443"/>
              <a:ext cx="0" cy="4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420886" name="Text Box 22"/>
            <p:cNvSpPr txBox="1">
              <a:spLocks noChangeArrowheads="1"/>
            </p:cNvSpPr>
            <p:nvPr/>
          </p:nvSpPr>
          <p:spPr bwMode="auto">
            <a:xfrm>
              <a:off x="1781" y="3853"/>
              <a:ext cx="2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eaLnBrk="1" hangingPunct="1">
                <a:defRPr/>
              </a:pPr>
              <a:r>
                <a:rPr lang="en-US" sz="1600">
                  <a:latin typeface="Arial" charset="0"/>
                  <a:ea typeface="ＭＳ Ｐゴシック" charset="0"/>
                </a:rPr>
                <a:t>20</a:t>
              </a:r>
            </a:p>
          </p:txBody>
        </p:sp>
        <p:sp>
          <p:nvSpPr>
            <p:cNvPr id="420887" name="Text Box 23"/>
            <p:cNvSpPr txBox="1">
              <a:spLocks noChangeArrowheads="1"/>
            </p:cNvSpPr>
            <p:nvPr/>
          </p:nvSpPr>
          <p:spPr bwMode="auto">
            <a:xfrm>
              <a:off x="2519" y="3850"/>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eaLnBrk="1" hangingPunct="1">
                <a:defRPr/>
              </a:pPr>
              <a:r>
                <a:rPr lang="en-US" sz="1600">
                  <a:latin typeface="Arial" charset="0"/>
                  <a:ea typeface="ＭＳ Ｐゴシック" charset="0"/>
                </a:rPr>
                <a:t>3</a:t>
              </a:r>
            </a:p>
          </p:txBody>
        </p:sp>
        <p:sp>
          <p:nvSpPr>
            <p:cNvPr id="420888" name="Text Box 24"/>
            <p:cNvSpPr txBox="1">
              <a:spLocks noChangeArrowheads="1"/>
            </p:cNvSpPr>
            <p:nvPr/>
          </p:nvSpPr>
          <p:spPr bwMode="auto">
            <a:xfrm>
              <a:off x="2788" y="3848"/>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eaLnBrk="1" hangingPunct="1">
                <a:defRPr/>
              </a:pPr>
              <a:r>
                <a:rPr lang="en-US" sz="1600">
                  <a:latin typeface="Arial" charset="0"/>
                  <a:ea typeface="ＭＳ Ｐゴシック" charset="0"/>
                </a:rPr>
                <a:t>1</a:t>
              </a:r>
            </a:p>
          </p:txBody>
        </p:sp>
        <p:sp>
          <p:nvSpPr>
            <p:cNvPr id="420889" name="Text Box 25"/>
            <p:cNvSpPr txBox="1">
              <a:spLocks noChangeArrowheads="1"/>
            </p:cNvSpPr>
            <p:nvPr/>
          </p:nvSpPr>
          <p:spPr bwMode="auto">
            <a:xfrm>
              <a:off x="3065" y="3845"/>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eaLnBrk="1" hangingPunct="1">
                <a:defRPr/>
              </a:pPr>
              <a:r>
                <a:rPr lang="en-US" sz="1600">
                  <a:latin typeface="Arial" charset="0"/>
                  <a:ea typeface="ＭＳ Ｐゴシック" charset="0"/>
                </a:rPr>
                <a:t>8</a:t>
              </a:r>
            </a:p>
          </p:txBody>
        </p:sp>
      </p:gr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452743EA-7CE5-7943-A10A-0A63CBE97408}" type="slidenum">
              <a:rPr lang="en-US" altLang="en-US" sz="1200" smtClean="0">
                <a:latin typeface="Comic Sans MS" charset="0"/>
              </a:rPr>
              <a:pPr>
                <a:defRPr/>
              </a:pPr>
              <a:t>80</a:t>
            </a:fld>
            <a:endParaRPr lang="en-US" altLang="en-US" sz="1200" smtClean="0">
              <a:latin typeface="Comic Sans MS" charset="0"/>
            </a:endParaRPr>
          </a:p>
        </p:txBody>
      </p:sp>
      <p:sp>
        <p:nvSpPr>
          <p:cNvPr id="30"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20444490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6"/>
          <p:cNvGrpSpPr>
            <a:grpSpLocks/>
          </p:cNvGrpSpPr>
          <p:nvPr/>
        </p:nvGrpSpPr>
        <p:grpSpPr bwMode="auto">
          <a:xfrm>
            <a:off x="5795963" y="3236913"/>
            <a:ext cx="766762" cy="433387"/>
            <a:chOff x="3600" y="219"/>
            <a:chExt cx="360" cy="175"/>
          </a:xfrm>
        </p:grpSpPr>
        <p:sp>
          <p:nvSpPr>
            <p:cNvPr id="81062"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1063" name="Line 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64" name="Line 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65" name="Rectangle 1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1066"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68777" name="Group 12"/>
            <p:cNvGrpSpPr>
              <a:grpSpLocks/>
            </p:cNvGrpSpPr>
            <p:nvPr/>
          </p:nvGrpSpPr>
          <p:grpSpPr bwMode="auto">
            <a:xfrm>
              <a:off x="3686" y="244"/>
              <a:ext cx="177" cy="66"/>
              <a:chOff x="2848" y="848"/>
              <a:chExt cx="140" cy="98"/>
            </a:xfrm>
          </p:grpSpPr>
          <p:sp>
            <p:nvSpPr>
              <p:cNvPr id="81072" name="Line 1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73" name="Line 1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74" name="Line 1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68778" name="Group 16"/>
            <p:cNvGrpSpPr>
              <a:grpSpLocks/>
            </p:cNvGrpSpPr>
            <p:nvPr/>
          </p:nvGrpSpPr>
          <p:grpSpPr bwMode="auto">
            <a:xfrm flipV="1">
              <a:off x="3686" y="243"/>
              <a:ext cx="177" cy="66"/>
              <a:chOff x="2848" y="848"/>
              <a:chExt cx="140" cy="98"/>
            </a:xfrm>
          </p:grpSpPr>
          <p:sp>
            <p:nvSpPr>
              <p:cNvPr id="81069" name="Line 1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70" name="Line 1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71" name="Line 1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68610" name="Group 20"/>
          <p:cNvGrpSpPr>
            <a:grpSpLocks/>
          </p:cNvGrpSpPr>
          <p:nvPr/>
        </p:nvGrpSpPr>
        <p:grpSpPr bwMode="auto">
          <a:xfrm>
            <a:off x="3970338" y="3232150"/>
            <a:ext cx="766762" cy="433388"/>
            <a:chOff x="3600" y="219"/>
            <a:chExt cx="360" cy="175"/>
          </a:xfrm>
        </p:grpSpPr>
        <p:sp>
          <p:nvSpPr>
            <p:cNvPr id="81049"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1050" name="Line 2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51" name="Line 2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52" name="Rectangle 2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1053"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68764" name="Group 26"/>
            <p:cNvGrpSpPr>
              <a:grpSpLocks/>
            </p:cNvGrpSpPr>
            <p:nvPr/>
          </p:nvGrpSpPr>
          <p:grpSpPr bwMode="auto">
            <a:xfrm>
              <a:off x="3686" y="244"/>
              <a:ext cx="177" cy="66"/>
              <a:chOff x="2848" y="848"/>
              <a:chExt cx="140" cy="98"/>
            </a:xfrm>
          </p:grpSpPr>
          <p:sp>
            <p:nvSpPr>
              <p:cNvPr id="81059" name="Line 2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60" name="Line 2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61" name="Line 2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68765" name="Group 30"/>
            <p:cNvGrpSpPr>
              <a:grpSpLocks/>
            </p:cNvGrpSpPr>
            <p:nvPr/>
          </p:nvGrpSpPr>
          <p:grpSpPr bwMode="auto">
            <a:xfrm flipV="1">
              <a:off x="3686" y="243"/>
              <a:ext cx="177" cy="66"/>
              <a:chOff x="2848" y="848"/>
              <a:chExt cx="140" cy="98"/>
            </a:xfrm>
          </p:grpSpPr>
          <p:sp>
            <p:nvSpPr>
              <p:cNvPr id="81056" name="Line 3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57" name="Line 3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58" name="Line 3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68611" name="Group 34"/>
          <p:cNvGrpSpPr>
            <a:grpSpLocks/>
          </p:cNvGrpSpPr>
          <p:nvPr/>
        </p:nvGrpSpPr>
        <p:grpSpPr bwMode="auto">
          <a:xfrm>
            <a:off x="4324350" y="2214563"/>
            <a:ext cx="766763" cy="433387"/>
            <a:chOff x="3600" y="219"/>
            <a:chExt cx="360" cy="175"/>
          </a:xfrm>
        </p:grpSpPr>
        <p:sp>
          <p:nvSpPr>
            <p:cNvPr id="81036"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1037" name="Line 3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38" name="Line 3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39" name="Rectangle 3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1040"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68751" name="Group 40"/>
            <p:cNvGrpSpPr>
              <a:grpSpLocks/>
            </p:cNvGrpSpPr>
            <p:nvPr/>
          </p:nvGrpSpPr>
          <p:grpSpPr bwMode="auto">
            <a:xfrm>
              <a:off x="3686" y="244"/>
              <a:ext cx="177" cy="66"/>
              <a:chOff x="2848" y="848"/>
              <a:chExt cx="140" cy="98"/>
            </a:xfrm>
          </p:grpSpPr>
          <p:sp>
            <p:nvSpPr>
              <p:cNvPr id="81046" name="Line 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47" name="Line 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48" name="Line 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68752" name="Group 44"/>
            <p:cNvGrpSpPr>
              <a:grpSpLocks/>
            </p:cNvGrpSpPr>
            <p:nvPr/>
          </p:nvGrpSpPr>
          <p:grpSpPr bwMode="auto">
            <a:xfrm flipV="1">
              <a:off x="3686" y="243"/>
              <a:ext cx="177" cy="66"/>
              <a:chOff x="2848" y="848"/>
              <a:chExt cx="140" cy="98"/>
            </a:xfrm>
          </p:grpSpPr>
          <p:sp>
            <p:nvSpPr>
              <p:cNvPr id="81043" name="Line 4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44" name="Line 4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45" name="Line 4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68612" name="Group 48"/>
          <p:cNvGrpSpPr>
            <a:grpSpLocks/>
          </p:cNvGrpSpPr>
          <p:nvPr/>
        </p:nvGrpSpPr>
        <p:grpSpPr bwMode="auto">
          <a:xfrm>
            <a:off x="2897188" y="2209800"/>
            <a:ext cx="766762" cy="433388"/>
            <a:chOff x="3600" y="219"/>
            <a:chExt cx="360" cy="175"/>
          </a:xfrm>
        </p:grpSpPr>
        <p:sp>
          <p:nvSpPr>
            <p:cNvPr id="81023"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1024"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25"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26" name="Rectangle 5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1027"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68738" name="Group 54"/>
            <p:cNvGrpSpPr>
              <a:grpSpLocks/>
            </p:cNvGrpSpPr>
            <p:nvPr/>
          </p:nvGrpSpPr>
          <p:grpSpPr bwMode="auto">
            <a:xfrm>
              <a:off x="3686" y="244"/>
              <a:ext cx="177" cy="66"/>
              <a:chOff x="2848" y="848"/>
              <a:chExt cx="140" cy="98"/>
            </a:xfrm>
          </p:grpSpPr>
          <p:sp>
            <p:nvSpPr>
              <p:cNvPr id="81033"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34"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35"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68739" name="Group 58"/>
            <p:cNvGrpSpPr>
              <a:grpSpLocks/>
            </p:cNvGrpSpPr>
            <p:nvPr/>
          </p:nvGrpSpPr>
          <p:grpSpPr bwMode="auto">
            <a:xfrm flipV="1">
              <a:off x="3686" y="243"/>
              <a:ext cx="177" cy="66"/>
              <a:chOff x="2848" y="848"/>
              <a:chExt cx="140" cy="98"/>
            </a:xfrm>
          </p:grpSpPr>
          <p:sp>
            <p:nvSpPr>
              <p:cNvPr id="81030"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31"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32" name="Line 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68613" name="Group 62"/>
          <p:cNvGrpSpPr>
            <a:grpSpLocks/>
          </p:cNvGrpSpPr>
          <p:nvPr/>
        </p:nvGrpSpPr>
        <p:grpSpPr bwMode="auto">
          <a:xfrm>
            <a:off x="1377950" y="1503363"/>
            <a:ext cx="766763" cy="433387"/>
            <a:chOff x="589" y="1281"/>
            <a:chExt cx="483" cy="273"/>
          </a:xfrm>
        </p:grpSpPr>
        <p:sp>
          <p:nvSpPr>
            <p:cNvPr id="81010"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1011"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12"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13"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1014"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68725" name="Group 68"/>
            <p:cNvGrpSpPr>
              <a:grpSpLocks/>
            </p:cNvGrpSpPr>
            <p:nvPr/>
          </p:nvGrpSpPr>
          <p:grpSpPr bwMode="auto">
            <a:xfrm>
              <a:off x="704" y="1320"/>
              <a:ext cx="238" cy="103"/>
              <a:chOff x="2848" y="848"/>
              <a:chExt cx="140" cy="98"/>
            </a:xfrm>
          </p:grpSpPr>
          <p:sp>
            <p:nvSpPr>
              <p:cNvPr id="81020"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21"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22"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68726" name="Group 72"/>
            <p:cNvGrpSpPr>
              <a:grpSpLocks/>
            </p:cNvGrpSpPr>
            <p:nvPr/>
          </p:nvGrpSpPr>
          <p:grpSpPr bwMode="auto">
            <a:xfrm flipV="1">
              <a:off x="704" y="1318"/>
              <a:ext cx="238" cy="103"/>
              <a:chOff x="2848" y="848"/>
              <a:chExt cx="140" cy="98"/>
            </a:xfrm>
          </p:grpSpPr>
          <p:sp>
            <p:nvSpPr>
              <p:cNvPr id="81017"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18"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19"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sp>
        <p:nvSpPr>
          <p:cNvPr id="80905" name="Line 76"/>
          <p:cNvSpPr>
            <a:spLocks noChangeShapeType="1"/>
          </p:cNvSpPr>
          <p:nvPr/>
        </p:nvSpPr>
        <p:spPr bwMode="auto">
          <a:xfrm>
            <a:off x="2147888" y="1746250"/>
            <a:ext cx="762000" cy="523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0906" name="Line 77"/>
          <p:cNvSpPr>
            <a:spLocks noChangeShapeType="1"/>
          </p:cNvSpPr>
          <p:nvPr/>
        </p:nvSpPr>
        <p:spPr bwMode="auto">
          <a:xfrm flipV="1">
            <a:off x="2195513" y="2451100"/>
            <a:ext cx="733425"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0907" name="Line 78"/>
          <p:cNvSpPr>
            <a:spLocks noChangeShapeType="1"/>
          </p:cNvSpPr>
          <p:nvPr/>
        </p:nvSpPr>
        <p:spPr bwMode="auto">
          <a:xfrm flipV="1">
            <a:off x="3662363" y="2451100"/>
            <a:ext cx="6667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0908" name="Line 79"/>
          <p:cNvSpPr>
            <a:spLocks noChangeShapeType="1"/>
          </p:cNvSpPr>
          <p:nvPr/>
        </p:nvSpPr>
        <p:spPr bwMode="auto">
          <a:xfrm>
            <a:off x="3509963" y="2613025"/>
            <a:ext cx="561975" cy="657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0909" name="Line 80"/>
          <p:cNvSpPr>
            <a:spLocks noChangeShapeType="1"/>
          </p:cNvSpPr>
          <p:nvPr/>
        </p:nvSpPr>
        <p:spPr bwMode="auto">
          <a:xfrm>
            <a:off x="4767263" y="3489325"/>
            <a:ext cx="10382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0910" name="Line 81"/>
          <p:cNvSpPr>
            <a:spLocks noChangeShapeType="1"/>
          </p:cNvSpPr>
          <p:nvPr/>
        </p:nvSpPr>
        <p:spPr bwMode="auto">
          <a:xfrm>
            <a:off x="5053013" y="2565400"/>
            <a:ext cx="838200" cy="714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0911" name="Line 82"/>
          <p:cNvSpPr>
            <a:spLocks noChangeShapeType="1"/>
          </p:cNvSpPr>
          <p:nvPr/>
        </p:nvSpPr>
        <p:spPr bwMode="auto">
          <a:xfrm>
            <a:off x="6567488" y="3470275"/>
            <a:ext cx="701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0912" name="Text Box 84"/>
          <p:cNvSpPr txBox="1">
            <a:spLocks noChangeArrowheads="1"/>
          </p:cNvSpPr>
          <p:nvPr/>
        </p:nvSpPr>
        <p:spPr bwMode="auto">
          <a:xfrm>
            <a:off x="4152900" y="3648075"/>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R2</a:t>
            </a:r>
          </a:p>
        </p:txBody>
      </p:sp>
      <p:sp>
        <p:nvSpPr>
          <p:cNvPr id="80913" name="Text Box 85"/>
          <p:cNvSpPr txBox="1">
            <a:spLocks noChangeArrowheads="1"/>
          </p:cNvSpPr>
          <p:nvPr/>
        </p:nvSpPr>
        <p:spPr bwMode="auto">
          <a:xfrm>
            <a:off x="6075363" y="226853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D</a:t>
            </a:r>
          </a:p>
        </p:txBody>
      </p:sp>
      <p:sp>
        <p:nvSpPr>
          <p:cNvPr id="80914" name="Text Box 86"/>
          <p:cNvSpPr txBox="1">
            <a:spLocks noChangeArrowheads="1"/>
          </p:cNvSpPr>
          <p:nvPr/>
        </p:nvSpPr>
        <p:spPr bwMode="auto">
          <a:xfrm>
            <a:off x="4538663" y="264636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R3</a:t>
            </a:r>
          </a:p>
        </p:txBody>
      </p:sp>
      <p:grpSp>
        <p:nvGrpSpPr>
          <p:cNvPr id="68624" name="Group 88"/>
          <p:cNvGrpSpPr>
            <a:grpSpLocks/>
          </p:cNvGrpSpPr>
          <p:nvPr/>
        </p:nvGrpSpPr>
        <p:grpSpPr bwMode="auto">
          <a:xfrm>
            <a:off x="1423988" y="2449513"/>
            <a:ext cx="766762" cy="433387"/>
            <a:chOff x="589" y="1281"/>
            <a:chExt cx="483" cy="273"/>
          </a:xfrm>
        </p:grpSpPr>
        <p:sp>
          <p:nvSpPr>
            <p:cNvPr id="80997" name="Oval 89"/>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0998" name="Line 90"/>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99" name="Line 91"/>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00" name="Rectangle 92"/>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1001" name="Oval 93"/>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68712" name="Group 94"/>
            <p:cNvGrpSpPr>
              <a:grpSpLocks/>
            </p:cNvGrpSpPr>
            <p:nvPr/>
          </p:nvGrpSpPr>
          <p:grpSpPr bwMode="auto">
            <a:xfrm>
              <a:off x="704" y="1320"/>
              <a:ext cx="238" cy="103"/>
              <a:chOff x="2848" y="848"/>
              <a:chExt cx="140" cy="98"/>
            </a:xfrm>
          </p:grpSpPr>
          <p:sp>
            <p:nvSpPr>
              <p:cNvPr id="81007" name="Line 9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08" name="Line 9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09" name="Line 9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68713" name="Group 98"/>
            <p:cNvGrpSpPr>
              <a:grpSpLocks/>
            </p:cNvGrpSpPr>
            <p:nvPr/>
          </p:nvGrpSpPr>
          <p:grpSpPr bwMode="auto">
            <a:xfrm flipV="1">
              <a:off x="704" y="1318"/>
              <a:ext cx="238" cy="103"/>
              <a:chOff x="2848" y="848"/>
              <a:chExt cx="140" cy="98"/>
            </a:xfrm>
          </p:grpSpPr>
          <p:sp>
            <p:nvSpPr>
              <p:cNvPr id="81004" name="Line 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05" name="Line 1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006" name="Line 1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sp>
        <p:nvSpPr>
          <p:cNvPr id="80916" name="Text Box 102"/>
          <p:cNvSpPr txBox="1">
            <a:spLocks noChangeArrowheads="1"/>
          </p:cNvSpPr>
          <p:nvPr/>
        </p:nvSpPr>
        <p:spPr bwMode="auto">
          <a:xfrm>
            <a:off x="1616075" y="28829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R5</a:t>
            </a:r>
          </a:p>
        </p:txBody>
      </p:sp>
      <p:sp>
        <p:nvSpPr>
          <p:cNvPr id="80917" name="Line 106"/>
          <p:cNvSpPr>
            <a:spLocks noChangeShapeType="1"/>
          </p:cNvSpPr>
          <p:nvPr/>
        </p:nvSpPr>
        <p:spPr bwMode="auto">
          <a:xfrm>
            <a:off x="5095875" y="2441575"/>
            <a:ext cx="968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0918" name="Text Box 108"/>
          <p:cNvSpPr txBox="1">
            <a:spLocks noChangeArrowheads="1"/>
          </p:cNvSpPr>
          <p:nvPr/>
        </p:nvSpPr>
        <p:spPr bwMode="auto">
          <a:xfrm>
            <a:off x="7229475" y="32877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A</a:t>
            </a:r>
          </a:p>
        </p:txBody>
      </p:sp>
      <p:sp>
        <p:nvSpPr>
          <p:cNvPr id="80919" name="Text Box 109"/>
          <p:cNvSpPr txBox="1">
            <a:spLocks noChangeArrowheads="1"/>
          </p:cNvSpPr>
          <p:nvPr/>
        </p:nvSpPr>
        <p:spPr bwMode="auto">
          <a:xfrm>
            <a:off x="1579563" y="1933575"/>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R6</a:t>
            </a:r>
          </a:p>
        </p:txBody>
      </p:sp>
      <p:sp>
        <p:nvSpPr>
          <p:cNvPr id="80920" name="Rectangle 147"/>
          <p:cNvSpPr>
            <a:spLocks noGrp="1" noChangeArrowheads="1"/>
          </p:cNvSpPr>
          <p:nvPr>
            <p:ph type="title"/>
          </p:nvPr>
        </p:nvSpPr>
        <p:spPr>
          <a:xfrm>
            <a:off x="523875" y="147638"/>
            <a:ext cx="7772400" cy="1143000"/>
          </a:xfrm>
        </p:spPr>
        <p:txBody>
          <a:bodyPr/>
          <a:lstStyle/>
          <a:p>
            <a:pPr>
              <a:defRPr/>
            </a:pPr>
            <a:r>
              <a:rPr lang="en-US" sz="3600" dirty="0">
                <a:cs typeface="+mj-cs"/>
              </a:rPr>
              <a:t>MPLS versus IP paths</a:t>
            </a:r>
          </a:p>
        </p:txBody>
      </p:sp>
      <p:grpSp>
        <p:nvGrpSpPr>
          <p:cNvPr id="68630" name="Group 62"/>
          <p:cNvGrpSpPr>
            <a:grpSpLocks/>
          </p:cNvGrpSpPr>
          <p:nvPr/>
        </p:nvGrpSpPr>
        <p:grpSpPr bwMode="auto">
          <a:xfrm>
            <a:off x="4325938" y="2212975"/>
            <a:ext cx="766762" cy="433388"/>
            <a:chOff x="589" y="1281"/>
            <a:chExt cx="483" cy="273"/>
          </a:xfrm>
        </p:grpSpPr>
        <p:sp>
          <p:nvSpPr>
            <p:cNvPr id="80984"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0985"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86"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87"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0988"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68699" name="Group 68"/>
            <p:cNvGrpSpPr>
              <a:grpSpLocks/>
            </p:cNvGrpSpPr>
            <p:nvPr/>
          </p:nvGrpSpPr>
          <p:grpSpPr bwMode="auto">
            <a:xfrm>
              <a:off x="704" y="1320"/>
              <a:ext cx="238" cy="103"/>
              <a:chOff x="2848" y="848"/>
              <a:chExt cx="140" cy="98"/>
            </a:xfrm>
          </p:grpSpPr>
          <p:sp>
            <p:nvSpPr>
              <p:cNvPr id="80994"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95"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96"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68700" name="Group 72"/>
            <p:cNvGrpSpPr>
              <a:grpSpLocks/>
            </p:cNvGrpSpPr>
            <p:nvPr/>
          </p:nvGrpSpPr>
          <p:grpSpPr bwMode="auto">
            <a:xfrm flipV="1">
              <a:off x="704" y="1318"/>
              <a:ext cx="238" cy="103"/>
              <a:chOff x="2848" y="848"/>
              <a:chExt cx="140" cy="98"/>
            </a:xfrm>
          </p:grpSpPr>
          <p:sp>
            <p:nvSpPr>
              <p:cNvPr id="80991"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92"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93"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68631" name="Group 62"/>
          <p:cNvGrpSpPr>
            <a:grpSpLocks/>
          </p:cNvGrpSpPr>
          <p:nvPr/>
        </p:nvGrpSpPr>
        <p:grpSpPr bwMode="auto">
          <a:xfrm>
            <a:off x="5800725" y="3238500"/>
            <a:ext cx="766763" cy="433388"/>
            <a:chOff x="589" y="1281"/>
            <a:chExt cx="483" cy="273"/>
          </a:xfrm>
        </p:grpSpPr>
        <p:sp>
          <p:nvSpPr>
            <p:cNvPr id="80971"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0972"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73"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74"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0975"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68686" name="Group 68"/>
            <p:cNvGrpSpPr>
              <a:grpSpLocks/>
            </p:cNvGrpSpPr>
            <p:nvPr/>
          </p:nvGrpSpPr>
          <p:grpSpPr bwMode="auto">
            <a:xfrm>
              <a:off x="704" y="1320"/>
              <a:ext cx="238" cy="103"/>
              <a:chOff x="2848" y="848"/>
              <a:chExt cx="140" cy="98"/>
            </a:xfrm>
          </p:grpSpPr>
          <p:sp>
            <p:nvSpPr>
              <p:cNvPr id="80981"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82"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83"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68687" name="Group 72"/>
            <p:cNvGrpSpPr>
              <a:grpSpLocks/>
            </p:cNvGrpSpPr>
            <p:nvPr/>
          </p:nvGrpSpPr>
          <p:grpSpPr bwMode="auto">
            <a:xfrm flipV="1">
              <a:off x="704" y="1318"/>
              <a:ext cx="238" cy="103"/>
              <a:chOff x="2848" y="848"/>
              <a:chExt cx="140" cy="98"/>
            </a:xfrm>
          </p:grpSpPr>
          <p:sp>
            <p:nvSpPr>
              <p:cNvPr id="80978"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79"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80"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68632" name="Group 62"/>
          <p:cNvGrpSpPr>
            <a:grpSpLocks/>
          </p:cNvGrpSpPr>
          <p:nvPr/>
        </p:nvGrpSpPr>
        <p:grpSpPr bwMode="auto">
          <a:xfrm>
            <a:off x="2894013" y="2206625"/>
            <a:ext cx="766762" cy="433388"/>
            <a:chOff x="589" y="1281"/>
            <a:chExt cx="483" cy="273"/>
          </a:xfrm>
        </p:grpSpPr>
        <p:sp>
          <p:nvSpPr>
            <p:cNvPr id="80958"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0959"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60"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61"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0962"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68673" name="Group 68"/>
            <p:cNvGrpSpPr>
              <a:grpSpLocks/>
            </p:cNvGrpSpPr>
            <p:nvPr/>
          </p:nvGrpSpPr>
          <p:grpSpPr bwMode="auto">
            <a:xfrm>
              <a:off x="704" y="1320"/>
              <a:ext cx="238" cy="103"/>
              <a:chOff x="2848" y="848"/>
              <a:chExt cx="140" cy="98"/>
            </a:xfrm>
          </p:grpSpPr>
          <p:sp>
            <p:nvSpPr>
              <p:cNvPr id="80968"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69"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70"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68674" name="Group 72"/>
            <p:cNvGrpSpPr>
              <a:grpSpLocks/>
            </p:cNvGrpSpPr>
            <p:nvPr/>
          </p:nvGrpSpPr>
          <p:grpSpPr bwMode="auto">
            <a:xfrm flipV="1">
              <a:off x="704" y="1318"/>
              <a:ext cx="238" cy="103"/>
              <a:chOff x="2848" y="848"/>
              <a:chExt cx="140" cy="98"/>
            </a:xfrm>
          </p:grpSpPr>
          <p:sp>
            <p:nvSpPr>
              <p:cNvPr id="80965"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66"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67"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68633" name="Group 62"/>
          <p:cNvGrpSpPr>
            <a:grpSpLocks/>
          </p:cNvGrpSpPr>
          <p:nvPr/>
        </p:nvGrpSpPr>
        <p:grpSpPr bwMode="auto">
          <a:xfrm>
            <a:off x="3975100" y="3230563"/>
            <a:ext cx="766763" cy="433387"/>
            <a:chOff x="589" y="1281"/>
            <a:chExt cx="483" cy="273"/>
          </a:xfrm>
        </p:grpSpPr>
        <p:sp>
          <p:nvSpPr>
            <p:cNvPr id="80945"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0946"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47"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48"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0949"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68660" name="Group 68"/>
            <p:cNvGrpSpPr>
              <a:grpSpLocks/>
            </p:cNvGrpSpPr>
            <p:nvPr/>
          </p:nvGrpSpPr>
          <p:grpSpPr bwMode="auto">
            <a:xfrm>
              <a:off x="704" y="1320"/>
              <a:ext cx="238" cy="103"/>
              <a:chOff x="2848" y="848"/>
              <a:chExt cx="140" cy="98"/>
            </a:xfrm>
          </p:grpSpPr>
          <p:sp>
            <p:nvSpPr>
              <p:cNvPr id="80955"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56"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57"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68661" name="Group 72"/>
            <p:cNvGrpSpPr>
              <a:grpSpLocks/>
            </p:cNvGrpSpPr>
            <p:nvPr/>
          </p:nvGrpSpPr>
          <p:grpSpPr bwMode="auto">
            <a:xfrm flipV="1">
              <a:off x="704" y="1318"/>
              <a:ext cx="238" cy="103"/>
              <a:chOff x="2848" y="848"/>
              <a:chExt cx="140" cy="98"/>
            </a:xfrm>
          </p:grpSpPr>
          <p:sp>
            <p:nvSpPr>
              <p:cNvPr id="80952"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53"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54"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sp>
        <p:nvSpPr>
          <p:cNvPr id="68634" name="Freeform 1"/>
          <p:cNvSpPr>
            <a:spLocks/>
          </p:cNvSpPr>
          <p:nvPr/>
        </p:nvSpPr>
        <p:spPr bwMode="auto">
          <a:xfrm>
            <a:off x="2205038" y="1644650"/>
            <a:ext cx="4927600" cy="1717675"/>
          </a:xfrm>
          <a:custGeom>
            <a:avLst/>
            <a:gdLst>
              <a:gd name="T0" fmla="*/ 0 w 4927600"/>
              <a:gd name="T1" fmla="*/ 0 h 1717040"/>
              <a:gd name="T2" fmla="*/ 1219200 w 4927600"/>
              <a:gd name="T3" fmla="*/ 735318 h 1717040"/>
              <a:gd name="T4" fmla="*/ 2092960 w 4927600"/>
              <a:gd name="T5" fmla="*/ 1725951 h 1717040"/>
              <a:gd name="T6" fmla="*/ 4927600 w 4927600"/>
              <a:gd name="T7" fmla="*/ 1725951 h 17170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27600" h="1717040">
                <a:moveTo>
                  <a:pt x="0" y="0"/>
                </a:moveTo>
                <a:lnTo>
                  <a:pt x="1219200" y="731520"/>
                </a:lnTo>
                <a:lnTo>
                  <a:pt x="2092960" y="1717040"/>
                </a:lnTo>
                <a:lnTo>
                  <a:pt x="4927600" y="1717040"/>
                </a:lnTo>
              </a:path>
            </a:pathLst>
          </a:custGeom>
          <a:noFill/>
          <a:ln w="38100" cap="flat" cmpd="sng">
            <a:solidFill>
              <a:srgbClr val="0070C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8635" name="Freeform 149"/>
          <p:cNvSpPr>
            <a:spLocks/>
          </p:cNvSpPr>
          <p:nvPr/>
        </p:nvSpPr>
        <p:spPr bwMode="auto">
          <a:xfrm>
            <a:off x="2052638" y="2528888"/>
            <a:ext cx="5038725" cy="1036637"/>
          </a:xfrm>
          <a:custGeom>
            <a:avLst/>
            <a:gdLst>
              <a:gd name="T0" fmla="*/ 0 w 5039360"/>
              <a:gd name="T1" fmla="*/ 377530 h 1036320"/>
              <a:gd name="T2" fmla="*/ 1247482 w 5039360"/>
              <a:gd name="T3" fmla="*/ 0 h 1036320"/>
              <a:gd name="T4" fmla="*/ 2200833 w 5039360"/>
              <a:gd name="T5" fmla="*/ 1040766 h 1036320"/>
              <a:gd name="T6" fmla="*/ 5030477 w 5039360"/>
              <a:gd name="T7" fmla="*/ 1040766 h 10363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9360" h="1036320">
                <a:moveTo>
                  <a:pt x="0" y="375920"/>
                </a:moveTo>
                <a:lnTo>
                  <a:pt x="1249680" y="0"/>
                </a:lnTo>
                <a:lnTo>
                  <a:pt x="2204720" y="1036320"/>
                </a:lnTo>
                <a:lnTo>
                  <a:pt x="5039360" y="1036320"/>
                </a:lnTo>
              </a:path>
            </a:pathLst>
          </a:custGeom>
          <a:noFill/>
          <a:ln w="38100" cap="flat" cmpd="sng">
            <a:solidFill>
              <a:srgbClr val="00B05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68636" name="Group 62"/>
          <p:cNvGrpSpPr>
            <a:grpSpLocks/>
          </p:cNvGrpSpPr>
          <p:nvPr/>
        </p:nvGrpSpPr>
        <p:grpSpPr bwMode="auto">
          <a:xfrm>
            <a:off x="6699250" y="4375150"/>
            <a:ext cx="766763" cy="433388"/>
            <a:chOff x="589" y="1281"/>
            <a:chExt cx="483" cy="273"/>
          </a:xfrm>
        </p:grpSpPr>
        <p:sp>
          <p:nvSpPr>
            <p:cNvPr id="80932"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0933"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34"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35"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0936"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68647" name="Group 68"/>
            <p:cNvGrpSpPr>
              <a:grpSpLocks/>
            </p:cNvGrpSpPr>
            <p:nvPr/>
          </p:nvGrpSpPr>
          <p:grpSpPr bwMode="auto">
            <a:xfrm>
              <a:off x="704" y="1320"/>
              <a:ext cx="238" cy="103"/>
              <a:chOff x="2848" y="848"/>
              <a:chExt cx="140" cy="98"/>
            </a:xfrm>
          </p:grpSpPr>
          <p:sp>
            <p:nvSpPr>
              <p:cNvPr id="80942"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43"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44"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68648" name="Group 72"/>
            <p:cNvGrpSpPr>
              <a:grpSpLocks/>
            </p:cNvGrpSpPr>
            <p:nvPr/>
          </p:nvGrpSpPr>
          <p:grpSpPr bwMode="auto">
            <a:xfrm flipV="1">
              <a:off x="704" y="1318"/>
              <a:ext cx="238" cy="103"/>
              <a:chOff x="2848" y="848"/>
              <a:chExt cx="140" cy="98"/>
            </a:xfrm>
          </p:grpSpPr>
          <p:sp>
            <p:nvSpPr>
              <p:cNvPr id="80939"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40"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0941"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sp>
        <p:nvSpPr>
          <p:cNvPr id="68637" name="TextBox 2"/>
          <p:cNvSpPr txBox="1">
            <a:spLocks noChangeArrowheads="1"/>
          </p:cNvSpPr>
          <p:nvPr/>
        </p:nvSpPr>
        <p:spPr bwMode="auto">
          <a:xfrm>
            <a:off x="7464425" y="4413250"/>
            <a:ext cx="1060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i="1">
                <a:solidFill>
                  <a:srgbClr val="000000"/>
                </a:solidFill>
                <a:latin typeface="Arial" charset="0"/>
              </a:rPr>
              <a:t>IP router</a:t>
            </a:r>
          </a:p>
        </p:txBody>
      </p:sp>
      <p:sp>
        <p:nvSpPr>
          <p:cNvPr id="68638" name="Rectangle 3"/>
          <p:cNvSpPr txBox="1">
            <a:spLocks noChangeArrowheads="1"/>
          </p:cNvSpPr>
          <p:nvPr/>
        </p:nvSpPr>
        <p:spPr bwMode="auto">
          <a:xfrm>
            <a:off x="533400" y="4175125"/>
            <a:ext cx="6196013"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9400" indent="-279400">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nSpc>
                <a:spcPct val="85000"/>
              </a:lnSpc>
              <a:buClr>
                <a:srgbClr val="000099"/>
              </a:buClr>
              <a:buFont typeface="Wingdings" charset="2"/>
              <a:buChar char="§"/>
            </a:pPr>
            <a:r>
              <a:rPr lang="en-US" altLang="en-US" i="1">
                <a:solidFill>
                  <a:srgbClr val="CC0000"/>
                </a:solidFill>
              </a:rPr>
              <a:t>IP routing: </a:t>
            </a:r>
            <a:r>
              <a:rPr lang="en-US" altLang="en-US" i="1">
                <a:solidFill>
                  <a:srgbClr val="000000"/>
                </a:solidFill>
              </a:rPr>
              <a:t>path to destination determined by destination address alone</a:t>
            </a:r>
          </a:p>
        </p:txBody>
      </p:sp>
      <p:sp>
        <p:nvSpPr>
          <p:cNvPr id="80931" name="Text Box 87"/>
          <p:cNvSpPr txBox="1">
            <a:spLocks noChangeArrowheads="1"/>
          </p:cNvSpPr>
          <p:nvPr/>
        </p:nvSpPr>
        <p:spPr bwMode="auto">
          <a:xfrm>
            <a:off x="2874963" y="258445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R4</a:t>
            </a:r>
          </a:p>
        </p:txBody>
      </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C46C5384-3EA3-044F-A638-A445E6748AA2}" type="slidenum">
              <a:rPr lang="en-US" altLang="en-US" sz="1200" smtClean="0">
                <a:latin typeface="Comic Sans MS" charset="0"/>
              </a:rPr>
              <a:pPr>
                <a:defRPr/>
              </a:pPr>
              <a:t>81</a:t>
            </a:fld>
            <a:endParaRPr lang="en-US" altLang="en-US" sz="1200" smtClean="0">
              <a:latin typeface="Comic Sans MS" charset="0"/>
            </a:endParaRPr>
          </a:p>
        </p:txBody>
      </p:sp>
      <p:sp>
        <p:nvSpPr>
          <p:cNvPr id="179"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1467469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7" name="Group 6"/>
          <p:cNvGrpSpPr>
            <a:grpSpLocks/>
          </p:cNvGrpSpPr>
          <p:nvPr/>
        </p:nvGrpSpPr>
        <p:grpSpPr bwMode="auto">
          <a:xfrm>
            <a:off x="5795963" y="3236913"/>
            <a:ext cx="766762" cy="433387"/>
            <a:chOff x="3600" y="219"/>
            <a:chExt cx="360" cy="175"/>
          </a:xfrm>
        </p:grpSpPr>
        <p:sp>
          <p:nvSpPr>
            <p:cNvPr id="82049"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2050" name="Line 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51" name="Line 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52" name="Rectangle 1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2053"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70788" name="Group 12"/>
            <p:cNvGrpSpPr>
              <a:grpSpLocks/>
            </p:cNvGrpSpPr>
            <p:nvPr/>
          </p:nvGrpSpPr>
          <p:grpSpPr bwMode="auto">
            <a:xfrm>
              <a:off x="3686" y="244"/>
              <a:ext cx="177" cy="66"/>
              <a:chOff x="2848" y="848"/>
              <a:chExt cx="140" cy="98"/>
            </a:xfrm>
          </p:grpSpPr>
          <p:sp>
            <p:nvSpPr>
              <p:cNvPr id="82059" name="Line 1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60" name="Line 1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61" name="Line 1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70789" name="Group 16"/>
            <p:cNvGrpSpPr>
              <a:grpSpLocks/>
            </p:cNvGrpSpPr>
            <p:nvPr/>
          </p:nvGrpSpPr>
          <p:grpSpPr bwMode="auto">
            <a:xfrm flipV="1">
              <a:off x="3686" y="243"/>
              <a:ext cx="177" cy="66"/>
              <a:chOff x="2848" y="848"/>
              <a:chExt cx="140" cy="98"/>
            </a:xfrm>
          </p:grpSpPr>
          <p:sp>
            <p:nvSpPr>
              <p:cNvPr id="82056" name="Line 1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57" name="Line 1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58" name="Line 1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70658" name="Group 20"/>
          <p:cNvGrpSpPr>
            <a:grpSpLocks/>
          </p:cNvGrpSpPr>
          <p:nvPr/>
        </p:nvGrpSpPr>
        <p:grpSpPr bwMode="auto">
          <a:xfrm>
            <a:off x="3970338" y="3232150"/>
            <a:ext cx="766762" cy="433388"/>
            <a:chOff x="3600" y="219"/>
            <a:chExt cx="360" cy="175"/>
          </a:xfrm>
        </p:grpSpPr>
        <p:sp>
          <p:nvSpPr>
            <p:cNvPr id="82036"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2037" name="Line 2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38" name="Line 2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39" name="Rectangle 2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2040"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70775" name="Group 26"/>
            <p:cNvGrpSpPr>
              <a:grpSpLocks/>
            </p:cNvGrpSpPr>
            <p:nvPr/>
          </p:nvGrpSpPr>
          <p:grpSpPr bwMode="auto">
            <a:xfrm>
              <a:off x="3686" y="244"/>
              <a:ext cx="177" cy="66"/>
              <a:chOff x="2848" y="848"/>
              <a:chExt cx="140" cy="98"/>
            </a:xfrm>
          </p:grpSpPr>
          <p:sp>
            <p:nvSpPr>
              <p:cNvPr id="82046" name="Line 2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47" name="Line 2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48" name="Line 2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70776" name="Group 30"/>
            <p:cNvGrpSpPr>
              <a:grpSpLocks/>
            </p:cNvGrpSpPr>
            <p:nvPr/>
          </p:nvGrpSpPr>
          <p:grpSpPr bwMode="auto">
            <a:xfrm flipV="1">
              <a:off x="3686" y="243"/>
              <a:ext cx="177" cy="66"/>
              <a:chOff x="2848" y="848"/>
              <a:chExt cx="140" cy="98"/>
            </a:xfrm>
          </p:grpSpPr>
          <p:sp>
            <p:nvSpPr>
              <p:cNvPr id="82043" name="Line 3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44" name="Line 3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45" name="Line 3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70659" name="Group 34"/>
          <p:cNvGrpSpPr>
            <a:grpSpLocks/>
          </p:cNvGrpSpPr>
          <p:nvPr/>
        </p:nvGrpSpPr>
        <p:grpSpPr bwMode="auto">
          <a:xfrm>
            <a:off x="4324350" y="2214563"/>
            <a:ext cx="766763" cy="433387"/>
            <a:chOff x="3600" y="219"/>
            <a:chExt cx="360" cy="175"/>
          </a:xfrm>
        </p:grpSpPr>
        <p:sp>
          <p:nvSpPr>
            <p:cNvPr id="82023"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2024" name="Line 3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25" name="Line 3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26" name="Rectangle 3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2027"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70762" name="Group 40"/>
            <p:cNvGrpSpPr>
              <a:grpSpLocks/>
            </p:cNvGrpSpPr>
            <p:nvPr/>
          </p:nvGrpSpPr>
          <p:grpSpPr bwMode="auto">
            <a:xfrm>
              <a:off x="3686" y="244"/>
              <a:ext cx="177" cy="66"/>
              <a:chOff x="2848" y="848"/>
              <a:chExt cx="140" cy="98"/>
            </a:xfrm>
          </p:grpSpPr>
          <p:sp>
            <p:nvSpPr>
              <p:cNvPr id="82033" name="Line 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34" name="Line 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35" name="Line 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70763" name="Group 44"/>
            <p:cNvGrpSpPr>
              <a:grpSpLocks/>
            </p:cNvGrpSpPr>
            <p:nvPr/>
          </p:nvGrpSpPr>
          <p:grpSpPr bwMode="auto">
            <a:xfrm flipV="1">
              <a:off x="3686" y="243"/>
              <a:ext cx="177" cy="66"/>
              <a:chOff x="2848" y="848"/>
              <a:chExt cx="140" cy="98"/>
            </a:xfrm>
          </p:grpSpPr>
          <p:sp>
            <p:nvSpPr>
              <p:cNvPr id="82030" name="Line 4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31" name="Line 4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32" name="Line 4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70660" name="Group 48"/>
          <p:cNvGrpSpPr>
            <a:grpSpLocks/>
          </p:cNvGrpSpPr>
          <p:nvPr/>
        </p:nvGrpSpPr>
        <p:grpSpPr bwMode="auto">
          <a:xfrm>
            <a:off x="2897188" y="2209800"/>
            <a:ext cx="766762" cy="433388"/>
            <a:chOff x="3600" y="219"/>
            <a:chExt cx="360" cy="175"/>
          </a:xfrm>
        </p:grpSpPr>
        <p:sp>
          <p:nvSpPr>
            <p:cNvPr id="82010"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2011"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12"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13" name="Rectangle 5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2014"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70749" name="Group 54"/>
            <p:cNvGrpSpPr>
              <a:grpSpLocks/>
            </p:cNvGrpSpPr>
            <p:nvPr/>
          </p:nvGrpSpPr>
          <p:grpSpPr bwMode="auto">
            <a:xfrm>
              <a:off x="3686" y="244"/>
              <a:ext cx="177" cy="66"/>
              <a:chOff x="2848" y="848"/>
              <a:chExt cx="140" cy="98"/>
            </a:xfrm>
          </p:grpSpPr>
          <p:sp>
            <p:nvSpPr>
              <p:cNvPr id="82020"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21"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22"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70750" name="Group 58"/>
            <p:cNvGrpSpPr>
              <a:grpSpLocks/>
            </p:cNvGrpSpPr>
            <p:nvPr/>
          </p:nvGrpSpPr>
          <p:grpSpPr bwMode="auto">
            <a:xfrm flipV="1">
              <a:off x="3686" y="243"/>
              <a:ext cx="177" cy="66"/>
              <a:chOff x="2848" y="848"/>
              <a:chExt cx="140" cy="98"/>
            </a:xfrm>
          </p:grpSpPr>
          <p:sp>
            <p:nvSpPr>
              <p:cNvPr id="82017"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18"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19" name="Line 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nvGrpSpPr>
          <p:cNvPr id="70661" name="Group 62"/>
          <p:cNvGrpSpPr>
            <a:grpSpLocks/>
          </p:cNvGrpSpPr>
          <p:nvPr/>
        </p:nvGrpSpPr>
        <p:grpSpPr bwMode="auto">
          <a:xfrm>
            <a:off x="1377950" y="1503363"/>
            <a:ext cx="766763" cy="433387"/>
            <a:chOff x="589" y="1281"/>
            <a:chExt cx="483" cy="273"/>
          </a:xfrm>
        </p:grpSpPr>
        <p:sp>
          <p:nvSpPr>
            <p:cNvPr id="81997"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1998"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99"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00"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2001"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70736" name="Group 68"/>
            <p:cNvGrpSpPr>
              <a:grpSpLocks/>
            </p:cNvGrpSpPr>
            <p:nvPr/>
          </p:nvGrpSpPr>
          <p:grpSpPr bwMode="auto">
            <a:xfrm>
              <a:off x="704" y="1320"/>
              <a:ext cx="238" cy="103"/>
              <a:chOff x="2848" y="848"/>
              <a:chExt cx="140" cy="98"/>
            </a:xfrm>
          </p:grpSpPr>
          <p:sp>
            <p:nvSpPr>
              <p:cNvPr id="82007"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08"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09"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70737" name="Group 72"/>
            <p:cNvGrpSpPr>
              <a:grpSpLocks/>
            </p:cNvGrpSpPr>
            <p:nvPr/>
          </p:nvGrpSpPr>
          <p:grpSpPr bwMode="auto">
            <a:xfrm flipV="1">
              <a:off x="704" y="1318"/>
              <a:ext cx="238" cy="103"/>
              <a:chOff x="2848" y="848"/>
              <a:chExt cx="140" cy="98"/>
            </a:xfrm>
          </p:grpSpPr>
          <p:sp>
            <p:nvSpPr>
              <p:cNvPr id="82004"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05"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2006"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sp>
        <p:nvSpPr>
          <p:cNvPr id="81929" name="Line 76"/>
          <p:cNvSpPr>
            <a:spLocks noChangeShapeType="1"/>
          </p:cNvSpPr>
          <p:nvPr/>
        </p:nvSpPr>
        <p:spPr bwMode="auto">
          <a:xfrm>
            <a:off x="2147888" y="1746250"/>
            <a:ext cx="762000" cy="523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1930" name="Line 77"/>
          <p:cNvSpPr>
            <a:spLocks noChangeShapeType="1"/>
          </p:cNvSpPr>
          <p:nvPr/>
        </p:nvSpPr>
        <p:spPr bwMode="auto">
          <a:xfrm flipV="1">
            <a:off x="2195513" y="2451100"/>
            <a:ext cx="733425"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1931" name="Line 78"/>
          <p:cNvSpPr>
            <a:spLocks noChangeShapeType="1"/>
          </p:cNvSpPr>
          <p:nvPr/>
        </p:nvSpPr>
        <p:spPr bwMode="auto">
          <a:xfrm flipV="1">
            <a:off x="3662363" y="2451100"/>
            <a:ext cx="6667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1932" name="Line 79"/>
          <p:cNvSpPr>
            <a:spLocks noChangeShapeType="1"/>
          </p:cNvSpPr>
          <p:nvPr/>
        </p:nvSpPr>
        <p:spPr bwMode="auto">
          <a:xfrm>
            <a:off x="3509963" y="2613025"/>
            <a:ext cx="561975" cy="657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1933" name="Line 80"/>
          <p:cNvSpPr>
            <a:spLocks noChangeShapeType="1"/>
          </p:cNvSpPr>
          <p:nvPr/>
        </p:nvSpPr>
        <p:spPr bwMode="auto">
          <a:xfrm>
            <a:off x="4767263" y="3489325"/>
            <a:ext cx="10382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1934" name="Line 81"/>
          <p:cNvSpPr>
            <a:spLocks noChangeShapeType="1"/>
          </p:cNvSpPr>
          <p:nvPr/>
        </p:nvSpPr>
        <p:spPr bwMode="auto">
          <a:xfrm>
            <a:off x="5053013" y="2565400"/>
            <a:ext cx="838200" cy="714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1935" name="Line 82"/>
          <p:cNvSpPr>
            <a:spLocks noChangeShapeType="1"/>
          </p:cNvSpPr>
          <p:nvPr/>
        </p:nvSpPr>
        <p:spPr bwMode="auto">
          <a:xfrm>
            <a:off x="6567488" y="3470275"/>
            <a:ext cx="701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1936" name="Text Box 84"/>
          <p:cNvSpPr txBox="1">
            <a:spLocks noChangeArrowheads="1"/>
          </p:cNvSpPr>
          <p:nvPr/>
        </p:nvSpPr>
        <p:spPr bwMode="auto">
          <a:xfrm>
            <a:off x="4152900" y="3648075"/>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R2</a:t>
            </a:r>
          </a:p>
        </p:txBody>
      </p:sp>
      <p:sp>
        <p:nvSpPr>
          <p:cNvPr id="81937" name="Text Box 85"/>
          <p:cNvSpPr txBox="1">
            <a:spLocks noChangeArrowheads="1"/>
          </p:cNvSpPr>
          <p:nvPr/>
        </p:nvSpPr>
        <p:spPr bwMode="auto">
          <a:xfrm>
            <a:off x="6075363" y="226853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D</a:t>
            </a:r>
          </a:p>
        </p:txBody>
      </p:sp>
      <p:sp>
        <p:nvSpPr>
          <p:cNvPr id="81938" name="Text Box 86"/>
          <p:cNvSpPr txBox="1">
            <a:spLocks noChangeArrowheads="1"/>
          </p:cNvSpPr>
          <p:nvPr/>
        </p:nvSpPr>
        <p:spPr bwMode="auto">
          <a:xfrm>
            <a:off x="4538663" y="264636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R3</a:t>
            </a:r>
          </a:p>
        </p:txBody>
      </p:sp>
      <p:sp>
        <p:nvSpPr>
          <p:cNvPr id="81939" name="Text Box 87"/>
          <p:cNvSpPr txBox="1">
            <a:spLocks noChangeArrowheads="1"/>
          </p:cNvSpPr>
          <p:nvPr/>
        </p:nvSpPr>
        <p:spPr bwMode="auto">
          <a:xfrm>
            <a:off x="2874963" y="258445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R4</a:t>
            </a:r>
          </a:p>
        </p:txBody>
      </p:sp>
      <p:grpSp>
        <p:nvGrpSpPr>
          <p:cNvPr id="70673" name="Group 88"/>
          <p:cNvGrpSpPr>
            <a:grpSpLocks/>
          </p:cNvGrpSpPr>
          <p:nvPr/>
        </p:nvGrpSpPr>
        <p:grpSpPr bwMode="auto">
          <a:xfrm>
            <a:off x="1423988" y="2449513"/>
            <a:ext cx="766762" cy="433387"/>
            <a:chOff x="589" y="1281"/>
            <a:chExt cx="483" cy="273"/>
          </a:xfrm>
        </p:grpSpPr>
        <p:sp>
          <p:nvSpPr>
            <p:cNvPr id="81984" name="Oval 89"/>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1985" name="Line 90"/>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86" name="Line 91"/>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87" name="Rectangle 92"/>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1988" name="Oval 93"/>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70723" name="Group 94"/>
            <p:cNvGrpSpPr>
              <a:grpSpLocks/>
            </p:cNvGrpSpPr>
            <p:nvPr/>
          </p:nvGrpSpPr>
          <p:grpSpPr bwMode="auto">
            <a:xfrm>
              <a:off x="704" y="1320"/>
              <a:ext cx="238" cy="103"/>
              <a:chOff x="2848" y="848"/>
              <a:chExt cx="140" cy="98"/>
            </a:xfrm>
          </p:grpSpPr>
          <p:sp>
            <p:nvSpPr>
              <p:cNvPr id="81994" name="Line 9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95" name="Line 9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96" name="Line 9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70724" name="Group 98"/>
            <p:cNvGrpSpPr>
              <a:grpSpLocks/>
            </p:cNvGrpSpPr>
            <p:nvPr/>
          </p:nvGrpSpPr>
          <p:grpSpPr bwMode="auto">
            <a:xfrm flipV="1">
              <a:off x="704" y="1318"/>
              <a:ext cx="238" cy="103"/>
              <a:chOff x="2848" y="848"/>
              <a:chExt cx="140" cy="98"/>
            </a:xfrm>
          </p:grpSpPr>
          <p:sp>
            <p:nvSpPr>
              <p:cNvPr id="81991" name="Line 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92" name="Line 1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93" name="Line 1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sp>
        <p:nvSpPr>
          <p:cNvPr id="81941" name="Text Box 102"/>
          <p:cNvSpPr txBox="1">
            <a:spLocks noChangeArrowheads="1"/>
          </p:cNvSpPr>
          <p:nvPr/>
        </p:nvSpPr>
        <p:spPr bwMode="auto">
          <a:xfrm>
            <a:off x="1616075" y="28829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R5</a:t>
            </a:r>
          </a:p>
        </p:txBody>
      </p:sp>
      <p:sp>
        <p:nvSpPr>
          <p:cNvPr id="81942" name="Line 106"/>
          <p:cNvSpPr>
            <a:spLocks noChangeShapeType="1"/>
          </p:cNvSpPr>
          <p:nvPr/>
        </p:nvSpPr>
        <p:spPr bwMode="auto">
          <a:xfrm>
            <a:off x="5095875" y="2441575"/>
            <a:ext cx="968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1943" name="Text Box 108"/>
          <p:cNvSpPr txBox="1">
            <a:spLocks noChangeArrowheads="1"/>
          </p:cNvSpPr>
          <p:nvPr/>
        </p:nvSpPr>
        <p:spPr bwMode="auto">
          <a:xfrm>
            <a:off x="7229475" y="32877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A</a:t>
            </a:r>
          </a:p>
        </p:txBody>
      </p:sp>
      <p:sp>
        <p:nvSpPr>
          <p:cNvPr id="81944" name="Text Box 109"/>
          <p:cNvSpPr txBox="1">
            <a:spLocks noChangeArrowheads="1"/>
          </p:cNvSpPr>
          <p:nvPr/>
        </p:nvSpPr>
        <p:spPr bwMode="auto">
          <a:xfrm>
            <a:off x="1579563" y="1933575"/>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dirty="0" smtClean="0">
                <a:solidFill>
                  <a:srgbClr val="000000"/>
                </a:solidFill>
                <a:latin typeface="Arial" charset="0"/>
              </a:rPr>
              <a:t>R6</a:t>
            </a:r>
          </a:p>
        </p:txBody>
      </p:sp>
      <p:sp>
        <p:nvSpPr>
          <p:cNvPr id="81945" name="Rectangle 147"/>
          <p:cNvSpPr>
            <a:spLocks noGrp="1" noChangeArrowheads="1"/>
          </p:cNvSpPr>
          <p:nvPr>
            <p:ph type="title"/>
          </p:nvPr>
        </p:nvSpPr>
        <p:spPr>
          <a:xfrm>
            <a:off x="523875" y="147638"/>
            <a:ext cx="7772400" cy="1143000"/>
          </a:xfrm>
        </p:spPr>
        <p:txBody>
          <a:bodyPr/>
          <a:lstStyle/>
          <a:p>
            <a:pPr>
              <a:defRPr/>
            </a:pPr>
            <a:r>
              <a:rPr lang="en-US" sz="3600" dirty="0">
                <a:cs typeface="+mj-cs"/>
              </a:rPr>
              <a:t>MPLS versus IP paths</a:t>
            </a:r>
          </a:p>
        </p:txBody>
      </p:sp>
      <p:sp>
        <p:nvSpPr>
          <p:cNvPr id="70679" name="Freeform 1"/>
          <p:cNvSpPr>
            <a:spLocks/>
          </p:cNvSpPr>
          <p:nvPr/>
        </p:nvSpPr>
        <p:spPr bwMode="auto">
          <a:xfrm>
            <a:off x="2205038" y="1644650"/>
            <a:ext cx="4927600" cy="1735138"/>
          </a:xfrm>
          <a:custGeom>
            <a:avLst/>
            <a:gdLst>
              <a:gd name="T0" fmla="*/ 0 w 4927600"/>
              <a:gd name="T1" fmla="*/ 0 h 1734711"/>
              <a:gd name="T2" fmla="*/ 1219200 w 4927600"/>
              <a:gd name="T3" fmla="*/ 734044 h 1734711"/>
              <a:gd name="T4" fmla="*/ 2739004 w 4927600"/>
              <a:gd name="T5" fmla="*/ 725621 h 1734711"/>
              <a:gd name="T6" fmla="*/ 4027115 w 4927600"/>
              <a:gd name="T7" fmla="*/ 1740698 h 1734711"/>
              <a:gd name="T8" fmla="*/ 4927600 w 4927600"/>
              <a:gd name="T9" fmla="*/ 1722967 h 17347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7600" h="1734711">
                <a:moveTo>
                  <a:pt x="0" y="0"/>
                </a:moveTo>
                <a:lnTo>
                  <a:pt x="1219200" y="731520"/>
                </a:lnTo>
                <a:lnTo>
                  <a:pt x="2739004" y="723127"/>
                </a:lnTo>
                <a:lnTo>
                  <a:pt x="4027115" y="1734711"/>
                </a:lnTo>
                <a:lnTo>
                  <a:pt x="4927600" y="1717040"/>
                </a:lnTo>
              </a:path>
            </a:pathLst>
          </a:custGeom>
          <a:noFill/>
          <a:ln w="38100" cap="flat" cmpd="sng">
            <a:solidFill>
              <a:srgbClr val="0070C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0680" name="Freeform 149"/>
          <p:cNvSpPr>
            <a:spLocks/>
          </p:cNvSpPr>
          <p:nvPr/>
        </p:nvSpPr>
        <p:spPr bwMode="auto">
          <a:xfrm>
            <a:off x="2052638" y="2528888"/>
            <a:ext cx="5038725" cy="1036637"/>
          </a:xfrm>
          <a:custGeom>
            <a:avLst/>
            <a:gdLst>
              <a:gd name="T0" fmla="*/ 0 w 5039360"/>
              <a:gd name="T1" fmla="*/ 377530 h 1036320"/>
              <a:gd name="T2" fmla="*/ 1247482 w 5039360"/>
              <a:gd name="T3" fmla="*/ 0 h 1036320"/>
              <a:gd name="T4" fmla="*/ 2200833 w 5039360"/>
              <a:gd name="T5" fmla="*/ 1040766 h 1036320"/>
              <a:gd name="T6" fmla="*/ 5030477 w 5039360"/>
              <a:gd name="T7" fmla="*/ 1040766 h 10363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9360" h="1036320">
                <a:moveTo>
                  <a:pt x="0" y="375920"/>
                </a:moveTo>
                <a:lnTo>
                  <a:pt x="1249680" y="0"/>
                </a:lnTo>
                <a:lnTo>
                  <a:pt x="2204720" y="1036320"/>
                </a:lnTo>
                <a:lnTo>
                  <a:pt x="5039360" y="1036320"/>
                </a:lnTo>
              </a:path>
            </a:pathLst>
          </a:custGeom>
          <a:noFill/>
          <a:ln w="38100" cap="flat" cmpd="sng">
            <a:solidFill>
              <a:srgbClr val="00B05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70681" name="Group 62"/>
          <p:cNvGrpSpPr>
            <a:grpSpLocks/>
          </p:cNvGrpSpPr>
          <p:nvPr/>
        </p:nvGrpSpPr>
        <p:grpSpPr bwMode="auto">
          <a:xfrm>
            <a:off x="6699250" y="4375150"/>
            <a:ext cx="766763" cy="433388"/>
            <a:chOff x="589" y="1281"/>
            <a:chExt cx="483" cy="273"/>
          </a:xfrm>
        </p:grpSpPr>
        <p:sp>
          <p:nvSpPr>
            <p:cNvPr id="81971"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1972"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73"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74"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1975"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70710" name="Group 68"/>
            <p:cNvGrpSpPr>
              <a:grpSpLocks/>
            </p:cNvGrpSpPr>
            <p:nvPr/>
          </p:nvGrpSpPr>
          <p:grpSpPr bwMode="auto">
            <a:xfrm>
              <a:off x="704" y="1320"/>
              <a:ext cx="238" cy="103"/>
              <a:chOff x="2848" y="848"/>
              <a:chExt cx="140" cy="98"/>
            </a:xfrm>
          </p:grpSpPr>
          <p:sp>
            <p:nvSpPr>
              <p:cNvPr id="81981"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82"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83"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70711" name="Group 72"/>
            <p:cNvGrpSpPr>
              <a:grpSpLocks/>
            </p:cNvGrpSpPr>
            <p:nvPr/>
          </p:nvGrpSpPr>
          <p:grpSpPr bwMode="auto">
            <a:xfrm flipV="1">
              <a:off x="704" y="1318"/>
              <a:ext cx="238" cy="103"/>
              <a:chOff x="2848" y="848"/>
              <a:chExt cx="140" cy="98"/>
            </a:xfrm>
          </p:grpSpPr>
          <p:sp>
            <p:nvSpPr>
              <p:cNvPr id="81978"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79"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80"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sp>
        <p:nvSpPr>
          <p:cNvPr id="70682" name="TextBox 2"/>
          <p:cNvSpPr txBox="1">
            <a:spLocks noChangeArrowheads="1"/>
          </p:cNvSpPr>
          <p:nvPr/>
        </p:nvSpPr>
        <p:spPr bwMode="auto">
          <a:xfrm>
            <a:off x="7573963" y="4343400"/>
            <a:ext cx="9017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nSpc>
                <a:spcPts val="1800"/>
              </a:lnSpc>
              <a:spcBef>
                <a:spcPct val="0"/>
              </a:spcBef>
              <a:buFontTx/>
              <a:buNone/>
            </a:pPr>
            <a:r>
              <a:rPr lang="en-US" altLang="en-US" sz="1800" i="1">
                <a:solidFill>
                  <a:srgbClr val="000000"/>
                </a:solidFill>
                <a:latin typeface="Arial" charset="0"/>
              </a:rPr>
              <a:t>IP-only</a:t>
            </a:r>
          </a:p>
          <a:p>
            <a:pPr>
              <a:lnSpc>
                <a:spcPts val="1800"/>
              </a:lnSpc>
              <a:spcBef>
                <a:spcPct val="0"/>
              </a:spcBef>
              <a:buFontTx/>
              <a:buNone/>
            </a:pPr>
            <a:r>
              <a:rPr lang="en-US" altLang="en-US" sz="1800" i="1">
                <a:solidFill>
                  <a:srgbClr val="000000"/>
                </a:solidFill>
                <a:latin typeface="Arial" charset="0"/>
              </a:rPr>
              <a:t>router</a:t>
            </a:r>
          </a:p>
        </p:txBody>
      </p:sp>
      <p:sp>
        <p:nvSpPr>
          <p:cNvPr id="70683" name="Rectangle 3"/>
          <p:cNvSpPr txBox="1">
            <a:spLocks noChangeArrowheads="1"/>
          </p:cNvSpPr>
          <p:nvPr/>
        </p:nvSpPr>
        <p:spPr bwMode="auto">
          <a:xfrm>
            <a:off x="533400" y="4175125"/>
            <a:ext cx="6196013"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9400" indent="-279400">
              <a:spcBef>
                <a:spcPct val="20000"/>
              </a:spcBef>
              <a:buChar char="•"/>
              <a:tabLst>
                <a:tab pos="511175" algn="l"/>
              </a:tabLst>
              <a:defRPr sz="2800">
                <a:solidFill>
                  <a:schemeClr val="tx1"/>
                </a:solidFill>
                <a:latin typeface="Comic Sans MS" charset="0"/>
                <a:ea typeface="MS PGothic" charset="-128"/>
                <a:cs typeface="ＭＳ Ｐゴシック" charset="-128"/>
              </a:defRPr>
            </a:lvl1pPr>
            <a:lvl2pPr marL="742950" indent="-285750">
              <a:spcBef>
                <a:spcPct val="20000"/>
              </a:spcBef>
              <a:buChar char="–"/>
              <a:tabLst>
                <a:tab pos="511175" algn="l"/>
              </a:tabLst>
              <a:defRPr sz="2000">
                <a:solidFill>
                  <a:srgbClr val="000099"/>
                </a:solidFill>
                <a:latin typeface="Comic Sans MS" charset="0"/>
                <a:ea typeface="MS PGothic" charset="-128"/>
              </a:defRPr>
            </a:lvl2pPr>
            <a:lvl3pPr marL="1143000" indent="-228600">
              <a:spcBef>
                <a:spcPct val="20000"/>
              </a:spcBef>
              <a:buChar char="•"/>
              <a:tabLst>
                <a:tab pos="511175" algn="l"/>
              </a:tabLst>
              <a:defRPr>
                <a:solidFill>
                  <a:schemeClr val="tx1"/>
                </a:solidFill>
                <a:latin typeface="Comic Sans MS" charset="0"/>
                <a:ea typeface="MS PGothic" charset="-128"/>
              </a:defRPr>
            </a:lvl3pPr>
            <a:lvl4pPr marL="1600200" indent="-228600">
              <a:spcBef>
                <a:spcPct val="20000"/>
              </a:spcBef>
              <a:buChar char="–"/>
              <a:tabLst>
                <a:tab pos="511175" algn="l"/>
              </a:tabLst>
              <a:defRPr sz="1600">
                <a:solidFill>
                  <a:schemeClr val="tx1"/>
                </a:solidFill>
                <a:latin typeface="Comic Sans MS" charset="0"/>
                <a:ea typeface="MS PGothic" charset="-128"/>
              </a:defRPr>
            </a:lvl4pPr>
            <a:lvl5pPr marL="2057400" indent="-228600">
              <a:spcBef>
                <a:spcPct val="20000"/>
              </a:spcBef>
              <a:buChar char="»"/>
              <a:tabLst>
                <a:tab pos="511175" algn="l"/>
              </a:tabLst>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tabLst>
                <a:tab pos="511175" algn="l"/>
              </a:tabLst>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tabLst>
                <a:tab pos="511175" algn="l"/>
              </a:tabLst>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tabLst>
                <a:tab pos="511175" algn="l"/>
              </a:tabLst>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tabLst>
                <a:tab pos="511175" algn="l"/>
              </a:tabLst>
              <a:defRPr sz="1600">
                <a:solidFill>
                  <a:schemeClr val="tx1"/>
                </a:solidFill>
                <a:latin typeface="Comic Sans MS" charset="0"/>
                <a:ea typeface="MS PGothic" charset="-128"/>
              </a:defRPr>
            </a:lvl9pPr>
          </a:lstStyle>
          <a:p>
            <a:pPr>
              <a:lnSpc>
                <a:spcPct val="85000"/>
              </a:lnSpc>
              <a:buClr>
                <a:srgbClr val="000099"/>
              </a:buClr>
              <a:buFont typeface="Wingdings" charset="2"/>
              <a:buChar char="§"/>
            </a:pPr>
            <a:r>
              <a:rPr lang="en-US" altLang="en-US" sz="2200" i="1">
                <a:solidFill>
                  <a:srgbClr val="CC0000"/>
                </a:solidFill>
              </a:rPr>
              <a:t>IP routing: </a:t>
            </a:r>
            <a:r>
              <a:rPr lang="en-US" altLang="en-US" sz="2200" i="1">
                <a:solidFill>
                  <a:srgbClr val="000000"/>
                </a:solidFill>
              </a:rPr>
              <a:t>path to destination determined by destination address alone</a:t>
            </a:r>
          </a:p>
        </p:txBody>
      </p:sp>
      <p:grpSp>
        <p:nvGrpSpPr>
          <p:cNvPr id="70684" name="Group 34"/>
          <p:cNvGrpSpPr>
            <a:grpSpLocks/>
          </p:cNvGrpSpPr>
          <p:nvPr/>
        </p:nvGrpSpPr>
        <p:grpSpPr bwMode="auto">
          <a:xfrm>
            <a:off x="6713538" y="5159375"/>
            <a:ext cx="766762" cy="433388"/>
            <a:chOff x="3600" y="219"/>
            <a:chExt cx="360" cy="175"/>
          </a:xfrm>
        </p:grpSpPr>
        <p:sp>
          <p:nvSpPr>
            <p:cNvPr id="81958"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1959" name="Line 3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60" name="Line 3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61" name="Rectangle 3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1962"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70697" name="Group 40"/>
            <p:cNvGrpSpPr>
              <a:grpSpLocks/>
            </p:cNvGrpSpPr>
            <p:nvPr/>
          </p:nvGrpSpPr>
          <p:grpSpPr bwMode="auto">
            <a:xfrm>
              <a:off x="3686" y="244"/>
              <a:ext cx="177" cy="66"/>
              <a:chOff x="2848" y="848"/>
              <a:chExt cx="140" cy="98"/>
            </a:xfrm>
          </p:grpSpPr>
          <p:sp>
            <p:nvSpPr>
              <p:cNvPr id="81968" name="Line 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69" name="Line 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70" name="Line 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70698" name="Group 44"/>
            <p:cNvGrpSpPr>
              <a:grpSpLocks/>
            </p:cNvGrpSpPr>
            <p:nvPr/>
          </p:nvGrpSpPr>
          <p:grpSpPr bwMode="auto">
            <a:xfrm flipV="1">
              <a:off x="3686" y="243"/>
              <a:ext cx="177" cy="66"/>
              <a:chOff x="2848" y="848"/>
              <a:chExt cx="140" cy="98"/>
            </a:xfrm>
          </p:grpSpPr>
          <p:sp>
            <p:nvSpPr>
              <p:cNvPr id="81965" name="Line 4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66" name="Line 4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1967" name="Line 4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sp>
        <p:nvSpPr>
          <p:cNvPr id="70685" name="TextBox 236"/>
          <p:cNvSpPr txBox="1">
            <a:spLocks noChangeArrowheads="1"/>
          </p:cNvSpPr>
          <p:nvPr/>
        </p:nvSpPr>
        <p:spPr bwMode="auto">
          <a:xfrm>
            <a:off x="7546975" y="5121275"/>
            <a:ext cx="13255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nSpc>
                <a:spcPts val="1800"/>
              </a:lnSpc>
              <a:spcBef>
                <a:spcPct val="0"/>
              </a:spcBef>
              <a:buFontTx/>
              <a:buNone/>
            </a:pPr>
            <a:r>
              <a:rPr lang="en-US" altLang="en-US" sz="1800" i="1">
                <a:solidFill>
                  <a:srgbClr val="000000"/>
                </a:solidFill>
                <a:latin typeface="Arial" charset="0"/>
              </a:rPr>
              <a:t>MPLS and </a:t>
            </a:r>
          </a:p>
          <a:p>
            <a:pPr>
              <a:lnSpc>
                <a:spcPts val="1800"/>
              </a:lnSpc>
              <a:spcBef>
                <a:spcPct val="0"/>
              </a:spcBef>
              <a:buFontTx/>
              <a:buNone/>
            </a:pPr>
            <a:r>
              <a:rPr lang="en-US" altLang="en-US" sz="1800" i="1">
                <a:solidFill>
                  <a:srgbClr val="000000"/>
                </a:solidFill>
                <a:latin typeface="Arial" charset="0"/>
              </a:rPr>
              <a:t>IP router</a:t>
            </a:r>
          </a:p>
        </p:txBody>
      </p:sp>
      <p:sp>
        <p:nvSpPr>
          <p:cNvPr id="70686" name="Rectangle 3"/>
          <p:cNvSpPr txBox="1">
            <a:spLocks noChangeArrowheads="1"/>
          </p:cNvSpPr>
          <p:nvPr/>
        </p:nvSpPr>
        <p:spPr bwMode="auto">
          <a:xfrm>
            <a:off x="496888" y="4800600"/>
            <a:ext cx="6389687"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9400" indent="-279400">
              <a:spcBef>
                <a:spcPct val="20000"/>
              </a:spcBef>
              <a:buChar char="•"/>
              <a:defRPr sz="2800">
                <a:solidFill>
                  <a:schemeClr val="tx1"/>
                </a:solidFill>
                <a:latin typeface="Comic Sans MS" charset="0"/>
                <a:ea typeface="MS PGothic" charset="-128"/>
                <a:cs typeface="ＭＳ Ｐゴシック" charset="-128"/>
              </a:defRPr>
            </a:lvl1pPr>
            <a:lvl2pPr marL="681038" indent="-223838">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nSpc>
                <a:spcPct val="85000"/>
              </a:lnSpc>
              <a:buClr>
                <a:srgbClr val="000099"/>
              </a:buClr>
              <a:buFont typeface="Wingdings" charset="2"/>
              <a:buChar char="§"/>
            </a:pPr>
            <a:r>
              <a:rPr lang="en-US" altLang="en-US" sz="2200" i="1">
                <a:solidFill>
                  <a:srgbClr val="CC0000"/>
                </a:solidFill>
              </a:rPr>
              <a:t>MPLS routing: </a:t>
            </a:r>
            <a:r>
              <a:rPr lang="en-US" altLang="en-US" sz="2200">
                <a:solidFill>
                  <a:srgbClr val="000000"/>
                </a:solidFill>
              </a:rPr>
              <a:t>path to destination can be based on source </a:t>
            </a:r>
            <a:r>
              <a:rPr lang="en-US" altLang="en-US" sz="2200" i="1">
                <a:solidFill>
                  <a:srgbClr val="000000"/>
                </a:solidFill>
              </a:rPr>
              <a:t>and</a:t>
            </a:r>
            <a:r>
              <a:rPr lang="en-US" altLang="en-US" sz="2200">
                <a:solidFill>
                  <a:srgbClr val="000000"/>
                </a:solidFill>
              </a:rPr>
              <a:t> destination address</a:t>
            </a:r>
          </a:p>
          <a:p>
            <a:pPr lvl="1">
              <a:lnSpc>
                <a:spcPct val="85000"/>
              </a:lnSpc>
              <a:buClr>
                <a:srgbClr val="000099"/>
              </a:buClr>
              <a:buFont typeface="Arial" charset="0"/>
              <a:buChar char="•"/>
            </a:pPr>
            <a:r>
              <a:rPr lang="en-US" altLang="en-US" i="1">
                <a:solidFill>
                  <a:srgbClr val="C00000"/>
                </a:solidFill>
              </a:rPr>
              <a:t>fast reroute: </a:t>
            </a:r>
            <a:r>
              <a:rPr lang="en-US" altLang="en-US">
                <a:solidFill>
                  <a:srgbClr val="000000"/>
                </a:solidFill>
              </a:rPr>
              <a:t>precompute backup routes in case of link failure</a:t>
            </a:r>
          </a:p>
        </p:txBody>
      </p:sp>
      <p:sp>
        <p:nvSpPr>
          <p:cNvPr id="70687" name="Oval 3"/>
          <p:cNvSpPr>
            <a:spLocks noChangeArrowheads="1"/>
          </p:cNvSpPr>
          <p:nvPr/>
        </p:nvSpPr>
        <p:spPr bwMode="auto">
          <a:xfrm rot="2263392">
            <a:off x="3568700" y="2000250"/>
            <a:ext cx="161925" cy="11445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cxnSp>
        <p:nvCxnSpPr>
          <p:cNvPr id="81956" name="Straight Connector 5"/>
          <p:cNvCxnSpPr>
            <a:cxnSpLocks noChangeShapeType="1"/>
            <a:stCxn id="70687" idx="0"/>
          </p:cNvCxnSpPr>
          <p:nvPr/>
        </p:nvCxnSpPr>
        <p:spPr bwMode="auto">
          <a:xfrm flipV="1">
            <a:off x="4000500" y="1749425"/>
            <a:ext cx="203200" cy="36988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70689" name="TextBox 6"/>
          <p:cNvSpPr txBox="1">
            <a:spLocks noChangeArrowheads="1"/>
          </p:cNvSpPr>
          <p:nvPr/>
        </p:nvSpPr>
        <p:spPr bwMode="auto">
          <a:xfrm>
            <a:off x="4135438" y="1331913"/>
            <a:ext cx="4749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r>
              <a:rPr lang="en-US" altLang="en-US" sz="1800">
                <a:solidFill>
                  <a:srgbClr val="000000"/>
                </a:solidFill>
                <a:latin typeface="Arial" charset="0"/>
              </a:rPr>
              <a:t>entry router (R4)  can use </a:t>
            </a:r>
            <a:r>
              <a:rPr lang="en-US" altLang="en-US" sz="1800" i="1">
                <a:solidFill>
                  <a:srgbClr val="000000"/>
                </a:solidFill>
                <a:latin typeface="Arial" charset="0"/>
              </a:rPr>
              <a:t>different</a:t>
            </a:r>
            <a:r>
              <a:rPr lang="en-US" altLang="en-US" sz="1800">
                <a:solidFill>
                  <a:srgbClr val="000000"/>
                </a:solidFill>
                <a:latin typeface="Arial" charset="0"/>
              </a:rPr>
              <a:t> MPLS routes to A based, e.g., on source address</a:t>
            </a:r>
          </a:p>
        </p:txBody>
      </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CE2F9285-CF06-2643-BEE5-1F733029F438}" type="slidenum">
              <a:rPr lang="en-US" altLang="en-US" sz="1200" smtClean="0">
                <a:latin typeface="Comic Sans MS" charset="0"/>
              </a:rPr>
              <a:pPr>
                <a:defRPr/>
              </a:pPr>
              <a:t>82</a:t>
            </a:fld>
            <a:endParaRPr lang="en-US" altLang="en-US" sz="1200" smtClean="0">
              <a:latin typeface="Comic Sans MS" charset="0"/>
            </a:endParaRPr>
          </a:p>
        </p:txBody>
      </p:sp>
      <p:sp>
        <p:nvSpPr>
          <p:cNvPr id="142"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19799274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Freeform 81"/>
          <p:cNvSpPr>
            <a:spLocks/>
          </p:cNvSpPr>
          <p:nvPr/>
        </p:nvSpPr>
        <p:spPr bwMode="auto">
          <a:xfrm rot="5400000">
            <a:off x="1193800" y="808038"/>
            <a:ext cx="2789237" cy="4313238"/>
          </a:xfrm>
          <a:custGeom>
            <a:avLst/>
            <a:gdLst>
              <a:gd name="T0" fmla="*/ 2147483646 w 10000"/>
              <a:gd name="T1" fmla="*/ 2147483646 h 9831"/>
              <a:gd name="T2" fmla="*/ 2147483646 w 10000"/>
              <a:gd name="T3" fmla="*/ 2147483646 h 9831"/>
              <a:gd name="T4" fmla="*/ 2147483646 w 10000"/>
              <a:gd name="T5" fmla="*/ 2147483646 h 9831"/>
              <a:gd name="T6" fmla="*/ 2147483646 w 10000"/>
              <a:gd name="T7" fmla="*/ 2147483646 h 9831"/>
              <a:gd name="T8" fmla="*/ 2147483646 w 10000"/>
              <a:gd name="T9" fmla="*/ 2147483646 h 9831"/>
              <a:gd name="T10" fmla="*/ 2147483646 w 10000"/>
              <a:gd name="T11" fmla="*/ 2147483646 h 9831"/>
              <a:gd name="T12" fmla="*/ 2147483646 w 10000"/>
              <a:gd name="T13" fmla="*/ 2147483646 h 9831"/>
              <a:gd name="T14" fmla="*/ 2147483646 w 10000"/>
              <a:gd name="T15" fmla="*/ 2147483646 h 9831"/>
              <a:gd name="T16" fmla="*/ 2147483646 w 10000"/>
              <a:gd name="T17" fmla="*/ 2147483646 h 9831"/>
              <a:gd name="T18" fmla="*/ 2147483646 w 10000"/>
              <a:gd name="T19" fmla="*/ 2147483646 h 9831"/>
              <a:gd name="T20" fmla="*/ 2147483646 w 10000"/>
              <a:gd name="T21" fmla="*/ 2147483646 h 9831"/>
              <a:gd name="T22" fmla="*/ 2147483646 w 10000"/>
              <a:gd name="T23" fmla="*/ 2147483646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17" name="Line 33"/>
          <p:cNvSpPr>
            <a:spLocks noChangeShapeType="1"/>
          </p:cNvSpPr>
          <p:nvPr/>
        </p:nvSpPr>
        <p:spPr bwMode="auto">
          <a:xfrm flipH="1">
            <a:off x="1325563" y="2581275"/>
            <a:ext cx="11811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18" name="Line 34"/>
          <p:cNvSpPr>
            <a:spLocks noChangeShapeType="1"/>
          </p:cNvSpPr>
          <p:nvPr/>
        </p:nvSpPr>
        <p:spPr bwMode="auto">
          <a:xfrm>
            <a:off x="2617788" y="2573338"/>
            <a:ext cx="0" cy="946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19" name="Line 35"/>
          <p:cNvSpPr>
            <a:spLocks noChangeShapeType="1"/>
          </p:cNvSpPr>
          <p:nvPr/>
        </p:nvSpPr>
        <p:spPr bwMode="auto">
          <a:xfrm flipH="1" flipV="1">
            <a:off x="2728913" y="2530475"/>
            <a:ext cx="1063625" cy="1047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20" name="Line 59"/>
          <p:cNvSpPr>
            <a:spLocks noChangeShapeType="1"/>
          </p:cNvSpPr>
          <p:nvPr/>
        </p:nvSpPr>
        <p:spPr bwMode="auto">
          <a:xfrm flipV="1">
            <a:off x="2789238" y="2132013"/>
            <a:ext cx="706437" cy="2746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21" name="Line 60"/>
          <p:cNvSpPr>
            <a:spLocks noChangeShapeType="1"/>
          </p:cNvSpPr>
          <p:nvPr/>
        </p:nvSpPr>
        <p:spPr bwMode="auto">
          <a:xfrm flipV="1">
            <a:off x="2670175" y="1924050"/>
            <a:ext cx="385763" cy="4905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22" name="Line 77"/>
          <p:cNvSpPr>
            <a:spLocks noChangeShapeType="1"/>
          </p:cNvSpPr>
          <p:nvPr/>
        </p:nvSpPr>
        <p:spPr bwMode="auto">
          <a:xfrm>
            <a:off x="2038350" y="2024063"/>
            <a:ext cx="498475" cy="415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23" name="Line 78"/>
          <p:cNvSpPr>
            <a:spLocks noChangeShapeType="1"/>
          </p:cNvSpPr>
          <p:nvPr/>
        </p:nvSpPr>
        <p:spPr bwMode="auto">
          <a:xfrm flipH="1">
            <a:off x="1235075" y="1957388"/>
            <a:ext cx="4905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24" name="Line 20"/>
          <p:cNvSpPr>
            <a:spLocks noChangeShapeType="1"/>
          </p:cNvSpPr>
          <p:nvPr/>
        </p:nvSpPr>
        <p:spPr bwMode="auto">
          <a:xfrm flipH="1">
            <a:off x="928688" y="3463925"/>
            <a:ext cx="320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25" name="Line 21"/>
          <p:cNvSpPr>
            <a:spLocks noChangeShapeType="1"/>
          </p:cNvSpPr>
          <p:nvPr/>
        </p:nvSpPr>
        <p:spPr bwMode="auto">
          <a:xfrm flipH="1">
            <a:off x="1152525" y="3494088"/>
            <a:ext cx="157163" cy="20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26" name="Line 22"/>
          <p:cNvSpPr>
            <a:spLocks noChangeShapeType="1"/>
          </p:cNvSpPr>
          <p:nvPr/>
        </p:nvSpPr>
        <p:spPr bwMode="auto">
          <a:xfrm>
            <a:off x="1393825" y="3513138"/>
            <a:ext cx="42863" cy="190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79884" name="Group 44"/>
          <p:cNvGrpSpPr>
            <a:grpSpLocks/>
          </p:cNvGrpSpPr>
          <p:nvPr/>
        </p:nvGrpSpPr>
        <p:grpSpPr bwMode="auto">
          <a:xfrm>
            <a:off x="666750" y="3336925"/>
            <a:ext cx="327025" cy="311150"/>
            <a:chOff x="-44" y="1473"/>
            <a:chExt cx="981" cy="1105"/>
          </a:xfrm>
        </p:grpSpPr>
        <p:pic>
          <p:nvPicPr>
            <p:cNvPr id="80020"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21"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9885" name="Group 44"/>
          <p:cNvGrpSpPr>
            <a:grpSpLocks/>
          </p:cNvGrpSpPr>
          <p:nvPr/>
        </p:nvGrpSpPr>
        <p:grpSpPr bwMode="auto">
          <a:xfrm>
            <a:off x="900113" y="3632200"/>
            <a:ext cx="328612" cy="311150"/>
            <a:chOff x="-44" y="1473"/>
            <a:chExt cx="981" cy="1105"/>
          </a:xfrm>
        </p:grpSpPr>
        <p:pic>
          <p:nvPicPr>
            <p:cNvPr id="80018"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19"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9886" name="Group 44"/>
          <p:cNvGrpSpPr>
            <a:grpSpLocks/>
          </p:cNvGrpSpPr>
          <p:nvPr/>
        </p:nvGrpSpPr>
        <p:grpSpPr bwMode="auto">
          <a:xfrm>
            <a:off x="1204913" y="3651250"/>
            <a:ext cx="328612" cy="311150"/>
            <a:chOff x="-44" y="1473"/>
            <a:chExt cx="981" cy="1105"/>
          </a:xfrm>
        </p:grpSpPr>
        <p:pic>
          <p:nvPicPr>
            <p:cNvPr id="80016"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17"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72730" name="Line 21"/>
          <p:cNvSpPr>
            <a:spLocks noChangeShapeType="1"/>
          </p:cNvSpPr>
          <p:nvPr/>
        </p:nvSpPr>
        <p:spPr bwMode="auto">
          <a:xfrm>
            <a:off x="1520825" y="3468688"/>
            <a:ext cx="219075" cy="196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31" name="Line 22"/>
          <p:cNvSpPr>
            <a:spLocks noChangeShapeType="1"/>
          </p:cNvSpPr>
          <p:nvPr/>
        </p:nvSpPr>
        <p:spPr bwMode="auto">
          <a:xfrm flipH="1">
            <a:off x="1654175" y="3787775"/>
            <a:ext cx="69850" cy="188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32" name="Line 22"/>
          <p:cNvSpPr>
            <a:spLocks noChangeShapeType="1"/>
          </p:cNvSpPr>
          <p:nvPr/>
        </p:nvSpPr>
        <p:spPr bwMode="auto">
          <a:xfrm>
            <a:off x="1889125" y="3794125"/>
            <a:ext cx="41275" cy="190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33" name="Line 20"/>
          <p:cNvSpPr>
            <a:spLocks noChangeShapeType="1"/>
          </p:cNvSpPr>
          <p:nvPr/>
        </p:nvSpPr>
        <p:spPr bwMode="auto">
          <a:xfrm flipH="1">
            <a:off x="1828800" y="3717925"/>
            <a:ext cx="320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79891" name="Group 44"/>
          <p:cNvGrpSpPr>
            <a:grpSpLocks/>
          </p:cNvGrpSpPr>
          <p:nvPr/>
        </p:nvGrpSpPr>
        <p:grpSpPr bwMode="auto">
          <a:xfrm>
            <a:off x="1439863" y="3892550"/>
            <a:ext cx="327025" cy="311150"/>
            <a:chOff x="-44" y="1473"/>
            <a:chExt cx="981" cy="1105"/>
          </a:xfrm>
        </p:grpSpPr>
        <p:pic>
          <p:nvPicPr>
            <p:cNvPr id="80014"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15"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9892" name="Group 44"/>
          <p:cNvGrpSpPr>
            <a:grpSpLocks/>
          </p:cNvGrpSpPr>
          <p:nvPr/>
        </p:nvGrpSpPr>
        <p:grpSpPr bwMode="auto">
          <a:xfrm>
            <a:off x="1703388" y="3937000"/>
            <a:ext cx="328612" cy="311150"/>
            <a:chOff x="-44" y="1473"/>
            <a:chExt cx="981" cy="1105"/>
          </a:xfrm>
        </p:grpSpPr>
        <p:pic>
          <p:nvPicPr>
            <p:cNvPr id="80012"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13"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727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25" y="3365500"/>
            <a:ext cx="390525"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727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3633788"/>
            <a:ext cx="392112"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nvGrpSpPr>
          <p:cNvPr id="79895" name="Group 44"/>
          <p:cNvGrpSpPr>
            <a:grpSpLocks/>
          </p:cNvGrpSpPr>
          <p:nvPr/>
        </p:nvGrpSpPr>
        <p:grpSpPr bwMode="auto">
          <a:xfrm>
            <a:off x="1949450" y="3587750"/>
            <a:ext cx="327025" cy="311150"/>
            <a:chOff x="-44" y="1473"/>
            <a:chExt cx="981" cy="1105"/>
          </a:xfrm>
        </p:grpSpPr>
        <p:pic>
          <p:nvPicPr>
            <p:cNvPr id="80010"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11"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72739" name="Line 20"/>
          <p:cNvSpPr>
            <a:spLocks noChangeShapeType="1"/>
          </p:cNvSpPr>
          <p:nvPr/>
        </p:nvSpPr>
        <p:spPr bwMode="auto">
          <a:xfrm flipH="1">
            <a:off x="3363913" y="3636963"/>
            <a:ext cx="320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40" name="Line 21"/>
          <p:cNvSpPr>
            <a:spLocks noChangeShapeType="1"/>
          </p:cNvSpPr>
          <p:nvPr/>
        </p:nvSpPr>
        <p:spPr bwMode="auto">
          <a:xfrm flipH="1">
            <a:off x="3587750" y="3667125"/>
            <a:ext cx="157163" cy="20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41" name="Line 22"/>
          <p:cNvSpPr>
            <a:spLocks noChangeShapeType="1"/>
          </p:cNvSpPr>
          <p:nvPr/>
        </p:nvSpPr>
        <p:spPr bwMode="auto">
          <a:xfrm>
            <a:off x="3829050" y="3686175"/>
            <a:ext cx="42863" cy="190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79899" name="Group 44"/>
          <p:cNvGrpSpPr>
            <a:grpSpLocks/>
          </p:cNvGrpSpPr>
          <p:nvPr/>
        </p:nvGrpSpPr>
        <p:grpSpPr bwMode="auto">
          <a:xfrm>
            <a:off x="3186113" y="3516313"/>
            <a:ext cx="328612" cy="311150"/>
            <a:chOff x="-44" y="1473"/>
            <a:chExt cx="981" cy="1105"/>
          </a:xfrm>
        </p:grpSpPr>
        <p:pic>
          <p:nvPicPr>
            <p:cNvPr id="80008"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09"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9900" name="Group 44"/>
          <p:cNvGrpSpPr>
            <a:grpSpLocks/>
          </p:cNvGrpSpPr>
          <p:nvPr/>
        </p:nvGrpSpPr>
        <p:grpSpPr bwMode="auto">
          <a:xfrm>
            <a:off x="3335338" y="3805238"/>
            <a:ext cx="328612" cy="311150"/>
            <a:chOff x="-44" y="1473"/>
            <a:chExt cx="981" cy="1105"/>
          </a:xfrm>
        </p:grpSpPr>
        <p:pic>
          <p:nvPicPr>
            <p:cNvPr id="80006"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07"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9901" name="Group 44"/>
          <p:cNvGrpSpPr>
            <a:grpSpLocks/>
          </p:cNvGrpSpPr>
          <p:nvPr/>
        </p:nvGrpSpPr>
        <p:grpSpPr bwMode="auto">
          <a:xfrm>
            <a:off x="3641725" y="3824288"/>
            <a:ext cx="327025" cy="311150"/>
            <a:chOff x="-44" y="1473"/>
            <a:chExt cx="981" cy="1105"/>
          </a:xfrm>
        </p:grpSpPr>
        <p:pic>
          <p:nvPicPr>
            <p:cNvPr id="80004"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05"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72745" name="Line 20"/>
          <p:cNvSpPr>
            <a:spLocks noChangeShapeType="1"/>
          </p:cNvSpPr>
          <p:nvPr/>
        </p:nvSpPr>
        <p:spPr bwMode="auto">
          <a:xfrm flipH="1" flipV="1">
            <a:off x="2773363" y="3667125"/>
            <a:ext cx="349250" cy="201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46" name="Line 21"/>
          <p:cNvSpPr>
            <a:spLocks noChangeShapeType="1"/>
          </p:cNvSpPr>
          <p:nvPr/>
        </p:nvSpPr>
        <p:spPr bwMode="auto">
          <a:xfrm flipH="1">
            <a:off x="2505075" y="3636963"/>
            <a:ext cx="157163" cy="20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72747" name="Line 22"/>
          <p:cNvSpPr>
            <a:spLocks noChangeShapeType="1"/>
          </p:cNvSpPr>
          <p:nvPr/>
        </p:nvSpPr>
        <p:spPr bwMode="auto">
          <a:xfrm>
            <a:off x="2746375" y="3656013"/>
            <a:ext cx="42863" cy="190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79905" name="Group 44"/>
          <p:cNvGrpSpPr>
            <a:grpSpLocks/>
          </p:cNvGrpSpPr>
          <p:nvPr/>
        </p:nvGrpSpPr>
        <p:grpSpPr bwMode="auto">
          <a:xfrm>
            <a:off x="2855913" y="3771900"/>
            <a:ext cx="328612" cy="309563"/>
            <a:chOff x="-44" y="1473"/>
            <a:chExt cx="981" cy="1105"/>
          </a:xfrm>
        </p:grpSpPr>
        <p:pic>
          <p:nvPicPr>
            <p:cNvPr id="80002"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03"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9906" name="Group 44"/>
          <p:cNvGrpSpPr>
            <a:grpSpLocks/>
          </p:cNvGrpSpPr>
          <p:nvPr/>
        </p:nvGrpSpPr>
        <p:grpSpPr bwMode="auto">
          <a:xfrm>
            <a:off x="2252663" y="3775075"/>
            <a:ext cx="328612" cy="309563"/>
            <a:chOff x="-44" y="1473"/>
            <a:chExt cx="981" cy="1105"/>
          </a:xfrm>
        </p:grpSpPr>
        <p:pic>
          <p:nvPicPr>
            <p:cNvPr id="80000"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01"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9907" name="Group 44"/>
          <p:cNvGrpSpPr>
            <a:grpSpLocks/>
          </p:cNvGrpSpPr>
          <p:nvPr/>
        </p:nvGrpSpPr>
        <p:grpSpPr bwMode="auto">
          <a:xfrm>
            <a:off x="2559050" y="3794125"/>
            <a:ext cx="327025" cy="311150"/>
            <a:chOff x="-44" y="1473"/>
            <a:chExt cx="981" cy="1105"/>
          </a:xfrm>
        </p:grpSpPr>
        <p:pic>
          <p:nvPicPr>
            <p:cNvPr id="79998"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99"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727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475" y="3508375"/>
            <a:ext cx="392113"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72752" name="Line 20"/>
          <p:cNvSpPr>
            <a:spLocks noChangeShapeType="1"/>
          </p:cNvSpPr>
          <p:nvPr/>
        </p:nvSpPr>
        <p:spPr bwMode="auto">
          <a:xfrm flipH="1">
            <a:off x="3846513" y="3687763"/>
            <a:ext cx="320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pic>
        <p:nvPicPr>
          <p:cNvPr id="727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150" y="3538538"/>
            <a:ext cx="392113"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nvGrpSpPr>
          <p:cNvPr id="79911" name="Group 44"/>
          <p:cNvGrpSpPr>
            <a:grpSpLocks/>
          </p:cNvGrpSpPr>
          <p:nvPr/>
        </p:nvGrpSpPr>
        <p:grpSpPr bwMode="auto">
          <a:xfrm>
            <a:off x="3941763" y="3548063"/>
            <a:ext cx="328612" cy="309562"/>
            <a:chOff x="-44" y="1473"/>
            <a:chExt cx="981" cy="1105"/>
          </a:xfrm>
        </p:grpSpPr>
        <p:pic>
          <p:nvPicPr>
            <p:cNvPr id="79996"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97"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727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138" y="2371725"/>
            <a:ext cx="53975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nvGrpSpPr>
          <p:cNvPr id="79913" name="Group 906"/>
          <p:cNvGrpSpPr>
            <a:grpSpLocks/>
          </p:cNvGrpSpPr>
          <p:nvPr/>
        </p:nvGrpSpPr>
        <p:grpSpPr bwMode="auto">
          <a:xfrm>
            <a:off x="3049588" y="1757363"/>
            <a:ext cx="212725" cy="374650"/>
            <a:chOff x="4140" y="429"/>
            <a:chExt cx="1425" cy="2396"/>
          </a:xfrm>
        </p:grpSpPr>
        <p:sp>
          <p:nvSpPr>
            <p:cNvPr id="79964" name="Freeform 907"/>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800" name="Rectangle 908"/>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9966" name="Freeform 909"/>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967" name="Freeform 910"/>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803" name="Rectangle 911"/>
            <p:cNvSpPr>
              <a:spLocks noChangeArrowheads="1"/>
            </p:cNvSpPr>
            <p:nvPr/>
          </p:nvSpPr>
          <p:spPr bwMode="auto">
            <a:xfrm>
              <a:off x="4214" y="693"/>
              <a:ext cx="596" cy="51"/>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nvGrpSpPr>
            <p:cNvPr id="79969" name="Group 912"/>
            <p:cNvGrpSpPr>
              <a:grpSpLocks/>
            </p:cNvGrpSpPr>
            <p:nvPr/>
          </p:nvGrpSpPr>
          <p:grpSpPr bwMode="auto">
            <a:xfrm>
              <a:off x="4749" y="668"/>
              <a:ext cx="581" cy="145"/>
              <a:chOff x="614" y="2568"/>
              <a:chExt cx="725" cy="139"/>
            </a:xfrm>
          </p:grpSpPr>
          <p:sp>
            <p:nvSpPr>
              <p:cNvPr id="72829" name="AutoShape 913"/>
              <p:cNvSpPr>
                <a:spLocks noChangeArrowheads="1"/>
              </p:cNvSpPr>
              <p:nvPr/>
            </p:nvSpPr>
            <p:spPr bwMode="auto">
              <a:xfrm>
                <a:off x="610" y="2572"/>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830" name="AutoShape 914"/>
              <p:cNvSpPr>
                <a:spLocks noChangeArrowheads="1"/>
              </p:cNvSpPr>
              <p:nvPr/>
            </p:nvSpPr>
            <p:spPr bwMode="auto">
              <a:xfrm>
                <a:off x="624" y="2592"/>
                <a:ext cx="703"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sp>
          <p:nvSpPr>
            <p:cNvPr id="72805" name="Rectangle 915"/>
            <p:cNvSpPr>
              <a:spLocks noChangeArrowheads="1"/>
            </p:cNvSpPr>
            <p:nvPr/>
          </p:nvSpPr>
          <p:spPr bwMode="auto">
            <a:xfrm>
              <a:off x="4225" y="1018"/>
              <a:ext cx="596" cy="51"/>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nvGrpSpPr>
            <p:cNvPr id="79971" name="Group 916"/>
            <p:cNvGrpSpPr>
              <a:grpSpLocks/>
            </p:cNvGrpSpPr>
            <p:nvPr/>
          </p:nvGrpSpPr>
          <p:grpSpPr bwMode="auto">
            <a:xfrm>
              <a:off x="4747" y="994"/>
              <a:ext cx="581" cy="134"/>
              <a:chOff x="614" y="2568"/>
              <a:chExt cx="725" cy="139"/>
            </a:xfrm>
          </p:grpSpPr>
          <p:sp>
            <p:nvSpPr>
              <p:cNvPr id="72827" name="AutoShape 917"/>
              <p:cNvSpPr>
                <a:spLocks noChangeArrowheads="1"/>
              </p:cNvSpPr>
              <p:nvPr/>
            </p:nvSpPr>
            <p:spPr bwMode="auto">
              <a:xfrm>
                <a:off x="613" y="2572"/>
                <a:ext cx="770"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828" name="AutoShape 918"/>
              <p:cNvSpPr>
                <a:spLocks noChangeArrowheads="1"/>
              </p:cNvSpPr>
              <p:nvPr/>
            </p:nvSpPr>
            <p:spPr bwMode="auto">
              <a:xfrm>
                <a:off x="626" y="2582"/>
                <a:ext cx="70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sp>
          <p:nvSpPr>
            <p:cNvPr id="72807" name="Rectangle 919"/>
            <p:cNvSpPr>
              <a:spLocks noChangeArrowheads="1"/>
            </p:cNvSpPr>
            <p:nvPr/>
          </p:nvSpPr>
          <p:spPr bwMode="auto">
            <a:xfrm>
              <a:off x="4214" y="1363"/>
              <a:ext cx="596" cy="41"/>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808" name="Rectangle 920"/>
            <p:cNvSpPr>
              <a:spLocks noChangeArrowheads="1"/>
            </p:cNvSpPr>
            <p:nvPr/>
          </p:nvSpPr>
          <p:spPr bwMode="auto">
            <a:xfrm>
              <a:off x="4225" y="1657"/>
              <a:ext cx="596" cy="41"/>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nvGrpSpPr>
            <p:cNvPr id="79974" name="Group 921"/>
            <p:cNvGrpSpPr>
              <a:grpSpLocks/>
            </p:cNvGrpSpPr>
            <p:nvPr/>
          </p:nvGrpSpPr>
          <p:grpSpPr bwMode="auto">
            <a:xfrm>
              <a:off x="4735" y="1627"/>
              <a:ext cx="582" cy="151"/>
              <a:chOff x="614" y="2568"/>
              <a:chExt cx="725" cy="139"/>
            </a:xfrm>
          </p:grpSpPr>
          <p:sp>
            <p:nvSpPr>
              <p:cNvPr id="72825" name="AutoShape 922"/>
              <p:cNvSpPr>
                <a:spLocks noChangeArrowheads="1"/>
              </p:cNvSpPr>
              <p:nvPr/>
            </p:nvSpPr>
            <p:spPr bwMode="auto">
              <a:xfrm>
                <a:off x="615" y="2568"/>
                <a:ext cx="729"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826" name="AutoShape 923"/>
              <p:cNvSpPr>
                <a:spLocks noChangeArrowheads="1"/>
              </p:cNvSpPr>
              <p:nvPr/>
            </p:nvSpPr>
            <p:spPr bwMode="auto">
              <a:xfrm>
                <a:off x="628" y="2587"/>
                <a:ext cx="75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sp>
          <p:nvSpPr>
            <p:cNvPr id="79975" name="Freeform 924"/>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9976" name="Group 925"/>
            <p:cNvGrpSpPr>
              <a:grpSpLocks/>
            </p:cNvGrpSpPr>
            <p:nvPr/>
          </p:nvGrpSpPr>
          <p:grpSpPr bwMode="auto">
            <a:xfrm>
              <a:off x="4739" y="1327"/>
              <a:ext cx="582" cy="139"/>
              <a:chOff x="614" y="2568"/>
              <a:chExt cx="725" cy="139"/>
            </a:xfrm>
          </p:grpSpPr>
          <p:sp>
            <p:nvSpPr>
              <p:cNvPr id="72823" name="AutoShape 926"/>
              <p:cNvSpPr>
                <a:spLocks noChangeArrowheads="1"/>
              </p:cNvSpPr>
              <p:nvPr/>
            </p:nvSpPr>
            <p:spPr bwMode="auto">
              <a:xfrm>
                <a:off x="610" y="2482"/>
                <a:ext cx="729" cy="22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824" name="AutoShape 927"/>
              <p:cNvSpPr>
                <a:spLocks noChangeArrowheads="1"/>
              </p:cNvSpPr>
              <p:nvPr/>
            </p:nvSpPr>
            <p:spPr bwMode="auto">
              <a:xfrm>
                <a:off x="623" y="2584"/>
                <a:ext cx="70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sp>
          <p:nvSpPr>
            <p:cNvPr id="72812" name="Rectangle 928"/>
            <p:cNvSpPr>
              <a:spLocks noChangeArrowheads="1"/>
            </p:cNvSpPr>
            <p:nvPr/>
          </p:nvSpPr>
          <p:spPr bwMode="auto">
            <a:xfrm>
              <a:off x="5246" y="429"/>
              <a:ext cx="74" cy="2284"/>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9978" name="Freeform 929"/>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979" name="Freeform 930"/>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815" name="Oval 931"/>
            <p:cNvSpPr>
              <a:spLocks noChangeArrowheads="1"/>
            </p:cNvSpPr>
            <p:nvPr/>
          </p:nvSpPr>
          <p:spPr bwMode="auto">
            <a:xfrm>
              <a:off x="5512" y="2612"/>
              <a:ext cx="53" cy="91"/>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9981" name="Freeform 932"/>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817" name="AutoShape 933"/>
            <p:cNvSpPr>
              <a:spLocks noChangeArrowheads="1"/>
            </p:cNvSpPr>
            <p:nvPr/>
          </p:nvSpPr>
          <p:spPr bwMode="auto">
            <a:xfrm>
              <a:off x="4140" y="2683"/>
              <a:ext cx="1202" cy="142"/>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818" name="AutoShape 934"/>
            <p:cNvSpPr>
              <a:spLocks noChangeArrowheads="1"/>
            </p:cNvSpPr>
            <p:nvPr/>
          </p:nvSpPr>
          <p:spPr bwMode="auto">
            <a:xfrm>
              <a:off x="4204" y="2713"/>
              <a:ext cx="1074"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819" name="Oval 935"/>
            <p:cNvSpPr>
              <a:spLocks noChangeArrowheads="1"/>
            </p:cNvSpPr>
            <p:nvPr/>
          </p:nvSpPr>
          <p:spPr bwMode="auto">
            <a:xfrm>
              <a:off x="4310" y="2378"/>
              <a:ext cx="160" cy="15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820" name="Oval 936"/>
            <p:cNvSpPr>
              <a:spLocks noChangeArrowheads="1"/>
            </p:cNvSpPr>
            <p:nvPr/>
          </p:nvSpPr>
          <p:spPr bwMode="auto">
            <a:xfrm>
              <a:off x="4491" y="2388"/>
              <a:ext cx="160"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endParaRPr lang="en-US" dirty="0">
                <a:solidFill>
                  <a:srgbClr val="FF0000"/>
                </a:solidFill>
                <a:latin typeface="Arial" charset="0"/>
                <a:ea typeface="MS PGothic" pitchFamily="34" charset="-128"/>
                <a:cs typeface="Arial" charset="0"/>
              </a:endParaRPr>
            </a:p>
          </p:txBody>
        </p:sp>
        <p:sp>
          <p:nvSpPr>
            <p:cNvPr id="72821" name="Oval 937"/>
            <p:cNvSpPr>
              <a:spLocks noChangeArrowheads="1"/>
            </p:cNvSpPr>
            <p:nvPr/>
          </p:nvSpPr>
          <p:spPr bwMode="auto">
            <a:xfrm>
              <a:off x="4661" y="2378"/>
              <a:ext cx="160"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822" name="Rectangle 938"/>
            <p:cNvSpPr>
              <a:spLocks noChangeArrowheads="1"/>
            </p:cNvSpPr>
            <p:nvPr/>
          </p:nvSpPr>
          <p:spPr bwMode="auto">
            <a:xfrm>
              <a:off x="5065" y="1830"/>
              <a:ext cx="85"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grpSp>
        <p:nvGrpSpPr>
          <p:cNvPr id="79914" name="Group 906"/>
          <p:cNvGrpSpPr>
            <a:grpSpLocks/>
          </p:cNvGrpSpPr>
          <p:nvPr/>
        </p:nvGrpSpPr>
        <p:grpSpPr bwMode="auto">
          <a:xfrm>
            <a:off x="3398838" y="2087563"/>
            <a:ext cx="211137" cy="373062"/>
            <a:chOff x="4140" y="429"/>
            <a:chExt cx="1425" cy="2396"/>
          </a:xfrm>
        </p:grpSpPr>
        <p:sp>
          <p:nvSpPr>
            <p:cNvPr id="79932" name="Freeform 907"/>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760" name="Rectangle 908"/>
            <p:cNvSpPr>
              <a:spLocks noChangeArrowheads="1"/>
            </p:cNvSpPr>
            <p:nvPr/>
          </p:nvSpPr>
          <p:spPr bwMode="auto">
            <a:xfrm>
              <a:off x="4204" y="429"/>
              <a:ext cx="1050"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9934" name="Freeform 909"/>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935" name="Freeform 910"/>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763" name="Rectangle 911"/>
            <p:cNvSpPr>
              <a:spLocks noChangeArrowheads="1"/>
            </p:cNvSpPr>
            <p:nvPr/>
          </p:nvSpPr>
          <p:spPr bwMode="auto">
            <a:xfrm>
              <a:off x="4215" y="694"/>
              <a:ext cx="589" cy="51"/>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nvGrpSpPr>
            <p:cNvPr id="79937" name="Group 912"/>
            <p:cNvGrpSpPr>
              <a:grpSpLocks/>
            </p:cNvGrpSpPr>
            <p:nvPr/>
          </p:nvGrpSpPr>
          <p:grpSpPr bwMode="auto">
            <a:xfrm>
              <a:off x="4749" y="668"/>
              <a:ext cx="581" cy="145"/>
              <a:chOff x="614" y="2568"/>
              <a:chExt cx="725" cy="139"/>
            </a:xfrm>
          </p:grpSpPr>
          <p:sp>
            <p:nvSpPr>
              <p:cNvPr id="72789" name="AutoShape 913"/>
              <p:cNvSpPr>
                <a:spLocks noChangeArrowheads="1"/>
              </p:cNvSpPr>
              <p:nvPr/>
            </p:nvSpPr>
            <p:spPr bwMode="auto">
              <a:xfrm>
                <a:off x="616" y="2564"/>
                <a:ext cx="722" cy="26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790" name="AutoShape 914"/>
              <p:cNvSpPr>
                <a:spLocks noChangeArrowheads="1"/>
              </p:cNvSpPr>
              <p:nvPr/>
            </p:nvSpPr>
            <p:spPr bwMode="auto">
              <a:xfrm>
                <a:off x="630" y="2583"/>
                <a:ext cx="695" cy="14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sp>
          <p:nvSpPr>
            <p:cNvPr id="72765" name="Rectangle 915"/>
            <p:cNvSpPr>
              <a:spLocks noChangeArrowheads="1"/>
            </p:cNvSpPr>
            <p:nvPr/>
          </p:nvSpPr>
          <p:spPr bwMode="auto">
            <a:xfrm>
              <a:off x="4226" y="1020"/>
              <a:ext cx="589" cy="41"/>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nvGrpSpPr>
            <p:cNvPr id="79939" name="Group 916"/>
            <p:cNvGrpSpPr>
              <a:grpSpLocks/>
            </p:cNvGrpSpPr>
            <p:nvPr/>
          </p:nvGrpSpPr>
          <p:grpSpPr bwMode="auto">
            <a:xfrm>
              <a:off x="4747" y="994"/>
              <a:ext cx="581" cy="134"/>
              <a:chOff x="614" y="2568"/>
              <a:chExt cx="725" cy="139"/>
            </a:xfrm>
          </p:grpSpPr>
          <p:sp>
            <p:nvSpPr>
              <p:cNvPr id="72787" name="AutoShape 917"/>
              <p:cNvSpPr>
                <a:spLocks noChangeArrowheads="1"/>
              </p:cNvSpPr>
              <p:nvPr/>
            </p:nvSpPr>
            <p:spPr bwMode="auto">
              <a:xfrm>
                <a:off x="619" y="2564"/>
                <a:ext cx="722" cy="275"/>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788" name="AutoShape 918"/>
              <p:cNvSpPr>
                <a:spLocks noChangeArrowheads="1"/>
              </p:cNvSpPr>
              <p:nvPr/>
            </p:nvSpPr>
            <p:spPr bwMode="auto">
              <a:xfrm>
                <a:off x="632" y="2585"/>
                <a:ext cx="695" cy="23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sp>
          <p:nvSpPr>
            <p:cNvPr id="72767" name="Rectangle 919"/>
            <p:cNvSpPr>
              <a:spLocks noChangeArrowheads="1"/>
            </p:cNvSpPr>
            <p:nvPr/>
          </p:nvSpPr>
          <p:spPr bwMode="auto">
            <a:xfrm>
              <a:off x="4215" y="1357"/>
              <a:ext cx="600" cy="51"/>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768" name="Rectangle 920"/>
            <p:cNvSpPr>
              <a:spLocks noChangeArrowheads="1"/>
            </p:cNvSpPr>
            <p:nvPr/>
          </p:nvSpPr>
          <p:spPr bwMode="auto">
            <a:xfrm>
              <a:off x="4226" y="1652"/>
              <a:ext cx="600" cy="51"/>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nvGrpSpPr>
            <p:cNvPr id="79942" name="Group 921"/>
            <p:cNvGrpSpPr>
              <a:grpSpLocks/>
            </p:cNvGrpSpPr>
            <p:nvPr/>
          </p:nvGrpSpPr>
          <p:grpSpPr bwMode="auto">
            <a:xfrm>
              <a:off x="4735" y="1627"/>
              <a:ext cx="582" cy="151"/>
              <a:chOff x="614" y="2568"/>
              <a:chExt cx="725" cy="139"/>
            </a:xfrm>
          </p:grpSpPr>
          <p:sp>
            <p:nvSpPr>
              <p:cNvPr id="72785" name="AutoShape 922"/>
              <p:cNvSpPr>
                <a:spLocks noChangeArrowheads="1"/>
              </p:cNvSpPr>
              <p:nvPr/>
            </p:nvSpPr>
            <p:spPr bwMode="auto">
              <a:xfrm>
                <a:off x="620" y="2610"/>
                <a:ext cx="721" cy="9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786" name="AutoShape 923"/>
              <p:cNvSpPr>
                <a:spLocks noChangeArrowheads="1"/>
              </p:cNvSpPr>
              <p:nvPr/>
            </p:nvSpPr>
            <p:spPr bwMode="auto">
              <a:xfrm>
                <a:off x="634" y="2620"/>
                <a:ext cx="694" cy="6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sp>
          <p:nvSpPr>
            <p:cNvPr id="79943" name="Freeform 924"/>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9944" name="Group 925"/>
            <p:cNvGrpSpPr>
              <a:grpSpLocks/>
            </p:cNvGrpSpPr>
            <p:nvPr/>
          </p:nvGrpSpPr>
          <p:grpSpPr bwMode="auto">
            <a:xfrm>
              <a:off x="4739" y="1327"/>
              <a:ext cx="582" cy="139"/>
              <a:chOff x="614" y="2568"/>
              <a:chExt cx="725" cy="139"/>
            </a:xfrm>
          </p:grpSpPr>
          <p:sp>
            <p:nvSpPr>
              <p:cNvPr id="72783" name="AutoShape 926"/>
              <p:cNvSpPr>
                <a:spLocks noChangeArrowheads="1"/>
              </p:cNvSpPr>
              <p:nvPr/>
            </p:nvSpPr>
            <p:spPr bwMode="auto">
              <a:xfrm>
                <a:off x="615" y="2567"/>
                <a:ext cx="667" cy="18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784" name="AutoShape 927"/>
              <p:cNvSpPr>
                <a:spLocks noChangeArrowheads="1"/>
              </p:cNvSpPr>
              <p:nvPr/>
            </p:nvSpPr>
            <p:spPr bwMode="auto">
              <a:xfrm>
                <a:off x="629" y="2588"/>
                <a:ext cx="641" cy="14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sp>
          <p:nvSpPr>
            <p:cNvPr id="72772" name="Rectangle 928"/>
            <p:cNvSpPr>
              <a:spLocks noChangeArrowheads="1"/>
            </p:cNvSpPr>
            <p:nvPr/>
          </p:nvSpPr>
          <p:spPr bwMode="auto">
            <a:xfrm>
              <a:off x="5254" y="429"/>
              <a:ext cx="64" cy="2294"/>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9946" name="Freeform 929"/>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947" name="Freeform 930"/>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775" name="Oval 931"/>
            <p:cNvSpPr>
              <a:spLocks noChangeArrowheads="1"/>
            </p:cNvSpPr>
            <p:nvPr/>
          </p:nvSpPr>
          <p:spPr bwMode="auto">
            <a:xfrm>
              <a:off x="5522" y="2611"/>
              <a:ext cx="43" cy="92"/>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9949" name="Freeform 932"/>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777" name="AutoShape 933"/>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778" name="AutoShape 934"/>
            <p:cNvSpPr>
              <a:spLocks noChangeArrowheads="1"/>
            </p:cNvSpPr>
            <p:nvPr/>
          </p:nvSpPr>
          <p:spPr bwMode="auto">
            <a:xfrm>
              <a:off x="4204" y="2713"/>
              <a:ext cx="1071"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779" name="Oval 935"/>
            <p:cNvSpPr>
              <a:spLocks noChangeArrowheads="1"/>
            </p:cNvSpPr>
            <p:nvPr/>
          </p:nvSpPr>
          <p:spPr bwMode="auto">
            <a:xfrm>
              <a:off x="4311" y="2387"/>
              <a:ext cx="150"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780" name="Oval 936"/>
            <p:cNvSpPr>
              <a:spLocks noChangeArrowheads="1"/>
            </p:cNvSpPr>
            <p:nvPr/>
          </p:nvSpPr>
          <p:spPr bwMode="auto">
            <a:xfrm>
              <a:off x="4483" y="2387"/>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defRPr/>
              </a:pPr>
              <a:endParaRPr lang="en-US" dirty="0">
                <a:solidFill>
                  <a:srgbClr val="FF0000"/>
                </a:solidFill>
                <a:latin typeface="Arial" charset="0"/>
                <a:ea typeface="MS PGothic" pitchFamily="34" charset="-128"/>
                <a:cs typeface="Arial" charset="0"/>
              </a:endParaRPr>
            </a:p>
          </p:txBody>
        </p:sp>
        <p:sp>
          <p:nvSpPr>
            <p:cNvPr id="72781" name="Oval 937"/>
            <p:cNvSpPr>
              <a:spLocks noChangeArrowheads="1"/>
            </p:cNvSpPr>
            <p:nvPr/>
          </p:nvSpPr>
          <p:spPr bwMode="auto">
            <a:xfrm>
              <a:off x="4665" y="2376"/>
              <a:ext cx="150"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2782" name="Rectangle 938"/>
            <p:cNvSpPr>
              <a:spLocks noChangeArrowheads="1"/>
            </p:cNvSpPr>
            <p:nvPr/>
          </p:nvSpPr>
          <p:spPr bwMode="auto">
            <a:xfrm>
              <a:off x="5061" y="1836"/>
              <a:ext cx="86"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grpSp>
      <p:sp>
        <p:nvSpPr>
          <p:cNvPr id="72709" name="Rectangle 2"/>
          <p:cNvSpPr>
            <a:spLocks noGrp="1" noChangeArrowheads="1"/>
          </p:cNvSpPr>
          <p:nvPr>
            <p:ph type="title"/>
          </p:nvPr>
        </p:nvSpPr>
        <p:spPr>
          <a:xfrm>
            <a:off x="119063" y="11636"/>
            <a:ext cx="7772400" cy="1143000"/>
          </a:xfrm>
        </p:spPr>
        <p:txBody>
          <a:bodyPr/>
          <a:lstStyle/>
          <a:p>
            <a:pPr>
              <a:defRPr/>
            </a:pPr>
            <a:r>
              <a:rPr lang="en-US" sz="3600" dirty="0">
                <a:cs typeface="+mj-cs"/>
              </a:rPr>
              <a:t>VLANs: </a:t>
            </a:r>
            <a:r>
              <a:rPr lang="en-US" sz="3600" dirty="0" smtClean="0">
                <a:cs typeface="+mj-cs"/>
              </a:rPr>
              <a:t>Motivation</a:t>
            </a:r>
            <a:endParaRPr lang="en-US" sz="3600" dirty="0">
              <a:cs typeface="+mj-cs"/>
            </a:endParaRPr>
          </a:p>
        </p:txBody>
      </p:sp>
      <p:sp>
        <p:nvSpPr>
          <p:cNvPr id="72710" name="Rectangle 3"/>
          <p:cNvSpPr>
            <a:spLocks noGrp="1" noChangeArrowheads="1"/>
          </p:cNvSpPr>
          <p:nvPr>
            <p:ph type="body" idx="1"/>
          </p:nvPr>
        </p:nvSpPr>
        <p:spPr>
          <a:xfrm>
            <a:off x="5005388" y="1194324"/>
            <a:ext cx="3911600" cy="3895725"/>
          </a:xfrm>
        </p:spPr>
        <p:txBody>
          <a:bodyPr/>
          <a:lstStyle/>
          <a:p>
            <a:pPr>
              <a:buFont typeface="Wingdings" charset="0"/>
              <a:buNone/>
              <a:defRPr/>
            </a:pPr>
            <a:r>
              <a:rPr lang="en-US" i="1" dirty="0" smtClean="0">
                <a:solidFill>
                  <a:srgbClr val="000099"/>
                </a:solidFill>
                <a:cs typeface="+mn-cs"/>
              </a:rPr>
              <a:t>consider</a:t>
            </a:r>
            <a:r>
              <a:rPr lang="en-US" i="1" dirty="0" smtClean="0">
                <a:cs typeface="+mn-cs"/>
              </a:rPr>
              <a:t>:</a:t>
            </a:r>
            <a:endParaRPr lang="en-US" i="1" dirty="0">
              <a:cs typeface="+mn-cs"/>
            </a:endParaRPr>
          </a:p>
          <a:p>
            <a:pPr marL="231775" indent="-231775">
              <a:defRPr/>
            </a:pPr>
            <a:r>
              <a:rPr lang="en-US" sz="2400" dirty="0">
                <a:cs typeface="+mn-cs"/>
              </a:rPr>
              <a:t>CS user moves office to EE, but wants connect to CS switch?</a:t>
            </a:r>
          </a:p>
          <a:p>
            <a:pPr marL="231775" indent="-231775">
              <a:defRPr/>
            </a:pPr>
            <a:r>
              <a:rPr lang="en-US" sz="2400" dirty="0">
                <a:cs typeface="+mn-cs"/>
              </a:rPr>
              <a:t>single broadcast domain:</a:t>
            </a:r>
          </a:p>
          <a:p>
            <a:pPr marL="681038" lvl="1" indent="-223838">
              <a:defRPr/>
            </a:pPr>
            <a:r>
              <a:rPr lang="en-US" dirty="0"/>
              <a:t>all layer-2 broadcast traffic (ARP, </a:t>
            </a:r>
            <a:r>
              <a:rPr lang="en-US" dirty="0" smtClean="0"/>
              <a:t>DHCP, unknown location of destination MAC address) must cross </a:t>
            </a:r>
            <a:r>
              <a:rPr lang="en-US" dirty="0"/>
              <a:t>entire LAN </a:t>
            </a:r>
            <a:endParaRPr lang="en-US" dirty="0" smtClean="0"/>
          </a:p>
          <a:p>
            <a:pPr marL="681038" lvl="1" indent="-223838">
              <a:defRPr/>
            </a:pPr>
            <a:r>
              <a:rPr lang="en-US" dirty="0" smtClean="0"/>
              <a:t>security</a:t>
            </a:r>
            <a:r>
              <a:rPr lang="en-US" dirty="0"/>
              <a:t>/privacy, efficiency </a:t>
            </a:r>
            <a:r>
              <a:rPr lang="en-US" dirty="0" smtClean="0"/>
              <a:t>issues</a:t>
            </a:r>
            <a:endParaRPr lang="en-US" dirty="0"/>
          </a:p>
          <a:p>
            <a:pPr>
              <a:defRPr/>
            </a:pPr>
            <a:endParaRPr lang="en-US" sz="2400" dirty="0">
              <a:cs typeface="+mn-cs"/>
            </a:endParaRPr>
          </a:p>
        </p:txBody>
      </p:sp>
      <p:sp>
        <p:nvSpPr>
          <p:cNvPr id="72711" name="Text Box 86"/>
          <p:cNvSpPr txBox="1">
            <a:spLocks noChangeArrowheads="1"/>
          </p:cNvSpPr>
          <p:nvPr/>
        </p:nvSpPr>
        <p:spPr bwMode="auto">
          <a:xfrm>
            <a:off x="346075" y="3976688"/>
            <a:ext cx="10191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solidFill>
                  <a:srgbClr val="000000"/>
                </a:solidFill>
                <a:latin typeface="Arial" charset="0"/>
                <a:cs typeface="Arial" charset="0"/>
              </a:rPr>
              <a:t>Computer </a:t>
            </a:r>
          </a:p>
          <a:p>
            <a:pPr>
              <a:defRPr/>
            </a:pPr>
            <a:r>
              <a:rPr lang="en-US" sz="1400" i="0" dirty="0" smtClean="0">
                <a:solidFill>
                  <a:srgbClr val="000000"/>
                </a:solidFill>
                <a:latin typeface="Arial" charset="0"/>
                <a:cs typeface="Arial" charset="0"/>
              </a:rPr>
              <a:t>Science</a:t>
            </a:r>
            <a:endParaRPr lang="en-US" dirty="0" smtClean="0">
              <a:solidFill>
                <a:srgbClr val="000000"/>
              </a:solidFill>
              <a:latin typeface="Arial" charset="0"/>
              <a:cs typeface="Arial" charset="0"/>
            </a:endParaRPr>
          </a:p>
        </p:txBody>
      </p:sp>
      <p:sp>
        <p:nvSpPr>
          <p:cNvPr id="72712" name="Text Box 87"/>
          <p:cNvSpPr txBox="1">
            <a:spLocks noChangeArrowheads="1"/>
          </p:cNvSpPr>
          <p:nvPr/>
        </p:nvSpPr>
        <p:spPr bwMode="auto">
          <a:xfrm>
            <a:off x="2009775" y="4227513"/>
            <a:ext cx="1141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solidFill>
                  <a:srgbClr val="000000"/>
                </a:solidFill>
                <a:latin typeface="Arial" charset="0"/>
                <a:cs typeface="Arial" charset="0"/>
              </a:rPr>
              <a:t>Electrical</a:t>
            </a:r>
          </a:p>
          <a:p>
            <a:pPr>
              <a:defRPr/>
            </a:pPr>
            <a:r>
              <a:rPr lang="en-US" sz="1400" i="0" dirty="0" smtClean="0">
                <a:solidFill>
                  <a:srgbClr val="000000"/>
                </a:solidFill>
                <a:latin typeface="Arial" charset="0"/>
                <a:cs typeface="Arial" charset="0"/>
              </a:rPr>
              <a:t>Engineering</a:t>
            </a:r>
            <a:endParaRPr lang="en-US" dirty="0" smtClean="0">
              <a:solidFill>
                <a:srgbClr val="000000"/>
              </a:solidFill>
              <a:latin typeface="Arial" charset="0"/>
              <a:cs typeface="Arial" charset="0"/>
            </a:endParaRPr>
          </a:p>
        </p:txBody>
      </p:sp>
      <p:sp>
        <p:nvSpPr>
          <p:cNvPr id="72713" name="Text Box 88"/>
          <p:cNvSpPr txBox="1">
            <a:spLocks noChangeArrowheads="1"/>
          </p:cNvSpPr>
          <p:nvPr/>
        </p:nvSpPr>
        <p:spPr bwMode="auto">
          <a:xfrm>
            <a:off x="3500438" y="4068763"/>
            <a:ext cx="1139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solidFill>
                  <a:srgbClr val="000000"/>
                </a:solidFill>
                <a:latin typeface="Arial" charset="0"/>
                <a:cs typeface="Arial" charset="0"/>
              </a:rPr>
              <a:t>Computer</a:t>
            </a:r>
          </a:p>
          <a:p>
            <a:pPr>
              <a:defRPr/>
            </a:pPr>
            <a:r>
              <a:rPr lang="en-US" sz="1400" i="0" dirty="0" smtClean="0">
                <a:solidFill>
                  <a:srgbClr val="000000"/>
                </a:solidFill>
                <a:latin typeface="Arial" charset="0"/>
                <a:cs typeface="Arial" charset="0"/>
              </a:rPr>
              <a:t>Engineering</a:t>
            </a:r>
            <a:endParaRPr lang="en-US" dirty="0" smtClean="0">
              <a:solidFill>
                <a:srgbClr val="000000"/>
              </a:solidFill>
              <a:latin typeface="Arial" charset="0"/>
              <a:cs typeface="Arial" charset="0"/>
            </a:endParaRPr>
          </a:p>
        </p:txBody>
      </p:sp>
      <p:grpSp>
        <p:nvGrpSpPr>
          <p:cNvPr id="79920" name="Group 347"/>
          <p:cNvGrpSpPr>
            <a:grpSpLocks/>
          </p:cNvGrpSpPr>
          <p:nvPr/>
        </p:nvGrpSpPr>
        <p:grpSpPr bwMode="auto">
          <a:xfrm>
            <a:off x="1620838" y="1816100"/>
            <a:ext cx="517525" cy="300038"/>
            <a:chOff x="1871277" y="1576300"/>
            <a:chExt cx="1128371" cy="437861"/>
          </a:xfrm>
        </p:grpSpPr>
        <p:sp>
          <p:nvSpPr>
            <p:cNvPr id="155" name="Oval 154"/>
            <p:cNvSpPr>
              <a:spLocks noChangeArrowheads="1"/>
            </p:cNvSpPr>
            <p:nvPr/>
          </p:nvSpPr>
          <p:spPr bwMode="auto">
            <a:xfrm flipV="1">
              <a:off x="1874737" y="1694454"/>
              <a:ext cx="1124911" cy="31970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6" name="Rectangle 155"/>
            <p:cNvSpPr/>
            <p:nvPr/>
          </p:nvSpPr>
          <p:spPr bwMode="auto">
            <a:xfrm>
              <a:off x="1871277" y="1738470"/>
              <a:ext cx="1128371" cy="1181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7" name="Oval 156"/>
            <p:cNvSpPr>
              <a:spLocks noChangeArrowheads="1"/>
            </p:cNvSpPr>
            <p:nvPr/>
          </p:nvSpPr>
          <p:spPr bwMode="auto">
            <a:xfrm flipV="1">
              <a:off x="1871277" y="1576300"/>
              <a:ext cx="1124909" cy="319707"/>
            </a:xfrm>
            <a:prstGeom prst="ellipse">
              <a:avLst/>
            </a:prstGeom>
            <a:solidFill>
              <a:srgbClr val="BFBFBF"/>
            </a:solidFill>
            <a:ln w="6350">
              <a:solidFill>
                <a:schemeClr val="tx1"/>
              </a:solidFill>
              <a:round/>
              <a:headEnd/>
              <a:tailEnd/>
            </a:ln>
            <a:effectLst>
              <a:outerShdw blurRad="40000" dist="23000" dir="5400000" rotWithShape="0">
                <a:srgbClr val="000000">
                  <a:alpha val="34998"/>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8" name="Freeform 157"/>
            <p:cNvSpPr/>
            <p:nvPr/>
          </p:nvSpPr>
          <p:spPr bwMode="auto">
            <a:xfrm>
              <a:off x="2158561" y="1673602"/>
              <a:ext cx="550342" cy="15985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9" name="Freeform 158"/>
            <p:cNvSpPr>
              <a:spLocks/>
            </p:cNvSpPr>
            <p:nvPr/>
          </p:nvSpPr>
          <p:spPr bwMode="auto">
            <a:xfrm>
              <a:off x="2103180" y="1634219"/>
              <a:ext cx="661102" cy="111203"/>
            </a:xfrm>
            <a:custGeom>
              <a:avLst/>
              <a:gdLst>
                <a:gd name="T0" fmla="*/ 0 w 3723451"/>
                <a:gd name="T1" fmla="*/ 1 h 932950"/>
                <a:gd name="T2" fmla="*/ 21 w 3723451"/>
                <a:gd name="T3" fmla="*/ 0 h 932950"/>
                <a:gd name="T4" fmla="*/ 58 w 3723451"/>
                <a:gd name="T5" fmla="*/ 2 h 932950"/>
                <a:gd name="T6" fmla="*/ 94 w 3723451"/>
                <a:gd name="T7" fmla="*/ 0 h 932950"/>
                <a:gd name="T8" fmla="*/ 117 w 3723451"/>
                <a:gd name="T9" fmla="*/ 1 h 932950"/>
                <a:gd name="T10" fmla="*/ 100 w 3723451"/>
                <a:gd name="T11" fmla="*/ 1 h 932950"/>
                <a:gd name="T12" fmla="*/ 94 w 3723451"/>
                <a:gd name="T13" fmla="*/ 1 h 932950"/>
                <a:gd name="T14" fmla="*/ 59 w 3723451"/>
                <a:gd name="T15" fmla="*/ 3 h 932950"/>
                <a:gd name="T16" fmla="*/ 22 w 3723451"/>
                <a:gd name="T17" fmla="*/ 1 h 932950"/>
                <a:gd name="T18" fmla="*/ 16 w 3723451"/>
                <a:gd name="T19" fmla="*/ 1 h 932950"/>
                <a:gd name="T20" fmla="*/ 0 w 3723451"/>
                <a:gd name="T21" fmla="*/ 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60" name="Freeform 159"/>
            <p:cNvSpPr>
              <a:spLocks/>
            </p:cNvSpPr>
            <p:nvPr/>
          </p:nvSpPr>
          <p:spPr bwMode="auto">
            <a:xfrm>
              <a:off x="2535839" y="1726888"/>
              <a:ext cx="245748" cy="97302"/>
            </a:xfrm>
            <a:custGeom>
              <a:avLst/>
              <a:gdLst>
                <a:gd name="T0" fmla="*/ 0 w 1366596"/>
                <a:gd name="T1" fmla="*/ 0 h 809868"/>
                <a:gd name="T2" fmla="*/ 46 w 1366596"/>
                <a:gd name="T3" fmla="*/ 2 h 809868"/>
                <a:gd name="T4" fmla="*/ 29 w 1366596"/>
                <a:gd name="T5" fmla="*/ 2 h 809868"/>
                <a:gd name="T6" fmla="*/ 0 w 1366596"/>
                <a:gd name="T7" fmla="*/ 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61" name="Freeform 160"/>
            <p:cNvSpPr>
              <a:spLocks/>
            </p:cNvSpPr>
            <p:nvPr/>
          </p:nvSpPr>
          <p:spPr bwMode="auto">
            <a:xfrm>
              <a:off x="2089335" y="1729204"/>
              <a:ext cx="242288" cy="97302"/>
            </a:xfrm>
            <a:custGeom>
              <a:avLst/>
              <a:gdLst>
                <a:gd name="T0" fmla="*/ 45 w 1348191"/>
                <a:gd name="T1" fmla="*/ 0 h 791462"/>
                <a:gd name="T2" fmla="*/ 45 w 1348191"/>
                <a:gd name="T3" fmla="*/ 1 h 791462"/>
                <a:gd name="T4" fmla="*/ 16 w 1348191"/>
                <a:gd name="T5" fmla="*/ 3 h 791462"/>
                <a:gd name="T6" fmla="*/ 0 w 1348191"/>
                <a:gd name="T7" fmla="*/ 2 h 791462"/>
                <a:gd name="T8" fmla="*/ 4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62" name="Straight Connector 161"/>
            <p:cNvCxnSpPr>
              <a:cxnSpLocks noChangeShapeType="1"/>
              <a:endCxn id="157" idx="2"/>
            </p:cNvCxnSpPr>
            <p:nvPr/>
          </p:nvCxnSpPr>
          <p:spPr bwMode="auto">
            <a:xfrm flipH="1" flipV="1">
              <a:off x="1871277" y="1736154"/>
              <a:ext cx="3460" cy="12510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63" name="Straight Connector 162"/>
            <p:cNvCxnSpPr>
              <a:cxnSpLocks noChangeShapeType="1"/>
            </p:cNvCxnSpPr>
            <p:nvPr/>
          </p:nvCxnSpPr>
          <p:spPr bwMode="auto">
            <a:xfrm flipH="1" flipV="1">
              <a:off x="2996186" y="1733837"/>
              <a:ext cx="3462" cy="125103"/>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5" name="灯片编号占位符 4"/>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75DFF23B-2A31-1146-90BD-4833183450D2}" type="slidenum">
              <a:rPr lang="en-US" altLang="en-US" sz="1200" smtClean="0">
                <a:latin typeface="Comic Sans MS" charset="0"/>
              </a:rPr>
              <a:pPr>
                <a:defRPr/>
              </a:pPr>
              <a:t>83</a:t>
            </a:fld>
            <a:endParaRPr lang="en-US" altLang="en-US" sz="1200" smtClean="0">
              <a:latin typeface="Comic Sans MS" charset="0"/>
            </a:endParaRPr>
          </a:p>
        </p:txBody>
      </p:sp>
      <p:sp>
        <p:nvSpPr>
          <p:cNvPr id="151"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17130184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13"/>
          <p:cNvSpPr>
            <a:spLocks noChangeArrowheads="1"/>
          </p:cNvSpPr>
          <p:nvPr/>
        </p:nvSpPr>
        <p:spPr bwMode="auto">
          <a:xfrm>
            <a:off x="7543800" y="2011363"/>
            <a:ext cx="279400" cy="2286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73736" name="Rectangle 212"/>
          <p:cNvSpPr>
            <a:spLocks noChangeArrowheads="1"/>
          </p:cNvSpPr>
          <p:nvPr/>
        </p:nvSpPr>
        <p:spPr bwMode="auto">
          <a:xfrm>
            <a:off x="5470525" y="1795463"/>
            <a:ext cx="273050" cy="19685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73737" name="Rectangle 2"/>
          <p:cNvSpPr>
            <a:spLocks noGrp="1" noChangeArrowheads="1"/>
          </p:cNvSpPr>
          <p:nvPr>
            <p:ph type="title"/>
          </p:nvPr>
        </p:nvSpPr>
        <p:spPr>
          <a:xfrm>
            <a:off x="-2667000" y="76200"/>
            <a:ext cx="7772400" cy="1143000"/>
          </a:xfrm>
        </p:spPr>
        <p:txBody>
          <a:bodyPr/>
          <a:lstStyle/>
          <a:p>
            <a:pPr>
              <a:defRPr/>
            </a:pPr>
            <a:r>
              <a:rPr lang="en-US" sz="3600" dirty="0">
                <a:cs typeface="+mj-cs"/>
              </a:rPr>
              <a:t>VLANs</a:t>
            </a:r>
          </a:p>
        </p:txBody>
      </p:sp>
      <p:sp>
        <p:nvSpPr>
          <p:cNvPr id="73738" name="Rectangle 3"/>
          <p:cNvSpPr>
            <a:spLocks noGrp="1" noChangeArrowheads="1"/>
          </p:cNvSpPr>
          <p:nvPr>
            <p:ph type="body" idx="1"/>
          </p:nvPr>
        </p:nvSpPr>
        <p:spPr>
          <a:xfrm>
            <a:off x="4097338" y="355600"/>
            <a:ext cx="4926012" cy="1625600"/>
          </a:xfrm>
        </p:spPr>
        <p:txBody>
          <a:bodyPr/>
          <a:lstStyle/>
          <a:p>
            <a:pPr>
              <a:buFont typeface="Wingdings" charset="0"/>
              <a:buNone/>
              <a:defRPr/>
            </a:pPr>
            <a:r>
              <a:rPr lang="en-US" sz="2200" dirty="0" smtClean="0">
                <a:solidFill>
                  <a:srgbClr val="CC0000"/>
                </a:solidFill>
                <a:cs typeface="+mn-cs"/>
              </a:rPr>
              <a:t>port</a:t>
            </a:r>
            <a:r>
              <a:rPr lang="en-US" sz="2200" dirty="0">
                <a:solidFill>
                  <a:srgbClr val="CC0000"/>
                </a:solidFill>
                <a:cs typeface="+mn-cs"/>
              </a:rPr>
              <a:t>-based VLAN: </a:t>
            </a:r>
            <a:r>
              <a:rPr lang="en-US" sz="2200" dirty="0">
                <a:cs typeface="+mn-cs"/>
              </a:rPr>
              <a:t>switch ports grouped (by switch management software) so that </a:t>
            </a:r>
            <a:r>
              <a:rPr lang="en-US" sz="2200" i="1" dirty="0">
                <a:solidFill>
                  <a:srgbClr val="CC0000"/>
                </a:solidFill>
                <a:cs typeface="+mn-cs"/>
              </a:rPr>
              <a:t>single</a:t>
            </a:r>
            <a:r>
              <a:rPr lang="en-US" sz="2200" dirty="0">
                <a:solidFill>
                  <a:srgbClr val="CC0000"/>
                </a:solidFill>
                <a:cs typeface="+mn-cs"/>
              </a:rPr>
              <a:t> </a:t>
            </a:r>
            <a:r>
              <a:rPr lang="en-US" sz="2200" dirty="0">
                <a:cs typeface="+mn-cs"/>
              </a:rPr>
              <a:t>physical switch ……</a:t>
            </a:r>
          </a:p>
          <a:p>
            <a:pPr>
              <a:defRPr/>
            </a:pPr>
            <a:endParaRPr lang="en-US" sz="2200" dirty="0">
              <a:cs typeface="+mn-cs"/>
            </a:endParaRPr>
          </a:p>
        </p:txBody>
      </p:sp>
      <p:sp>
        <p:nvSpPr>
          <p:cNvPr id="73739" name="Text Box 85"/>
          <p:cNvSpPr txBox="1">
            <a:spLocks noChangeArrowheads="1"/>
          </p:cNvSpPr>
          <p:nvPr/>
        </p:nvSpPr>
        <p:spPr bwMode="auto">
          <a:xfrm>
            <a:off x="681038" y="2265363"/>
            <a:ext cx="2944812"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200" i="0" dirty="0" smtClean="0">
                <a:solidFill>
                  <a:srgbClr val="000000"/>
                </a:solidFill>
                <a:latin typeface="Arial" charset="0"/>
                <a:cs typeface="Arial" charset="0"/>
              </a:rPr>
              <a:t>switch(es) supporting VLAN capabilities can be configured to define multiple </a:t>
            </a:r>
            <a:r>
              <a:rPr lang="en-US" sz="2200" b="1" u="sng" dirty="0" smtClean="0">
                <a:solidFill>
                  <a:srgbClr val="CC0000"/>
                </a:solidFill>
                <a:latin typeface="Arial" charset="0"/>
                <a:cs typeface="Arial" charset="0"/>
              </a:rPr>
              <a:t>virtual</a:t>
            </a:r>
            <a:r>
              <a:rPr lang="en-US" sz="2200" i="0" dirty="0" smtClean="0">
                <a:solidFill>
                  <a:srgbClr val="FF0000"/>
                </a:solidFill>
                <a:latin typeface="Arial" charset="0"/>
                <a:cs typeface="Arial" charset="0"/>
              </a:rPr>
              <a:t> </a:t>
            </a:r>
            <a:r>
              <a:rPr lang="en-US" sz="2200" i="0" dirty="0" smtClean="0">
                <a:solidFill>
                  <a:srgbClr val="000000"/>
                </a:solidFill>
                <a:latin typeface="Arial" charset="0"/>
                <a:cs typeface="Arial" charset="0"/>
              </a:rPr>
              <a:t>LANS over single physical LAN infrastructure.</a:t>
            </a:r>
          </a:p>
        </p:txBody>
      </p:sp>
      <p:sp>
        <p:nvSpPr>
          <p:cNvPr id="73740" name="Rectangle 86"/>
          <p:cNvSpPr>
            <a:spLocks noChangeArrowheads="1"/>
          </p:cNvSpPr>
          <p:nvPr/>
        </p:nvSpPr>
        <p:spPr bwMode="auto">
          <a:xfrm>
            <a:off x="482600" y="1919288"/>
            <a:ext cx="3216275" cy="28130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Arial" charset="0"/>
              <a:ea typeface="MS PGothic" pitchFamily="34" charset="-128"/>
              <a:cs typeface="Arial" charset="0"/>
            </a:endParaRPr>
          </a:p>
        </p:txBody>
      </p:sp>
      <p:sp>
        <p:nvSpPr>
          <p:cNvPr id="73741" name="Text Box 87"/>
          <p:cNvSpPr txBox="1">
            <a:spLocks noChangeArrowheads="1"/>
          </p:cNvSpPr>
          <p:nvPr/>
        </p:nvSpPr>
        <p:spPr bwMode="auto">
          <a:xfrm>
            <a:off x="642938" y="1543050"/>
            <a:ext cx="1836737" cy="7080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b="1" dirty="0" smtClean="0">
                <a:solidFill>
                  <a:srgbClr val="CC0000"/>
                </a:solidFill>
                <a:latin typeface="Arial" charset="0"/>
                <a:cs typeface="Arial" charset="0"/>
              </a:rPr>
              <a:t>Virtual Local </a:t>
            </a:r>
          </a:p>
          <a:p>
            <a:pPr>
              <a:defRPr/>
            </a:pPr>
            <a:r>
              <a:rPr lang="en-US" sz="2000" b="1" dirty="0" smtClean="0">
                <a:solidFill>
                  <a:srgbClr val="CC0000"/>
                </a:solidFill>
                <a:latin typeface="Arial" charset="0"/>
                <a:cs typeface="Arial" charset="0"/>
              </a:rPr>
              <a:t>Area Network</a:t>
            </a:r>
          </a:p>
        </p:txBody>
      </p:sp>
      <p:sp>
        <p:nvSpPr>
          <p:cNvPr id="80904" name="Rectangle 80"/>
          <p:cNvSpPr>
            <a:spLocks noChangeArrowheads="1"/>
          </p:cNvSpPr>
          <p:nvPr/>
        </p:nvSpPr>
        <p:spPr bwMode="auto">
          <a:xfrm>
            <a:off x="5462588" y="2005013"/>
            <a:ext cx="290512" cy="24288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05" name="Rectangle 77"/>
          <p:cNvSpPr>
            <a:spLocks noChangeArrowheads="1"/>
          </p:cNvSpPr>
          <p:nvPr/>
        </p:nvSpPr>
        <p:spPr bwMode="auto">
          <a:xfrm>
            <a:off x="7534275" y="1785938"/>
            <a:ext cx="290513"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06" name="Rectangle 76"/>
          <p:cNvSpPr>
            <a:spLocks noChangeArrowheads="1"/>
          </p:cNvSpPr>
          <p:nvPr/>
        </p:nvSpPr>
        <p:spPr bwMode="auto">
          <a:xfrm>
            <a:off x="6643688" y="1790700"/>
            <a:ext cx="890587"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07" name="Rectangle 75"/>
          <p:cNvSpPr>
            <a:spLocks noChangeArrowheads="1"/>
          </p:cNvSpPr>
          <p:nvPr/>
        </p:nvSpPr>
        <p:spPr bwMode="auto">
          <a:xfrm>
            <a:off x="5748338" y="1790700"/>
            <a:ext cx="900112" cy="4524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08" name="Rectangle 2"/>
          <p:cNvSpPr>
            <a:spLocks noChangeArrowheads="1"/>
          </p:cNvSpPr>
          <p:nvPr/>
        </p:nvSpPr>
        <p:spPr bwMode="auto">
          <a:xfrm>
            <a:off x="5462588" y="1782763"/>
            <a:ext cx="2370137" cy="468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09" name="Line 3"/>
          <p:cNvSpPr>
            <a:spLocks noChangeShapeType="1"/>
          </p:cNvSpPr>
          <p:nvPr/>
        </p:nvSpPr>
        <p:spPr bwMode="auto">
          <a:xfrm>
            <a:off x="5464175" y="1998663"/>
            <a:ext cx="235108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10" name="Text Box 6"/>
          <p:cNvSpPr txBox="1">
            <a:spLocks noChangeArrowheads="1"/>
          </p:cNvSpPr>
          <p:nvPr/>
        </p:nvSpPr>
        <p:spPr bwMode="auto">
          <a:xfrm>
            <a:off x="5380038" y="17414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1</a:t>
            </a:r>
          </a:p>
        </p:txBody>
      </p:sp>
      <p:sp>
        <p:nvSpPr>
          <p:cNvPr id="80911" name="Line 7"/>
          <p:cNvSpPr>
            <a:spLocks noChangeShapeType="1"/>
          </p:cNvSpPr>
          <p:nvPr/>
        </p:nvSpPr>
        <p:spPr bwMode="auto">
          <a:xfrm>
            <a:off x="6643688" y="17875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12" name="AutoShape 8"/>
          <p:cNvSpPr>
            <a:spLocks noChangeArrowheads="1"/>
          </p:cNvSpPr>
          <p:nvPr/>
        </p:nvSpPr>
        <p:spPr bwMode="auto">
          <a:xfrm>
            <a:off x="5434013" y="1524000"/>
            <a:ext cx="3176587" cy="261938"/>
          </a:xfrm>
          <a:prstGeom prst="parallelogram">
            <a:avLst>
              <a:gd name="adj" fmla="val 303181"/>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13" name="Freeform 9"/>
          <p:cNvSpPr>
            <a:spLocks/>
          </p:cNvSpPr>
          <p:nvPr/>
        </p:nvSpPr>
        <p:spPr bwMode="auto">
          <a:xfrm>
            <a:off x="7837488" y="1527175"/>
            <a:ext cx="763587" cy="720725"/>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914" name="Freeform 10"/>
          <p:cNvSpPr>
            <a:spLocks/>
          </p:cNvSpPr>
          <p:nvPr/>
        </p:nvSpPr>
        <p:spPr bwMode="auto">
          <a:xfrm>
            <a:off x="5835650" y="1571625"/>
            <a:ext cx="2228850" cy="150813"/>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915" name="Freeform 11"/>
          <p:cNvSpPr>
            <a:spLocks/>
          </p:cNvSpPr>
          <p:nvPr/>
        </p:nvSpPr>
        <p:spPr bwMode="auto">
          <a:xfrm>
            <a:off x="6308725" y="1571625"/>
            <a:ext cx="1420813" cy="166688"/>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916" name="Line 17"/>
          <p:cNvSpPr>
            <a:spLocks noChangeShapeType="1"/>
          </p:cNvSpPr>
          <p:nvPr/>
        </p:nvSpPr>
        <p:spPr bwMode="auto">
          <a:xfrm>
            <a:off x="7243763" y="17922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17" name="Line 18"/>
          <p:cNvSpPr>
            <a:spLocks noChangeShapeType="1"/>
          </p:cNvSpPr>
          <p:nvPr/>
        </p:nvSpPr>
        <p:spPr bwMode="auto">
          <a:xfrm>
            <a:off x="6043613" y="17875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18" name="Line 21"/>
          <p:cNvSpPr>
            <a:spLocks noChangeShapeType="1"/>
          </p:cNvSpPr>
          <p:nvPr/>
        </p:nvSpPr>
        <p:spPr bwMode="auto">
          <a:xfrm>
            <a:off x="5753100" y="17843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19" name="Line 22"/>
          <p:cNvSpPr>
            <a:spLocks noChangeShapeType="1"/>
          </p:cNvSpPr>
          <p:nvPr/>
        </p:nvSpPr>
        <p:spPr bwMode="auto">
          <a:xfrm>
            <a:off x="5462588" y="17970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20" name="Line 23"/>
          <p:cNvSpPr>
            <a:spLocks noChangeShapeType="1"/>
          </p:cNvSpPr>
          <p:nvPr/>
        </p:nvSpPr>
        <p:spPr bwMode="auto">
          <a:xfrm>
            <a:off x="6324600" y="17922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21" name="Line 24"/>
          <p:cNvSpPr>
            <a:spLocks noChangeShapeType="1"/>
          </p:cNvSpPr>
          <p:nvPr/>
        </p:nvSpPr>
        <p:spPr bwMode="auto">
          <a:xfrm>
            <a:off x="6948488" y="17875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22" name="Line 25"/>
          <p:cNvSpPr>
            <a:spLocks noChangeShapeType="1"/>
          </p:cNvSpPr>
          <p:nvPr/>
        </p:nvSpPr>
        <p:spPr bwMode="auto">
          <a:xfrm>
            <a:off x="7539038" y="17827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23" name="Text Box 26"/>
          <p:cNvSpPr txBox="1">
            <a:spLocks noChangeArrowheads="1"/>
          </p:cNvSpPr>
          <p:nvPr/>
        </p:nvSpPr>
        <p:spPr bwMode="auto">
          <a:xfrm>
            <a:off x="6261100" y="195103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8</a:t>
            </a:r>
          </a:p>
        </p:txBody>
      </p:sp>
      <p:sp>
        <p:nvSpPr>
          <p:cNvPr id="80924" name="Text Box 27"/>
          <p:cNvSpPr txBox="1">
            <a:spLocks noChangeArrowheads="1"/>
          </p:cNvSpPr>
          <p:nvPr/>
        </p:nvSpPr>
        <p:spPr bwMode="auto">
          <a:xfrm>
            <a:off x="6580188" y="1736725"/>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9</a:t>
            </a:r>
          </a:p>
        </p:txBody>
      </p:sp>
      <p:sp>
        <p:nvSpPr>
          <p:cNvPr id="80925" name="Text Box 28"/>
          <p:cNvSpPr txBox="1">
            <a:spLocks noChangeArrowheads="1"/>
          </p:cNvSpPr>
          <p:nvPr/>
        </p:nvSpPr>
        <p:spPr bwMode="auto">
          <a:xfrm>
            <a:off x="7456488" y="1955800"/>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16</a:t>
            </a:r>
          </a:p>
        </p:txBody>
      </p:sp>
      <p:sp>
        <p:nvSpPr>
          <p:cNvPr id="80926" name="Text Box 29"/>
          <p:cNvSpPr txBox="1">
            <a:spLocks noChangeArrowheads="1"/>
          </p:cNvSpPr>
          <p:nvPr/>
        </p:nvSpPr>
        <p:spPr bwMode="auto">
          <a:xfrm>
            <a:off x="6561138" y="1955800"/>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10</a:t>
            </a:r>
          </a:p>
        </p:txBody>
      </p:sp>
      <p:sp>
        <p:nvSpPr>
          <p:cNvPr id="80927" name="Text Box 30"/>
          <p:cNvSpPr txBox="1">
            <a:spLocks noChangeArrowheads="1"/>
          </p:cNvSpPr>
          <p:nvPr/>
        </p:nvSpPr>
        <p:spPr bwMode="auto">
          <a:xfrm>
            <a:off x="5389563" y="194151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2</a:t>
            </a:r>
          </a:p>
        </p:txBody>
      </p:sp>
      <p:sp>
        <p:nvSpPr>
          <p:cNvPr id="80928" name="Text Box 57"/>
          <p:cNvSpPr txBox="1">
            <a:spLocks noChangeArrowheads="1"/>
          </p:cNvSpPr>
          <p:nvPr/>
        </p:nvSpPr>
        <p:spPr bwMode="auto">
          <a:xfrm>
            <a:off x="6256338" y="1736725"/>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7</a:t>
            </a:r>
          </a:p>
        </p:txBody>
      </p:sp>
      <p:sp>
        <p:nvSpPr>
          <p:cNvPr id="80929" name="Line 61"/>
          <p:cNvSpPr>
            <a:spLocks noChangeShapeType="1"/>
          </p:cNvSpPr>
          <p:nvPr/>
        </p:nvSpPr>
        <p:spPr bwMode="auto">
          <a:xfrm flipH="1">
            <a:off x="4702175" y="2117725"/>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30" name="Line 62"/>
          <p:cNvSpPr>
            <a:spLocks noChangeShapeType="1"/>
          </p:cNvSpPr>
          <p:nvPr/>
        </p:nvSpPr>
        <p:spPr bwMode="auto">
          <a:xfrm flipH="1">
            <a:off x="5087938" y="2117725"/>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31" name="Line 63"/>
          <p:cNvSpPr>
            <a:spLocks noChangeShapeType="1"/>
          </p:cNvSpPr>
          <p:nvPr/>
        </p:nvSpPr>
        <p:spPr bwMode="auto">
          <a:xfrm flipH="1">
            <a:off x="5807075" y="2133600"/>
            <a:ext cx="709613"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32" name="Text Box 64"/>
          <p:cNvSpPr txBox="1">
            <a:spLocks noChangeArrowheads="1"/>
          </p:cNvSpPr>
          <p:nvPr/>
        </p:nvSpPr>
        <p:spPr bwMode="auto">
          <a:xfrm>
            <a:off x="7527925" y="24955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800">
                <a:solidFill>
                  <a:srgbClr val="000000"/>
                </a:solidFill>
                <a:latin typeface="Arial" charset="0"/>
              </a:rPr>
              <a:t>…</a:t>
            </a:r>
          </a:p>
        </p:txBody>
      </p:sp>
      <p:sp>
        <p:nvSpPr>
          <p:cNvPr id="80933" name="Line 69"/>
          <p:cNvSpPr>
            <a:spLocks noChangeShapeType="1"/>
          </p:cNvSpPr>
          <p:nvPr/>
        </p:nvSpPr>
        <p:spPr bwMode="auto">
          <a:xfrm>
            <a:off x="6815138" y="2120900"/>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34" name="Line 70"/>
          <p:cNvSpPr>
            <a:spLocks noChangeShapeType="1"/>
          </p:cNvSpPr>
          <p:nvPr/>
        </p:nvSpPr>
        <p:spPr bwMode="auto">
          <a:xfrm>
            <a:off x="6805613" y="1919288"/>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35" name="Line 71"/>
          <p:cNvSpPr>
            <a:spLocks noChangeShapeType="1"/>
          </p:cNvSpPr>
          <p:nvPr/>
        </p:nvSpPr>
        <p:spPr bwMode="auto">
          <a:xfrm>
            <a:off x="7661275" y="1863725"/>
            <a:ext cx="514350" cy="484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36" name="Text Box 72"/>
          <p:cNvSpPr txBox="1">
            <a:spLocks noChangeArrowheads="1"/>
          </p:cNvSpPr>
          <p:nvPr/>
        </p:nvSpPr>
        <p:spPr bwMode="auto">
          <a:xfrm>
            <a:off x="4692650" y="2984500"/>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eaLnBrk="1" hangingPunct="1">
              <a:spcBef>
                <a:spcPct val="0"/>
              </a:spcBef>
              <a:buFontTx/>
              <a:buNone/>
            </a:pPr>
            <a:r>
              <a:rPr lang="en-US" altLang="en-US" sz="1200">
                <a:solidFill>
                  <a:srgbClr val="000000"/>
                </a:solidFill>
                <a:latin typeface="Arial" charset="0"/>
              </a:rPr>
              <a:t>Electrical Engineering</a:t>
            </a:r>
          </a:p>
          <a:p>
            <a:pPr algn="ctr" eaLnBrk="1" hangingPunct="1">
              <a:spcBef>
                <a:spcPct val="0"/>
              </a:spcBef>
              <a:buFontTx/>
              <a:buNone/>
            </a:pPr>
            <a:r>
              <a:rPr lang="en-US" altLang="en-US" sz="1200">
                <a:solidFill>
                  <a:srgbClr val="000000"/>
                </a:solidFill>
                <a:latin typeface="Arial" charset="0"/>
              </a:rPr>
              <a:t>(VLAN ports 1-8)</a:t>
            </a:r>
          </a:p>
        </p:txBody>
      </p:sp>
      <p:sp>
        <p:nvSpPr>
          <p:cNvPr id="80937" name="Text Box 73"/>
          <p:cNvSpPr txBox="1">
            <a:spLocks noChangeArrowheads="1"/>
          </p:cNvSpPr>
          <p:nvPr/>
        </p:nvSpPr>
        <p:spPr bwMode="auto">
          <a:xfrm>
            <a:off x="6854825" y="2971800"/>
            <a:ext cx="1433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eaLnBrk="1" hangingPunct="1">
              <a:spcBef>
                <a:spcPct val="0"/>
              </a:spcBef>
              <a:buFontTx/>
              <a:buNone/>
            </a:pPr>
            <a:r>
              <a:rPr lang="en-US" altLang="en-US" sz="1200">
                <a:solidFill>
                  <a:srgbClr val="000000"/>
                </a:solidFill>
                <a:latin typeface="Arial" charset="0"/>
              </a:rPr>
              <a:t>Computer Science</a:t>
            </a:r>
          </a:p>
          <a:p>
            <a:pPr algn="ctr" eaLnBrk="1" hangingPunct="1">
              <a:spcBef>
                <a:spcPct val="0"/>
              </a:spcBef>
              <a:buFontTx/>
              <a:buNone/>
            </a:pPr>
            <a:r>
              <a:rPr lang="en-US" altLang="en-US" sz="1200">
                <a:solidFill>
                  <a:srgbClr val="000000"/>
                </a:solidFill>
                <a:latin typeface="Arial" charset="0"/>
              </a:rPr>
              <a:t>(VLAN ports 9-15)</a:t>
            </a:r>
          </a:p>
        </p:txBody>
      </p:sp>
      <p:sp>
        <p:nvSpPr>
          <p:cNvPr id="80938" name="Text Box 74"/>
          <p:cNvSpPr txBox="1">
            <a:spLocks noChangeArrowheads="1"/>
          </p:cNvSpPr>
          <p:nvPr/>
        </p:nvSpPr>
        <p:spPr bwMode="auto">
          <a:xfrm>
            <a:off x="7451725" y="173196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15</a:t>
            </a:r>
          </a:p>
        </p:txBody>
      </p:sp>
      <p:sp>
        <p:nvSpPr>
          <p:cNvPr id="80939" name="Oval 81"/>
          <p:cNvSpPr>
            <a:spLocks noChangeArrowheads="1"/>
          </p:cNvSpPr>
          <p:nvPr/>
        </p:nvSpPr>
        <p:spPr bwMode="auto">
          <a:xfrm>
            <a:off x="5578475" y="2097088"/>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40" name="Oval 82"/>
          <p:cNvSpPr>
            <a:spLocks noChangeArrowheads="1"/>
          </p:cNvSpPr>
          <p:nvPr/>
        </p:nvSpPr>
        <p:spPr bwMode="auto">
          <a:xfrm>
            <a:off x="5870575" y="2093913"/>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41" name="Oval 83"/>
          <p:cNvSpPr>
            <a:spLocks noChangeArrowheads="1"/>
          </p:cNvSpPr>
          <p:nvPr/>
        </p:nvSpPr>
        <p:spPr bwMode="auto">
          <a:xfrm>
            <a:off x="6457950" y="209867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42" name="Oval 84"/>
          <p:cNvSpPr>
            <a:spLocks noChangeArrowheads="1"/>
          </p:cNvSpPr>
          <p:nvPr/>
        </p:nvSpPr>
        <p:spPr bwMode="auto">
          <a:xfrm>
            <a:off x="6789738" y="2095500"/>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43" name="Oval 85"/>
          <p:cNvSpPr>
            <a:spLocks noChangeArrowheads="1"/>
          </p:cNvSpPr>
          <p:nvPr/>
        </p:nvSpPr>
        <p:spPr bwMode="auto">
          <a:xfrm>
            <a:off x="6777038" y="1881188"/>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44" name="Oval 86"/>
          <p:cNvSpPr>
            <a:spLocks noChangeArrowheads="1"/>
          </p:cNvSpPr>
          <p:nvPr/>
        </p:nvSpPr>
        <p:spPr bwMode="auto">
          <a:xfrm>
            <a:off x="7651750" y="1878013"/>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45" name="Text Box 45"/>
          <p:cNvSpPr txBox="1">
            <a:spLocks noChangeArrowheads="1"/>
          </p:cNvSpPr>
          <p:nvPr/>
        </p:nvSpPr>
        <p:spPr bwMode="auto">
          <a:xfrm>
            <a:off x="5241925" y="246221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800">
                <a:solidFill>
                  <a:srgbClr val="000000"/>
                </a:solidFill>
                <a:latin typeface="Arial" charset="0"/>
              </a:rPr>
              <a:t>…</a:t>
            </a:r>
          </a:p>
        </p:txBody>
      </p:sp>
      <p:grpSp>
        <p:nvGrpSpPr>
          <p:cNvPr id="80946" name="Group 44"/>
          <p:cNvGrpSpPr>
            <a:grpSpLocks/>
          </p:cNvGrpSpPr>
          <p:nvPr/>
        </p:nvGrpSpPr>
        <p:grpSpPr bwMode="auto">
          <a:xfrm>
            <a:off x="4165600" y="2397125"/>
            <a:ext cx="609600" cy="558800"/>
            <a:chOff x="-44" y="1473"/>
            <a:chExt cx="981" cy="1105"/>
          </a:xfrm>
        </p:grpSpPr>
        <p:pic>
          <p:nvPicPr>
            <p:cNvPr id="8103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38"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0947" name="Group 44"/>
          <p:cNvGrpSpPr>
            <a:grpSpLocks/>
          </p:cNvGrpSpPr>
          <p:nvPr/>
        </p:nvGrpSpPr>
        <p:grpSpPr bwMode="auto">
          <a:xfrm>
            <a:off x="4694238" y="2395538"/>
            <a:ext cx="609600" cy="558800"/>
            <a:chOff x="-44" y="1473"/>
            <a:chExt cx="981" cy="1105"/>
          </a:xfrm>
        </p:grpSpPr>
        <p:pic>
          <p:nvPicPr>
            <p:cNvPr id="8103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36"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0948" name="Group 44"/>
          <p:cNvGrpSpPr>
            <a:grpSpLocks/>
          </p:cNvGrpSpPr>
          <p:nvPr/>
        </p:nvGrpSpPr>
        <p:grpSpPr bwMode="auto">
          <a:xfrm>
            <a:off x="5414963" y="2416175"/>
            <a:ext cx="609600" cy="558800"/>
            <a:chOff x="-44" y="1473"/>
            <a:chExt cx="981" cy="1105"/>
          </a:xfrm>
        </p:grpSpPr>
        <p:pic>
          <p:nvPicPr>
            <p:cNvPr id="8103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34"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0949" name="Group 44"/>
          <p:cNvGrpSpPr>
            <a:grpSpLocks/>
          </p:cNvGrpSpPr>
          <p:nvPr/>
        </p:nvGrpSpPr>
        <p:grpSpPr bwMode="auto">
          <a:xfrm>
            <a:off x="6430963" y="2436813"/>
            <a:ext cx="609600" cy="558800"/>
            <a:chOff x="-44" y="1473"/>
            <a:chExt cx="981" cy="1105"/>
          </a:xfrm>
        </p:grpSpPr>
        <p:pic>
          <p:nvPicPr>
            <p:cNvPr id="8103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32"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0950" name="Group 44"/>
          <p:cNvGrpSpPr>
            <a:grpSpLocks/>
          </p:cNvGrpSpPr>
          <p:nvPr/>
        </p:nvGrpSpPr>
        <p:grpSpPr bwMode="auto">
          <a:xfrm>
            <a:off x="6938963" y="2446338"/>
            <a:ext cx="609600" cy="558800"/>
            <a:chOff x="-44" y="1473"/>
            <a:chExt cx="981" cy="1105"/>
          </a:xfrm>
        </p:grpSpPr>
        <p:pic>
          <p:nvPicPr>
            <p:cNvPr id="8102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30"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0951" name="Group 44"/>
          <p:cNvGrpSpPr>
            <a:grpSpLocks/>
          </p:cNvGrpSpPr>
          <p:nvPr/>
        </p:nvGrpSpPr>
        <p:grpSpPr bwMode="auto">
          <a:xfrm>
            <a:off x="7802563" y="2263775"/>
            <a:ext cx="609600" cy="558800"/>
            <a:chOff x="-44" y="1473"/>
            <a:chExt cx="981" cy="1105"/>
          </a:xfrm>
        </p:grpSpPr>
        <p:pic>
          <p:nvPicPr>
            <p:cNvPr id="8102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28"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 name="Group 1"/>
          <p:cNvGrpSpPr>
            <a:grpSpLocks/>
          </p:cNvGrpSpPr>
          <p:nvPr/>
        </p:nvGrpSpPr>
        <p:grpSpPr bwMode="auto">
          <a:xfrm>
            <a:off x="3902075" y="3505200"/>
            <a:ext cx="5334000" cy="2593975"/>
            <a:chOff x="3902075" y="3695700"/>
            <a:chExt cx="5334289" cy="2593975"/>
          </a:xfrm>
        </p:grpSpPr>
        <p:sp>
          <p:nvSpPr>
            <p:cNvPr id="80955" name="Cloud"/>
            <p:cNvSpPr>
              <a:spLocks noChangeAspect="1" noEditPoints="1" noChangeArrowheads="1"/>
            </p:cNvSpPr>
            <p:nvPr/>
          </p:nvSpPr>
          <p:spPr bwMode="auto">
            <a:xfrm>
              <a:off x="4560888" y="4090988"/>
              <a:ext cx="4516437" cy="12144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73734" name="Rectangle 263"/>
            <p:cNvSpPr>
              <a:spLocks noChangeArrowheads="1"/>
            </p:cNvSpPr>
            <p:nvPr/>
          </p:nvSpPr>
          <p:spPr bwMode="auto">
            <a:xfrm>
              <a:off x="5135630" y="4583113"/>
              <a:ext cx="269890" cy="2047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73735" name="Rectangle 262"/>
            <p:cNvSpPr>
              <a:spLocks noChangeArrowheads="1"/>
            </p:cNvSpPr>
            <p:nvPr/>
          </p:nvSpPr>
          <p:spPr bwMode="auto">
            <a:xfrm>
              <a:off x="8064726" y="4811713"/>
              <a:ext cx="279415" cy="2381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0958" name="Line 61"/>
            <p:cNvSpPr>
              <a:spLocks noChangeShapeType="1"/>
            </p:cNvSpPr>
            <p:nvPr/>
          </p:nvSpPr>
          <p:spPr bwMode="auto">
            <a:xfrm flipH="1">
              <a:off x="4364038" y="4911725"/>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59" name="Line 62"/>
            <p:cNvSpPr>
              <a:spLocks noChangeShapeType="1"/>
            </p:cNvSpPr>
            <p:nvPr/>
          </p:nvSpPr>
          <p:spPr bwMode="auto">
            <a:xfrm flipH="1">
              <a:off x="4749800" y="4911725"/>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60" name="Line 63"/>
            <p:cNvSpPr>
              <a:spLocks noChangeShapeType="1"/>
            </p:cNvSpPr>
            <p:nvPr/>
          </p:nvSpPr>
          <p:spPr bwMode="auto">
            <a:xfrm flipH="1">
              <a:off x="5468938" y="4921250"/>
              <a:ext cx="684212" cy="366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61" name="Text Box 72"/>
            <p:cNvSpPr txBox="1">
              <a:spLocks noChangeArrowheads="1"/>
            </p:cNvSpPr>
            <p:nvPr/>
          </p:nvSpPr>
          <p:spPr bwMode="auto">
            <a:xfrm>
              <a:off x="4354513" y="5832475"/>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eaLnBrk="1" hangingPunct="1">
                <a:spcBef>
                  <a:spcPct val="0"/>
                </a:spcBef>
                <a:buFontTx/>
                <a:buNone/>
              </a:pPr>
              <a:r>
                <a:rPr lang="en-US" altLang="en-US" sz="1200">
                  <a:solidFill>
                    <a:srgbClr val="000000"/>
                  </a:solidFill>
                  <a:latin typeface="Arial" charset="0"/>
                </a:rPr>
                <a:t>Electrical Engineering</a:t>
              </a:r>
            </a:p>
            <a:p>
              <a:pPr algn="ctr" eaLnBrk="1" hangingPunct="1">
                <a:spcBef>
                  <a:spcPct val="0"/>
                </a:spcBef>
                <a:buFontTx/>
                <a:buNone/>
              </a:pPr>
              <a:r>
                <a:rPr lang="en-US" altLang="en-US" sz="1200">
                  <a:solidFill>
                    <a:srgbClr val="000000"/>
                  </a:solidFill>
                  <a:latin typeface="Arial" charset="0"/>
                </a:rPr>
                <a:t>(VLAN ports 1-8)</a:t>
              </a:r>
            </a:p>
          </p:txBody>
        </p:sp>
        <p:sp>
          <p:nvSpPr>
            <p:cNvPr id="80962" name="Text Box 45"/>
            <p:cNvSpPr txBox="1">
              <a:spLocks noChangeArrowheads="1"/>
            </p:cNvSpPr>
            <p:nvPr/>
          </p:nvSpPr>
          <p:spPr bwMode="auto">
            <a:xfrm>
              <a:off x="4903788" y="525621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800">
                  <a:solidFill>
                    <a:srgbClr val="000000"/>
                  </a:solidFill>
                  <a:latin typeface="Arial" charset="0"/>
                </a:rPr>
                <a:t>…</a:t>
              </a:r>
            </a:p>
          </p:txBody>
        </p:sp>
        <p:grpSp>
          <p:nvGrpSpPr>
            <p:cNvPr id="80963" name="Group 186"/>
            <p:cNvGrpSpPr>
              <a:grpSpLocks/>
            </p:cNvGrpSpPr>
            <p:nvPr/>
          </p:nvGrpSpPr>
          <p:grpSpPr bwMode="auto">
            <a:xfrm>
              <a:off x="5041900" y="4316413"/>
              <a:ext cx="1684338" cy="738187"/>
              <a:chOff x="3479" y="2610"/>
              <a:chExt cx="1061" cy="465"/>
            </a:xfrm>
          </p:grpSpPr>
          <p:sp>
            <p:nvSpPr>
              <p:cNvPr id="81008" name="Rectangle 80"/>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1009" name="Rectangle 75"/>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1010" name="Rectangle 2"/>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1011" name="Line 3"/>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012" name="Text Box 6"/>
              <p:cNvSpPr txBox="1">
                <a:spLocks noChangeArrowheads="1"/>
              </p:cNvSpPr>
              <p:nvPr/>
            </p:nvSpPr>
            <p:spPr bwMode="auto">
              <a:xfrm>
                <a:off x="3479" y="2748"/>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1</a:t>
                </a:r>
              </a:p>
            </p:txBody>
          </p:sp>
          <p:sp>
            <p:nvSpPr>
              <p:cNvPr id="81013" name="AutoShape 8"/>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1014" name="Freeform 10"/>
              <p:cNvSpPr>
                <a:spLocks/>
              </p:cNvSpPr>
              <p:nvPr/>
            </p:nvSpPr>
            <p:spPr bwMode="auto">
              <a:xfrm>
                <a:off x="3628" y="2639"/>
                <a:ext cx="746" cy="105"/>
              </a:xfrm>
              <a:custGeom>
                <a:avLst/>
                <a:gdLst>
                  <a:gd name="T0" fmla="*/ 0 w 678"/>
                  <a:gd name="T1" fmla="*/ 52 h 110"/>
                  <a:gd name="T2" fmla="*/ 685 w 678"/>
                  <a:gd name="T3" fmla="*/ 51 h 110"/>
                  <a:gd name="T4" fmla="*/ 2618 w 678"/>
                  <a:gd name="T5" fmla="*/ 0 h 110"/>
                  <a:gd name="T6" fmla="*/ 3131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015" name="Line 18"/>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016" name="Line 21"/>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017" name="Line 22"/>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018" name="Line 23"/>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019" name="Text Box 26"/>
              <p:cNvSpPr txBox="1">
                <a:spLocks noChangeArrowheads="1"/>
              </p:cNvSpPr>
              <p:nvPr/>
            </p:nvSpPr>
            <p:spPr bwMode="auto">
              <a:xfrm>
                <a:off x="4034" y="2880"/>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8</a:t>
                </a:r>
              </a:p>
            </p:txBody>
          </p:sp>
          <p:sp>
            <p:nvSpPr>
              <p:cNvPr id="81020" name="Text Box 30"/>
              <p:cNvSpPr txBox="1">
                <a:spLocks noChangeArrowheads="1"/>
              </p:cNvSpPr>
              <p:nvPr/>
            </p:nvSpPr>
            <p:spPr bwMode="auto">
              <a:xfrm>
                <a:off x="3485" y="2874"/>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2</a:t>
                </a:r>
              </a:p>
            </p:txBody>
          </p:sp>
          <p:sp>
            <p:nvSpPr>
              <p:cNvPr id="81021" name="Text Box 57"/>
              <p:cNvSpPr txBox="1">
                <a:spLocks noChangeArrowheads="1"/>
              </p:cNvSpPr>
              <p:nvPr/>
            </p:nvSpPr>
            <p:spPr bwMode="auto">
              <a:xfrm>
                <a:off x="4031" y="2745"/>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7</a:t>
                </a:r>
              </a:p>
            </p:txBody>
          </p:sp>
          <p:sp>
            <p:nvSpPr>
              <p:cNvPr id="81022" name="Oval 81"/>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1023" name="Oval 82"/>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1024" name="Oval 83"/>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1025" name="Freeform 10"/>
              <p:cNvSpPr>
                <a:spLocks/>
              </p:cNvSpPr>
              <p:nvPr/>
            </p:nvSpPr>
            <p:spPr bwMode="auto">
              <a:xfrm flipV="1">
                <a:off x="3754" y="2639"/>
                <a:ext cx="550" cy="105"/>
              </a:xfrm>
              <a:custGeom>
                <a:avLst/>
                <a:gdLst>
                  <a:gd name="T0" fmla="*/ 0 w 678"/>
                  <a:gd name="T1" fmla="*/ 52 h 110"/>
                  <a:gd name="T2" fmla="*/ 5 w 678"/>
                  <a:gd name="T3" fmla="*/ 51 h 110"/>
                  <a:gd name="T4" fmla="*/ 19 w 678"/>
                  <a:gd name="T5" fmla="*/ 0 h 110"/>
                  <a:gd name="T6" fmla="*/ 2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en-US"/>
              </a:p>
            </p:txBody>
          </p:sp>
          <p:sp>
            <p:nvSpPr>
              <p:cNvPr id="81026" name="Freeform 185"/>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0964" name="Group 210"/>
            <p:cNvGrpSpPr>
              <a:grpSpLocks/>
            </p:cNvGrpSpPr>
            <p:nvPr/>
          </p:nvGrpSpPr>
          <p:grpSpPr bwMode="auto">
            <a:xfrm>
              <a:off x="7080250" y="4318000"/>
              <a:ext cx="1698625" cy="742950"/>
              <a:chOff x="1003" y="3585"/>
              <a:chExt cx="1070" cy="468"/>
            </a:xfrm>
          </p:grpSpPr>
          <p:grpSp>
            <p:nvGrpSpPr>
              <p:cNvPr id="80989" name="Group 207"/>
              <p:cNvGrpSpPr>
                <a:grpSpLocks/>
              </p:cNvGrpSpPr>
              <p:nvPr/>
            </p:nvGrpSpPr>
            <p:grpSpPr bwMode="auto">
              <a:xfrm>
                <a:off x="1003" y="3723"/>
                <a:ext cx="796" cy="330"/>
                <a:chOff x="2444" y="3759"/>
                <a:chExt cx="796" cy="330"/>
              </a:xfrm>
            </p:grpSpPr>
            <p:sp>
              <p:nvSpPr>
                <p:cNvPr id="80996" name="Rectangle 77"/>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97" name="Rectangle 76"/>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98" name="Line 17"/>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99" name="Line 24"/>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000" name="Line 25"/>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001" name="Text Box 27"/>
                <p:cNvSpPr txBox="1">
                  <a:spLocks noChangeArrowheads="1"/>
                </p:cNvSpPr>
                <p:nvPr/>
              </p:nvSpPr>
              <p:spPr bwMode="auto">
                <a:xfrm>
                  <a:off x="2456" y="3762"/>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9</a:t>
                  </a:r>
                </a:p>
              </p:txBody>
            </p:sp>
            <p:sp>
              <p:nvSpPr>
                <p:cNvPr id="81002" name="Text Box 28"/>
                <p:cNvSpPr txBox="1">
                  <a:spLocks noChangeArrowheads="1"/>
                </p:cNvSpPr>
                <p:nvPr/>
              </p:nvSpPr>
              <p:spPr bwMode="auto">
                <a:xfrm>
                  <a:off x="3008" y="390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16</a:t>
                  </a:r>
                </a:p>
              </p:txBody>
            </p:sp>
            <p:sp>
              <p:nvSpPr>
                <p:cNvPr id="81003" name="Text Box 29"/>
                <p:cNvSpPr txBox="1">
                  <a:spLocks noChangeArrowheads="1"/>
                </p:cNvSpPr>
                <p:nvPr/>
              </p:nvSpPr>
              <p:spPr bwMode="auto">
                <a:xfrm>
                  <a:off x="2444" y="390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10</a:t>
                  </a:r>
                </a:p>
              </p:txBody>
            </p:sp>
            <p:sp>
              <p:nvSpPr>
                <p:cNvPr id="81004" name="Text Box 74"/>
                <p:cNvSpPr txBox="1">
                  <a:spLocks noChangeArrowheads="1"/>
                </p:cNvSpPr>
                <p:nvPr/>
              </p:nvSpPr>
              <p:spPr bwMode="auto">
                <a:xfrm>
                  <a:off x="3005" y="3759"/>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800">
                      <a:solidFill>
                        <a:srgbClr val="000000"/>
                      </a:solidFill>
                      <a:latin typeface="Arial" charset="0"/>
                    </a:rPr>
                    <a:t>15</a:t>
                  </a:r>
                </a:p>
              </p:txBody>
            </p:sp>
            <p:sp>
              <p:nvSpPr>
                <p:cNvPr id="81005" name="Oval 84"/>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1006" name="Oval 85"/>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1007" name="Oval 86"/>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sp>
            <p:nvSpPr>
              <p:cNvPr id="80990" name="AutoShape 8"/>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80991" name="Freeform 10"/>
              <p:cNvSpPr>
                <a:spLocks/>
              </p:cNvSpPr>
              <p:nvPr/>
            </p:nvSpPr>
            <p:spPr bwMode="auto">
              <a:xfrm>
                <a:off x="1161" y="3614"/>
                <a:ext cx="746" cy="105"/>
              </a:xfrm>
              <a:custGeom>
                <a:avLst/>
                <a:gdLst>
                  <a:gd name="T0" fmla="*/ 0 w 678"/>
                  <a:gd name="T1" fmla="*/ 52 h 110"/>
                  <a:gd name="T2" fmla="*/ 685 w 678"/>
                  <a:gd name="T3" fmla="*/ 51 h 110"/>
                  <a:gd name="T4" fmla="*/ 2618 w 678"/>
                  <a:gd name="T5" fmla="*/ 0 h 110"/>
                  <a:gd name="T6" fmla="*/ 3131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992" name="Freeform 10"/>
              <p:cNvSpPr>
                <a:spLocks/>
              </p:cNvSpPr>
              <p:nvPr/>
            </p:nvSpPr>
            <p:spPr bwMode="auto">
              <a:xfrm flipV="1">
                <a:off x="1287" y="3614"/>
                <a:ext cx="550" cy="105"/>
              </a:xfrm>
              <a:custGeom>
                <a:avLst/>
                <a:gdLst>
                  <a:gd name="T0" fmla="*/ 0 w 678"/>
                  <a:gd name="T1" fmla="*/ 52 h 110"/>
                  <a:gd name="T2" fmla="*/ 5 w 678"/>
                  <a:gd name="T3" fmla="*/ 51 h 110"/>
                  <a:gd name="T4" fmla="*/ 19 w 678"/>
                  <a:gd name="T5" fmla="*/ 0 h 110"/>
                  <a:gd name="T6" fmla="*/ 2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en-US"/>
              </a:p>
            </p:txBody>
          </p:sp>
          <p:sp>
            <p:nvSpPr>
              <p:cNvPr id="80993" name="Freeform 206"/>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0994" name="Freeform 208"/>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3840" name="Line 209"/>
              <p:cNvSpPr>
                <a:spLocks noChangeShapeType="1"/>
              </p:cNvSpPr>
              <p:nvPr/>
            </p:nvSpPr>
            <p:spPr bwMode="auto">
              <a:xfrm flipV="1">
                <a:off x="1044" y="3888"/>
                <a:ext cx="768" cy="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sp>
          <p:nvSpPr>
            <p:cNvPr id="80965" name="Text Box 64"/>
            <p:cNvSpPr txBox="1">
              <a:spLocks noChangeArrowheads="1"/>
            </p:cNvSpPr>
            <p:nvPr/>
          </p:nvSpPr>
          <p:spPr bwMode="auto">
            <a:xfrm>
              <a:off x="8037513" y="52974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800">
                  <a:solidFill>
                    <a:srgbClr val="000000"/>
                  </a:solidFill>
                  <a:latin typeface="Arial" charset="0"/>
                </a:rPr>
                <a:t>…</a:t>
              </a:r>
            </a:p>
          </p:txBody>
        </p:sp>
        <p:sp>
          <p:nvSpPr>
            <p:cNvPr id="80966" name="Line 69"/>
            <p:cNvSpPr>
              <a:spLocks noChangeShapeType="1"/>
            </p:cNvSpPr>
            <p:nvPr/>
          </p:nvSpPr>
          <p:spPr bwMode="auto">
            <a:xfrm>
              <a:off x="7324725" y="4922838"/>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67" name="Line 70"/>
            <p:cNvSpPr>
              <a:spLocks noChangeShapeType="1"/>
            </p:cNvSpPr>
            <p:nvPr/>
          </p:nvSpPr>
          <p:spPr bwMode="auto">
            <a:xfrm>
              <a:off x="7315200" y="4721225"/>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68" name="Line 71"/>
            <p:cNvSpPr>
              <a:spLocks noChangeShapeType="1"/>
            </p:cNvSpPr>
            <p:nvPr/>
          </p:nvSpPr>
          <p:spPr bwMode="auto">
            <a:xfrm>
              <a:off x="8170863" y="4665663"/>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69" name="Text Box 73"/>
            <p:cNvSpPr txBox="1">
              <a:spLocks noChangeArrowheads="1"/>
            </p:cNvSpPr>
            <p:nvPr/>
          </p:nvSpPr>
          <p:spPr bwMode="auto">
            <a:xfrm>
              <a:off x="7364413" y="5827713"/>
              <a:ext cx="1433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eaLnBrk="1" hangingPunct="1">
                <a:spcBef>
                  <a:spcPct val="0"/>
                </a:spcBef>
                <a:buFontTx/>
                <a:buNone/>
              </a:pPr>
              <a:r>
                <a:rPr lang="en-US" altLang="en-US" sz="1200">
                  <a:solidFill>
                    <a:srgbClr val="000000"/>
                  </a:solidFill>
                  <a:latin typeface="Arial" charset="0"/>
                </a:rPr>
                <a:t>Computer Science</a:t>
              </a:r>
            </a:p>
            <a:p>
              <a:pPr algn="ctr" eaLnBrk="1" hangingPunct="1">
                <a:spcBef>
                  <a:spcPct val="0"/>
                </a:spcBef>
                <a:buFontTx/>
                <a:buNone/>
              </a:pPr>
              <a:r>
                <a:rPr lang="en-US" altLang="en-US" sz="1200">
                  <a:solidFill>
                    <a:srgbClr val="000000"/>
                  </a:solidFill>
                  <a:latin typeface="Arial" charset="0"/>
                </a:rPr>
                <a:t>(VLAN ports 9-16)</a:t>
              </a:r>
            </a:p>
          </p:txBody>
        </p:sp>
        <p:sp>
          <p:nvSpPr>
            <p:cNvPr id="73796" name="Rectangle 211"/>
            <p:cNvSpPr>
              <a:spLocks noChangeArrowheads="1"/>
            </p:cNvSpPr>
            <p:nvPr/>
          </p:nvSpPr>
          <p:spPr bwMode="auto">
            <a:xfrm>
              <a:off x="4095760" y="3695700"/>
              <a:ext cx="5140604"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None/>
                <a:defRPr/>
              </a:pPr>
              <a:r>
                <a:rPr lang="en-US" sz="2200" dirty="0">
                  <a:solidFill>
                    <a:srgbClr val="000000"/>
                  </a:solidFill>
                  <a:latin typeface="+mn-lt"/>
                  <a:ea typeface="MS PGothic" pitchFamily="34" charset="-128"/>
                </a:rPr>
                <a:t>… operates as </a:t>
              </a:r>
              <a:r>
                <a:rPr lang="en-US" sz="2200" dirty="0">
                  <a:solidFill>
                    <a:srgbClr val="CC0000"/>
                  </a:solidFill>
                  <a:latin typeface="+mn-lt"/>
                  <a:ea typeface="MS PGothic" pitchFamily="34" charset="-128"/>
                </a:rPr>
                <a:t>multiple </a:t>
              </a:r>
              <a:r>
                <a:rPr lang="en-US" sz="2200" dirty="0">
                  <a:solidFill>
                    <a:srgbClr val="000000"/>
                  </a:solidFill>
                  <a:latin typeface="+mn-lt"/>
                  <a:ea typeface="MS PGothic" pitchFamily="34" charset="-128"/>
                </a:rPr>
                <a:t>virtual switches</a:t>
              </a:r>
            </a:p>
            <a:p>
              <a:pPr marL="342900" indent="-342900">
                <a:lnSpc>
                  <a:spcPct val="85000"/>
                </a:lnSpc>
                <a:spcBef>
                  <a:spcPct val="20000"/>
                </a:spcBef>
                <a:buClr>
                  <a:srgbClr val="000099"/>
                </a:buClr>
                <a:buSzPct val="65000"/>
                <a:buFont typeface="Wingdings" charset="0"/>
                <a:buChar char="v"/>
                <a:defRPr/>
              </a:pPr>
              <a:endParaRPr lang="en-US" sz="2200" dirty="0">
                <a:solidFill>
                  <a:srgbClr val="000000"/>
                </a:solidFill>
                <a:latin typeface="+mn-lt"/>
                <a:ea typeface="MS PGothic" pitchFamily="34" charset="-128"/>
              </a:endParaRPr>
            </a:p>
          </p:txBody>
        </p:sp>
        <p:grpSp>
          <p:nvGrpSpPr>
            <p:cNvPr id="80971" name="Group 44"/>
            <p:cNvGrpSpPr>
              <a:grpSpLocks/>
            </p:cNvGrpSpPr>
            <p:nvPr/>
          </p:nvGrpSpPr>
          <p:grpSpPr bwMode="auto">
            <a:xfrm>
              <a:off x="3902075" y="5110163"/>
              <a:ext cx="609600" cy="558800"/>
              <a:chOff x="-44" y="1473"/>
              <a:chExt cx="981" cy="1105"/>
            </a:xfrm>
          </p:grpSpPr>
          <p:pic>
            <p:nvPicPr>
              <p:cNvPr id="8098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88"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0972" name="Group 44"/>
            <p:cNvGrpSpPr>
              <a:grpSpLocks/>
            </p:cNvGrpSpPr>
            <p:nvPr/>
          </p:nvGrpSpPr>
          <p:grpSpPr bwMode="auto">
            <a:xfrm>
              <a:off x="4429125" y="5202238"/>
              <a:ext cx="609600" cy="558800"/>
              <a:chOff x="-44" y="1473"/>
              <a:chExt cx="981" cy="1105"/>
            </a:xfrm>
          </p:grpSpPr>
          <p:pic>
            <p:nvPicPr>
              <p:cNvPr id="8098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86"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0973" name="Group 44"/>
            <p:cNvGrpSpPr>
              <a:grpSpLocks/>
            </p:cNvGrpSpPr>
            <p:nvPr/>
          </p:nvGrpSpPr>
          <p:grpSpPr bwMode="auto">
            <a:xfrm>
              <a:off x="5151438" y="5222875"/>
              <a:ext cx="609600" cy="558800"/>
              <a:chOff x="-44" y="1473"/>
              <a:chExt cx="981" cy="1105"/>
            </a:xfrm>
          </p:grpSpPr>
          <p:pic>
            <p:nvPicPr>
              <p:cNvPr id="8098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84"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0974" name="Group 44"/>
            <p:cNvGrpSpPr>
              <a:grpSpLocks/>
            </p:cNvGrpSpPr>
            <p:nvPr/>
          </p:nvGrpSpPr>
          <p:grpSpPr bwMode="auto">
            <a:xfrm>
              <a:off x="6969125" y="5253038"/>
              <a:ext cx="609600" cy="558800"/>
              <a:chOff x="-44" y="1473"/>
              <a:chExt cx="981" cy="1105"/>
            </a:xfrm>
          </p:grpSpPr>
          <p:pic>
            <p:nvPicPr>
              <p:cNvPr id="8098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82"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0975" name="Group 44"/>
            <p:cNvGrpSpPr>
              <a:grpSpLocks/>
            </p:cNvGrpSpPr>
            <p:nvPr/>
          </p:nvGrpSpPr>
          <p:grpSpPr bwMode="auto">
            <a:xfrm>
              <a:off x="7477125" y="5262563"/>
              <a:ext cx="609600" cy="558800"/>
              <a:chOff x="-44" y="1473"/>
              <a:chExt cx="981" cy="1105"/>
            </a:xfrm>
          </p:grpSpPr>
          <p:pic>
            <p:nvPicPr>
              <p:cNvPr id="8097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80"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0976" name="Group 44"/>
            <p:cNvGrpSpPr>
              <a:grpSpLocks/>
            </p:cNvGrpSpPr>
            <p:nvPr/>
          </p:nvGrpSpPr>
          <p:grpSpPr bwMode="auto">
            <a:xfrm>
              <a:off x="8340725" y="5080000"/>
              <a:ext cx="609600" cy="558800"/>
              <a:chOff x="-44" y="1473"/>
              <a:chExt cx="981" cy="1105"/>
            </a:xfrm>
          </p:grpSpPr>
          <p:pic>
            <p:nvPicPr>
              <p:cNvPr id="8097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78"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6" name="灯片编号占位符 5"/>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0B452581-CEE6-0A4F-B3B3-EA0F0FE26182}" type="slidenum">
              <a:rPr lang="en-US" altLang="en-US" sz="1200" smtClean="0">
                <a:latin typeface="Comic Sans MS" charset="0"/>
              </a:rPr>
              <a:pPr>
                <a:defRPr/>
              </a:pPr>
              <a:t>84</a:t>
            </a:fld>
            <a:endParaRPr lang="en-US" altLang="en-US" sz="1200" smtClean="0">
              <a:latin typeface="Comic Sans MS" charset="0"/>
            </a:endParaRPr>
          </a:p>
        </p:txBody>
      </p:sp>
      <p:sp>
        <p:nvSpPr>
          <p:cNvPr id="145" name="页脚占位符 1"/>
          <p:cNvSpPr>
            <a:spLocks noGrp="1"/>
          </p:cNvSpPr>
          <p:nvPr>
            <p:ph type="ftr" sz="quarter" idx="10"/>
          </p:nvPr>
        </p:nvSpPr>
        <p:spPr>
          <a:xfrm>
            <a:off x="685800" y="6248400"/>
            <a:ext cx="3581400" cy="304800"/>
          </a:xfrm>
        </p:spPr>
        <p:txBody>
          <a:bodyPr/>
          <a:lstStyle/>
          <a:p>
            <a:pPr>
              <a:defRPr/>
            </a:pPr>
            <a:r>
              <a:rPr lang="en-US" dirty="0" smtClean="0"/>
              <a:t>CSci4211:           Network Data Plane Part 3</a:t>
            </a:r>
            <a:endParaRPr lang="en-US" dirty="0"/>
          </a:p>
        </p:txBody>
      </p:sp>
    </p:spTree>
    <p:extLst>
      <p:ext uri="{BB962C8B-B14F-4D97-AF65-F5344CB8AC3E}">
        <p14:creationId xmlns:p14="http://schemas.microsoft.com/office/powerpoint/2010/main" val="1535485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Freeform 406"/>
          <p:cNvSpPr>
            <a:spLocks/>
          </p:cNvSpPr>
          <p:nvPr/>
        </p:nvSpPr>
        <p:spPr bwMode="auto">
          <a:xfrm>
            <a:off x="4751388" y="706438"/>
            <a:ext cx="3894137" cy="3192462"/>
          </a:xfrm>
          <a:custGeom>
            <a:avLst/>
            <a:gdLst>
              <a:gd name="T0" fmla="*/ 2147483646 w 2453"/>
              <a:gd name="T1" fmla="*/ 2147483646 h 2011"/>
              <a:gd name="T2" fmla="*/ 2147483646 w 2453"/>
              <a:gd name="T3" fmla="*/ 2147483646 h 2011"/>
              <a:gd name="T4" fmla="*/ 2147483646 w 2453"/>
              <a:gd name="T5" fmla="*/ 2147483646 h 2011"/>
              <a:gd name="T6" fmla="*/ 2147483646 w 2453"/>
              <a:gd name="T7" fmla="*/ 2147483646 h 2011"/>
              <a:gd name="T8" fmla="*/ 2147483646 w 2453"/>
              <a:gd name="T9" fmla="*/ 2147483646 h 2011"/>
              <a:gd name="T10" fmla="*/ 2147483646 w 2453"/>
              <a:gd name="T11" fmla="*/ 2147483646 h 2011"/>
              <a:gd name="T12" fmla="*/ 2147483646 w 2453"/>
              <a:gd name="T13" fmla="*/ 2147483646 h 2011"/>
              <a:gd name="T14" fmla="*/ 2147483646 w 2453"/>
              <a:gd name="T15" fmla="*/ 2147483646 h 2011"/>
              <a:gd name="T16" fmla="*/ 2147483646 w 2453"/>
              <a:gd name="T17" fmla="*/ 2147483646 h 2011"/>
              <a:gd name="T18" fmla="*/ 2147483646 w 2453"/>
              <a:gd name="T19" fmla="*/ 2147483646 h 2011"/>
              <a:gd name="T20" fmla="*/ 2147483646 w 2453"/>
              <a:gd name="T21" fmla="*/ 2147483646 h 2011"/>
              <a:gd name="T22" fmla="*/ 2147483646 w 2453"/>
              <a:gd name="T23" fmla="*/ 2147483646 h 2011"/>
              <a:gd name="T24" fmla="*/ 2147483646 w 2453"/>
              <a:gd name="T25" fmla="*/ 2147483646 h 2011"/>
              <a:gd name="T26" fmla="*/ 2147483646 w 2453"/>
              <a:gd name="T27" fmla="*/ 2147483646 h 2011"/>
              <a:gd name="T28" fmla="*/ 2147483646 w 2453"/>
              <a:gd name="T29" fmla="*/ 2147483646 h 2011"/>
              <a:gd name="T30" fmla="*/ 2147483646 w 2453"/>
              <a:gd name="T31" fmla="*/ 2147483646 h 2011"/>
              <a:gd name="T32" fmla="*/ 2147483646 w 2453"/>
              <a:gd name="T33" fmla="*/ 2147483646 h 2011"/>
              <a:gd name="T34" fmla="*/ 2147483646 w 2453"/>
              <a:gd name="T35" fmla="*/ 2147483646 h 2011"/>
              <a:gd name="T36" fmla="*/ 2147483646 w 2453"/>
              <a:gd name="T37" fmla="*/ 2147483646 h 2011"/>
              <a:gd name="T38" fmla="*/ 2147483646 w 2453"/>
              <a:gd name="T39" fmla="*/ 2147483646 h 2011"/>
              <a:gd name="T40" fmla="*/ 2147483646 w 2453"/>
              <a:gd name="T41" fmla="*/ 2147483646 h 2011"/>
              <a:gd name="T42" fmla="*/ 2147483646 w 2453"/>
              <a:gd name="T43" fmla="*/ 2147483646 h 2011"/>
              <a:gd name="T44" fmla="*/ 2147483646 w 2453"/>
              <a:gd name="T45" fmla="*/ 2147483646 h 2011"/>
              <a:gd name="T46" fmla="*/ 2147483646 w 2453"/>
              <a:gd name="T47" fmla="*/ 2147483646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53" h="2011">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16" y="1402"/>
                  <a:pt x="280" y="1446"/>
                </a:cubicBezTo>
                <a:cubicBezTo>
                  <a:pt x="344" y="1490"/>
                  <a:pt x="404" y="1587"/>
                  <a:pt x="549" y="1627"/>
                </a:cubicBezTo>
                <a:cubicBezTo>
                  <a:pt x="694" y="1667"/>
                  <a:pt x="987" y="1631"/>
                  <a:pt x="1152" y="1687"/>
                </a:cubicBezTo>
                <a:cubicBezTo>
                  <a:pt x="1317" y="1743"/>
                  <a:pt x="1455" y="1919"/>
                  <a:pt x="1542" y="1965"/>
                </a:cubicBezTo>
                <a:cubicBezTo>
                  <a:pt x="1629" y="2011"/>
                  <a:pt x="1610" y="1968"/>
                  <a:pt x="1675" y="1965"/>
                </a:cubicBezTo>
                <a:cubicBezTo>
                  <a:pt x="1740" y="1962"/>
                  <a:pt x="1816" y="1974"/>
                  <a:pt x="1933" y="1945"/>
                </a:cubicBezTo>
                <a:cubicBezTo>
                  <a:pt x="2050" y="1916"/>
                  <a:pt x="2299" y="1866"/>
                  <a:pt x="2376" y="1793"/>
                </a:cubicBezTo>
                <a:cubicBezTo>
                  <a:pt x="2453" y="1720"/>
                  <a:pt x="2410" y="1591"/>
                  <a:pt x="2396" y="1508"/>
                </a:cubicBezTo>
                <a:cubicBezTo>
                  <a:pt x="2382" y="1425"/>
                  <a:pt x="2301" y="1408"/>
                  <a:pt x="2293" y="1297"/>
                </a:cubicBezTo>
                <a:cubicBezTo>
                  <a:pt x="2285" y="1186"/>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7045" name="Rectangle 2"/>
          <p:cNvSpPr>
            <a:spLocks noGrp="1" noChangeArrowheads="1"/>
          </p:cNvSpPr>
          <p:nvPr>
            <p:ph type="title"/>
          </p:nvPr>
        </p:nvSpPr>
        <p:spPr>
          <a:xfrm>
            <a:off x="533400" y="96838"/>
            <a:ext cx="8034338" cy="973137"/>
          </a:xfrm>
        </p:spPr>
        <p:txBody>
          <a:bodyPr/>
          <a:lstStyle/>
          <a:p>
            <a:pPr>
              <a:defRPr/>
            </a:pPr>
            <a:r>
              <a:rPr lang="en-US" sz="3200" dirty="0">
                <a:latin typeface="Gill Sans MT" charset="0"/>
                <a:cs typeface="+mj-cs"/>
              </a:rPr>
              <a:t>A day in the life: scenario</a:t>
            </a:r>
          </a:p>
        </p:txBody>
      </p:sp>
      <p:sp>
        <p:nvSpPr>
          <p:cNvPr id="99331" name="Freeform 3"/>
          <p:cNvSpPr>
            <a:spLocks/>
          </p:cNvSpPr>
          <p:nvPr/>
        </p:nvSpPr>
        <p:spPr bwMode="auto">
          <a:xfrm>
            <a:off x="611188"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99332" name="Group 4"/>
          <p:cNvGrpSpPr>
            <a:grpSpLocks/>
          </p:cNvGrpSpPr>
          <p:nvPr/>
        </p:nvGrpSpPr>
        <p:grpSpPr bwMode="auto">
          <a:xfrm>
            <a:off x="5383213" y="2679700"/>
            <a:ext cx="757237" cy="379413"/>
            <a:chOff x="2466" y="2026"/>
            <a:chExt cx="477" cy="282"/>
          </a:xfrm>
        </p:grpSpPr>
        <p:sp>
          <p:nvSpPr>
            <p:cNvPr id="99604"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99605"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606"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607"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nvGrpSpPr>
            <p:cNvPr id="99608" name="Group 9"/>
            <p:cNvGrpSpPr>
              <a:grpSpLocks/>
            </p:cNvGrpSpPr>
            <p:nvPr/>
          </p:nvGrpSpPr>
          <p:grpSpPr bwMode="auto">
            <a:xfrm>
              <a:off x="2581" y="2061"/>
              <a:ext cx="236" cy="94"/>
              <a:chOff x="2848" y="848"/>
              <a:chExt cx="140" cy="98"/>
            </a:xfrm>
          </p:grpSpPr>
          <p:sp>
            <p:nvSpPr>
              <p:cNvPr id="99615"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616"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617"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9609" name="Group 13"/>
            <p:cNvGrpSpPr>
              <a:grpSpLocks/>
            </p:cNvGrpSpPr>
            <p:nvPr/>
          </p:nvGrpSpPr>
          <p:grpSpPr bwMode="auto">
            <a:xfrm flipV="1">
              <a:off x="2581" y="2060"/>
              <a:ext cx="236" cy="94"/>
              <a:chOff x="2848" y="848"/>
              <a:chExt cx="140" cy="98"/>
            </a:xfrm>
          </p:grpSpPr>
          <p:sp>
            <p:nvSpPr>
              <p:cNvPr id="99612"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613"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614"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610"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611"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9333" name="Group 19"/>
          <p:cNvGrpSpPr>
            <a:grpSpLocks/>
          </p:cNvGrpSpPr>
          <p:nvPr/>
        </p:nvGrpSpPr>
        <p:grpSpPr bwMode="auto">
          <a:xfrm>
            <a:off x="6748463" y="2425700"/>
            <a:ext cx="757237" cy="379413"/>
            <a:chOff x="2466" y="2026"/>
            <a:chExt cx="477" cy="282"/>
          </a:xfrm>
        </p:grpSpPr>
        <p:sp>
          <p:nvSpPr>
            <p:cNvPr id="99590"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99591"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92"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593"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nvGrpSpPr>
            <p:cNvPr id="99594" name="Group 24"/>
            <p:cNvGrpSpPr>
              <a:grpSpLocks/>
            </p:cNvGrpSpPr>
            <p:nvPr/>
          </p:nvGrpSpPr>
          <p:grpSpPr bwMode="auto">
            <a:xfrm>
              <a:off x="2581" y="2061"/>
              <a:ext cx="236" cy="94"/>
              <a:chOff x="2848" y="848"/>
              <a:chExt cx="140" cy="98"/>
            </a:xfrm>
          </p:grpSpPr>
          <p:sp>
            <p:nvSpPr>
              <p:cNvPr id="99601"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602"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603"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9595" name="Group 28"/>
            <p:cNvGrpSpPr>
              <a:grpSpLocks/>
            </p:cNvGrpSpPr>
            <p:nvPr/>
          </p:nvGrpSpPr>
          <p:grpSpPr bwMode="auto">
            <a:xfrm flipV="1">
              <a:off x="2581" y="2060"/>
              <a:ext cx="236" cy="94"/>
              <a:chOff x="2848" y="848"/>
              <a:chExt cx="140" cy="98"/>
            </a:xfrm>
          </p:grpSpPr>
          <p:sp>
            <p:nvSpPr>
              <p:cNvPr id="99598"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99"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600"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596"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97"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334" name="Text Box 34"/>
          <p:cNvSpPr txBox="1">
            <a:spLocks noChangeArrowheads="1"/>
          </p:cNvSpPr>
          <p:nvPr/>
        </p:nvSpPr>
        <p:spPr bwMode="auto">
          <a:xfrm>
            <a:off x="5364163" y="1762125"/>
            <a:ext cx="1811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Comcast network </a:t>
            </a:r>
          </a:p>
          <a:p>
            <a:pPr eaLnBrk="1" hangingPunct="1">
              <a:spcBef>
                <a:spcPct val="0"/>
              </a:spcBef>
              <a:buFontTx/>
              <a:buNone/>
            </a:pPr>
            <a:r>
              <a:rPr lang="en-US" altLang="en-US" sz="1600">
                <a:solidFill>
                  <a:srgbClr val="000000"/>
                </a:solidFill>
                <a:latin typeface="Arial" charset="0"/>
              </a:rPr>
              <a:t>68.80.0.0/13</a:t>
            </a:r>
          </a:p>
        </p:txBody>
      </p:sp>
      <p:sp>
        <p:nvSpPr>
          <p:cNvPr id="99335" name="Line 36"/>
          <p:cNvSpPr>
            <a:spLocks noChangeShapeType="1"/>
          </p:cNvSpPr>
          <p:nvPr/>
        </p:nvSpPr>
        <p:spPr bwMode="auto">
          <a:xfrm flipV="1">
            <a:off x="3613150"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36" name="Line 43"/>
          <p:cNvSpPr>
            <a:spLocks noChangeShapeType="1"/>
          </p:cNvSpPr>
          <p:nvPr/>
        </p:nvSpPr>
        <p:spPr bwMode="auto">
          <a:xfrm flipV="1">
            <a:off x="2503488"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37" name="Line 44"/>
          <p:cNvSpPr>
            <a:spLocks noChangeShapeType="1"/>
          </p:cNvSpPr>
          <p:nvPr/>
        </p:nvSpPr>
        <p:spPr bwMode="auto">
          <a:xfrm flipV="1">
            <a:off x="3762375"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99338" name="Line 48"/>
          <p:cNvSpPr>
            <a:spLocks noChangeShapeType="1"/>
          </p:cNvSpPr>
          <p:nvPr/>
        </p:nvSpPr>
        <p:spPr bwMode="auto">
          <a:xfrm flipV="1">
            <a:off x="3117850"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9339" name="Group 49"/>
          <p:cNvGrpSpPr>
            <a:grpSpLocks/>
          </p:cNvGrpSpPr>
          <p:nvPr/>
        </p:nvGrpSpPr>
        <p:grpSpPr bwMode="auto">
          <a:xfrm>
            <a:off x="2598738" y="3365500"/>
            <a:ext cx="987425" cy="479425"/>
            <a:chOff x="1118" y="1621"/>
            <a:chExt cx="622" cy="302"/>
          </a:xfrm>
        </p:grpSpPr>
        <p:sp>
          <p:nvSpPr>
            <p:cNvPr id="99573" name="Rectangle 50"/>
            <p:cNvSpPr>
              <a:spLocks noChangeArrowheads="1"/>
            </p:cNvSpPr>
            <p:nvPr/>
          </p:nvSpPr>
          <p:spPr bwMode="auto">
            <a:xfrm>
              <a:off x="1578" y="1789"/>
              <a:ext cx="162" cy="44"/>
            </a:xfrm>
            <a:prstGeom prst="rect">
              <a:avLst/>
            </a:prstGeom>
            <a:solidFill>
              <a:srgbClr val="C0C0C0"/>
            </a:solidFill>
            <a:ln w="9525">
              <a:solidFill>
                <a:srgbClr val="000000"/>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99574" name="Rectangle 51"/>
            <p:cNvSpPr>
              <a:spLocks noChangeArrowheads="1"/>
            </p:cNvSpPr>
            <p:nvPr/>
          </p:nvSpPr>
          <p:spPr bwMode="auto">
            <a:xfrm rot="-2700000">
              <a:off x="1336" y="1621"/>
              <a:ext cx="162" cy="44"/>
            </a:xfrm>
            <a:prstGeom prst="rect">
              <a:avLst/>
            </a:prstGeom>
            <a:solidFill>
              <a:srgbClr val="C0C0C0"/>
            </a:solidFill>
            <a:ln w="9525">
              <a:solidFill>
                <a:srgbClr val="000000"/>
              </a:solidFill>
              <a:miter lim="800000"/>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nvGrpSpPr>
            <p:cNvPr id="99575" name="Group 52"/>
            <p:cNvGrpSpPr>
              <a:grpSpLocks/>
            </p:cNvGrpSpPr>
            <p:nvPr/>
          </p:nvGrpSpPr>
          <p:grpSpPr bwMode="auto">
            <a:xfrm>
              <a:off x="1118" y="1684"/>
              <a:ext cx="477" cy="239"/>
              <a:chOff x="2466" y="2026"/>
              <a:chExt cx="477" cy="282"/>
            </a:xfrm>
          </p:grpSpPr>
          <p:sp>
            <p:nvSpPr>
              <p:cNvPr id="99576" name="Oval 53"/>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99577" name="Line 54"/>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78" name="Rectangle 55"/>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579" name="Oval 56"/>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nvGrpSpPr>
              <p:cNvPr id="99580" name="Group 57"/>
              <p:cNvGrpSpPr>
                <a:grpSpLocks/>
              </p:cNvGrpSpPr>
              <p:nvPr/>
            </p:nvGrpSpPr>
            <p:grpSpPr bwMode="auto">
              <a:xfrm>
                <a:off x="2581" y="2061"/>
                <a:ext cx="236" cy="94"/>
                <a:chOff x="2848" y="848"/>
                <a:chExt cx="140" cy="98"/>
              </a:xfrm>
            </p:grpSpPr>
            <p:sp>
              <p:nvSpPr>
                <p:cNvPr id="99587" name="Line 58"/>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88" name="Line 59"/>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89" name="Line 60"/>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9581" name="Group 61"/>
              <p:cNvGrpSpPr>
                <a:grpSpLocks/>
              </p:cNvGrpSpPr>
              <p:nvPr/>
            </p:nvGrpSpPr>
            <p:grpSpPr bwMode="auto">
              <a:xfrm flipV="1">
                <a:off x="2581" y="2060"/>
                <a:ext cx="236" cy="94"/>
                <a:chOff x="2848" y="848"/>
                <a:chExt cx="140" cy="98"/>
              </a:xfrm>
            </p:grpSpPr>
            <p:sp>
              <p:nvSpPr>
                <p:cNvPr id="99584" name="Line 62"/>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85" name="Line 63"/>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86" name="Line 64"/>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582" name="Line 65"/>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83" name="Line 66"/>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9340" name="Line 68"/>
          <p:cNvSpPr>
            <a:spLocks noChangeShapeType="1"/>
          </p:cNvSpPr>
          <p:nvPr/>
        </p:nvSpPr>
        <p:spPr bwMode="auto">
          <a:xfrm flipV="1">
            <a:off x="3589338" y="2930525"/>
            <a:ext cx="1819275" cy="733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9341" name="Group 69"/>
          <p:cNvGrpSpPr>
            <a:grpSpLocks/>
          </p:cNvGrpSpPr>
          <p:nvPr/>
        </p:nvGrpSpPr>
        <p:grpSpPr bwMode="auto">
          <a:xfrm>
            <a:off x="7405688" y="3341688"/>
            <a:ext cx="757237" cy="379412"/>
            <a:chOff x="2466" y="2026"/>
            <a:chExt cx="477" cy="282"/>
          </a:xfrm>
        </p:grpSpPr>
        <p:sp>
          <p:nvSpPr>
            <p:cNvPr id="99559"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99560"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61"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562"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nvGrpSpPr>
            <p:cNvPr id="99563" name="Group 74"/>
            <p:cNvGrpSpPr>
              <a:grpSpLocks/>
            </p:cNvGrpSpPr>
            <p:nvPr/>
          </p:nvGrpSpPr>
          <p:grpSpPr bwMode="auto">
            <a:xfrm>
              <a:off x="2581" y="2061"/>
              <a:ext cx="236" cy="94"/>
              <a:chOff x="2848" y="848"/>
              <a:chExt cx="140" cy="98"/>
            </a:xfrm>
          </p:grpSpPr>
          <p:sp>
            <p:nvSpPr>
              <p:cNvPr id="99570"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71"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72"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9564" name="Group 78"/>
            <p:cNvGrpSpPr>
              <a:grpSpLocks/>
            </p:cNvGrpSpPr>
            <p:nvPr/>
          </p:nvGrpSpPr>
          <p:grpSpPr bwMode="auto">
            <a:xfrm flipV="1">
              <a:off x="2581" y="2060"/>
              <a:ext cx="236" cy="94"/>
              <a:chOff x="2848" y="848"/>
              <a:chExt cx="140" cy="98"/>
            </a:xfrm>
          </p:grpSpPr>
          <p:sp>
            <p:nvSpPr>
              <p:cNvPr id="99567"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68"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69"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565"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66"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342" name="Line 93"/>
          <p:cNvSpPr>
            <a:spLocks noChangeShapeType="1"/>
          </p:cNvSpPr>
          <p:nvPr/>
        </p:nvSpPr>
        <p:spPr bwMode="auto">
          <a:xfrm flipH="1">
            <a:off x="7124700" y="2166938"/>
            <a:ext cx="260350" cy="258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43" name="Freeform 94"/>
          <p:cNvSpPr>
            <a:spLocks/>
          </p:cNvSpPr>
          <p:nvPr/>
        </p:nvSpPr>
        <p:spPr bwMode="auto">
          <a:xfrm>
            <a:off x="1089025" y="4146550"/>
            <a:ext cx="6419850" cy="1620838"/>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99344" name="Group 110"/>
          <p:cNvGrpSpPr>
            <a:grpSpLocks/>
          </p:cNvGrpSpPr>
          <p:nvPr/>
        </p:nvGrpSpPr>
        <p:grpSpPr bwMode="auto">
          <a:xfrm>
            <a:off x="4025900" y="4724400"/>
            <a:ext cx="757238" cy="379413"/>
            <a:chOff x="2466" y="2026"/>
            <a:chExt cx="477" cy="282"/>
          </a:xfrm>
        </p:grpSpPr>
        <p:sp>
          <p:nvSpPr>
            <p:cNvPr id="99545"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99546"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47"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548"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nvGrpSpPr>
            <p:cNvPr id="99549" name="Group 115"/>
            <p:cNvGrpSpPr>
              <a:grpSpLocks/>
            </p:cNvGrpSpPr>
            <p:nvPr/>
          </p:nvGrpSpPr>
          <p:grpSpPr bwMode="auto">
            <a:xfrm>
              <a:off x="2581" y="2061"/>
              <a:ext cx="236" cy="94"/>
              <a:chOff x="2848" y="848"/>
              <a:chExt cx="140" cy="98"/>
            </a:xfrm>
          </p:grpSpPr>
          <p:sp>
            <p:nvSpPr>
              <p:cNvPr id="99556"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57"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58"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9550" name="Group 119"/>
            <p:cNvGrpSpPr>
              <a:grpSpLocks/>
            </p:cNvGrpSpPr>
            <p:nvPr/>
          </p:nvGrpSpPr>
          <p:grpSpPr bwMode="auto">
            <a:xfrm flipV="1">
              <a:off x="2581" y="2060"/>
              <a:ext cx="236" cy="94"/>
              <a:chOff x="2848" y="848"/>
              <a:chExt cx="140" cy="98"/>
            </a:xfrm>
          </p:grpSpPr>
          <p:sp>
            <p:nvSpPr>
              <p:cNvPr id="99553"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54"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55"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551"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52"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345" name="Line 134"/>
          <p:cNvSpPr>
            <a:spLocks noChangeShapeType="1"/>
          </p:cNvSpPr>
          <p:nvPr/>
        </p:nvSpPr>
        <p:spPr bwMode="auto">
          <a:xfrm flipV="1">
            <a:off x="4479925" y="3074988"/>
            <a:ext cx="1174750" cy="165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46" name="Text Box 135"/>
          <p:cNvSpPr txBox="1">
            <a:spLocks noChangeArrowheads="1"/>
          </p:cNvSpPr>
          <p:nvPr/>
        </p:nvSpPr>
        <p:spPr bwMode="auto">
          <a:xfrm>
            <a:off x="5357813" y="5018088"/>
            <a:ext cx="1809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Google</a:t>
            </a:r>
            <a:r>
              <a:rPr lang="ja-JP" altLang="en-US" sz="1600">
                <a:solidFill>
                  <a:srgbClr val="000000"/>
                </a:solidFill>
                <a:latin typeface="Arial" charset="0"/>
              </a:rPr>
              <a:t>’</a:t>
            </a:r>
            <a:r>
              <a:rPr lang="en-US" altLang="ja-JP" sz="1600">
                <a:solidFill>
                  <a:srgbClr val="000000"/>
                </a:solidFill>
                <a:latin typeface="Arial" charset="0"/>
              </a:rPr>
              <a:t>s network </a:t>
            </a:r>
          </a:p>
          <a:p>
            <a:pPr eaLnBrk="1" hangingPunct="1">
              <a:spcBef>
                <a:spcPct val="0"/>
              </a:spcBef>
              <a:buFontTx/>
              <a:buNone/>
            </a:pPr>
            <a:r>
              <a:rPr lang="en-US" altLang="en-US" sz="1600">
                <a:solidFill>
                  <a:srgbClr val="000000"/>
                </a:solidFill>
                <a:latin typeface="Arial" charset="0"/>
              </a:rPr>
              <a:t>64.233.160.0/19 </a:t>
            </a:r>
          </a:p>
        </p:txBody>
      </p:sp>
      <p:sp>
        <p:nvSpPr>
          <p:cNvPr id="99347" name="Line 136"/>
          <p:cNvSpPr>
            <a:spLocks noChangeShapeType="1"/>
          </p:cNvSpPr>
          <p:nvPr/>
        </p:nvSpPr>
        <p:spPr bwMode="auto">
          <a:xfrm flipV="1">
            <a:off x="3059113" y="4894263"/>
            <a:ext cx="9429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48" name="Text Box 137"/>
          <p:cNvSpPr txBox="1">
            <a:spLocks noChangeArrowheads="1"/>
          </p:cNvSpPr>
          <p:nvPr/>
        </p:nvSpPr>
        <p:spPr bwMode="auto">
          <a:xfrm>
            <a:off x="1971675" y="5286375"/>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64.233.169.105</a:t>
            </a:r>
          </a:p>
        </p:txBody>
      </p:sp>
      <p:sp>
        <p:nvSpPr>
          <p:cNvPr id="99349" name="Text Box 138"/>
          <p:cNvSpPr txBox="1">
            <a:spLocks noChangeArrowheads="1"/>
          </p:cNvSpPr>
          <p:nvPr/>
        </p:nvSpPr>
        <p:spPr bwMode="auto">
          <a:xfrm>
            <a:off x="1939925" y="4992688"/>
            <a:ext cx="117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web server</a:t>
            </a:r>
          </a:p>
        </p:txBody>
      </p:sp>
      <p:sp>
        <p:nvSpPr>
          <p:cNvPr id="99350" name="Text Box 139"/>
          <p:cNvSpPr txBox="1">
            <a:spLocks noChangeArrowheads="1"/>
          </p:cNvSpPr>
          <p:nvPr/>
        </p:nvSpPr>
        <p:spPr bwMode="auto">
          <a:xfrm>
            <a:off x="7577138" y="1384300"/>
            <a:ext cx="12334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DNS server</a:t>
            </a:r>
          </a:p>
          <a:p>
            <a:pPr eaLnBrk="1" hangingPunct="1">
              <a:spcBef>
                <a:spcPct val="0"/>
              </a:spcBef>
              <a:buFontTx/>
              <a:buNone/>
            </a:pPr>
            <a:endParaRPr lang="en-US" altLang="en-US" sz="1600">
              <a:solidFill>
                <a:srgbClr val="000000"/>
              </a:solidFill>
              <a:latin typeface="Arial" charset="0"/>
            </a:endParaRPr>
          </a:p>
        </p:txBody>
      </p:sp>
      <p:grpSp>
        <p:nvGrpSpPr>
          <p:cNvPr id="99351" name="Group 95"/>
          <p:cNvGrpSpPr>
            <a:grpSpLocks/>
          </p:cNvGrpSpPr>
          <p:nvPr/>
        </p:nvGrpSpPr>
        <p:grpSpPr bwMode="auto">
          <a:xfrm>
            <a:off x="5797550" y="4365625"/>
            <a:ext cx="757238" cy="379413"/>
            <a:chOff x="2466" y="2026"/>
            <a:chExt cx="477" cy="282"/>
          </a:xfrm>
        </p:grpSpPr>
        <p:sp>
          <p:nvSpPr>
            <p:cNvPr id="99531" name="Oval 96"/>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99532" name="Line 97"/>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33" name="Rectangle 98"/>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534" name="Oval 99"/>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nvGrpSpPr>
            <p:cNvPr id="99535" name="Group 100"/>
            <p:cNvGrpSpPr>
              <a:grpSpLocks/>
            </p:cNvGrpSpPr>
            <p:nvPr/>
          </p:nvGrpSpPr>
          <p:grpSpPr bwMode="auto">
            <a:xfrm>
              <a:off x="2581" y="2061"/>
              <a:ext cx="236" cy="94"/>
              <a:chOff x="2848" y="848"/>
              <a:chExt cx="140" cy="98"/>
            </a:xfrm>
          </p:grpSpPr>
          <p:sp>
            <p:nvSpPr>
              <p:cNvPr id="99542" name="Line 101"/>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43" name="Line 102"/>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44" name="Line 103"/>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9536" name="Group 104"/>
            <p:cNvGrpSpPr>
              <a:grpSpLocks/>
            </p:cNvGrpSpPr>
            <p:nvPr/>
          </p:nvGrpSpPr>
          <p:grpSpPr bwMode="auto">
            <a:xfrm flipV="1">
              <a:off x="2581" y="2060"/>
              <a:ext cx="236" cy="94"/>
              <a:chOff x="2848" y="848"/>
              <a:chExt cx="140" cy="98"/>
            </a:xfrm>
          </p:grpSpPr>
          <p:sp>
            <p:nvSpPr>
              <p:cNvPr id="99539" name="Line 10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40" name="Line 10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41" name="Line 10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537" name="Line 108"/>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538" name="Line 109"/>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9352" name="Group 166"/>
          <p:cNvGrpSpPr>
            <a:grpSpLocks/>
          </p:cNvGrpSpPr>
          <p:nvPr/>
        </p:nvGrpSpPr>
        <p:grpSpPr bwMode="auto">
          <a:xfrm>
            <a:off x="5181600" y="3048000"/>
            <a:ext cx="400050" cy="152400"/>
            <a:chOff x="3228" y="1776"/>
            <a:chExt cx="252" cy="96"/>
          </a:xfrm>
        </p:grpSpPr>
        <p:sp>
          <p:nvSpPr>
            <p:cNvPr id="99529"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30"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53" name="Group 167"/>
          <p:cNvGrpSpPr>
            <a:grpSpLocks/>
          </p:cNvGrpSpPr>
          <p:nvPr/>
        </p:nvGrpSpPr>
        <p:grpSpPr bwMode="auto">
          <a:xfrm flipH="1">
            <a:off x="5810250" y="3062288"/>
            <a:ext cx="400050" cy="152400"/>
            <a:chOff x="3228" y="1776"/>
            <a:chExt cx="252" cy="96"/>
          </a:xfrm>
        </p:grpSpPr>
        <p:sp>
          <p:nvSpPr>
            <p:cNvPr id="99527"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28"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54" name="Group 170"/>
          <p:cNvGrpSpPr>
            <a:grpSpLocks/>
          </p:cNvGrpSpPr>
          <p:nvPr/>
        </p:nvGrpSpPr>
        <p:grpSpPr bwMode="auto">
          <a:xfrm flipH="1" flipV="1">
            <a:off x="5962650" y="2538413"/>
            <a:ext cx="400050" cy="152400"/>
            <a:chOff x="3228" y="1776"/>
            <a:chExt cx="252" cy="96"/>
          </a:xfrm>
        </p:grpSpPr>
        <p:sp>
          <p:nvSpPr>
            <p:cNvPr id="99525"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26"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55" name="Group 173"/>
          <p:cNvGrpSpPr>
            <a:grpSpLocks/>
          </p:cNvGrpSpPr>
          <p:nvPr/>
        </p:nvGrpSpPr>
        <p:grpSpPr bwMode="auto">
          <a:xfrm flipH="1" flipV="1">
            <a:off x="8062913" y="3228975"/>
            <a:ext cx="400050" cy="152400"/>
            <a:chOff x="3228" y="1776"/>
            <a:chExt cx="252" cy="96"/>
          </a:xfrm>
        </p:grpSpPr>
        <p:sp>
          <p:nvSpPr>
            <p:cNvPr id="99523"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24"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56" name="Group 176"/>
          <p:cNvGrpSpPr>
            <a:grpSpLocks/>
          </p:cNvGrpSpPr>
          <p:nvPr/>
        </p:nvGrpSpPr>
        <p:grpSpPr bwMode="auto">
          <a:xfrm flipV="1">
            <a:off x="7239000" y="3248025"/>
            <a:ext cx="295275" cy="114300"/>
            <a:chOff x="3228" y="1776"/>
            <a:chExt cx="252" cy="96"/>
          </a:xfrm>
        </p:grpSpPr>
        <p:sp>
          <p:nvSpPr>
            <p:cNvPr id="99521"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22"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57" name="Group 179"/>
          <p:cNvGrpSpPr>
            <a:grpSpLocks/>
          </p:cNvGrpSpPr>
          <p:nvPr/>
        </p:nvGrpSpPr>
        <p:grpSpPr bwMode="auto">
          <a:xfrm rot="409689" flipH="1" flipV="1">
            <a:off x="7510463" y="2590800"/>
            <a:ext cx="452437" cy="57150"/>
            <a:chOff x="3228" y="1776"/>
            <a:chExt cx="252" cy="96"/>
          </a:xfrm>
        </p:grpSpPr>
        <p:sp>
          <p:nvSpPr>
            <p:cNvPr id="99519"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20"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58" name="Group 182"/>
          <p:cNvGrpSpPr>
            <a:grpSpLocks/>
          </p:cNvGrpSpPr>
          <p:nvPr/>
        </p:nvGrpSpPr>
        <p:grpSpPr bwMode="auto">
          <a:xfrm>
            <a:off x="6653213" y="2795588"/>
            <a:ext cx="295275" cy="114300"/>
            <a:chOff x="3228" y="1776"/>
            <a:chExt cx="252" cy="96"/>
          </a:xfrm>
        </p:grpSpPr>
        <p:sp>
          <p:nvSpPr>
            <p:cNvPr id="99517"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18"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59" name="Group 185"/>
          <p:cNvGrpSpPr>
            <a:grpSpLocks/>
          </p:cNvGrpSpPr>
          <p:nvPr/>
        </p:nvGrpSpPr>
        <p:grpSpPr bwMode="auto">
          <a:xfrm flipH="1">
            <a:off x="7291388" y="2795588"/>
            <a:ext cx="295275" cy="114300"/>
            <a:chOff x="3228" y="1776"/>
            <a:chExt cx="252" cy="96"/>
          </a:xfrm>
        </p:grpSpPr>
        <p:sp>
          <p:nvSpPr>
            <p:cNvPr id="99515"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16"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60" name="Group 188"/>
          <p:cNvGrpSpPr>
            <a:grpSpLocks/>
          </p:cNvGrpSpPr>
          <p:nvPr/>
        </p:nvGrpSpPr>
        <p:grpSpPr bwMode="auto">
          <a:xfrm>
            <a:off x="5705475" y="4743450"/>
            <a:ext cx="295275" cy="114300"/>
            <a:chOff x="3228" y="1776"/>
            <a:chExt cx="252" cy="96"/>
          </a:xfrm>
        </p:grpSpPr>
        <p:sp>
          <p:nvSpPr>
            <p:cNvPr id="99513" name="Line 189"/>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14" name="Line 190"/>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61" name="Group 191"/>
          <p:cNvGrpSpPr>
            <a:grpSpLocks/>
          </p:cNvGrpSpPr>
          <p:nvPr/>
        </p:nvGrpSpPr>
        <p:grpSpPr bwMode="auto">
          <a:xfrm flipH="1">
            <a:off x="6343650" y="4743450"/>
            <a:ext cx="295275" cy="114300"/>
            <a:chOff x="3228" y="1776"/>
            <a:chExt cx="252" cy="96"/>
          </a:xfrm>
        </p:grpSpPr>
        <p:sp>
          <p:nvSpPr>
            <p:cNvPr id="99511" name="Line 192"/>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12" name="Line 193"/>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62" name="Group 194"/>
          <p:cNvGrpSpPr>
            <a:grpSpLocks/>
          </p:cNvGrpSpPr>
          <p:nvPr/>
        </p:nvGrpSpPr>
        <p:grpSpPr bwMode="auto">
          <a:xfrm>
            <a:off x="3938588" y="5100638"/>
            <a:ext cx="295275" cy="114300"/>
            <a:chOff x="3228" y="1776"/>
            <a:chExt cx="252" cy="96"/>
          </a:xfrm>
        </p:grpSpPr>
        <p:sp>
          <p:nvSpPr>
            <p:cNvPr id="99509"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10"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63" name="Group 197"/>
          <p:cNvGrpSpPr>
            <a:grpSpLocks/>
          </p:cNvGrpSpPr>
          <p:nvPr/>
        </p:nvGrpSpPr>
        <p:grpSpPr bwMode="auto">
          <a:xfrm flipH="1">
            <a:off x="4576763" y="5100638"/>
            <a:ext cx="295275" cy="114300"/>
            <a:chOff x="3228" y="1776"/>
            <a:chExt cx="252" cy="96"/>
          </a:xfrm>
        </p:grpSpPr>
        <p:sp>
          <p:nvSpPr>
            <p:cNvPr id="99507"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08"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9364" name="Group 200"/>
          <p:cNvGrpSpPr>
            <a:grpSpLocks/>
          </p:cNvGrpSpPr>
          <p:nvPr/>
        </p:nvGrpSpPr>
        <p:grpSpPr bwMode="auto">
          <a:xfrm flipH="1" flipV="1">
            <a:off x="4781550" y="4805363"/>
            <a:ext cx="295275" cy="114300"/>
            <a:chOff x="3228" y="1776"/>
            <a:chExt cx="252" cy="96"/>
          </a:xfrm>
        </p:grpSpPr>
        <p:sp>
          <p:nvSpPr>
            <p:cNvPr id="99505"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506"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9365" name="Text Box 34"/>
          <p:cNvSpPr txBox="1">
            <a:spLocks noChangeArrowheads="1"/>
          </p:cNvSpPr>
          <p:nvPr/>
        </p:nvSpPr>
        <p:spPr bwMode="auto">
          <a:xfrm>
            <a:off x="962025" y="3128963"/>
            <a:ext cx="15954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school network </a:t>
            </a:r>
          </a:p>
          <a:p>
            <a:pPr eaLnBrk="1" hangingPunct="1">
              <a:spcBef>
                <a:spcPct val="0"/>
              </a:spcBef>
              <a:buFontTx/>
              <a:buNone/>
            </a:pPr>
            <a:r>
              <a:rPr lang="en-US" altLang="en-US" sz="1600">
                <a:solidFill>
                  <a:srgbClr val="000000"/>
                </a:solidFill>
                <a:latin typeface="Arial" charset="0"/>
              </a:rPr>
              <a:t>68.80.2.0/24</a:t>
            </a:r>
          </a:p>
        </p:txBody>
      </p:sp>
      <p:pic>
        <p:nvPicPr>
          <p:cNvPr id="699793" name="Picture 4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713" y="4208463"/>
            <a:ext cx="1243012" cy="7683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699796" name="Text Box 404"/>
          <p:cNvSpPr txBox="1">
            <a:spLocks noChangeArrowheads="1"/>
          </p:cNvSpPr>
          <p:nvPr/>
        </p:nvSpPr>
        <p:spPr bwMode="auto">
          <a:xfrm>
            <a:off x="1563688" y="3940175"/>
            <a:ext cx="952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solidFill>
                  <a:srgbClr val="FF0000"/>
                </a:solidFill>
                <a:latin typeface="Arial" charset="0"/>
              </a:rPr>
              <a:t>web page</a:t>
            </a:r>
          </a:p>
        </p:txBody>
      </p:sp>
      <p:grpSp>
        <p:nvGrpSpPr>
          <p:cNvPr id="699797" name="Group 405"/>
          <p:cNvGrpSpPr>
            <a:grpSpLocks/>
          </p:cNvGrpSpPr>
          <p:nvPr/>
        </p:nvGrpSpPr>
        <p:grpSpPr bwMode="auto">
          <a:xfrm>
            <a:off x="288925" y="1162050"/>
            <a:ext cx="1416050" cy="1265238"/>
            <a:chOff x="146" y="690"/>
            <a:chExt cx="892" cy="797"/>
          </a:xfrm>
        </p:grpSpPr>
        <p:grpSp>
          <p:nvGrpSpPr>
            <p:cNvPr id="99498" name="Group 400"/>
            <p:cNvGrpSpPr>
              <a:grpSpLocks/>
            </p:cNvGrpSpPr>
            <p:nvPr/>
          </p:nvGrpSpPr>
          <p:grpSpPr bwMode="auto">
            <a:xfrm>
              <a:off x="146" y="690"/>
              <a:ext cx="892" cy="797"/>
              <a:chOff x="146" y="690"/>
              <a:chExt cx="892" cy="797"/>
            </a:xfrm>
          </p:grpSpPr>
          <p:sp>
            <p:nvSpPr>
              <p:cNvPr id="99500" name="Freeform 398"/>
              <p:cNvSpPr>
                <a:spLocks/>
              </p:cNvSpPr>
              <p:nvPr/>
            </p:nvSpPr>
            <p:spPr bwMode="auto">
              <a:xfrm>
                <a:off x="177" y="715"/>
                <a:ext cx="861" cy="77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772">
                    <a:moveTo>
                      <a:pt x="861" y="772"/>
                    </a:moveTo>
                    <a:lnTo>
                      <a:pt x="0" y="557"/>
                    </a:lnTo>
                    <a:lnTo>
                      <a:pt x="532" y="405"/>
                    </a:lnTo>
                    <a:lnTo>
                      <a:pt x="652" y="0"/>
                    </a:lnTo>
                    <a:lnTo>
                      <a:pt x="861" y="772"/>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99501" name="Group 392"/>
              <p:cNvGrpSpPr>
                <a:grpSpLocks/>
              </p:cNvGrpSpPr>
              <p:nvPr/>
            </p:nvGrpSpPr>
            <p:grpSpPr bwMode="auto">
              <a:xfrm>
                <a:off x="148" y="697"/>
                <a:ext cx="694" cy="574"/>
                <a:chOff x="2579" y="1366"/>
                <a:chExt cx="1078" cy="674"/>
              </a:xfrm>
            </p:grpSpPr>
            <p:pic>
              <p:nvPicPr>
                <p:cNvPr id="87217" name="Picture 3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 y="1366"/>
                  <a:ext cx="1078"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87218" name="Rectangle 394"/>
                <p:cNvSpPr>
                  <a:spLocks noChangeArrowheads="1"/>
                </p:cNvSpPr>
                <p:nvPr/>
              </p:nvSpPr>
              <p:spPr bwMode="auto">
                <a:xfrm>
                  <a:off x="2633" y="1428"/>
                  <a:ext cx="957" cy="5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7216" name="Rectangle 399"/>
              <p:cNvSpPr>
                <a:spLocks noChangeArrowheads="1"/>
              </p:cNvSpPr>
              <p:nvPr/>
            </p:nvSpPr>
            <p:spPr bwMode="auto">
              <a:xfrm>
                <a:off x="146" y="690"/>
                <a:ext cx="696" cy="582"/>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7213" name="Text Box 402"/>
            <p:cNvSpPr txBox="1">
              <a:spLocks noChangeArrowheads="1"/>
            </p:cNvSpPr>
            <p:nvPr/>
          </p:nvSpPr>
          <p:spPr bwMode="auto">
            <a:xfrm>
              <a:off x="227" y="850"/>
              <a:ext cx="51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solidFill>
                    <a:srgbClr val="FF0000"/>
                  </a:solidFill>
                  <a:latin typeface="Arial" charset="0"/>
                </a:rPr>
                <a:t>browser</a:t>
              </a:r>
            </a:p>
          </p:txBody>
        </p:sp>
      </p:grpSp>
      <p:grpSp>
        <p:nvGrpSpPr>
          <p:cNvPr id="99369" name="Group 356"/>
          <p:cNvGrpSpPr>
            <a:grpSpLocks/>
          </p:cNvGrpSpPr>
          <p:nvPr/>
        </p:nvGrpSpPr>
        <p:grpSpPr bwMode="auto">
          <a:xfrm>
            <a:off x="1511300" y="1898650"/>
            <a:ext cx="842963" cy="814388"/>
            <a:chOff x="313" y="1497"/>
            <a:chExt cx="1152" cy="1014"/>
          </a:xfrm>
        </p:grpSpPr>
        <p:pic>
          <p:nvPicPr>
            <p:cNvPr id="99496" name="Picture 354" descr="laptop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97" name="Picture 355" descr="antenna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9788" name="AutoShape 396"/>
          <p:cNvSpPr>
            <a:spLocks noChangeArrowheads="1"/>
          </p:cNvSpPr>
          <p:nvPr/>
        </p:nvSpPr>
        <p:spPr bwMode="auto">
          <a:xfrm>
            <a:off x="668338" y="2266950"/>
            <a:ext cx="976312" cy="485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708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0863" y="2444750"/>
            <a:ext cx="9144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96" name="Rectangle 43"/>
          <p:cNvSpPr>
            <a:spLocks noChangeArrowheads="1"/>
          </p:cNvSpPr>
          <p:nvPr/>
        </p:nvSpPr>
        <p:spPr bwMode="auto">
          <a:xfrm rot="16200000">
            <a:off x="3416300" y="3551238"/>
            <a:ext cx="147638" cy="18891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198" name="Rectangle 43"/>
          <p:cNvSpPr>
            <a:spLocks noChangeArrowheads="1"/>
          </p:cNvSpPr>
          <p:nvPr/>
        </p:nvSpPr>
        <p:spPr bwMode="auto">
          <a:xfrm rot="2460490">
            <a:off x="3074988" y="3208338"/>
            <a:ext cx="136525" cy="3063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99374" name="Oval 407"/>
          <p:cNvSpPr>
            <a:spLocks noChangeArrowheads="1"/>
          </p:cNvSpPr>
          <p:nvPr/>
        </p:nvSpPr>
        <p:spPr bwMode="auto">
          <a:xfrm>
            <a:off x="2552700" y="3619500"/>
            <a:ext cx="850900" cy="250825"/>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sp>
        <p:nvSpPr>
          <p:cNvPr id="99375" name="Rectangle 410"/>
          <p:cNvSpPr>
            <a:spLocks noChangeArrowheads="1"/>
          </p:cNvSpPr>
          <p:nvPr/>
        </p:nvSpPr>
        <p:spPr bwMode="auto">
          <a:xfrm>
            <a:off x="2552700" y="3590925"/>
            <a:ext cx="854075" cy="15716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376" name="Oval 411"/>
          <p:cNvSpPr>
            <a:spLocks noChangeArrowheads="1"/>
          </p:cNvSpPr>
          <p:nvPr/>
        </p:nvSpPr>
        <p:spPr bwMode="auto">
          <a:xfrm>
            <a:off x="2549525" y="3421063"/>
            <a:ext cx="850900" cy="29368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grpSp>
        <p:nvGrpSpPr>
          <p:cNvPr id="99377" name="Group 1189"/>
          <p:cNvGrpSpPr>
            <a:grpSpLocks/>
          </p:cNvGrpSpPr>
          <p:nvPr/>
        </p:nvGrpSpPr>
        <p:grpSpPr bwMode="auto">
          <a:xfrm>
            <a:off x="2720975" y="3497263"/>
            <a:ext cx="481013" cy="136525"/>
            <a:chOff x="2468" y="1332"/>
            <a:chExt cx="310" cy="60"/>
          </a:xfrm>
        </p:grpSpPr>
        <p:sp>
          <p:nvSpPr>
            <p:cNvPr id="99494"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495"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7093" name="Line 1192"/>
          <p:cNvSpPr>
            <a:spLocks noChangeShapeType="1"/>
          </p:cNvSpPr>
          <p:nvPr/>
        </p:nvSpPr>
        <p:spPr bwMode="auto">
          <a:xfrm>
            <a:off x="2552700" y="3557588"/>
            <a:ext cx="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7094" name="Line 1193"/>
          <p:cNvSpPr>
            <a:spLocks noChangeShapeType="1"/>
          </p:cNvSpPr>
          <p:nvPr/>
        </p:nvSpPr>
        <p:spPr bwMode="auto">
          <a:xfrm>
            <a:off x="3400425" y="3567113"/>
            <a:ext cx="0" cy="195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207" name="Rectangle 43"/>
          <p:cNvSpPr>
            <a:spLocks noChangeArrowheads="1"/>
          </p:cNvSpPr>
          <p:nvPr/>
        </p:nvSpPr>
        <p:spPr bwMode="auto">
          <a:xfrm rot="16200000">
            <a:off x="2338388" y="2365375"/>
            <a:ext cx="146050" cy="31432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grpSp>
        <p:nvGrpSpPr>
          <p:cNvPr id="99381" name="Group 1185"/>
          <p:cNvGrpSpPr>
            <a:grpSpLocks/>
          </p:cNvGrpSpPr>
          <p:nvPr/>
        </p:nvGrpSpPr>
        <p:grpSpPr bwMode="auto">
          <a:xfrm>
            <a:off x="5338763" y="2667000"/>
            <a:ext cx="830262" cy="455613"/>
            <a:chOff x="4650" y="1129"/>
            <a:chExt cx="246" cy="95"/>
          </a:xfrm>
        </p:grpSpPr>
        <p:sp>
          <p:nvSpPr>
            <p:cNvPr id="994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sp>
          <p:nvSpPr>
            <p:cNvPr id="994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4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grpSp>
          <p:nvGrpSpPr>
            <p:cNvPr id="99489" name="Group 1189"/>
            <p:cNvGrpSpPr>
              <a:grpSpLocks/>
            </p:cNvGrpSpPr>
            <p:nvPr/>
          </p:nvGrpSpPr>
          <p:grpSpPr bwMode="auto">
            <a:xfrm>
              <a:off x="4699" y="1145"/>
              <a:ext cx="138" cy="29"/>
              <a:chOff x="2468" y="1332"/>
              <a:chExt cx="310" cy="60"/>
            </a:xfrm>
          </p:grpSpPr>
          <p:sp>
            <p:nvSpPr>
              <p:cNvPr id="99492"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493"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7204"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7205"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grpSp>
        <p:nvGrpSpPr>
          <p:cNvPr id="99382" name="Group 1185"/>
          <p:cNvGrpSpPr>
            <a:grpSpLocks/>
          </p:cNvGrpSpPr>
          <p:nvPr/>
        </p:nvGrpSpPr>
        <p:grpSpPr bwMode="auto">
          <a:xfrm>
            <a:off x="6729413" y="2401888"/>
            <a:ext cx="808037" cy="425450"/>
            <a:chOff x="4650" y="1129"/>
            <a:chExt cx="246" cy="95"/>
          </a:xfrm>
        </p:grpSpPr>
        <p:sp>
          <p:nvSpPr>
            <p:cNvPr id="9947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sp>
          <p:nvSpPr>
            <p:cNvPr id="9947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48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grpSp>
          <p:nvGrpSpPr>
            <p:cNvPr id="99481" name="Group 1189"/>
            <p:cNvGrpSpPr>
              <a:grpSpLocks/>
            </p:cNvGrpSpPr>
            <p:nvPr/>
          </p:nvGrpSpPr>
          <p:grpSpPr bwMode="auto">
            <a:xfrm>
              <a:off x="4699" y="1145"/>
              <a:ext cx="138" cy="29"/>
              <a:chOff x="2468" y="1332"/>
              <a:chExt cx="310" cy="60"/>
            </a:xfrm>
          </p:grpSpPr>
          <p:sp>
            <p:nvSpPr>
              <p:cNvPr id="99484"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485"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7196"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7197"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grpSp>
        <p:nvGrpSpPr>
          <p:cNvPr id="99383" name="Group 1185"/>
          <p:cNvGrpSpPr>
            <a:grpSpLocks/>
          </p:cNvGrpSpPr>
          <p:nvPr/>
        </p:nvGrpSpPr>
        <p:grpSpPr bwMode="auto">
          <a:xfrm>
            <a:off x="7343775" y="3338513"/>
            <a:ext cx="892175" cy="390525"/>
            <a:chOff x="4650" y="1129"/>
            <a:chExt cx="246" cy="95"/>
          </a:xfrm>
        </p:grpSpPr>
        <p:sp>
          <p:nvSpPr>
            <p:cNvPr id="994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sp>
          <p:nvSpPr>
            <p:cNvPr id="994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4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grpSp>
          <p:nvGrpSpPr>
            <p:cNvPr id="99473" name="Group 1189"/>
            <p:cNvGrpSpPr>
              <a:grpSpLocks/>
            </p:cNvGrpSpPr>
            <p:nvPr/>
          </p:nvGrpSpPr>
          <p:grpSpPr bwMode="auto">
            <a:xfrm>
              <a:off x="4699" y="1145"/>
              <a:ext cx="138" cy="29"/>
              <a:chOff x="2468" y="1332"/>
              <a:chExt cx="310" cy="60"/>
            </a:xfrm>
          </p:grpSpPr>
          <p:sp>
            <p:nvSpPr>
              <p:cNvPr id="99476"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477"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718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718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grpSp>
        <p:nvGrpSpPr>
          <p:cNvPr id="99384" name="Group 1185"/>
          <p:cNvGrpSpPr>
            <a:grpSpLocks/>
          </p:cNvGrpSpPr>
          <p:nvPr/>
        </p:nvGrpSpPr>
        <p:grpSpPr bwMode="auto">
          <a:xfrm>
            <a:off x="5754688" y="4344988"/>
            <a:ext cx="808037" cy="425450"/>
            <a:chOff x="4650" y="1129"/>
            <a:chExt cx="246" cy="95"/>
          </a:xfrm>
        </p:grpSpPr>
        <p:sp>
          <p:nvSpPr>
            <p:cNvPr id="994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sp>
          <p:nvSpPr>
            <p:cNvPr id="994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4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grpSp>
          <p:nvGrpSpPr>
            <p:cNvPr id="99465" name="Group 1189"/>
            <p:cNvGrpSpPr>
              <a:grpSpLocks/>
            </p:cNvGrpSpPr>
            <p:nvPr/>
          </p:nvGrpSpPr>
          <p:grpSpPr bwMode="auto">
            <a:xfrm>
              <a:off x="4699" y="1145"/>
              <a:ext cx="138" cy="29"/>
              <a:chOff x="2468" y="1332"/>
              <a:chExt cx="310" cy="60"/>
            </a:xfrm>
          </p:grpSpPr>
          <p:sp>
            <p:nvSpPr>
              <p:cNvPr id="99468"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469"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7180"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7181"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grpSp>
        <p:nvGrpSpPr>
          <p:cNvPr id="99385" name="Group 1185"/>
          <p:cNvGrpSpPr>
            <a:grpSpLocks/>
          </p:cNvGrpSpPr>
          <p:nvPr/>
        </p:nvGrpSpPr>
        <p:grpSpPr bwMode="auto">
          <a:xfrm>
            <a:off x="4013200" y="4710113"/>
            <a:ext cx="808038" cy="425450"/>
            <a:chOff x="4650" y="1129"/>
            <a:chExt cx="246" cy="95"/>
          </a:xfrm>
        </p:grpSpPr>
        <p:sp>
          <p:nvSpPr>
            <p:cNvPr id="994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sp>
          <p:nvSpPr>
            <p:cNvPr id="994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994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spcBef>
                  <a:spcPct val="0"/>
                </a:spcBef>
                <a:buFontTx/>
                <a:buNone/>
              </a:pPr>
              <a:endParaRPr lang="en-US" altLang="en-US" sz="2400">
                <a:solidFill>
                  <a:srgbClr val="000000"/>
                </a:solidFill>
                <a:latin typeface="Times New Roman" charset="0"/>
              </a:endParaRPr>
            </a:p>
          </p:txBody>
        </p:sp>
        <p:grpSp>
          <p:nvGrpSpPr>
            <p:cNvPr id="99457" name="Group 1189"/>
            <p:cNvGrpSpPr>
              <a:grpSpLocks/>
            </p:cNvGrpSpPr>
            <p:nvPr/>
          </p:nvGrpSpPr>
          <p:grpSpPr bwMode="auto">
            <a:xfrm>
              <a:off x="4699" y="1145"/>
              <a:ext cx="138" cy="29"/>
              <a:chOff x="2468" y="1332"/>
              <a:chExt cx="310" cy="60"/>
            </a:xfrm>
          </p:grpSpPr>
          <p:sp>
            <p:nvSpPr>
              <p:cNvPr id="99460"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461"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717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717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grpSp>
        <p:nvGrpSpPr>
          <p:cNvPr id="99386" name="Group 248"/>
          <p:cNvGrpSpPr>
            <a:grpSpLocks/>
          </p:cNvGrpSpPr>
          <p:nvPr/>
        </p:nvGrpSpPr>
        <p:grpSpPr bwMode="auto">
          <a:xfrm>
            <a:off x="7218363" y="1558925"/>
            <a:ext cx="358775" cy="623888"/>
            <a:chOff x="4140" y="429"/>
            <a:chExt cx="1425" cy="2396"/>
          </a:xfrm>
        </p:grpSpPr>
        <p:sp>
          <p:nvSpPr>
            <p:cNvPr id="99422" name="Freeform 148"/>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37"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9424" name="Freeform 150"/>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425" name="Freeform 151"/>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40"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99427" name="Group 153"/>
            <p:cNvGrpSpPr>
              <a:grpSpLocks/>
            </p:cNvGrpSpPr>
            <p:nvPr/>
          </p:nvGrpSpPr>
          <p:grpSpPr bwMode="auto">
            <a:xfrm>
              <a:off x="4749" y="668"/>
              <a:ext cx="581" cy="145"/>
              <a:chOff x="614" y="2568"/>
              <a:chExt cx="725" cy="139"/>
            </a:xfrm>
          </p:grpSpPr>
          <p:sp>
            <p:nvSpPr>
              <p:cNvPr id="87166"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67"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7142"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99429" name="Group 157"/>
            <p:cNvGrpSpPr>
              <a:grpSpLocks/>
            </p:cNvGrpSpPr>
            <p:nvPr/>
          </p:nvGrpSpPr>
          <p:grpSpPr bwMode="auto">
            <a:xfrm>
              <a:off x="4747" y="994"/>
              <a:ext cx="581" cy="134"/>
              <a:chOff x="614" y="2568"/>
              <a:chExt cx="725" cy="139"/>
            </a:xfrm>
          </p:grpSpPr>
          <p:sp>
            <p:nvSpPr>
              <p:cNvPr id="87164"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65"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7144"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45"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99432" name="Group 162"/>
            <p:cNvGrpSpPr>
              <a:grpSpLocks/>
            </p:cNvGrpSpPr>
            <p:nvPr/>
          </p:nvGrpSpPr>
          <p:grpSpPr bwMode="auto">
            <a:xfrm>
              <a:off x="4735" y="1627"/>
              <a:ext cx="582" cy="151"/>
              <a:chOff x="614" y="2568"/>
              <a:chExt cx="725" cy="139"/>
            </a:xfrm>
          </p:grpSpPr>
          <p:sp>
            <p:nvSpPr>
              <p:cNvPr id="87162"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63"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9433" name="Freeform 165"/>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9434" name="Group 166"/>
            <p:cNvGrpSpPr>
              <a:grpSpLocks/>
            </p:cNvGrpSpPr>
            <p:nvPr/>
          </p:nvGrpSpPr>
          <p:grpSpPr bwMode="auto">
            <a:xfrm>
              <a:off x="4739" y="1327"/>
              <a:ext cx="582" cy="139"/>
              <a:chOff x="614" y="2568"/>
              <a:chExt cx="725" cy="139"/>
            </a:xfrm>
          </p:grpSpPr>
          <p:sp>
            <p:nvSpPr>
              <p:cNvPr id="87160"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61"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7149"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9436" name="Freeform 170"/>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437" name="Freeform 171"/>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52"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9439" name="Freeform 173"/>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54"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55"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56"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57"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FF0000"/>
                </a:solidFill>
                <a:latin typeface="Times New Roman" pitchFamily="18" charset="0"/>
                <a:ea typeface="MS PGothic" pitchFamily="34" charset="-128"/>
              </a:endParaRPr>
            </a:p>
          </p:txBody>
        </p:sp>
        <p:sp>
          <p:nvSpPr>
            <p:cNvPr id="87158"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59"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99387" name="Group 248"/>
          <p:cNvGrpSpPr>
            <a:grpSpLocks/>
          </p:cNvGrpSpPr>
          <p:nvPr/>
        </p:nvGrpSpPr>
        <p:grpSpPr bwMode="auto">
          <a:xfrm>
            <a:off x="2876550" y="4454525"/>
            <a:ext cx="358775" cy="623888"/>
            <a:chOff x="4140" y="429"/>
            <a:chExt cx="1425" cy="2396"/>
          </a:xfrm>
        </p:grpSpPr>
        <p:sp>
          <p:nvSpPr>
            <p:cNvPr id="99390" name="Freeform 148"/>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05"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9392" name="Freeform 150"/>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93" name="Freeform 151"/>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08"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99395" name="Group 153"/>
            <p:cNvGrpSpPr>
              <a:grpSpLocks/>
            </p:cNvGrpSpPr>
            <p:nvPr/>
          </p:nvGrpSpPr>
          <p:grpSpPr bwMode="auto">
            <a:xfrm>
              <a:off x="4749" y="668"/>
              <a:ext cx="581" cy="145"/>
              <a:chOff x="614" y="2568"/>
              <a:chExt cx="725" cy="139"/>
            </a:xfrm>
          </p:grpSpPr>
          <p:sp>
            <p:nvSpPr>
              <p:cNvPr id="87134"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35"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7110"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99397" name="Group 157"/>
            <p:cNvGrpSpPr>
              <a:grpSpLocks/>
            </p:cNvGrpSpPr>
            <p:nvPr/>
          </p:nvGrpSpPr>
          <p:grpSpPr bwMode="auto">
            <a:xfrm>
              <a:off x="4747" y="994"/>
              <a:ext cx="581" cy="134"/>
              <a:chOff x="614" y="2568"/>
              <a:chExt cx="725" cy="139"/>
            </a:xfrm>
          </p:grpSpPr>
          <p:sp>
            <p:nvSpPr>
              <p:cNvPr id="87132"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33"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7112"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13"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99400" name="Group 162"/>
            <p:cNvGrpSpPr>
              <a:grpSpLocks/>
            </p:cNvGrpSpPr>
            <p:nvPr/>
          </p:nvGrpSpPr>
          <p:grpSpPr bwMode="auto">
            <a:xfrm>
              <a:off x="4735" y="1627"/>
              <a:ext cx="582" cy="151"/>
              <a:chOff x="614" y="2568"/>
              <a:chExt cx="725" cy="139"/>
            </a:xfrm>
          </p:grpSpPr>
          <p:sp>
            <p:nvSpPr>
              <p:cNvPr id="87130"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31"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9401" name="Freeform 165"/>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9402" name="Group 166"/>
            <p:cNvGrpSpPr>
              <a:grpSpLocks/>
            </p:cNvGrpSpPr>
            <p:nvPr/>
          </p:nvGrpSpPr>
          <p:grpSpPr bwMode="auto">
            <a:xfrm>
              <a:off x="4739" y="1327"/>
              <a:ext cx="582" cy="139"/>
              <a:chOff x="614" y="2568"/>
              <a:chExt cx="725" cy="139"/>
            </a:xfrm>
          </p:grpSpPr>
          <p:sp>
            <p:nvSpPr>
              <p:cNvPr id="87128"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29"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7117"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9404" name="Freeform 170"/>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405" name="Freeform 171"/>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20"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9407" name="Freeform 173"/>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22"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23"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24"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25"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FF0000"/>
                </a:solidFill>
                <a:latin typeface="Times New Roman" pitchFamily="18" charset="0"/>
                <a:ea typeface="MS PGothic" pitchFamily="34" charset="-128"/>
              </a:endParaRPr>
            </a:p>
          </p:txBody>
        </p:sp>
        <p:sp>
          <p:nvSpPr>
            <p:cNvPr id="87126"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7127"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DFDD44B3-C47C-214F-BA87-CD4A844E17CE}" type="slidenum">
              <a:rPr lang="en-US" altLang="en-US" sz="1200" smtClean="0">
                <a:latin typeface="Comic Sans MS" charset="0"/>
              </a:rPr>
              <a:pPr>
                <a:defRPr/>
              </a:pPr>
              <a:t>85</a:t>
            </a:fld>
            <a:endParaRPr lang="en-US" altLang="en-US" sz="1200" smtClean="0">
              <a:latin typeface="Comic Sans MS" charset="0"/>
            </a:endParaRPr>
          </a:p>
        </p:txBody>
      </p:sp>
      <p:sp>
        <p:nvSpPr>
          <p:cNvPr id="291"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5944511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9788"/>
                                        </p:tgtEl>
                                        <p:attrNameLst>
                                          <p:attrName>style.visibility</p:attrName>
                                        </p:attrNameLst>
                                      </p:cBhvr>
                                      <p:to>
                                        <p:strVal val="visible"/>
                                      </p:to>
                                    </p:set>
                                    <p:animEffect transition="in" filter="wipe(left)">
                                      <p:cBhvr>
                                        <p:cTn id="7" dur="500"/>
                                        <p:tgtEl>
                                          <p:spTgt spid="699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699797"/>
                                        </p:tgtEl>
                                        <p:attrNameLst>
                                          <p:attrName>style.visibility</p:attrName>
                                        </p:attrNameLst>
                                      </p:cBhvr>
                                      <p:to>
                                        <p:strVal val="visible"/>
                                      </p:to>
                                    </p:set>
                                    <p:animEffect transition="in" filter="wipe(right)">
                                      <p:cBhvr>
                                        <p:cTn id="12" dur="500"/>
                                        <p:tgtEl>
                                          <p:spTgt spid="699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97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97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796" grpId="0"/>
      <p:bldP spid="69978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3" name="Group 156"/>
          <p:cNvGrpSpPr>
            <a:grpSpLocks/>
          </p:cNvGrpSpPr>
          <p:nvPr/>
        </p:nvGrpSpPr>
        <p:grpSpPr bwMode="auto">
          <a:xfrm>
            <a:off x="773113" y="1273175"/>
            <a:ext cx="3554412" cy="3067050"/>
            <a:chOff x="773113" y="1273175"/>
            <a:chExt cx="3554412" cy="3066395"/>
          </a:xfrm>
        </p:grpSpPr>
        <p:sp>
          <p:nvSpPr>
            <p:cNvPr id="100469" name="Freeform 3"/>
            <p:cNvSpPr>
              <a:spLocks/>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0470"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471"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472"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0473"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18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100475" name="Group 356"/>
            <p:cNvGrpSpPr>
              <a:grpSpLocks/>
            </p:cNvGrpSpPr>
            <p:nvPr/>
          </p:nvGrpSpPr>
          <p:grpSpPr bwMode="auto">
            <a:xfrm>
              <a:off x="1653422" y="1982680"/>
              <a:ext cx="843032" cy="814871"/>
              <a:chOff x="313" y="1497"/>
              <a:chExt cx="1152" cy="1014"/>
            </a:xfrm>
          </p:grpSpPr>
          <p:pic>
            <p:nvPicPr>
              <p:cNvPr id="100527"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528"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819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66"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167"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168"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grpSp>
          <p:nvGrpSpPr>
            <p:cNvPr id="100480" name="Group 248"/>
            <p:cNvGrpSpPr>
              <a:grpSpLocks/>
            </p:cNvGrpSpPr>
            <p:nvPr/>
          </p:nvGrpSpPr>
          <p:grpSpPr bwMode="auto">
            <a:xfrm>
              <a:off x="2597285" y="3210128"/>
              <a:ext cx="332569" cy="581078"/>
              <a:chOff x="4140" y="429"/>
              <a:chExt cx="1425" cy="2396"/>
            </a:xfrm>
          </p:grpSpPr>
          <p:sp>
            <p:nvSpPr>
              <p:cNvPr id="100495" name="Freeform 148"/>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21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0497" name="Freeform 150"/>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98" name="Freeform 151"/>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21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0500" name="Group 153"/>
              <p:cNvGrpSpPr>
                <a:grpSpLocks/>
              </p:cNvGrpSpPr>
              <p:nvPr/>
            </p:nvGrpSpPr>
            <p:grpSpPr bwMode="auto">
              <a:xfrm>
                <a:off x="4749" y="668"/>
                <a:ext cx="581" cy="145"/>
                <a:chOff x="614" y="2568"/>
                <a:chExt cx="725" cy="139"/>
              </a:xfrm>
            </p:grpSpPr>
            <p:sp>
              <p:nvSpPr>
                <p:cNvPr id="8823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24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821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0502" name="Group 157"/>
              <p:cNvGrpSpPr>
                <a:grpSpLocks/>
              </p:cNvGrpSpPr>
              <p:nvPr/>
            </p:nvGrpSpPr>
            <p:grpSpPr bwMode="auto">
              <a:xfrm>
                <a:off x="4747" y="994"/>
                <a:ext cx="581" cy="134"/>
                <a:chOff x="614" y="2568"/>
                <a:chExt cx="725" cy="139"/>
              </a:xfrm>
            </p:grpSpPr>
            <p:sp>
              <p:nvSpPr>
                <p:cNvPr id="8823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23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821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21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0505" name="Group 162"/>
              <p:cNvGrpSpPr>
                <a:grpSpLocks/>
              </p:cNvGrpSpPr>
              <p:nvPr/>
            </p:nvGrpSpPr>
            <p:grpSpPr bwMode="auto">
              <a:xfrm>
                <a:off x="4735" y="1627"/>
                <a:ext cx="582" cy="151"/>
                <a:chOff x="614" y="2568"/>
                <a:chExt cx="725" cy="139"/>
              </a:xfrm>
            </p:grpSpPr>
            <p:sp>
              <p:nvSpPr>
                <p:cNvPr id="8823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23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100506" name="Freeform 165"/>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0507" name="Group 166"/>
              <p:cNvGrpSpPr>
                <a:grpSpLocks/>
              </p:cNvGrpSpPr>
              <p:nvPr/>
            </p:nvGrpSpPr>
            <p:grpSpPr bwMode="auto">
              <a:xfrm>
                <a:off x="4739" y="1327"/>
                <a:ext cx="582" cy="139"/>
                <a:chOff x="614" y="2568"/>
                <a:chExt cx="725" cy="139"/>
              </a:xfrm>
            </p:grpSpPr>
            <p:sp>
              <p:nvSpPr>
                <p:cNvPr id="8823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23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822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0509" name="Freeform 170"/>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10" name="Freeform 171"/>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22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0512" name="Freeform 173"/>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227" name="AutoShape 174"/>
              <p:cNvSpPr>
                <a:spLocks noChangeArrowheads="1"/>
              </p:cNvSpPr>
              <p:nvPr/>
            </p:nvSpPr>
            <p:spPr bwMode="auto">
              <a:xfrm>
                <a:off x="4139" y="2678"/>
                <a:ext cx="1204" cy="20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22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22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23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FF0000"/>
                  </a:solidFill>
                  <a:latin typeface="Times New Roman" pitchFamily="18" charset="0"/>
                  <a:ea typeface="MS PGothic" pitchFamily="34" charset="-128"/>
                </a:endParaRPr>
              </a:p>
            </p:txBody>
          </p:sp>
          <p:sp>
            <p:nvSpPr>
              <p:cNvPr id="8823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23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0481" name="Group 48"/>
            <p:cNvGrpSpPr>
              <a:grpSpLocks/>
            </p:cNvGrpSpPr>
            <p:nvPr/>
          </p:nvGrpSpPr>
          <p:grpSpPr bwMode="auto">
            <a:xfrm>
              <a:off x="2795471" y="3465563"/>
              <a:ext cx="735669" cy="376863"/>
              <a:chOff x="3600" y="219"/>
              <a:chExt cx="360" cy="175"/>
            </a:xfrm>
          </p:grpSpPr>
          <p:sp>
            <p:nvSpPr>
              <p:cNvPr id="8819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9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819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819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820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0487" name="Group 54"/>
              <p:cNvGrpSpPr>
                <a:grpSpLocks/>
              </p:cNvGrpSpPr>
              <p:nvPr/>
            </p:nvGrpSpPr>
            <p:grpSpPr bwMode="auto">
              <a:xfrm>
                <a:off x="3686" y="244"/>
                <a:ext cx="177" cy="66"/>
                <a:chOff x="2848" y="848"/>
                <a:chExt cx="140" cy="98"/>
              </a:xfrm>
            </p:grpSpPr>
            <p:sp>
              <p:nvSpPr>
                <p:cNvPr id="8820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820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820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00488" name="Group 58"/>
              <p:cNvGrpSpPr>
                <a:grpSpLocks/>
              </p:cNvGrpSpPr>
              <p:nvPr/>
            </p:nvGrpSpPr>
            <p:grpSpPr bwMode="auto">
              <a:xfrm flipV="1">
                <a:off x="3686" y="243"/>
                <a:ext cx="177" cy="66"/>
                <a:chOff x="2848" y="848"/>
                <a:chExt cx="140" cy="98"/>
              </a:xfrm>
            </p:grpSpPr>
            <p:sp>
              <p:nvSpPr>
                <p:cNvPr id="8820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820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820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sp>
        <p:nvSpPr>
          <p:cNvPr id="88069" name="Rectangle 2"/>
          <p:cNvSpPr>
            <a:spLocks noGrp="1" noChangeArrowheads="1"/>
          </p:cNvSpPr>
          <p:nvPr>
            <p:ph type="title"/>
          </p:nvPr>
        </p:nvSpPr>
        <p:spPr>
          <a:xfrm>
            <a:off x="323850" y="9525"/>
            <a:ext cx="8034338" cy="996950"/>
          </a:xfrm>
        </p:spPr>
        <p:txBody>
          <a:bodyPr/>
          <a:lstStyle/>
          <a:p>
            <a:pPr>
              <a:defRPr/>
            </a:pPr>
            <a:r>
              <a:rPr lang="en-US" sz="3200" dirty="0">
                <a:latin typeface="Gill Sans MT" charset="0"/>
                <a:cs typeface="+mj-cs"/>
              </a:rPr>
              <a:t>A day in the life… connecting to the Internet</a:t>
            </a:r>
          </a:p>
        </p:txBody>
      </p:sp>
      <p:sp>
        <p:nvSpPr>
          <p:cNvPr id="701629" name="Rectangle 189"/>
          <p:cNvSpPr>
            <a:spLocks noGrp="1" noChangeArrowheads="1"/>
          </p:cNvSpPr>
          <p:nvPr>
            <p:ph type="body" idx="1"/>
          </p:nvPr>
        </p:nvSpPr>
        <p:spPr>
          <a:xfrm>
            <a:off x="5018088" y="971550"/>
            <a:ext cx="3732212" cy="1262063"/>
          </a:xfrm>
        </p:spPr>
        <p:txBody>
          <a:bodyPr/>
          <a:lstStyle/>
          <a:p>
            <a:pPr marL="231775" indent="-231775">
              <a:defRPr/>
            </a:pPr>
            <a:r>
              <a:rPr lang="en-US" sz="2200" dirty="0">
                <a:latin typeface="Gill Sans MT" charset="0"/>
                <a:cs typeface="+mn-cs"/>
              </a:rPr>
              <a:t>connecting laptop needs to get its own IP address, addr of first-hop router, addr of DNS server: use </a:t>
            </a:r>
            <a:r>
              <a:rPr lang="en-US" sz="2200" i="1" dirty="0">
                <a:solidFill>
                  <a:srgbClr val="C00000"/>
                </a:solidFill>
                <a:latin typeface="Gill Sans MT" charset="0"/>
                <a:cs typeface="+mn-cs"/>
              </a:rPr>
              <a:t>DHCP</a:t>
            </a:r>
          </a:p>
        </p:txBody>
      </p:sp>
      <p:sp>
        <p:nvSpPr>
          <p:cNvPr id="701661" name="AutoShape 221"/>
          <p:cNvSpPr>
            <a:spLocks noChangeArrowheads="1"/>
          </p:cNvSpPr>
          <p:nvPr/>
        </p:nvSpPr>
        <p:spPr bwMode="auto">
          <a:xfrm>
            <a:off x="830263" y="2266950"/>
            <a:ext cx="976312" cy="485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01690" name="Group 250"/>
          <p:cNvGrpSpPr>
            <a:grpSpLocks/>
          </p:cNvGrpSpPr>
          <p:nvPr/>
        </p:nvGrpSpPr>
        <p:grpSpPr bwMode="auto">
          <a:xfrm>
            <a:off x="1195388" y="1081088"/>
            <a:ext cx="976312" cy="1460500"/>
            <a:chOff x="651" y="681"/>
            <a:chExt cx="615" cy="920"/>
          </a:xfrm>
        </p:grpSpPr>
        <p:sp>
          <p:nvSpPr>
            <p:cNvPr id="100461" name="Freeform 249"/>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0462" name="Group 248"/>
            <p:cNvGrpSpPr>
              <a:grpSpLocks/>
            </p:cNvGrpSpPr>
            <p:nvPr/>
          </p:nvGrpSpPr>
          <p:grpSpPr bwMode="auto">
            <a:xfrm>
              <a:off x="651" y="681"/>
              <a:ext cx="501" cy="828"/>
              <a:chOff x="569" y="2954"/>
              <a:chExt cx="501" cy="828"/>
            </a:xfrm>
          </p:grpSpPr>
          <p:sp>
            <p:nvSpPr>
              <p:cNvPr id="88177" name="Rectangle 242"/>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78" name="Text Box 241"/>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smtClean="0">
                    <a:solidFill>
                      <a:srgbClr val="000000"/>
                    </a:solidFill>
                    <a:latin typeface="Arial" charset="0"/>
                  </a:rPr>
                  <a:t>DHCP</a:t>
                </a:r>
              </a:p>
              <a:p>
                <a:pPr algn="ctr">
                  <a:defRPr/>
                </a:pPr>
                <a:r>
                  <a:rPr lang="en-US" sz="1600" i="0" dirty="0" smtClean="0">
                    <a:solidFill>
                      <a:srgbClr val="000000"/>
                    </a:solidFill>
                    <a:latin typeface="Arial" charset="0"/>
                  </a:rPr>
                  <a:t>UDP</a:t>
                </a:r>
              </a:p>
              <a:p>
                <a:pPr algn="ctr">
                  <a:defRPr/>
                </a:pPr>
                <a:r>
                  <a:rPr lang="en-US" sz="1600" i="0" dirty="0" smtClean="0">
                    <a:solidFill>
                      <a:srgbClr val="000000"/>
                    </a:solidFill>
                    <a:latin typeface="Arial" charset="0"/>
                  </a:rPr>
                  <a:t>IP</a:t>
                </a:r>
              </a:p>
              <a:p>
                <a:pPr algn="ctr">
                  <a:defRPr/>
                </a:pPr>
                <a:r>
                  <a:rPr lang="en-US" sz="1600" i="0" dirty="0" smtClean="0">
                    <a:solidFill>
                      <a:srgbClr val="000000"/>
                    </a:solidFill>
                    <a:latin typeface="Arial" charset="0"/>
                  </a:rPr>
                  <a:t>Eth</a:t>
                </a:r>
              </a:p>
              <a:p>
                <a:pPr algn="ctr">
                  <a:defRPr/>
                </a:pPr>
                <a:r>
                  <a:rPr lang="en-US" sz="1600" i="0" dirty="0" smtClean="0">
                    <a:solidFill>
                      <a:srgbClr val="000000"/>
                    </a:solidFill>
                    <a:latin typeface="Arial" charset="0"/>
                  </a:rPr>
                  <a:t>Phy</a:t>
                </a:r>
              </a:p>
            </p:txBody>
          </p:sp>
          <p:sp>
            <p:nvSpPr>
              <p:cNvPr id="88179" name="Line 243"/>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8180" name="Line 244"/>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8181" name="Line 245"/>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8182" name="Line 246"/>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grpSp>
        <p:nvGrpSpPr>
          <p:cNvPr id="701693" name="Group 253"/>
          <p:cNvGrpSpPr>
            <a:grpSpLocks/>
          </p:cNvGrpSpPr>
          <p:nvPr/>
        </p:nvGrpSpPr>
        <p:grpSpPr bwMode="auto">
          <a:xfrm>
            <a:off x="520700" y="1162050"/>
            <a:ext cx="544513" cy="244475"/>
            <a:chOff x="844" y="3337"/>
            <a:chExt cx="343" cy="154"/>
          </a:xfrm>
        </p:grpSpPr>
        <p:sp>
          <p:nvSpPr>
            <p:cNvPr id="88173" name="Rectangle 25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74" name="Text Box 252"/>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nvGrpSpPr>
          <p:cNvPr id="701739" name="Group 299"/>
          <p:cNvGrpSpPr>
            <a:grpSpLocks/>
          </p:cNvGrpSpPr>
          <p:nvPr/>
        </p:nvGrpSpPr>
        <p:grpSpPr bwMode="auto">
          <a:xfrm>
            <a:off x="66675" y="1181100"/>
            <a:ext cx="1081088" cy="1166813"/>
            <a:chOff x="42" y="744"/>
            <a:chExt cx="681" cy="735"/>
          </a:xfrm>
        </p:grpSpPr>
        <p:grpSp>
          <p:nvGrpSpPr>
            <p:cNvPr id="100427" name="Group 296"/>
            <p:cNvGrpSpPr>
              <a:grpSpLocks/>
            </p:cNvGrpSpPr>
            <p:nvPr/>
          </p:nvGrpSpPr>
          <p:grpSpPr bwMode="auto">
            <a:xfrm>
              <a:off x="42" y="886"/>
              <a:ext cx="681" cy="468"/>
              <a:chOff x="42" y="886"/>
              <a:chExt cx="681" cy="468"/>
            </a:xfrm>
          </p:grpSpPr>
          <p:grpSp>
            <p:nvGrpSpPr>
              <p:cNvPr id="100429" name="Group 295"/>
              <p:cNvGrpSpPr>
                <a:grpSpLocks/>
              </p:cNvGrpSpPr>
              <p:nvPr/>
            </p:nvGrpSpPr>
            <p:grpSpPr bwMode="auto">
              <a:xfrm>
                <a:off x="278" y="886"/>
                <a:ext cx="397" cy="154"/>
                <a:chOff x="740" y="3209"/>
                <a:chExt cx="397" cy="154"/>
              </a:xfrm>
            </p:grpSpPr>
            <p:grpSp>
              <p:nvGrpSpPr>
                <p:cNvPr id="100454" name="Group 254"/>
                <p:cNvGrpSpPr>
                  <a:grpSpLocks/>
                </p:cNvGrpSpPr>
                <p:nvPr/>
              </p:nvGrpSpPr>
              <p:grpSpPr bwMode="auto">
                <a:xfrm>
                  <a:off x="794" y="3209"/>
                  <a:ext cx="343" cy="154"/>
                  <a:chOff x="844" y="3337"/>
                  <a:chExt cx="343" cy="154"/>
                </a:xfrm>
              </p:grpSpPr>
              <p:sp>
                <p:nvSpPr>
                  <p:cNvPr id="88171" name="Rectangle 2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72" name="Text Box 25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sp>
              <p:nvSpPr>
                <p:cNvPr id="88169" name="Rectangle 266"/>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70" name="Rectangle 267"/>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0430" name="Group 274"/>
              <p:cNvGrpSpPr>
                <a:grpSpLocks/>
              </p:cNvGrpSpPr>
              <p:nvPr/>
            </p:nvGrpSpPr>
            <p:grpSpPr bwMode="auto">
              <a:xfrm>
                <a:off x="278" y="1034"/>
                <a:ext cx="397" cy="154"/>
                <a:chOff x="836" y="3305"/>
                <a:chExt cx="397" cy="154"/>
              </a:xfrm>
            </p:grpSpPr>
            <p:grpSp>
              <p:nvGrpSpPr>
                <p:cNvPr id="100448" name="Group 268"/>
                <p:cNvGrpSpPr>
                  <a:grpSpLocks/>
                </p:cNvGrpSpPr>
                <p:nvPr/>
              </p:nvGrpSpPr>
              <p:grpSpPr bwMode="auto">
                <a:xfrm>
                  <a:off x="890" y="3305"/>
                  <a:ext cx="343" cy="154"/>
                  <a:chOff x="844" y="3337"/>
                  <a:chExt cx="343" cy="154"/>
                </a:xfrm>
              </p:grpSpPr>
              <p:sp>
                <p:nvSpPr>
                  <p:cNvPr id="88166" name="Rectangle 26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67" name="Text Box 270"/>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nvGrpSpPr>
                <p:cNvPr id="100449" name="Group 273"/>
                <p:cNvGrpSpPr>
                  <a:grpSpLocks/>
                </p:cNvGrpSpPr>
                <p:nvPr/>
              </p:nvGrpSpPr>
              <p:grpSpPr bwMode="auto">
                <a:xfrm>
                  <a:off x="836" y="3334"/>
                  <a:ext cx="354" cy="94"/>
                  <a:chOff x="836" y="3334"/>
                  <a:chExt cx="354" cy="94"/>
                </a:xfrm>
              </p:grpSpPr>
              <p:sp>
                <p:nvSpPr>
                  <p:cNvPr id="88164" name="Rectangle 27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65" name="Rectangle 27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grpSp>
            <p:nvGrpSpPr>
              <p:cNvPr id="100431" name="Group 293"/>
              <p:cNvGrpSpPr>
                <a:grpSpLocks/>
              </p:cNvGrpSpPr>
              <p:nvPr/>
            </p:nvGrpSpPr>
            <p:grpSpPr bwMode="auto">
              <a:xfrm>
                <a:off x="165" y="1054"/>
                <a:ext cx="480" cy="112"/>
                <a:chOff x="627" y="3377"/>
                <a:chExt cx="480" cy="112"/>
              </a:xfrm>
            </p:grpSpPr>
            <p:sp>
              <p:nvSpPr>
                <p:cNvPr id="88160" name="Rectangle 276"/>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61" name="Rectangle 277"/>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0432" name="Group 294"/>
              <p:cNvGrpSpPr>
                <a:grpSpLocks/>
              </p:cNvGrpSpPr>
              <p:nvPr/>
            </p:nvGrpSpPr>
            <p:grpSpPr bwMode="auto">
              <a:xfrm>
                <a:off x="42" y="1200"/>
                <a:ext cx="681" cy="154"/>
                <a:chOff x="504" y="3523"/>
                <a:chExt cx="681" cy="154"/>
              </a:xfrm>
            </p:grpSpPr>
            <p:grpSp>
              <p:nvGrpSpPr>
                <p:cNvPr id="100433" name="Group 287"/>
                <p:cNvGrpSpPr>
                  <a:grpSpLocks/>
                </p:cNvGrpSpPr>
                <p:nvPr/>
              </p:nvGrpSpPr>
              <p:grpSpPr bwMode="auto">
                <a:xfrm>
                  <a:off x="623" y="3523"/>
                  <a:ext cx="510" cy="154"/>
                  <a:chOff x="723" y="3453"/>
                  <a:chExt cx="510" cy="154"/>
                </a:xfrm>
              </p:grpSpPr>
              <p:grpSp>
                <p:nvGrpSpPr>
                  <p:cNvPr id="100437" name="Group 278"/>
                  <p:cNvGrpSpPr>
                    <a:grpSpLocks/>
                  </p:cNvGrpSpPr>
                  <p:nvPr/>
                </p:nvGrpSpPr>
                <p:grpSpPr bwMode="auto">
                  <a:xfrm>
                    <a:off x="836" y="3453"/>
                    <a:ext cx="397" cy="154"/>
                    <a:chOff x="836" y="3305"/>
                    <a:chExt cx="397" cy="154"/>
                  </a:xfrm>
                </p:grpSpPr>
                <p:grpSp>
                  <p:nvGrpSpPr>
                    <p:cNvPr id="100440" name="Group 279"/>
                    <p:cNvGrpSpPr>
                      <a:grpSpLocks/>
                    </p:cNvGrpSpPr>
                    <p:nvPr/>
                  </p:nvGrpSpPr>
                  <p:grpSpPr bwMode="auto">
                    <a:xfrm>
                      <a:off x="890" y="3305"/>
                      <a:ext cx="343" cy="154"/>
                      <a:chOff x="844" y="3337"/>
                      <a:chExt cx="343" cy="154"/>
                    </a:xfrm>
                  </p:grpSpPr>
                  <p:sp>
                    <p:nvSpPr>
                      <p:cNvPr id="88158" name="Rectangle 2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59" name="Text Box 28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nvGrpSpPr>
                    <p:cNvPr id="100441" name="Group 282"/>
                    <p:cNvGrpSpPr>
                      <a:grpSpLocks/>
                    </p:cNvGrpSpPr>
                    <p:nvPr/>
                  </p:nvGrpSpPr>
                  <p:grpSpPr bwMode="auto">
                    <a:xfrm>
                      <a:off x="836" y="3334"/>
                      <a:ext cx="354" cy="94"/>
                      <a:chOff x="836" y="3334"/>
                      <a:chExt cx="354" cy="94"/>
                    </a:xfrm>
                  </p:grpSpPr>
                  <p:sp>
                    <p:nvSpPr>
                      <p:cNvPr id="88156" name="Rectangle 28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57" name="Rectangle 28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88152" name="Rectangle 28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53" name="Rectangle 28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8148" name="Rectangle 288"/>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49" name="Rectangle 29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50" name="Rectangle 29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88142" name="AutoShape 297"/>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701758" name="Group 318"/>
          <p:cNvGrpSpPr>
            <a:grpSpLocks/>
          </p:cNvGrpSpPr>
          <p:nvPr/>
        </p:nvGrpSpPr>
        <p:grpSpPr bwMode="auto">
          <a:xfrm>
            <a:off x="650875" y="2389188"/>
            <a:ext cx="1081088" cy="244475"/>
            <a:chOff x="504" y="3523"/>
            <a:chExt cx="681" cy="154"/>
          </a:xfrm>
        </p:grpSpPr>
        <p:grpSp>
          <p:nvGrpSpPr>
            <p:cNvPr id="100414" name="Group 319"/>
            <p:cNvGrpSpPr>
              <a:grpSpLocks/>
            </p:cNvGrpSpPr>
            <p:nvPr/>
          </p:nvGrpSpPr>
          <p:grpSpPr bwMode="auto">
            <a:xfrm>
              <a:off x="623" y="3523"/>
              <a:ext cx="510" cy="154"/>
              <a:chOff x="723" y="3453"/>
              <a:chExt cx="510" cy="154"/>
            </a:xfrm>
          </p:grpSpPr>
          <p:grpSp>
            <p:nvGrpSpPr>
              <p:cNvPr id="100418" name="Group 320"/>
              <p:cNvGrpSpPr>
                <a:grpSpLocks/>
              </p:cNvGrpSpPr>
              <p:nvPr/>
            </p:nvGrpSpPr>
            <p:grpSpPr bwMode="auto">
              <a:xfrm>
                <a:off x="836" y="3453"/>
                <a:ext cx="397" cy="154"/>
                <a:chOff x="836" y="3305"/>
                <a:chExt cx="397" cy="154"/>
              </a:xfrm>
            </p:grpSpPr>
            <p:grpSp>
              <p:nvGrpSpPr>
                <p:cNvPr id="100421" name="Group 321"/>
                <p:cNvGrpSpPr>
                  <a:grpSpLocks/>
                </p:cNvGrpSpPr>
                <p:nvPr/>
              </p:nvGrpSpPr>
              <p:grpSpPr bwMode="auto">
                <a:xfrm>
                  <a:off x="890" y="3305"/>
                  <a:ext cx="343" cy="154"/>
                  <a:chOff x="844" y="3337"/>
                  <a:chExt cx="343" cy="154"/>
                </a:xfrm>
              </p:grpSpPr>
              <p:sp>
                <p:nvSpPr>
                  <p:cNvPr id="88139" name="Rectangle 32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40" name="Text Box 323"/>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nvGrpSpPr>
                <p:cNvPr id="100422" name="Group 324"/>
                <p:cNvGrpSpPr>
                  <a:grpSpLocks/>
                </p:cNvGrpSpPr>
                <p:nvPr/>
              </p:nvGrpSpPr>
              <p:grpSpPr bwMode="auto">
                <a:xfrm>
                  <a:off x="836" y="3334"/>
                  <a:ext cx="354" cy="94"/>
                  <a:chOff x="836" y="3334"/>
                  <a:chExt cx="354" cy="94"/>
                </a:xfrm>
              </p:grpSpPr>
              <p:sp>
                <p:nvSpPr>
                  <p:cNvPr id="88137" name="Rectangle 325"/>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38" name="Rectangle 326"/>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88133" name="Rectangle 327"/>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34" name="Rectangle 328"/>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8129" name="Rectangle 329"/>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30" name="Rectangle 33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31" name="Rectangle 33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701782" name="Group 342"/>
          <p:cNvGrpSpPr>
            <a:grpSpLocks/>
          </p:cNvGrpSpPr>
          <p:nvPr/>
        </p:nvGrpSpPr>
        <p:grpSpPr bwMode="auto">
          <a:xfrm>
            <a:off x="1477963" y="3081338"/>
            <a:ext cx="1316037" cy="1314450"/>
            <a:chOff x="931" y="1941"/>
            <a:chExt cx="829" cy="828"/>
          </a:xfrm>
        </p:grpSpPr>
        <p:sp>
          <p:nvSpPr>
            <p:cNvPr id="100406" name="Freeform 334"/>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0407" name="Group 335"/>
            <p:cNvGrpSpPr>
              <a:grpSpLocks/>
            </p:cNvGrpSpPr>
            <p:nvPr/>
          </p:nvGrpSpPr>
          <p:grpSpPr bwMode="auto">
            <a:xfrm>
              <a:off x="931" y="1941"/>
              <a:ext cx="501" cy="828"/>
              <a:chOff x="569" y="2954"/>
              <a:chExt cx="501" cy="828"/>
            </a:xfrm>
          </p:grpSpPr>
          <p:sp>
            <p:nvSpPr>
              <p:cNvPr id="88122" name="Rectangle 33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23" name="Text Box 337"/>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smtClean="0">
                    <a:solidFill>
                      <a:srgbClr val="000000"/>
                    </a:solidFill>
                    <a:latin typeface="Arial" charset="0"/>
                  </a:rPr>
                  <a:t>DHCP</a:t>
                </a:r>
              </a:p>
              <a:p>
                <a:pPr algn="ctr">
                  <a:defRPr/>
                </a:pPr>
                <a:r>
                  <a:rPr lang="en-US" sz="1600" i="0" dirty="0" smtClean="0">
                    <a:solidFill>
                      <a:srgbClr val="000000"/>
                    </a:solidFill>
                    <a:latin typeface="Arial" charset="0"/>
                  </a:rPr>
                  <a:t>UDP</a:t>
                </a:r>
              </a:p>
              <a:p>
                <a:pPr algn="ctr">
                  <a:defRPr/>
                </a:pPr>
                <a:r>
                  <a:rPr lang="en-US" sz="1600" i="0" dirty="0" smtClean="0">
                    <a:solidFill>
                      <a:srgbClr val="000000"/>
                    </a:solidFill>
                    <a:latin typeface="Arial" charset="0"/>
                  </a:rPr>
                  <a:t>IP</a:t>
                </a:r>
              </a:p>
              <a:p>
                <a:pPr algn="ctr">
                  <a:defRPr/>
                </a:pPr>
                <a:r>
                  <a:rPr lang="en-US" sz="1600" i="0" dirty="0" smtClean="0">
                    <a:solidFill>
                      <a:srgbClr val="000000"/>
                    </a:solidFill>
                    <a:latin typeface="Arial" charset="0"/>
                  </a:rPr>
                  <a:t>Eth</a:t>
                </a:r>
              </a:p>
              <a:p>
                <a:pPr algn="ctr">
                  <a:defRPr/>
                </a:pPr>
                <a:r>
                  <a:rPr lang="en-US" sz="1600" i="0" dirty="0" smtClean="0">
                    <a:solidFill>
                      <a:srgbClr val="000000"/>
                    </a:solidFill>
                    <a:latin typeface="Arial" charset="0"/>
                  </a:rPr>
                  <a:t>Phy</a:t>
                </a:r>
              </a:p>
            </p:txBody>
          </p:sp>
          <p:sp>
            <p:nvSpPr>
              <p:cNvPr id="88124" name="Line 33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8125" name="Line 33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8126" name="Line 34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8127" name="Line 34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grpSp>
        <p:nvGrpSpPr>
          <p:cNvPr id="701882" name="Group 442"/>
          <p:cNvGrpSpPr>
            <a:grpSpLocks/>
          </p:cNvGrpSpPr>
          <p:nvPr/>
        </p:nvGrpSpPr>
        <p:grpSpPr bwMode="auto">
          <a:xfrm>
            <a:off x="339725" y="2981325"/>
            <a:ext cx="1081088" cy="1217613"/>
            <a:chOff x="1404" y="3105"/>
            <a:chExt cx="681" cy="767"/>
          </a:xfrm>
        </p:grpSpPr>
        <p:grpSp>
          <p:nvGrpSpPr>
            <p:cNvPr id="100371" name="Group 344"/>
            <p:cNvGrpSpPr>
              <a:grpSpLocks/>
            </p:cNvGrpSpPr>
            <p:nvPr/>
          </p:nvGrpSpPr>
          <p:grpSpPr bwMode="auto">
            <a:xfrm>
              <a:off x="1404" y="3355"/>
              <a:ext cx="681" cy="468"/>
              <a:chOff x="42" y="886"/>
              <a:chExt cx="681" cy="468"/>
            </a:xfrm>
          </p:grpSpPr>
          <p:grpSp>
            <p:nvGrpSpPr>
              <p:cNvPr id="100376" name="Group 345"/>
              <p:cNvGrpSpPr>
                <a:grpSpLocks/>
              </p:cNvGrpSpPr>
              <p:nvPr/>
            </p:nvGrpSpPr>
            <p:grpSpPr bwMode="auto">
              <a:xfrm>
                <a:off x="278" y="886"/>
                <a:ext cx="397" cy="154"/>
                <a:chOff x="740" y="3209"/>
                <a:chExt cx="397" cy="154"/>
              </a:xfrm>
            </p:grpSpPr>
            <p:grpSp>
              <p:nvGrpSpPr>
                <p:cNvPr id="100401" name="Group 346"/>
                <p:cNvGrpSpPr>
                  <a:grpSpLocks/>
                </p:cNvGrpSpPr>
                <p:nvPr/>
              </p:nvGrpSpPr>
              <p:grpSpPr bwMode="auto">
                <a:xfrm>
                  <a:off x="794" y="3209"/>
                  <a:ext cx="343" cy="154"/>
                  <a:chOff x="844" y="3337"/>
                  <a:chExt cx="343" cy="154"/>
                </a:xfrm>
              </p:grpSpPr>
              <p:sp>
                <p:nvSpPr>
                  <p:cNvPr id="88118" name="Rectangle 3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19" name="Text Box 34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sp>
              <p:nvSpPr>
                <p:cNvPr id="88116" name="Rectangle 34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17" name="Rectangle 35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0377" name="Group 351"/>
              <p:cNvGrpSpPr>
                <a:grpSpLocks/>
              </p:cNvGrpSpPr>
              <p:nvPr/>
            </p:nvGrpSpPr>
            <p:grpSpPr bwMode="auto">
              <a:xfrm>
                <a:off x="278" y="1034"/>
                <a:ext cx="397" cy="154"/>
                <a:chOff x="836" y="3305"/>
                <a:chExt cx="397" cy="154"/>
              </a:xfrm>
            </p:grpSpPr>
            <p:grpSp>
              <p:nvGrpSpPr>
                <p:cNvPr id="100395" name="Group 352"/>
                <p:cNvGrpSpPr>
                  <a:grpSpLocks/>
                </p:cNvGrpSpPr>
                <p:nvPr/>
              </p:nvGrpSpPr>
              <p:grpSpPr bwMode="auto">
                <a:xfrm>
                  <a:off x="890" y="3305"/>
                  <a:ext cx="343" cy="154"/>
                  <a:chOff x="844" y="3337"/>
                  <a:chExt cx="343" cy="154"/>
                </a:xfrm>
              </p:grpSpPr>
              <p:sp>
                <p:nvSpPr>
                  <p:cNvPr id="88113" name="Rectangle 3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14" name="Text Box 35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nvGrpSpPr>
                <p:cNvPr id="100396" name="Group 355"/>
                <p:cNvGrpSpPr>
                  <a:grpSpLocks/>
                </p:cNvGrpSpPr>
                <p:nvPr/>
              </p:nvGrpSpPr>
              <p:grpSpPr bwMode="auto">
                <a:xfrm>
                  <a:off x="836" y="3334"/>
                  <a:ext cx="354" cy="94"/>
                  <a:chOff x="836" y="3334"/>
                  <a:chExt cx="354" cy="94"/>
                </a:xfrm>
              </p:grpSpPr>
              <p:sp>
                <p:nvSpPr>
                  <p:cNvPr id="88111" name="Rectangle 35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12" name="Rectangle 35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grpSp>
            <p:nvGrpSpPr>
              <p:cNvPr id="100378" name="Group 358"/>
              <p:cNvGrpSpPr>
                <a:grpSpLocks/>
              </p:cNvGrpSpPr>
              <p:nvPr/>
            </p:nvGrpSpPr>
            <p:grpSpPr bwMode="auto">
              <a:xfrm>
                <a:off x="165" y="1054"/>
                <a:ext cx="480" cy="112"/>
                <a:chOff x="627" y="3377"/>
                <a:chExt cx="480" cy="112"/>
              </a:xfrm>
            </p:grpSpPr>
            <p:sp>
              <p:nvSpPr>
                <p:cNvPr id="88107" name="Rectangle 35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08" name="Rectangle 36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0379" name="Group 361"/>
              <p:cNvGrpSpPr>
                <a:grpSpLocks/>
              </p:cNvGrpSpPr>
              <p:nvPr/>
            </p:nvGrpSpPr>
            <p:grpSpPr bwMode="auto">
              <a:xfrm>
                <a:off x="42" y="1200"/>
                <a:ext cx="681" cy="154"/>
                <a:chOff x="504" y="3523"/>
                <a:chExt cx="681" cy="154"/>
              </a:xfrm>
            </p:grpSpPr>
            <p:grpSp>
              <p:nvGrpSpPr>
                <p:cNvPr id="100380" name="Group 362"/>
                <p:cNvGrpSpPr>
                  <a:grpSpLocks/>
                </p:cNvGrpSpPr>
                <p:nvPr/>
              </p:nvGrpSpPr>
              <p:grpSpPr bwMode="auto">
                <a:xfrm>
                  <a:off x="623" y="3523"/>
                  <a:ext cx="510" cy="154"/>
                  <a:chOff x="723" y="3453"/>
                  <a:chExt cx="510" cy="154"/>
                </a:xfrm>
              </p:grpSpPr>
              <p:grpSp>
                <p:nvGrpSpPr>
                  <p:cNvPr id="100384" name="Group 363"/>
                  <p:cNvGrpSpPr>
                    <a:grpSpLocks/>
                  </p:cNvGrpSpPr>
                  <p:nvPr/>
                </p:nvGrpSpPr>
                <p:grpSpPr bwMode="auto">
                  <a:xfrm>
                    <a:off x="836" y="3453"/>
                    <a:ext cx="397" cy="154"/>
                    <a:chOff x="836" y="3305"/>
                    <a:chExt cx="397" cy="154"/>
                  </a:xfrm>
                </p:grpSpPr>
                <p:grpSp>
                  <p:nvGrpSpPr>
                    <p:cNvPr id="100387" name="Group 364"/>
                    <p:cNvGrpSpPr>
                      <a:grpSpLocks/>
                    </p:cNvGrpSpPr>
                    <p:nvPr/>
                  </p:nvGrpSpPr>
                  <p:grpSpPr bwMode="auto">
                    <a:xfrm>
                      <a:off x="890" y="3305"/>
                      <a:ext cx="343" cy="154"/>
                      <a:chOff x="844" y="3337"/>
                      <a:chExt cx="343" cy="154"/>
                    </a:xfrm>
                  </p:grpSpPr>
                  <p:sp>
                    <p:nvSpPr>
                      <p:cNvPr id="88105" name="Rectangle 36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06" name="Text Box 36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nvGrpSpPr>
                    <p:cNvPr id="100388" name="Group 367"/>
                    <p:cNvGrpSpPr>
                      <a:grpSpLocks/>
                    </p:cNvGrpSpPr>
                    <p:nvPr/>
                  </p:nvGrpSpPr>
                  <p:grpSpPr bwMode="auto">
                    <a:xfrm>
                      <a:off x="836" y="3334"/>
                      <a:ext cx="354" cy="94"/>
                      <a:chOff x="836" y="3334"/>
                      <a:chExt cx="354" cy="94"/>
                    </a:xfrm>
                  </p:grpSpPr>
                  <p:sp>
                    <p:nvSpPr>
                      <p:cNvPr id="88103" name="Rectangle 36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04" name="Rectangle 36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88099" name="Rectangle 37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100" name="Rectangle 37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8095" name="Rectangle 37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096" name="Rectangle 37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097" name="Rectangle 37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88086" name="AutoShape 37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0373" name="Group 379"/>
            <p:cNvGrpSpPr>
              <a:grpSpLocks/>
            </p:cNvGrpSpPr>
            <p:nvPr/>
          </p:nvGrpSpPr>
          <p:grpSpPr bwMode="auto">
            <a:xfrm>
              <a:off x="1695" y="3227"/>
              <a:ext cx="343" cy="154"/>
              <a:chOff x="844" y="3337"/>
              <a:chExt cx="343" cy="154"/>
            </a:xfrm>
          </p:grpSpPr>
          <p:sp>
            <p:nvSpPr>
              <p:cNvPr id="88088" name="Rectangle 3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089" name="Text Box 38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grpSp>
        <p:nvGrpSpPr>
          <p:cNvPr id="701916" name="Group 476"/>
          <p:cNvGrpSpPr>
            <a:grpSpLocks/>
          </p:cNvGrpSpPr>
          <p:nvPr/>
        </p:nvGrpSpPr>
        <p:grpSpPr bwMode="auto">
          <a:xfrm>
            <a:off x="803275" y="3178175"/>
            <a:ext cx="544513" cy="244475"/>
            <a:chOff x="844" y="3337"/>
            <a:chExt cx="343" cy="154"/>
          </a:xfrm>
        </p:grpSpPr>
        <p:sp>
          <p:nvSpPr>
            <p:cNvPr id="88083" name="Rectangle 47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8084" name="Text Box 47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sp>
        <p:nvSpPr>
          <p:cNvPr id="701919" name="Rectangle 479"/>
          <p:cNvSpPr>
            <a:spLocks noChangeArrowheads="1"/>
          </p:cNvSpPr>
          <p:nvPr/>
        </p:nvSpPr>
        <p:spPr bwMode="auto">
          <a:xfrm>
            <a:off x="5035550" y="2459038"/>
            <a:ext cx="389255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90000"/>
              </a:lnSpc>
              <a:spcBef>
                <a:spcPct val="20000"/>
              </a:spcBef>
              <a:buClr>
                <a:srgbClr val="000099"/>
              </a:buClr>
              <a:buSzPct val="100000"/>
              <a:buFont typeface="Wingdings" charset="2"/>
              <a:buChar char="§"/>
              <a:defRPr/>
            </a:pPr>
            <a:r>
              <a:rPr lang="en-US" sz="2200" dirty="0">
                <a:solidFill>
                  <a:srgbClr val="000000"/>
                </a:solidFill>
                <a:latin typeface="Gill Sans MT" charset="0"/>
                <a:ea typeface="MS PGothic" pitchFamily="34" charset="-128"/>
              </a:rPr>
              <a:t>DHCP request </a:t>
            </a:r>
            <a:r>
              <a:rPr lang="en-US" sz="2200" dirty="0">
                <a:solidFill>
                  <a:srgbClr val="3333CC"/>
                </a:solidFill>
                <a:latin typeface="Gill Sans MT" charset="0"/>
                <a:ea typeface="MS PGothic" pitchFamily="34" charset="-128"/>
              </a:rPr>
              <a:t>encapsulated </a:t>
            </a:r>
            <a:r>
              <a:rPr lang="en-US" sz="2200" dirty="0">
                <a:solidFill>
                  <a:srgbClr val="000000"/>
                </a:solidFill>
                <a:latin typeface="Gill Sans MT" charset="0"/>
                <a:ea typeface="MS PGothic" pitchFamily="34" charset="-128"/>
              </a:rPr>
              <a:t>in </a:t>
            </a:r>
            <a:r>
              <a:rPr lang="en-US" sz="2200" dirty="0">
                <a:solidFill>
                  <a:srgbClr val="C00000"/>
                </a:solidFill>
                <a:latin typeface="Gill Sans MT" charset="0"/>
                <a:ea typeface="MS PGothic" pitchFamily="34" charset="-128"/>
              </a:rPr>
              <a:t>UDP</a:t>
            </a:r>
            <a:r>
              <a:rPr lang="en-US" sz="2200" dirty="0">
                <a:solidFill>
                  <a:srgbClr val="000000"/>
                </a:solidFill>
                <a:latin typeface="Gill Sans MT" charset="0"/>
                <a:ea typeface="MS PGothic" pitchFamily="34" charset="-128"/>
              </a:rPr>
              <a:t>, encapsulated in </a:t>
            </a:r>
            <a:r>
              <a:rPr lang="en-US" sz="2200" dirty="0">
                <a:solidFill>
                  <a:srgbClr val="C00000"/>
                </a:solidFill>
                <a:latin typeface="Gill Sans MT" charset="0"/>
                <a:ea typeface="MS PGothic" pitchFamily="34" charset="-128"/>
              </a:rPr>
              <a:t>IP</a:t>
            </a:r>
            <a:r>
              <a:rPr lang="en-US" sz="2200" dirty="0">
                <a:solidFill>
                  <a:srgbClr val="000000"/>
                </a:solidFill>
                <a:latin typeface="Gill Sans MT" charset="0"/>
                <a:ea typeface="MS PGothic" pitchFamily="34" charset="-128"/>
              </a:rPr>
              <a:t>, encapsulated in </a:t>
            </a:r>
            <a:r>
              <a:rPr lang="en-US" sz="2200" dirty="0">
                <a:solidFill>
                  <a:srgbClr val="C00000"/>
                </a:solidFill>
                <a:latin typeface="Gill Sans MT" charset="0"/>
                <a:ea typeface="MS PGothic" pitchFamily="34" charset="-128"/>
              </a:rPr>
              <a:t>802.3 </a:t>
            </a:r>
            <a:r>
              <a:rPr lang="en-US" sz="2200" dirty="0">
                <a:solidFill>
                  <a:srgbClr val="000000"/>
                </a:solidFill>
                <a:latin typeface="Gill Sans MT" charset="0"/>
                <a:ea typeface="MS PGothic" pitchFamily="34" charset="-128"/>
              </a:rPr>
              <a:t>Ethernet</a:t>
            </a:r>
          </a:p>
          <a:p>
            <a:pPr marL="342900" indent="-342900">
              <a:lnSpc>
                <a:spcPct val="90000"/>
              </a:lnSpc>
              <a:spcBef>
                <a:spcPct val="20000"/>
              </a:spcBef>
              <a:buClr>
                <a:srgbClr val="000099"/>
              </a:buClr>
              <a:buSzPct val="65000"/>
              <a:buFont typeface="Wingdings" charset="0"/>
              <a:buNone/>
              <a:defRPr/>
            </a:pPr>
            <a:endParaRPr lang="en-US" sz="2200" dirty="0">
              <a:solidFill>
                <a:srgbClr val="000000"/>
              </a:solidFill>
              <a:latin typeface="Gill Sans MT" charset="0"/>
              <a:ea typeface="MS PGothic" pitchFamily="34" charset="-128"/>
            </a:endParaRPr>
          </a:p>
        </p:txBody>
      </p:sp>
      <p:sp>
        <p:nvSpPr>
          <p:cNvPr id="701920" name="Rectangle 480"/>
          <p:cNvSpPr>
            <a:spLocks noChangeArrowheads="1"/>
          </p:cNvSpPr>
          <p:nvPr/>
        </p:nvSpPr>
        <p:spPr bwMode="auto">
          <a:xfrm>
            <a:off x="5019675" y="3822700"/>
            <a:ext cx="3924300"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90000"/>
              </a:lnSpc>
              <a:spcBef>
                <a:spcPct val="20000"/>
              </a:spcBef>
              <a:buClr>
                <a:srgbClr val="000099"/>
              </a:buClr>
              <a:buSzPct val="100000"/>
              <a:buFont typeface="Wingdings" charset="2"/>
              <a:buChar char="§"/>
              <a:defRPr/>
            </a:pPr>
            <a:r>
              <a:rPr lang="en-US" sz="2200" dirty="0">
                <a:solidFill>
                  <a:srgbClr val="000000"/>
                </a:solidFill>
                <a:latin typeface="Gill Sans MT" charset="0"/>
                <a:ea typeface="MS PGothic" pitchFamily="34" charset="-128"/>
              </a:rPr>
              <a:t>Ethernet frame </a:t>
            </a:r>
            <a:r>
              <a:rPr lang="en-US" sz="2200" dirty="0">
                <a:solidFill>
                  <a:srgbClr val="000099"/>
                </a:solidFill>
                <a:latin typeface="Gill Sans MT" charset="0"/>
                <a:ea typeface="MS PGothic" pitchFamily="34" charset="-128"/>
              </a:rPr>
              <a:t>broadcast</a:t>
            </a:r>
            <a:r>
              <a:rPr lang="en-US" sz="2200" dirty="0">
                <a:solidFill>
                  <a:srgbClr val="000000"/>
                </a:solidFill>
                <a:latin typeface="Gill Sans MT" charset="0"/>
                <a:ea typeface="MS PGothic" pitchFamily="34" charset="-128"/>
              </a:rPr>
              <a:t> (dest: FFFFFFFFFFFF) on LAN, received at router running </a:t>
            </a:r>
            <a:r>
              <a:rPr lang="en-US" sz="2200" dirty="0">
                <a:solidFill>
                  <a:srgbClr val="C00000"/>
                </a:solidFill>
                <a:latin typeface="Gill Sans MT" charset="0"/>
                <a:ea typeface="MS PGothic" pitchFamily="34" charset="-128"/>
              </a:rPr>
              <a:t>DHCP </a:t>
            </a:r>
            <a:r>
              <a:rPr lang="en-US" sz="2200" dirty="0">
                <a:solidFill>
                  <a:srgbClr val="000000"/>
                </a:solidFill>
                <a:latin typeface="Gill Sans MT" charset="0"/>
                <a:ea typeface="MS PGothic" pitchFamily="34" charset="-128"/>
              </a:rPr>
              <a:t>server</a:t>
            </a:r>
          </a:p>
        </p:txBody>
      </p:sp>
      <p:sp>
        <p:nvSpPr>
          <p:cNvPr id="701921" name="Rectangle 481"/>
          <p:cNvSpPr>
            <a:spLocks noChangeArrowheads="1"/>
          </p:cNvSpPr>
          <p:nvPr/>
        </p:nvSpPr>
        <p:spPr bwMode="auto">
          <a:xfrm>
            <a:off x="5018088" y="5170488"/>
            <a:ext cx="3802062"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90000"/>
              </a:lnSpc>
              <a:spcBef>
                <a:spcPct val="20000"/>
              </a:spcBef>
              <a:buClr>
                <a:srgbClr val="000099"/>
              </a:buClr>
              <a:buSzPct val="100000"/>
              <a:buFont typeface="Wingdings" charset="2"/>
              <a:buChar char="§"/>
              <a:defRPr/>
            </a:pPr>
            <a:r>
              <a:rPr lang="en-US" sz="2200" dirty="0">
                <a:solidFill>
                  <a:srgbClr val="000000"/>
                </a:solidFill>
                <a:latin typeface="Gill Sans MT" charset="0"/>
                <a:ea typeface="MS PGothic" pitchFamily="34" charset="-128"/>
              </a:rPr>
              <a:t>Ethernet </a:t>
            </a:r>
            <a:r>
              <a:rPr lang="en-US" sz="2200" dirty="0">
                <a:solidFill>
                  <a:srgbClr val="000099"/>
                </a:solidFill>
                <a:latin typeface="Gill Sans MT" charset="0"/>
                <a:ea typeface="MS PGothic" pitchFamily="34" charset="-128"/>
              </a:rPr>
              <a:t>demuxed</a:t>
            </a:r>
            <a:r>
              <a:rPr lang="en-US" sz="2200" dirty="0">
                <a:solidFill>
                  <a:srgbClr val="000000"/>
                </a:solidFill>
                <a:latin typeface="Gill Sans MT" charset="0"/>
                <a:ea typeface="MS PGothic" pitchFamily="34" charset="-128"/>
              </a:rPr>
              <a:t> to IP demuxed, UDP demuxed to DHCP </a:t>
            </a:r>
          </a:p>
        </p:txBody>
      </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625C4076-6AE6-6F47-AE2C-A69F31B73ECA}" type="slidenum">
              <a:rPr lang="en-US" altLang="en-US" sz="1200" smtClean="0">
                <a:latin typeface="Comic Sans MS" charset="0"/>
              </a:rPr>
              <a:pPr>
                <a:defRPr/>
              </a:pPr>
              <a:t>86</a:t>
            </a:fld>
            <a:endParaRPr lang="en-US" altLang="en-US" sz="1200" smtClean="0">
              <a:latin typeface="Comic Sans MS" charset="0"/>
            </a:endParaRPr>
          </a:p>
        </p:txBody>
      </p:sp>
      <p:sp>
        <p:nvSpPr>
          <p:cNvPr id="178"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846837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1661"/>
                                        </p:tgtEl>
                                        <p:attrNameLst>
                                          <p:attrName>style.visibility</p:attrName>
                                        </p:attrNameLst>
                                      </p:cBhvr>
                                      <p:to>
                                        <p:strVal val="visible"/>
                                      </p:to>
                                    </p:set>
                                    <p:animEffect transition="in" filter="wipe(left)">
                                      <p:cBhvr>
                                        <p:cTn id="7" dur="500"/>
                                        <p:tgtEl>
                                          <p:spTgt spid="701661"/>
                                        </p:tgtEl>
                                      </p:cBhvr>
                                    </p:animEffect>
                                  </p:childTnLst>
                                </p:cTn>
                              </p:par>
                            </p:childTnLst>
                          </p:cTn>
                        </p:par>
                        <p:par>
                          <p:cTn id="8" fill="hold" nodeType="afterGroup">
                            <p:stCondLst>
                              <p:cond delay="500"/>
                            </p:stCondLst>
                            <p:childTnLst>
                              <p:par>
                                <p:cTn id="9" presetID="9" presetClass="exit" presetSubtype="0" fill="hold" grpId="1" nodeType="afterEffect">
                                  <p:stCondLst>
                                    <p:cond delay="0"/>
                                  </p:stCondLst>
                                  <p:childTnLst>
                                    <p:animEffect transition="out" filter="dissolve">
                                      <p:cBhvr>
                                        <p:cTn id="10" dur="500"/>
                                        <p:tgtEl>
                                          <p:spTgt spid="701661"/>
                                        </p:tgtEl>
                                      </p:cBhvr>
                                    </p:animEffect>
                                    <p:set>
                                      <p:cBhvr>
                                        <p:cTn id="11" dur="1" fill="hold">
                                          <p:stCondLst>
                                            <p:cond delay="499"/>
                                          </p:stCondLst>
                                        </p:cTn>
                                        <p:tgtEl>
                                          <p:spTgt spid="701661"/>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701690"/>
                                        </p:tgtEl>
                                        <p:attrNameLst>
                                          <p:attrName>style.visibility</p:attrName>
                                        </p:attrNameLst>
                                      </p:cBhvr>
                                      <p:to>
                                        <p:strVal val="visible"/>
                                      </p:to>
                                    </p:set>
                                    <p:animEffect transition="in" filter="wipe(down)">
                                      <p:cBhvr>
                                        <p:cTn id="16" dur="500"/>
                                        <p:tgtEl>
                                          <p:spTgt spid="701690"/>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701693"/>
                                        </p:tgtEl>
                                        <p:attrNameLst>
                                          <p:attrName>style.visibility</p:attrName>
                                        </p:attrNameLst>
                                      </p:cBhvr>
                                      <p:to>
                                        <p:strVal val="visible"/>
                                      </p:to>
                                    </p:set>
                                    <p:animEffect transition="in" filter="dissolve">
                                      <p:cBhvr>
                                        <p:cTn id="20" dur="500"/>
                                        <p:tgtEl>
                                          <p:spTgt spid="70169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01629">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701739"/>
                                        </p:tgtEl>
                                        <p:attrNameLst>
                                          <p:attrName>style.visibility</p:attrName>
                                        </p:attrNameLst>
                                      </p:cBhvr>
                                      <p:to>
                                        <p:strVal val="visible"/>
                                      </p:to>
                                    </p:set>
                                    <p:animEffect transition="in" filter="wipe(up)">
                                      <p:cBhvr>
                                        <p:cTn id="27" dur="500"/>
                                        <p:tgtEl>
                                          <p:spTgt spid="701739"/>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0191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701693"/>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01739"/>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7017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1920"/>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70175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701782"/>
                                        </p:tgtEl>
                                        <p:attrNameLst>
                                          <p:attrName>style.visibility</p:attrName>
                                        </p:attrNameLst>
                                      </p:cBhvr>
                                      <p:to>
                                        <p:strVal val="visible"/>
                                      </p:to>
                                    </p:set>
                                    <p:animEffect transition="in" filter="wipe(right)">
                                      <p:cBhvr>
                                        <p:cTn id="47" dur="500"/>
                                        <p:tgtEl>
                                          <p:spTgt spid="70178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701758"/>
                                        </p:tgtEl>
                                        <p:attrNameLst>
                                          <p:attrName>style.visibility</p:attrName>
                                        </p:attrNameLst>
                                      </p:cBhvr>
                                      <p:to>
                                        <p:strVal val="hidden"/>
                                      </p:to>
                                    </p:set>
                                  </p:childTnLst>
                                </p:cTn>
                              </p:par>
                            </p:childTnLst>
                          </p:cTn>
                        </p:par>
                        <p:par>
                          <p:cTn id="52" fill="hold" nodeType="afterGroup">
                            <p:stCondLst>
                              <p:cond delay="0"/>
                            </p:stCondLst>
                            <p:childTnLst>
                              <p:par>
                                <p:cTn id="53" presetID="22" presetClass="entr" presetSubtype="4" fill="hold" nodeType="afterEffect">
                                  <p:stCondLst>
                                    <p:cond delay="0"/>
                                  </p:stCondLst>
                                  <p:childTnLst>
                                    <p:set>
                                      <p:cBhvr>
                                        <p:cTn id="54" dur="1" fill="hold">
                                          <p:stCondLst>
                                            <p:cond delay="0"/>
                                          </p:stCondLst>
                                        </p:cTn>
                                        <p:tgtEl>
                                          <p:spTgt spid="701882"/>
                                        </p:tgtEl>
                                        <p:attrNameLst>
                                          <p:attrName>style.visibility</p:attrName>
                                        </p:attrNameLst>
                                      </p:cBhvr>
                                      <p:to>
                                        <p:strVal val="visible"/>
                                      </p:to>
                                    </p:set>
                                    <p:animEffect transition="in" filter="wipe(down)">
                                      <p:cBhvr>
                                        <p:cTn id="55" dur="1000"/>
                                        <p:tgtEl>
                                          <p:spTgt spid="701882"/>
                                        </p:tgtEl>
                                      </p:cBhvr>
                                    </p:animEffect>
                                  </p:childTnLst>
                                </p:cTn>
                              </p:par>
                            </p:childTnLst>
                          </p:cTn>
                        </p:par>
                        <p:par>
                          <p:cTn id="56" fill="hold" nodeType="afterGroup">
                            <p:stCondLst>
                              <p:cond delay="1000"/>
                            </p:stCondLst>
                            <p:childTnLst>
                              <p:par>
                                <p:cTn id="57" presetID="1" presetClass="exit" presetSubtype="0" fill="hold" nodeType="afterEffect">
                                  <p:stCondLst>
                                    <p:cond delay="1000"/>
                                  </p:stCondLst>
                                  <p:childTnLst>
                                    <p:set>
                                      <p:cBhvr>
                                        <p:cTn id="58" dur="1" fill="hold">
                                          <p:stCondLst>
                                            <p:cond delay="0"/>
                                          </p:stCondLst>
                                        </p:cTn>
                                        <p:tgtEl>
                                          <p:spTgt spid="701882"/>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01921"/>
                                        </p:tgtEl>
                                        <p:attrNameLst>
                                          <p:attrName>style.visibility</p:attrName>
                                        </p:attrNameLst>
                                      </p:cBhvr>
                                      <p:to>
                                        <p:strVal val="visible"/>
                                      </p:to>
                                    </p:set>
                                  </p:childTnLst>
                                </p:cTn>
                              </p:par>
                              <p:par>
                                <p:cTn id="61" presetID="1" presetClass="entr" presetSubtype="0" fill="hold" nodeType="withEffect">
                                  <p:stCondLst>
                                    <p:cond delay="1000"/>
                                  </p:stCondLst>
                                  <p:childTnLst>
                                    <p:set>
                                      <p:cBhvr>
                                        <p:cTn id="62" dur="1" fill="hold">
                                          <p:stCondLst>
                                            <p:cond delay="0"/>
                                          </p:stCondLst>
                                        </p:cTn>
                                        <p:tgtEl>
                                          <p:spTgt spid="701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629" grpId="0" build="p"/>
      <p:bldP spid="701661" grpId="0" animBg="1"/>
      <p:bldP spid="701661" grpId="1" animBg="1"/>
      <p:bldP spid="701919" grpId="0"/>
      <p:bldP spid="701920" grpId="0"/>
      <p:bldP spid="70192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377" name="Group 152"/>
          <p:cNvGrpSpPr>
            <a:grpSpLocks/>
          </p:cNvGrpSpPr>
          <p:nvPr/>
        </p:nvGrpSpPr>
        <p:grpSpPr bwMode="auto">
          <a:xfrm>
            <a:off x="773113" y="1273175"/>
            <a:ext cx="3554412" cy="3067050"/>
            <a:chOff x="773113" y="1273175"/>
            <a:chExt cx="3554412" cy="3066395"/>
          </a:xfrm>
        </p:grpSpPr>
        <p:sp>
          <p:nvSpPr>
            <p:cNvPr id="101489" name="Freeform 3"/>
            <p:cNvSpPr>
              <a:spLocks/>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1490"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491"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492"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1493"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20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101495" name="Group 356"/>
            <p:cNvGrpSpPr>
              <a:grpSpLocks/>
            </p:cNvGrpSpPr>
            <p:nvPr/>
          </p:nvGrpSpPr>
          <p:grpSpPr bwMode="auto">
            <a:xfrm>
              <a:off x="1653422" y="1982680"/>
              <a:ext cx="843032" cy="814871"/>
              <a:chOff x="313" y="1497"/>
              <a:chExt cx="1152" cy="1014"/>
            </a:xfrm>
          </p:grpSpPr>
          <p:pic>
            <p:nvPicPr>
              <p:cNvPr id="101547"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548"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2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6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16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164"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grpSp>
          <p:nvGrpSpPr>
            <p:cNvPr id="101500" name="Group 248"/>
            <p:cNvGrpSpPr>
              <a:grpSpLocks/>
            </p:cNvGrpSpPr>
            <p:nvPr/>
          </p:nvGrpSpPr>
          <p:grpSpPr bwMode="auto">
            <a:xfrm>
              <a:off x="2597285" y="3210128"/>
              <a:ext cx="332569" cy="581078"/>
              <a:chOff x="4140" y="429"/>
              <a:chExt cx="1425" cy="2396"/>
            </a:xfrm>
          </p:grpSpPr>
          <p:sp>
            <p:nvSpPr>
              <p:cNvPr id="101515" name="Freeform 148"/>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23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1517" name="Freeform 150"/>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518" name="Freeform 151"/>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23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1520" name="Group 153"/>
              <p:cNvGrpSpPr>
                <a:grpSpLocks/>
              </p:cNvGrpSpPr>
              <p:nvPr/>
            </p:nvGrpSpPr>
            <p:grpSpPr bwMode="auto">
              <a:xfrm>
                <a:off x="4749" y="668"/>
                <a:ext cx="581" cy="145"/>
                <a:chOff x="614" y="2568"/>
                <a:chExt cx="725" cy="139"/>
              </a:xfrm>
            </p:grpSpPr>
            <p:sp>
              <p:nvSpPr>
                <p:cNvPr id="8925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26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923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1522" name="Group 157"/>
              <p:cNvGrpSpPr>
                <a:grpSpLocks/>
              </p:cNvGrpSpPr>
              <p:nvPr/>
            </p:nvGrpSpPr>
            <p:grpSpPr bwMode="auto">
              <a:xfrm>
                <a:off x="4747" y="994"/>
                <a:ext cx="581" cy="134"/>
                <a:chOff x="614" y="2568"/>
                <a:chExt cx="725" cy="139"/>
              </a:xfrm>
            </p:grpSpPr>
            <p:sp>
              <p:nvSpPr>
                <p:cNvPr id="8925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25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923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23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1525" name="Group 162"/>
              <p:cNvGrpSpPr>
                <a:grpSpLocks/>
              </p:cNvGrpSpPr>
              <p:nvPr/>
            </p:nvGrpSpPr>
            <p:grpSpPr bwMode="auto">
              <a:xfrm>
                <a:off x="4735" y="1627"/>
                <a:ext cx="582" cy="151"/>
                <a:chOff x="614" y="2568"/>
                <a:chExt cx="725" cy="139"/>
              </a:xfrm>
            </p:grpSpPr>
            <p:sp>
              <p:nvSpPr>
                <p:cNvPr id="8925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25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101526" name="Freeform 165"/>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1527" name="Group 166"/>
              <p:cNvGrpSpPr>
                <a:grpSpLocks/>
              </p:cNvGrpSpPr>
              <p:nvPr/>
            </p:nvGrpSpPr>
            <p:grpSpPr bwMode="auto">
              <a:xfrm>
                <a:off x="4739" y="1327"/>
                <a:ext cx="582" cy="139"/>
                <a:chOff x="614" y="2568"/>
                <a:chExt cx="725" cy="139"/>
              </a:xfrm>
            </p:grpSpPr>
            <p:sp>
              <p:nvSpPr>
                <p:cNvPr id="8925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25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924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1529" name="Freeform 170"/>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530" name="Freeform 171"/>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24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1532" name="Freeform 173"/>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247" name="AutoShape 174"/>
              <p:cNvSpPr>
                <a:spLocks noChangeArrowheads="1"/>
              </p:cNvSpPr>
              <p:nvPr/>
            </p:nvSpPr>
            <p:spPr bwMode="auto">
              <a:xfrm>
                <a:off x="4139" y="2678"/>
                <a:ext cx="1204" cy="20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24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24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25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FF0000"/>
                  </a:solidFill>
                  <a:latin typeface="Times New Roman" pitchFamily="18" charset="0"/>
                  <a:ea typeface="MS PGothic" pitchFamily="34" charset="-128"/>
                </a:endParaRPr>
              </a:p>
            </p:txBody>
          </p:sp>
          <p:sp>
            <p:nvSpPr>
              <p:cNvPr id="8925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25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1501" name="Group 48"/>
            <p:cNvGrpSpPr>
              <a:grpSpLocks/>
            </p:cNvGrpSpPr>
            <p:nvPr/>
          </p:nvGrpSpPr>
          <p:grpSpPr bwMode="auto">
            <a:xfrm>
              <a:off x="2795471" y="3465563"/>
              <a:ext cx="735669" cy="376863"/>
              <a:chOff x="3600" y="219"/>
              <a:chExt cx="360" cy="175"/>
            </a:xfrm>
          </p:grpSpPr>
          <p:sp>
            <p:nvSpPr>
              <p:cNvPr id="8921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21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921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921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8922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1507" name="Group 54"/>
              <p:cNvGrpSpPr>
                <a:grpSpLocks/>
              </p:cNvGrpSpPr>
              <p:nvPr/>
            </p:nvGrpSpPr>
            <p:grpSpPr bwMode="auto">
              <a:xfrm>
                <a:off x="3686" y="244"/>
                <a:ext cx="177" cy="66"/>
                <a:chOff x="2848" y="848"/>
                <a:chExt cx="140" cy="98"/>
              </a:xfrm>
            </p:grpSpPr>
            <p:sp>
              <p:nvSpPr>
                <p:cNvPr id="8922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922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922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01508" name="Group 58"/>
              <p:cNvGrpSpPr>
                <a:grpSpLocks/>
              </p:cNvGrpSpPr>
              <p:nvPr/>
            </p:nvGrpSpPr>
            <p:grpSpPr bwMode="auto">
              <a:xfrm flipV="1">
                <a:off x="3686" y="243"/>
                <a:ext cx="177" cy="66"/>
                <a:chOff x="2848" y="848"/>
                <a:chExt cx="140" cy="98"/>
              </a:xfrm>
            </p:grpSpPr>
            <p:sp>
              <p:nvSpPr>
                <p:cNvPr id="8922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922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8922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sp>
        <p:nvSpPr>
          <p:cNvPr id="703491" name="Rectangle 3"/>
          <p:cNvSpPr>
            <a:spLocks noGrp="1" noChangeArrowheads="1"/>
          </p:cNvSpPr>
          <p:nvPr>
            <p:ph type="body" idx="1"/>
          </p:nvPr>
        </p:nvSpPr>
        <p:spPr>
          <a:xfrm>
            <a:off x="5037138" y="1158875"/>
            <a:ext cx="3430587" cy="1573213"/>
          </a:xfrm>
        </p:spPr>
        <p:txBody>
          <a:bodyPr/>
          <a:lstStyle/>
          <a:p>
            <a:pPr marL="231775" indent="-231775">
              <a:lnSpc>
                <a:spcPct val="80000"/>
              </a:lnSpc>
              <a:defRPr/>
            </a:pPr>
            <a:r>
              <a:rPr lang="en-US" sz="2000" dirty="0">
                <a:latin typeface="Gill Sans MT" charset="0"/>
                <a:cs typeface="+mn-cs"/>
              </a:rPr>
              <a:t>DHCP server formulates </a:t>
            </a:r>
            <a:r>
              <a:rPr lang="en-US" sz="2000" i="1" dirty="0">
                <a:solidFill>
                  <a:srgbClr val="C00000"/>
                </a:solidFill>
                <a:latin typeface="Gill Sans MT" charset="0"/>
                <a:cs typeface="+mn-cs"/>
              </a:rPr>
              <a:t>DHCP ACK</a:t>
            </a:r>
            <a:r>
              <a:rPr lang="en-US" sz="2000" dirty="0">
                <a:solidFill>
                  <a:srgbClr val="C00000"/>
                </a:solidFill>
                <a:latin typeface="Gill Sans MT" charset="0"/>
                <a:cs typeface="+mn-cs"/>
              </a:rPr>
              <a:t> </a:t>
            </a:r>
            <a:r>
              <a:rPr lang="en-US" sz="2000" dirty="0">
                <a:latin typeface="Gill Sans MT" charset="0"/>
                <a:cs typeface="+mn-cs"/>
              </a:rPr>
              <a:t>containing client</a:t>
            </a:r>
            <a:r>
              <a:rPr lang="ja-JP" altLang="en-US" sz="2000" dirty="0">
                <a:latin typeface="Gill Sans MT" charset="0"/>
                <a:cs typeface="+mn-cs"/>
              </a:rPr>
              <a:t>’</a:t>
            </a:r>
            <a:r>
              <a:rPr lang="en-US" sz="2000" dirty="0">
                <a:latin typeface="Gill Sans MT" charset="0"/>
                <a:cs typeface="+mn-cs"/>
              </a:rPr>
              <a:t>s IP address, IP address of first-hop router for client, name &amp; IP address of DNS server</a:t>
            </a:r>
          </a:p>
          <a:p>
            <a:pPr>
              <a:lnSpc>
                <a:spcPct val="80000"/>
              </a:lnSpc>
              <a:defRPr/>
            </a:pPr>
            <a:endParaRPr lang="en-US" sz="2000" dirty="0">
              <a:latin typeface="Gill Sans MT" charset="0"/>
              <a:cs typeface="+mn-cs"/>
            </a:endParaRPr>
          </a:p>
        </p:txBody>
      </p:sp>
      <p:grpSp>
        <p:nvGrpSpPr>
          <p:cNvPr id="703533" name="Group 45"/>
          <p:cNvGrpSpPr>
            <a:grpSpLocks/>
          </p:cNvGrpSpPr>
          <p:nvPr/>
        </p:nvGrpSpPr>
        <p:grpSpPr bwMode="auto">
          <a:xfrm>
            <a:off x="1195388" y="1081088"/>
            <a:ext cx="976312" cy="1460500"/>
            <a:chOff x="651" y="681"/>
            <a:chExt cx="615" cy="920"/>
          </a:xfrm>
        </p:grpSpPr>
        <p:sp>
          <p:nvSpPr>
            <p:cNvPr id="101481"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1482" name="Group 47"/>
            <p:cNvGrpSpPr>
              <a:grpSpLocks/>
            </p:cNvGrpSpPr>
            <p:nvPr/>
          </p:nvGrpSpPr>
          <p:grpSpPr bwMode="auto">
            <a:xfrm>
              <a:off x="651" y="681"/>
              <a:ext cx="501" cy="828"/>
              <a:chOff x="569" y="2954"/>
              <a:chExt cx="501" cy="828"/>
            </a:xfrm>
          </p:grpSpPr>
          <p:sp>
            <p:nvSpPr>
              <p:cNvPr id="89197"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98" name="Text Box 49"/>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smtClean="0">
                    <a:solidFill>
                      <a:srgbClr val="000000"/>
                    </a:solidFill>
                    <a:latin typeface="Arial" charset="0"/>
                  </a:rPr>
                  <a:t>DHCP</a:t>
                </a:r>
              </a:p>
              <a:p>
                <a:pPr algn="ctr">
                  <a:defRPr/>
                </a:pPr>
                <a:r>
                  <a:rPr lang="en-US" sz="1600" i="0" dirty="0" smtClean="0">
                    <a:solidFill>
                      <a:srgbClr val="000000"/>
                    </a:solidFill>
                    <a:latin typeface="Arial" charset="0"/>
                  </a:rPr>
                  <a:t>UDP</a:t>
                </a:r>
              </a:p>
              <a:p>
                <a:pPr algn="ctr">
                  <a:defRPr/>
                </a:pPr>
                <a:r>
                  <a:rPr lang="en-US" sz="1600" i="0" dirty="0" smtClean="0">
                    <a:solidFill>
                      <a:srgbClr val="000000"/>
                    </a:solidFill>
                    <a:latin typeface="Arial" charset="0"/>
                  </a:rPr>
                  <a:t>IP</a:t>
                </a:r>
              </a:p>
              <a:p>
                <a:pPr algn="ctr">
                  <a:defRPr/>
                </a:pPr>
                <a:r>
                  <a:rPr lang="en-US" sz="1600" i="0" dirty="0" smtClean="0">
                    <a:solidFill>
                      <a:srgbClr val="000000"/>
                    </a:solidFill>
                    <a:latin typeface="Arial" charset="0"/>
                  </a:rPr>
                  <a:t>Eth</a:t>
                </a:r>
              </a:p>
              <a:p>
                <a:pPr algn="ctr">
                  <a:defRPr/>
                </a:pPr>
                <a:r>
                  <a:rPr lang="en-US" sz="1600" i="0" dirty="0" smtClean="0">
                    <a:solidFill>
                      <a:srgbClr val="000000"/>
                    </a:solidFill>
                    <a:latin typeface="Arial" charset="0"/>
                  </a:rPr>
                  <a:t>Phy</a:t>
                </a:r>
              </a:p>
            </p:txBody>
          </p:sp>
          <p:sp>
            <p:nvSpPr>
              <p:cNvPr id="89199"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9200"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9201"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9202"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grpSp>
        <p:nvGrpSpPr>
          <p:cNvPr id="703545" name="Group 57"/>
          <p:cNvGrpSpPr>
            <a:grpSpLocks/>
          </p:cNvGrpSpPr>
          <p:nvPr/>
        </p:nvGrpSpPr>
        <p:grpSpPr bwMode="auto">
          <a:xfrm>
            <a:off x="352425" y="3152775"/>
            <a:ext cx="1081088" cy="1166813"/>
            <a:chOff x="42" y="744"/>
            <a:chExt cx="681" cy="735"/>
          </a:xfrm>
        </p:grpSpPr>
        <p:grpSp>
          <p:nvGrpSpPr>
            <p:cNvPr id="101449" name="Group 58"/>
            <p:cNvGrpSpPr>
              <a:grpSpLocks/>
            </p:cNvGrpSpPr>
            <p:nvPr/>
          </p:nvGrpSpPr>
          <p:grpSpPr bwMode="auto">
            <a:xfrm>
              <a:off x="42" y="886"/>
              <a:ext cx="681" cy="468"/>
              <a:chOff x="42" y="886"/>
              <a:chExt cx="681" cy="468"/>
            </a:xfrm>
          </p:grpSpPr>
          <p:grpSp>
            <p:nvGrpSpPr>
              <p:cNvPr id="101451" name="Group 59"/>
              <p:cNvGrpSpPr>
                <a:grpSpLocks/>
              </p:cNvGrpSpPr>
              <p:nvPr/>
            </p:nvGrpSpPr>
            <p:grpSpPr bwMode="auto">
              <a:xfrm>
                <a:off x="278" y="886"/>
                <a:ext cx="397" cy="154"/>
                <a:chOff x="740" y="3209"/>
                <a:chExt cx="397" cy="154"/>
              </a:xfrm>
            </p:grpSpPr>
            <p:grpSp>
              <p:nvGrpSpPr>
                <p:cNvPr id="101476" name="Group 60"/>
                <p:cNvGrpSpPr>
                  <a:grpSpLocks/>
                </p:cNvGrpSpPr>
                <p:nvPr/>
              </p:nvGrpSpPr>
              <p:grpSpPr bwMode="auto">
                <a:xfrm>
                  <a:off x="794" y="3209"/>
                  <a:ext cx="343" cy="154"/>
                  <a:chOff x="844" y="3337"/>
                  <a:chExt cx="343" cy="154"/>
                </a:xfrm>
              </p:grpSpPr>
              <p:sp>
                <p:nvSpPr>
                  <p:cNvPr id="89193"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94" name="Text Box 62"/>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sp>
              <p:nvSpPr>
                <p:cNvPr id="89191"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92"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1452" name="Group 65"/>
              <p:cNvGrpSpPr>
                <a:grpSpLocks/>
              </p:cNvGrpSpPr>
              <p:nvPr/>
            </p:nvGrpSpPr>
            <p:grpSpPr bwMode="auto">
              <a:xfrm>
                <a:off x="278" y="1034"/>
                <a:ext cx="397" cy="154"/>
                <a:chOff x="836" y="3305"/>
                <a:chExt cx="397" cy="154"/>
              </a:xfrm>
            </p:grpSpPr>
            <p:grpSp>
              <p:nvGrpSpPr>
                <p:cNvPr id="101470" name="Group 66"/>
                <p:cNvGrpSpPr>
                  <a:grpSpLocks/>
                </p:cNvGrpSpPr>
                <p:nvPr/>
              </p:nvGrpSpPr>
              <p:grpSpPr bwMode="auto">
                <a:xfrm>
                  <a:off x="890" y="3305"/>
                  <a:ext cx="343" cy="154"/>
                  <a:chOff x="844" y="3337"/>
                  <a:chExt cx="343" cy="154"/>
                </a:xfrm>
              </p:grpSpPr>
              <p:sp>
                <p:nvSpPr>
                  <p:cNvPr id="89188"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89" name="Text Box 6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nvGrpSpPr>
                <p:cNvPr id="101471" name="Group 69"/>
                <p:cNvGrpSpPr>
                  <a:grpSpLocks/>
                </p:cNvGrpSpPr>
                <p:nvPr/>
              </p:nvGrpSpPr>
              <p:grpSpPr bwMode="auto">
                <a:xfrm>
                  <a:off x="836" y="3334"/>
                  <a:ext cx="354" cy="94"/>
                  <a:chOff x="836" y="3334"/>
                  <a:chExt cx="354" cy="94"/>
                </a:xfrm>
              </p:grpSpPr>
              <p:sp>
                <p:nvSpPr>
                  <p:cNvPr id="89186"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87"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grpSp>
            <p:nvGrpSpPr>
              <p:cNvPr id="101453" name="Group 72"/>
              <p:cNvGrpSpPr>
                <a:grpSpLocks/>
              </p:cNvGrpSpPr>
              <p:nvPr/>
            </p:nvGrpSpPr>
            <p:grpSpPr bwMode="auto">
              <a:xfrm>
                <a:off x="165" y="1054"/>
                <a:ext cx="480" cy="112"/>
                <a:chOff x="627" y="3377"/>
                <a:chExt cx="480" cy="112"/>
              </a:xfrm>
            </p:grpSpPr>
            <p:sp>
              <p:nvSpPr>
                <p:cNvPr id="89182"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83"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1454" name="Group 75"/>
              <p:cNvGrpSpPr>
                <a:grpSpLocks/>
              </p:cNvGrpSpPr>
              <p:nvPr/>
            </p:nvGrpSpPr>
            <p:grpSpPr bwMode="auto">
              <a:xfrm>
                <a:off x="42" y="1200"/>
                <a:ext cx="681" cy="154"/>
                <a:chOff x="504" y="3523"/>
                <a:chExt cx="681" cy="154"/>
              </a:xfrm>
            </p:grpSpPr>
            <p:grpSp>
              <p:nvGrpSpPr>
                <p:cNvPr id="101455" name="Group 76"/>
                <p:cNvGrpSpPr>
                  <a:grpSpLocks/>
                </p:cNvGrpSpPr>
                <p:nvPr/>
              </p:nvGrpSpPr>
              <p:grpSpPr bwMode="auto">
                <a:xfrm>
                  <a:off x="623" y="3523"/>
                  <a:ext cx="510" cy="154"/>
                  <a:chOff x="723" y="3453"/>
                  <a:chExt cx="510" cy="154"/>
                </a:xfrm>
              </p:grpSpPr>
              <p:grpSp>
                <p:nvGrpSpPr>
                  <p:cNvPr id="101459" name="Group 77"/>
                  <p:cNvGrpSpPr>
                    <a:grpSpLocks/>
                  </p:cNvGrpSpPr>
                  <p:nvPr/>
                </p:nvGrpSpPr>
                <p:grpSpPr bwMode="auto">
                  <a:xfrm>
                    <a:off x="836" y="3453"/>
                    <a:ext cx="397" cy="154"/>
                    <a:chOff x="836" y="3305"/>
                    <a:chExt cx="397" cy="154"/>
                  </a:xfrm>
                </p:grpSpPr>
                <p:grpSp>
                  <p:nvGrpSpPr>
                    <p:cNvPr id="101462" name="Group 78"/>
                    <p:cNvGrpSpPr>
                      <a:grpSpLocks/>
                    </p:cNvGrpSpPr>
                    <p:nvPr/>
                  </p:nvGrpSpPr>
                  <p:grpSpPr bwMode="auto">
                    <a:xfrm>
                      <a:off x="890" y="3305"/>
                      <a:ext cx="343" cy="154"/>
                      <a:chOff x="844" y="3337"/>
                      <a:chExt cx="343" cy="154"/>
                    </a:xfrm>
                  </p:grpSpPr>
                  <p:sp>
                    <p:nvSpPr>
                      <p:cNvPr id="89180"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81" name="Text Box 80"/>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nvGrpSpPr>
                    <p:cNvPr id="101463" name="Group 81"/>
                    <p:cNvGrpSpPr>
                      <a:grpSpLocks/>
                    </p:cNvGrpSpPr>
                    <p:nvPr/>
                  </p:nvGrpSpPr>
                  <p:grpSpPr bwMode="auto">
                    <a:xfrm>
                      <a:off x="836" y="3334"/>
                      <a:ext cx="354" cy="94"/>
                      <a:chOff x="836" y="3334"/>
                      <a:chExt cx="354" cy="94"/>
                    </a:xfrm>
                  </p:grpSpPr>
                  <p:sp>
                    <p:nvSpPr>
                      <p:cNvPr id="89178" name="Rectangle 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79" name="Rectangle 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89174" name="Rectangle 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75"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9170" name="Rectangle 86"/>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71" name="Rectangle 87"/>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72" name="Rectangle 88"/>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89164"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703578" name="Group 90"/>
          <p:cNvGrpSpPr>
            <a:grpSpLocks/>
          </p:cNvGrpSpPr>
          <p:nvPr/>
        </p:nvGrpSpPr>
        <p:grpSpPr bwMode="auto">
          <a:xfrm>
            <a:off x="449263" y="4238625"/>
            <a:ext cx="1081087" cy="244475"/>
            <a:chOff x="504" y="3523"/>
            <a:chExt cx="681" cy="154"/>
          </a:xfrm>
        </p:grpSpPr>
        <p:grpSp>
          <p:nvGrpSpPr>
            <p:cNvPr id="101436" name="Group 91"/>
            <p:cNvGrpSpPr>
              <a:grpSpLocks/>
            </p:cNvGrpSpPr>
            <p:nvPr/>
          </p:nvGrpSpPr>
          <p:grpSpPr bwMode="auto">
            <a:xfrm>
              <a:off x="623" y="3523"/>
              <a:ext cx="510" cy="154"/>
              <a:chOff x="723" y="3453"/>
              <a:chExt cx="510" cy="154"/>
            </a:xfrm>
          </p:grpSpPr>
          <p:grpSp>
            <p:nvGrpSpPr>
              <p:cNvPr id="101440" name="Group 92"/>
              <p:cNvGrpSpPr>
                <a:grpSpLocks/>
              </p:cNvGrpSpPr>
              <p:nvPr/>
            </p:nvGrpSpPr>
            <p:grpSpPr bwMode="auto">
              <a:xfrm>
                <a:off x="836" y="3453"/>
                <a:ext cx="397" cy="154"/>
                <a:chOff x="836" y="3305"/>
                <a:chExt cx="397" cy="154"/>
              </a:xfrm>
            </p:grpSpPr>
            <p:grpSp>
              <p:nvGrpSpPr>
                <p:cNvPr id="101443" name="Group 93"/>
                <p:cNvGrpSpPr>
                  <a:grpSpLocks/>
                </p:cNvGrpSpPr>
                <p:nvPr/>
              </p:nvGrpSpPr>
              <p:grpSpPr bwMode="auto">
                <a:xfrm>
                  <a:off x="890" y="3305"/>
                  <a:ext cx="343" cy="154"/>
                  <a:chOff x="844" y="3337"/>
                  <a:chExt cx="343" cy="154"/>
                </a:xfrm>
              </p:grpSpPr>
              <p:sp>
                <p:nvSpPr>
                  <p:cNvPr id="89161"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62" name="Text Box 95"/>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nvGrpSpPr>
                <p:cNvPr id="101444" name="Group 96"/>
                <p:cNvGrpSpPr>
                  <a:grpSpLocks/>
                </p:cNvGrpSpPr>
                <p:nvPr/>
              </p:nvGrpSpPr>
              <p:grpSpPr bwMode="auto">
                <a:xfrm>
                  <a:off x="836" y="3334"/>
                  <a:ext cx="354" cy="94"/>
                  <a:chOff x="836" y="3334"/>
                  <a:chExt cx="354" cy="94"/>
                </a:xfrm>
              </p:grpSpPr>
              <p:sp>
                <p:nvSpPr>
                  <p:cNvPr id="89159" name="Rectangle 97"/>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60" name="Rectangle 98"/>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89155" name="Rectangle 99"/>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56"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9151" name="Rectangle 101"/>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52" name="Rectangle 102"/>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53" name="Rectangle 103"/>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703592" name="Group 104"/>
          <p:cNvGrpSpPr>
            <a:grpSpLocks/>
          </p:cNvGrpSpPr>
          <p:nvPr/>
        </p:nvGrpSpPr>
        <p:grpSpPr bwMode="auto">
          <a:xfrm>
            <a:off x="1477963" y="3081338"/>
            <a:ext cx="1316037" cy="1314450"/>
            <a:chOff x="931" y="1941"/>
            <a:chExt cx="829" cy="828"/>
          </a:xfrm>
        </p:grpSpPr>
        <p:sp>
          <p:nvSpPr>
            <p:cNvPr id="101428" name="Freeform 105"/>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1429" name="Group 106"/>
            <p:cNvGrpSpPr>
              <a:grpSpLocks/>
            </p:cNvGrpSpPr>
            <p:nvPr/>
          </p:nvGrpSpPr>
          <p:grpSpPr bwMode="auto">
            <a:xfrm>
              <a:off x="931" y="1941"/>
              <a:ext cx="501" cy="828"/>
              <a:chOff x="569" y="2954"/>
              <a:chExt cx="501" cy="828"/>
            </a:xfrm>
          </p:grpSpPr>
          <p:sp>
            <p:nvSpPr>
              <p:cNvPr id="89144"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45" name="Text Box 108"/>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smtClean="0">
                    <a:solidFill>
                      <a:srgbClr val="000000"/>
                    </a:solidFill>
                    <a:latin typeface="Arial" charset="0"/>
                  </a:rPr>
                  <a:t>DHCP</a:t>
                </a:r>
              </a:p>
              <a:p>
                <a:pPr algn="ctr">
                  <a:defRPr/>
                </a:pPr>
                <a:r>
                  <a:rPr lang="en-US" sz="1600" i="0" dirty="0" smtClean="0">
                    <a:solidFill>
                      <a:srgbClr val="000000"/>
                    </a:solidFill>
                    <a:latin typeface="Arial" charset="0"/>
                  </a:rPr>
                  <a:t>UDP</a:t>
                </a:r>
              </a:p>
              <a:p>
                <a:pPr algn="ctr">
                  <a:defRPr/>
                </a:pPr>
                <a:r>
                  <a:rPr lang="en-US" sz="1600" i="0" dirty="0" smtClean="0">
                    <a:solidFill>
                      <a:srgbClr val="000000"/>
                    </a:solidFill>
                    <a:latin typeface="Arial" charset="0"/>
                  </a:rPr>
                  <a:t>IP</a:t>
                </a:r>
              </a:p>
              <a:p>
                <a:pPr algn="ctr">
                  <a:defRPr/>
                </a:pPr>
                <a:r>
                  <a:rPr lang="en-US" sz="1600" i="0" dirty="0" smtClean="0">
                    <a:solidFill>
                      <a:srgbClr val="000000"/>
                    </a:solidFill>
                    <a:latin typeface="Arial" charset="0"/>
                  </a:rPr>
                  <a:t>Eth</a:t>
                </a:r>
              </a:p>
              <a:p>
                <a:pPr algn="ctr">
                  <a:defRPr/>
                </a:pPr>
                <a:r>
                  <a:rPr lang="en-US" sz="1600" i="0" dirty="0" smtClean="0">
                    <a:solidFill>
                      <a:srgbClr val="000000"/>
                    </a:solidFill>
                    <a:latin typeface="Arial" charset="0"/>
                  </a:rPr>
                  <a:t>Phy</a:t>
                </a:r>
              </a:p>
            </p:txBody>
          </p:sp>
          <p:sp>
            <p:nvSpPr>
              <p:cNvPr id="89146" name="Line 10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9147" name="Line 11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9148" name="Line 11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89149" name="Line 11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grpSp>
        <p:nvGrpSpPr>
          <p:cNvPr id="703601" name="Group 113"/>
          <p:cNvGrpSpPr>
            <a:grpSpLocks/>
          </p:cNvGrpSpPr>
          <p:nvPr/>
        </p:nvGrpSpPr>
        <p:grpSpPr bwMode="auto">
          <a:xfrm>
            <a:off x="71438" y="969963"/>
            <a:ext cx="1081087" cy="1217612"/>
            <a:chOff x="1404" y="3105"/>
            <a:chExt cx="681" cy="767"/>
          </a:xfrm>
        </p:grpSpPr>
        <p:grpSp>
          <p:nvGrpSpPr>
            <p:cNvPr id="101393" name="Group 114"/>
            <p:cNvGrpSpPr>
              <a:grpSpLocks/>
            </p:cNvGrpSpPr>
            <p:nvPr/>
          </p:nvGrpSpPr>
          <p:grpSpPr bwMode="auto">
            <a:xfrm>
              <a:off x="1404" y="3355"/>
              <a:ext cx="681" cy="468"/>
              <a:chOff x="42" y="886"/>
              <a:chExt cx="681" cy="468"/>
            </a:xfrm>
          </p:grpSpPr>
          <p:grpSp>
            <p:nvGrpSpPr>
              <p:cNvPr id="101398" name="Group 115"/>
              <p:cNvGrpSpPr>
                <a:grpSpLocks/>
              </p:cNvGrpSpPr>
              <p:nvPr/>
            </p:nvGrpSpPr>
            <p:grpSpPr bwMode="auto">
              <a:xfrm>
                <a:off x="278" y="886"/>
                <a:ext cx="397" cy="154"/>
                <a:chOff x="740" y="3209"/>
                <a:chExt cx="397" cy="154"/>
              </a:xfrm>
            </p:grpSpPr>
            <p:grpSp>
              <p:nvGrpSpPr>
                <p:cNvPr id="101423" name="Group 116"/>
                <p:cNvGrpSpPr>
                  <a:grpSpLocks/>
                </p:cNvGrpSpPr>
                <p:nvPr/>
              </p:nvGrpSpPr>
              <p:grpSpPr bwMode="auto">
                <a:xfrm>
                  <a:off x="794" y="3209"/>
                  <a:ext cx="343" cy="154"/>
                  <a:chOff x="844" y="3337"/>
                  <a:chExt cx="343" cy="154"/>
                </a:xfrm>
              </p:grpSpPr>
              <p:sp>
                <p:nvSpPr>
                  <p:cNvPr id="89140"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41" name="Text Box 11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sp>
              <p:nvSpPr>
                <p:cNvPr id="89138" name="Rectangle 11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39"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1399" name="Group 121"/>
              <p:cNvGrpSpPr>
                <a:grpSpLocks/>
              </p:cNvGrpSpPr>
              <p:nvPr/>
            </p:nvGrpSpPr>
            <p:grpSpPr bwMode="auto">
              <a:xfrm>
                <a:off x="278" y="1034"/>
                <a:ext cx="397" cy="154"/>
                <a:chOff x="836" y="3305"/>
                <a:chExt cx="397" cy="154"/>
              </a:xfrm>
            </p:grpSpPr>
            <p:grpSp>
              <p:nvGrpSpPr>
                <p:cNvPr id="101417" name="Group 122"/>
                <p:cNvGrpSpPr>
                  <a:grpSpLocks/>
                </p:cNvGrpSpPr>
                <p:nvPr/>
              </p:nvGrpSpPr>
              <p:grpSpPr bwMode="auto">
                <a:xfrm>
                  <a:off x="890" y="3305"/>
                  <a:ext cx="343" cy="154"/>
                  <a:chOff x="844" y="3337"/>
                  <a:chExt cx="343" cy="154"/>
                </a:xfrm>
              </p:grpSpPr>
              <p:sp>
                <p:nvSpPr>
                  <p:cNvPr id="89135"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36" name="Text Box 12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nvGrpSpPr>
                <p:cNvPr id="101418" name="Group 125"/>
                <p:cNvGrpSpPr>
                  <a:grpSpLocks/>
                </p:cNvGrpSpPr>
                <p:nvPr/>
              </p:nvGrpSpPr>
              <p:grpSpPr bwMode="auto">
                <a:xfrm>
                  <a:off x="836" y="3334"/>
                  <a:ext cx="354" cy="94"/>
                  <a:chOff x="836" y="3334"/>
                  <a:chExt cx="354" cy="94"/>
                </a:xfrm>
              </p:grpSpPr>
              <p:sp>
                <p:nvSpPr>
                  <p:cNvPr id="89133" name="Rectangle 12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34"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grpSp>
            <p:nvGrpSpPr>
              <p:cNvPr id="101400" name="Group 128"/>
              <p:cNvGrpSpPr>
                <a:grpSpLocks/>
              </p:cNvGrpSpPr>
              <p:nvPr/>
            </p:nvGrpSpPr>
            <p:grpSpPr bwMode="auto">
              <a:xfrm>
                <a:off x="165" y="1054"/>
                <a:ext cx="480" cy="112"/>
                <a:chOff x="627" y="3377"/>
                <a:chExt cx="480" cy="112"/>
              </a:xfrm>
            </p:grpSpPr>
            <p:sp>
              <p:nvSpPr>
                <p:cNvPr id="89129" name="Rectangle 12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30"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1401" name="Group 131"/>
              <p:cNvGrpSpPr>
                <a:grpSpLocks/>
              </p:cNvGrpSpPr>
              <p:nvPr/>
            </p:nvGrpSpPr>
            <p:grpSpPr bwMode="auto">
              <a:xfrm>
                <a:off x="42" y="1200"/>
                <a:ext cx="681" cy="154"/>
                <a:chOff x="504" y="3523"/>
                <a:chExt cx="681" cy="154"/>
              </a:xfrm>
            </p:grpSpPr>
            <p:grpSp>
              <p:nvGrpSpPr>
                <p:cNvPr id="101402" name="Group 132"/>
                <p:cNvGrpSpPr>
                  <a:grpSpLocks/>
                </p:cNvGrpSpPr>
                <p:nvPr/>
              </p:nvGrpSpPr>
              <p:grpSpPr bwMode="auto">
                <a:xfrm>
                  <a:off x="623" y="3523"/>
                  <a:ext cx="510" cy="154"/>
                  <a:chOff x="723" y="3453"/>
                  <a:chExt cx="510" cy="154"/>
                </a:xfrm>
              </p:grpSpPr>
              <p:grpSp>
                <p:nvGrpSpPr>
                  <p:cNvPr id="101406" name="Group 133"/>
                  <p:cNvGrpSpPr>
                    <a:grpSpLocks/>
                  </p:cNvGrpSpPr>
                  <p:nvPr/>
                </p:nvGrpSpPr>
                <p:grpSpPr bwMode="auto">
                  <a:xfrm>
                    <a:off x="836" y="3453"/>
                    <a:ext cx="397" cy="154"/>
                    <a:chOff x="836" y="3305"/>
                    <a:chExt cx="397" cy="154"/>
                  </a:xfrm>
                </p:grpSpPr>
                <p:grpSp>
                  <p:nvGrpSpPr>
                    <p:cNvPr id="101409" name="Group 134"/>
                    <p:cNvGrpSpPr>
                      <a:grpSpLocks/>
                    </p:cNvGrpSpPr>
                    <p:nvPr/>
                  </p:nvGrpSpPr>
                  <p:grpSpPr bwMode="auto">
                    <a:xfrm>
                      <a:off x="890" y="3305"/>
                      <a:ext cx="343" cy="154"/>
                      <a:chOff x="844" y="3337"/>
                      <a:chExt cx="343" cy="154"/>
                    </a:xfrm>
                  </p:grpSpPr>
                  <p:sp>
                    <p:nvSpPr>
                      <p:cNvPr id="89127"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28" name="Text Box 13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nvGrpSpPr>
                    <p:cNvPr id="101410" name="Group 137"/>
                    <p:cNvGrpSpPr>
                      <a:grpSpLocks/>
                    </p:cNvGrpSpPr>
                    <p:nvPr/>
                  </p:nvGrpSpPr>
                  <p:grpSpPr bwMode="auto">
                    <a:xfrm>
                      <a:off x="836" y="3334"/>
                      <a:ext cx="354" cy="94"/>
                      <a:chOff x="836" y="3334"/>
                      <a:chExt cx="354" cy="94"/>
                    </a:xfrm>
                  </p:grpSpPr>
                  <p:sp>
                    <p:nvSpPr>
                      <p:cNvPr id="89125" name="Rectangle 13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26"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89121" name="Rectangle 14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22"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89117" name="Rectangle 14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18" name="Rectangle 14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19" name="Rectangle 14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89108"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1395" name="Group 146"/>
            <p:cNvGrpSpPr>
              <a:grpSpLocks/>
            </p:cNvGrpSpPr>
            <p:nvPr/>
          </p:nvGrpSpPr>
          <p:grpSpPr bwMode="auto">
            <a:xfrm>
              <a:off x="1695" y="3227"/>
              <a:ext cx="343" cy="154"/>
              <a:chOff x="844" y="3337"/>
              <a:chExt cx="343" cy="154"/>
            </a:xfrm>
          </p:grpSpPr>
          <p:sp>
            <p:nvSpPr>
              <p:cNvPr id="89110"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11" name="Text Box 14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grpSp>
      <p:grpSp>
        <p:nvGrpSpPr>
          <p:cNvPr id="703637" name="Group 149"/>
          <p:cNvGrpSpPr>
            <a:grpSpLocks/>
          </p:cNvGrpSpPr>
          <p:nvPr/>
        </p:nvGrpSpPr>
        <p:grpSpPr bwMode="auto">
          <a:xfrm>
            <a:off x="803275" y="3178175"/>
            <a:ext cx="544513" cy="244475"/>
            <a:chOff x="844" y="3337"/>
            <a:chExt cx="343" cy="154"/>
          </a:xfrm>
        </p:grpSpPr>
        <p:sp>
          <p:nvSpPr>
            <p:cNvPr id="89105"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89106" name="Text Box 15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DHCP</a:t>
              </a:r>
            </a:p>
          </p:txBody>
        </p:sp>
      </p:grpSp>
      <p:sp>
        <p:nvSpPr>
          <p:cNvPr id="703643" name="Rectangle 155"/>
          <p:cNvSpPr>
            <a:spLocks noChangeArrowheads="1"/>
          </p:cNvSpPr>
          <p:nvPr/>
        </p:nvSpPr>
        <p:spPr bwMode="auto">
          <a:xfrm>
            <a:off x="4997450" y="2709863"/>
            <a:ext cx="3421063"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90000"/>
              </a:lnSpc>
              <a:spcBef>
                <a:spcPct val="20000"/>
              </a:spcBef>
              <a:buClr>
                <a:srgbClr val="000099"/>
              </a:buClr>
              <a:buSzPct val="100000"/>
              <a:buFont typeface="Wingdings" charset="2"/>
              <a:buChar char="§"/>
              <a:defRPr/>
            </a:pPr>
            <a:r>
              <a:rPr lang="en-US" sz="2000" dirty="0">
                <a:solidFill>
                  <a:srgbClr val="000000"/>
                </a:solidFill>
                <a:latin typeface="Gill Sans MT" charset="0"/>
                <a:ea typeface="MS PGothic" pitchFamily="34" charset="-128"/>
              </a:rPr>
              <a:t>encapsulation at DHCP server, frame forwarded (</a:t>
            </a:r>
            <a:r>
              <a:rPr lang="en-US" sz="2000" dirty="0">
                <a:solidFill>
                  <a:srgbClr val="C00000"/>
                </a:solidFill>
                <a:latin typeface="Gill Sans MT" charset="0"/>
                <a:ea typeface="MS PGothic" pitchFamily="34" charset="-128"/>
              </a:rPr>
              <a:t>switch learning</a:t>
            </a:r>
            <a:r>
              <a:rPr lang="en-US" sz="2000" dirty="0">
                <a:solidFill>
                  <a:srgbClr val="000000"/>
                </a:solidFill>
                <a:latin typeface="Gill Sans MT" charset="0"/>
                <a:ea typeface="MS PGothic" pitchFamily="34" charset="-128"/>
              </a:rPr>
              <a:t>) through LAN, demultiplexing at client</a:t>
            </a:r>
          </a:p>
          <a:p>
            <a:pPr marL="342900" indent="-342900">
              <a:lnSpc>
                <a:spcPct val="90000"/>
              </a:lnSpc>
              <a:spcBef>
                <a:spcPct val="20000"/>
              </a:spcBef>
              <a:buClr>
                <a:srgbClr val="000099"/>
              </a:buClr>
              <a:buSzPct val="65000"/>
              <a:buFont typeface="Wingdings" charset="0"/>
              <a:buChar char="v"/>
              <a:defRPr/>
            </a:pPr>
            <a:endParaRPr lang="en-US" dirty="0">
              <a:solidFill>
                <a:srgbClr val="000000"/>
              </a:solidFill>
              <a:latin typeface="Gill Sans MT" charset="0"/>
              <a:ea typeface="MS PGothic" pitchFamily="34" charset="-128"/>
            </a:endParaRPr>
          </a:p>
        </p:txBody>
      </p:sp>
      <p:sp>
        <p:nvSpPr>
          <p:cNvPr id="703644" name="Text Box 156"/>
          <p:cNvSpPr txBox="1">
            <a:spLocks noChangeArrowheads="1"/>
          </p:cNvSpPr>
          <p:nvPr/>
        </p:nvSpPr>
        <p:spPr bwMode="auto">
          <a:xfrm>
            <a:off x="1379538" y="5260975"/>
            <a:ext cx="6643687"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smtClean="0">
                <a:solidFill>
                  <a:srgbClr val="000000"/>
                </a:solidFill>
                <a:latin typeface="Gill Sans MT" charset="0"/>
              </a:rPr>
              <a:t>Client now has IP address, knows name &amp; addr of DNS </a:t>
            </a:r>
          </a:p>
          <a:p>
            <a:pPr algn="ctr">
              <a:defRPr/>
            </a:pPr>
            <a:r>
              <a:rPr lang="en-US" dirty="0" smtClean="0">
                <a:solidFill>
                  <a:srgbClr val="000000"/>
                </a:solidFill>
                <a:latin typeface="Gill Sans MT" charset="0"/>
              </a:rPr>
              <a:t>server, IP address of its first-hop router</a:t>
            </a:r>
          </a:p>
        </p:txBody>
      </p:sp>
      <p:sp>
        <p:nvSpPr>
          <p:cNvPr id="703645" name="Rectangle 157"/>
          <p:cNvSpPr>
            <a:spLocks noChangeArrowheads="1"/>
          </p:cNvSpPr>
          <p:nvPr/>
        </p:nvSpPr>
        <p:spPr bwMode="auto">
          <a:xfrm>
            <a:off x="4989513" y="4111625"/>
            <a:ext cx="3421062"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1775" indent="-231775">
              <a:lnSpc>
                <a:spcPct val="90000"/>
              </a:lnSpc>
              <a:spcBef>
                <a:spcPct val="20000"/>
              </a:spcBef>
              <a:buClr>
                <a:srgbClr val="000099"/>
              </a:buClr>
              <a:buSzPct val="100000"/>
              <a:buFont typeface="Wingdings" charset="2"/>
              <a:buChar char="§"/>
              <a:defRPr/>
            </a:pPr>
            <a:r>
              <a:rPr lang="en-US" sz="2000" dirty="0">
                <a:solidFill>
                  <a:srgbClr val="000000"/>
                </a:solidFill>
                <a:latin typeface="Gill Sans MT" charset="0"/>
                <a:ea typeface="MS PGothic" pitchFamily="34" charset="-128"/>
              </a:rPr>
              <a:t>DHCP client receives DHCP ACK reply</a:t>
            </a:r>
          </a:p>
        </p:txBody>
      </p:sp>
      <p:sp>
        <p:nvSpPr>
          <p:cNvPr id="89103" name="Rectangle 2"/>
          <p:cNvSpPr>
            <a:spLocks noGrp="1" noChangeArrowheads="1"/>
          </p:cNvSpPr>
          <p:nvPr>
            <p:ph type="title"/>
          </p:nvPr>
        </p:nvSpPr>
        <p:spPr>
          <a:xfrm>
            <a:off x="323850" y="9525"/>
            <a:ext cx="8034338" cy="996950"/>
          </a:xfrm>
        </p:spPr>
        <p:txBody>
          <a:bodyPr/>
          <a:lstStyle/>
          <a:p>
            <a:pPr>
              <a:defRPr/>
            </a:pPr>
            <a:r>
              <a:rPr lang="en-US" sz="3200" dirty="0">
                <a:latin typeface="Gill Sans MT" charset="0"/>
                <a:cs typeface="+mj-cs"/>
              </a:rPr>
              <a:t>A day in the life… connecting to the Internet</a:t>
            </a:r>
          </a:p>
        </p:txBody>
      </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57F7E63E-CBB6-BE40-9FF9-0FAB67A22146}" type="slidenum">
              <a:rPr lang="en-US" altLang="en-US" sz="1200" smtClean="0">
                <a:latin typeface="Comic Sans MS" charset="0"/>
              </a:rPr>
              <a:pPr>
                <a:defRPr/>
              </a:pPr>
              <a:t>87</a:t>
            </a:fld>
            <a:endParaRPr lang="en-US" altLang="en-US" sz="1200" smtClean="0">
              <a:latin typeface="Comic Sans MS" charset="0"/>
            </a:endParaRPr>
          </a:p>
        </p:txBody>
      </p:sp>
      <p:sp>
        <p:nvSpPr>
          <p:cNvPr id="174"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1430876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036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491">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703545"/>
                                        </p:tgtEl>
                                        <p:attrNameLst>
                                          <p:attrName>style.visibility</p:attrName>
                                        </p:attrNameLst>
                                      </p:cBhvr>
                                      <p:to>
                                        <p:strVal val="visible"/>
                                      </p:to>
                                    </p:set>
                                    <p:animEffect transition="in" filter="wipe(up)">
                                      <p:cBhvr>
                                        <p:cTn id="13" dur="500"/>
                                        <p:tgtEl>
                                          <p:spTgt spid="703545"/>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03643">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703578"/>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703578"/>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70359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036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3545"/>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703533"/>
                                        </p:tgtEl>
                                        <p:attrNameLst>
                                          <p:attrName>style.visibility</p:attrName>
                                        </p:attrNameLst>
                                      </p:cBhvr>
                                      <p:to>
                                        <p:strVal val="visible"/>
                                      </p:to>
                                    </p:set>
                                    <p:animEffect transition="in" filter="wipe(down)">
                                      <p:cBhvr>
                                        <p:cTn id="33" dur="500"/>
                                        <p:tgtEl>
                                          <p:spTgt spid="703533"/>
                                        </p:tgtEl>
                                      </p:cBhvr>
                                    </p:animEffect>
                                  </p:childTnLst>
                                </p:cTn>
                              </p:par>
                            </p:childTnLst>
                          </p:cTn>
                        </p:par>
                        <p:par>
                          <p:cTn id="34" fill="hold" nodeType="afterGroup">
                            <p:stCondLst>
                              <p:cond delay="500"/>
                            </p:stCondLst>
                            <p:childTnLst>
                              <p:par>
                                <p:cTn id="35" presetID="22" presetClass="entr" presetSubtype="4" fill="hold" nodeType="afterEffect">
                                  <p:stCondLst>
                                    <p:cond delay="0"/>
                                  </p:stCondLst>
                                  <p:childTnLst>
                                    <p:set>
                                      <p:cBhvr>
                                        <p:cTn id="36" dur="1" fill="hold">
                                          <p:stCondLst>
                                            <p:cond delay="0"/>
                                          </p:stCondLst>
                                        </p:cTn>
                                        <p:tgtEl>
                                          <p:spTgt spid="703601"/>
                                        </p:tgtEl>
                                        <p:attrNameLst>
                                          <p:attrName>style.visibility</p:attrName>
                                        </p:attrNameLst>
                                      </p:cBhvr>
                                      <p:to>
                                        <p:strVal val="visible"/>
                                      </p:to>
                                    </p:set>
                                    <p:animEffect transition="in" filter="wipe(down)">
                                      <p:cBhvr>
                                        <p:cTn id="37" dur="1000"/>
                                        <p:tgtEl>
                                          <p:spTgt spid="703601"/>
                                        </p:tgtEl>
                                      </p:cBhvr>
                                    </p:animEffect>
                                  </p:childTnLst>
                                </p:cTn>
                              </p:par>
                              <p:par>
                                <p:cTn id="38" presetID="1" presetClass="exit" presetSubtype="0" fill="hold" nodeType="withEffect">
                                  <p:stCondLst>
                                    <p:cond delay="0"/>
                                  </p:stCondLst>
                                  <p:childTnLst>
                                    <p:set>
                                      <p:cBhvr>
                                        <p:cTn id="39" dur="1" fill="hold">
                                          <p:stCondLst>
                                            <p:cond delay="0"/>
                                          </p:stCondLst>
                                        </p:cTn>
                                        <p:tgtEl>
                                          <p:spTgt spid="703578"/>
                                        </p:tgtEl>
                                        <p:attrNameLst>
                                          <p:attrName>style.visibility</p:attrName>
                                        </p:attrNameLst>
                                      </p:cBhvr>
                                      <p:to>
                                        <p:strVal val="hidden"/>
                                      </p:to>
                                    </p:set>
                                  </p:childTnLst>
                                </p:cTn>
                              </p:par>
                            </p:childTnLst>
                          </p:cTn>
                        </p:par>
                        <p:par>
                          <p:cTn id="40" fill="hold" nodeType="afterGroup">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7036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36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1" grpId="0" build="p"/>
      <p:bldP spid="703643" grpId="0" build="p"/>
      <p:bldP spid="703644" grpId="0"/>
      <p:bldP spid="70364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1" name="Group 92"/>
          <p:cNvGrpSpPr>
            <a:grpSpLocks/>
          </p:cNvGrpSpPr>
          <p:nvPr/>
        </p:nvGrpSpPr>
        <p:grpSpPr bwMode="auto">
          <a:xfrm>
            <a:off x="773113" y="1273175"/>
            <a:ext cx="3554412" cy="3067050"/>
            <a:chOff x="773113" y="1273175"/>
            <a:chExt cx="3554412" cy="3066395"/>
          </a:xfrm>
        </p:grpSpPr>
        <p:sp>
          <p:nvSpPr>
            <p:cNvPr id="102464" name="Freeform 3"/>
            <p:cNvSpPr>
              <a:spLocks/>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5"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6"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7"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2468"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102470" name="Group 356"/>
            <p:cNvGrpSpPr>
              <a:grpSpLocks/>
            </p:cNvGrpSpPr>
            <p:nvPr/>
          </p:nvGrpSpPr>
          <p:grpSpPr bwMode="auto">
            <a:xfrm>
              <a:off x="1653422" y="1982680"/>
              <a:ext cx="843032" cy="814871"/>
              <a:chOff x="313" y="1497"/>
              <a:chExt cx="1152" cy="1014"/>
            </a:xfrm>
          </p:grpSpPr>
          <p:pic>
            <p:nvPicPr>
              <p:cNvPr id="102522"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3"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18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0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10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104"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grpSp>
          <p:nvGrpSpPr>
            <p:cNvPr id="102475" name="Group 248"/>
            <p:cNvGrpSpPr>
              <a:grpSpLocks/>
            </p:cNvGrpSpPr>
            <p:nvPr/>
          </p:nvGrpSpPr>
          <p:grpSpPr bwMode="auto">
            <a:xfrm>
              <a:off x="2597285" y="3210128"/>
              <a:ext cx="332569" cy="581078"/>
              <a:chOff x="4140" y="429"/>
              <a:chExt cx="1425" cy="2396"/>
            </a:xfrm>
          </p:grpSpPr>
          <p:sp>
            <p:nvSpPr>
              <p:cNvPr id="102490" name="Freeform 148"/>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20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2492" name="Freeform 150"/>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93" name="Freeform 151"/>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20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2495" name="Group 153"/>
              <p:cNvGrpSpPr>
                <a:grpSpLocks/>
              </p:cNvGrpSpPr>
              <p:nvPr/>
            </p:nvGrpSpPr>
            <p:grpSpPr bwMode="auto">
              <a:xfrm>
                <a:off x="4749" y="668"/>
                <a:ext cx="581" cy="145"/>
                <a:chOff x="614" y="2568"/>
                <a:chExt cx="725" cy="139"/>
              </a:xfrm>
            </p:grpSpPr>
            <p:sp>
              <p:nvSpPr>
                <p:cNvPr id="9023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23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021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2497" name="Group 157"/>
              <p:cNvGrpSpPr>
                <a:grpSpLocks/>
              </p:cNvGrpSpPr>
              <p:nvPr/>
            </p:nvGrpSpPr>
            <p:grpSpPr bwMode="auto">
              <a:xfrm>
                <a:off x="4747" y="994"/>
                <a:ext cx="581" cy="134"/>
                <a:chOff x="614" y="2568"/>
                <a:chExt cx="725" cy="139"/>
              </a:xfrm>
            </p:grpSpPr>
            <p:sp>
              <p:nvSpPr>
                <p:cNvPr id="9023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23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021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21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2500" name="Group 162"/>
              <p:cNvGrpSpPr>
                <a:grpSpLocks/>
              </p:cNvGrpSpPr>
              <p:nvPr/>
            </p:nvGrpSpPr>
            <p:grpSpPr bwMode="auto">
              <a:xfrm>
                <a:off x="4735" y="1627"/>
                <a:ext cx="582" cy="151"/>
                <a:chOff x="614" y="2568"/>
                <a:chExt cx="725" cy="139"/>
              </a:xfrm>
            </p:grpSpPr>
            <p:sp>
              <p:nvSpPr>
                <p:cNvPr id="9023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23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102501" name="Freeform 165"/>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2502" name="Group 166"/>
              <p:cNvGrpSpPr>
                <a:grpSpLocks/>
              </p:cNvGrpSpPr>
              <p:nvPr/>
            </p:nvGrpSpPr>
            <p:grpSpPr bwMode="auto">
              <a:xfrm>
                <a:off x="4739" y="1327"/>
                <a:ext cx="582" cy="139"/>
                <a:chOff x="614" y="2568"/>
                <a:chExt cx="725" cy="139"/>
              </a:xfrm>
            </p:grpSpPr>
            <p:sp>
              <p:nvSpPr>
                <p:cNvPr id="9022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22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021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2504" name="Freeform 170"/>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05" name="Freeform 171"/>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22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2507" name="Freeform 173"/>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222" name="AutoShape 174"/>
              <p:cNvSpPr>
                <a:spLocks noChangeArrowheads="1"/>
              </p:cNvSpPr>
              <p:nvPr/>
            </p:nvSpPr>
            <p:spPr bwMode="auto">
              <a:xfrm>
                <a:off x="4139" y="2678"/>
                <a:ext cx="1204" cy="20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22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22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22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FF0000"/>
                  </a:solidFill>
                  <a:latin typeface="Times New Roman" pitchFamily="18" charset="0"/>
                  <a:ea typeface="MS PGothic" pitchFamily="34" charset="-128"/>
                </a:endParaRPr>
              </a:p>
            </p:txBody>
          </p:sp>
          <p:sp>
            <p:nvSpPr>
              <p:cNvPr id="9022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22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2476" name="Group 48"/>
            <p:cNvGrpSpPr>
              <a:grpSpLocks/>
            </p:cNvGrpSpPr>
            <p:nvPr/>
          </p:nvGrpSpPr>
          <p:grpSpPr bwMode="auto">
            <a:xfrm>
              <a:off x="2795471" y="3465563"/>
              <a:ext cx="735669" cy="376863"/>
              <a:chOff x="3600" y="219"/>
              <a:chExt cx="360" cy="175"/>
            </a:xfrm>
          </p:grpSpPr>
          <p:sp>
            <p:nvSpPr>
              <p:cNvPr id="9019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9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019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019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9019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2482" name="Group 54"/>
              <p:cNvGrpSpPr>
                <a:grpSpLocks/>
              </p:cNvGrpSpPr>
              <p:nvPr/>
            </p:nvGrpSpPr>
            <p:grpSpPr bwMode="auto">
              <a:xfrm>
                <a:off x="3686" y="244"/>
                <a:ext cx="177" cy="66"/>
                <a:chOff x="2848" y="848"/>
                <a:chExt cx="140" cy="98"/>
              </a:xfrm>
            </p:grpSpPr>
            <p:sp>
              <p:nvSpPr>
                <p:cNvPr id="9020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020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020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02483" name="Group 58"/>
              <p:cNvGrpSpPr>
                <a:grpSpLocks/>
              </p:cNvGrpSpPr>
              <p:nvPr/>
            </p:nvGrpSpPr>
            <p:grpSpPr bwMode="auto">
              <a:xfrm flipV="1">
                <a:off x="3686" y="243"/>
                <a:ext cx="177" cy="66"/>
                <a:chOff x="2848" y="848"/>
                <a:chExt cx="140" cy="98"/>
              </a:xfrm>
            </p:grpSpPr>
            <p:sp>
              <p:nvSpPr>
                <p:cNvPr id="9019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019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0200"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sp>
        <p:nvSpPr>
          <p:cNvPr id="90117" name="Rectangle 2"/>
          <p:cNvSpPr>
            <a:spLocks noGrp="1" noChangeArrowheads="1"/>
          </p:cNvSpPr>
          <p:nvPr>
            <p:ph type="title"/>
          </p:nvPr>
        </p:nvSpPr>
        <p:spPr>
          <a:xfrm>
            <a:off x="152400" y="0"/>
            <a:ext cx="8853488" cy="1001713"/>
          </a:xfrm>
        </p:spPr>
        <p:txBody>
          <a:bodyPr/>
          <a:lstStyle/>
          <a:p>
            <a:pPr>
              <a:defRPr/>
            </a:pPr>
            <a:r>
              <a:rPr lang="en-US" sz="3200" dirty="0">
                <a:latin typeface="Gill Sans MT" charset="0"/>
                <a:cs typeface="+mj-cs"/>
              </a:rPr>
              <a:t>A day in the life… ARP (before DNS, before HTTP)</a:t>
            </a:r>
          </a:p>
        </p:txBody>
      </p:sp>
      <p:sp>
        <p:nvSpPr>
          <p:cNvPr id="90118" name="Rectangle 3"/>
          <p:cNvSpPr>
            <a:spLocks noGrp="1" noChangeArrowheads="1"/>
          </p:cNvSpPr>
          <p:nvPr>
            <p:ph type="body" idx="1"/>
          </p:nvPr>
        </p:nvSpPr>
        <p:spPr>
          <a:xfrm>
            <a:off x="4391025" y="838200"/>
            <a:ext cx="4667250" cy="1262063"/>
          </a:xfrm>
        </p:spPr>
        <p:txBody>
          <a:bodyPr/>
          <a:lstStyle/>
          <a:p>
            <a:pPr>
              <a:defRPr/>
            </a:pPr>
            <a:r>
              <a:rPr lang="en-US" sz="2200" dirty="0">
                <a:latin typeface="Gill Sans MT" charset="0"/>
                <a:cs typeface="+mn-cs"/>
              </a:rPr>
              <a:t>before sending </a:t>
            </a:r>
            <a:r>
              <a:rPr lang="en-US" sz="2200" i="1" dirty="0">
                <a:solidFill>
                  <a:srgbClr val="C00000"/>
                </a:solidFill>
                <a:latin typeface="Gill Sans MT" charset="0"/>
                <a:cs typeface="+mn-cs"/>
              </a:rPr>
              <a:t>HTTP</a:t>
            </a:r>
            <a:r>
              <a:rPr lang="en-US" sz="2200" b="1" i="1" dirty="0">
                <a:solidFill>
                  <a:srgbClr val="C00000"/>
                </a:solidFill>
                <a:latin typeface="Gill Sans MT" charset="0"/>
                <a:cs typeface="+mn-cs"/>
              </a:rPr>
              <a:t> </a:t>
            </a:r>
            <a:r>
              <a:rPr lang="en-US" sz="2200" dirty="0">
                <a:latin typeface="Gill Sans MT" charset="0"/>
                <a:cs typeface="+mn-cs"/>
              </a:rPr>
              <a:t>request, need IP address of www.google.com:  </a:t>
            </a:r>
            <a:r>
              <a:rPr lang="en-US" sz="2200" i="1" dirty="0">
                <a:solidFill>
                  <a:srgbClr val="C00000"/>
                </a:solidFill>
                <a:latin typeface="Gill Sans MT" charset="0"/>
                <a:cs typeface="+mn-cs"/>
              </a:rPr>
              <a:t>DNS</a:t>
            </a:r>
          </a:p>
        </p:txBody>
      </p:sp>
      <p:sp>
        <p:nvSpPr>
          <p:cNvPr id="10240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04557" name="Group 45"/>
          <p:cNvGrpSpPr>
            <a:grpSpLocks/>
          </p:cNvGrpSpPr>
          <p:nvPr/>
        </p:nvGrpSpPr>
        <p:grpSpPr bwMode="auto">
          <a:xfrm>
            <a:off x="1195388" y="1081088"/>
            <a:ext cx="976312" cy="1460500"/>
            <a:chOff x="651" y="681"/>
            <a:chExt cx="615" cy="920"/>
          </a:xfrm>
        </p:grpSpPr>
        <p:sp>
          <p:nvSpPr>
            <p:cNvPr id="102456"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2457" name="Group 47"/>
            <p:cNvGrpSpPr>
              <a:grpSpLocks/>
            </p:cNvGrpSpPr>
            <p:nvPr/>
          </p:nvGrpSpPr>
          <p:grpSpPr bwMode="auto">
            <a:xfrm>
              <a:off x="651" y="681"/>
              <a:ext cx="500" cy="828"/>
              <a:chOff x="569" y="2954"/>
              <a:chExt cx="500" cy="828"/>
            </a:xfrm>
          </p:grpSpPr>
          <p:sp>
            <p:nvSpPr>
              <p:cNvPr id="90172"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73" name="Text Box 49"/>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smtClean="0">
                    <a:solidFill>
                      <a:srgbClr val="000000"/>
                    </a:solidFill>
                    <a:latin typeface="Arial" charset="0"/>
                  </a:rPr>
                  <a:t>DNS</a:t>
                </a:r>
              </a:p>
              <a:p>
                <a:pPr algn="ctr">
                  <a:defRPr/>
                </a:pPr>
                <a:r>
                  <a:rPr lang="en-US" sz="1600" i="0" dirty="0" smtClean="0">
                    <a:solidFill>
                      <a:srgbClr val="000000"/>
                    </a:solidFill>
                    <a:latin typeface="Arial" charset="0"/>
                  </a:rPr>
                  <a:t>UDP</a:t>
                </a:r>
              </a:p>
              <a:p>
                <a:pPr algn="ctr">
                  <a:defRPr/>
                </a:pPr>
                <a:r>
                  <a:rPr lang="en-US" sz="1600" i="0" dirty="0" smtClean="0">
                    <a:solidFill>
                      <a:srgbClr val="000000"/>
                    </a:solidFill>
                    <a:latin typeface="Arial" charset="0"/>
                  </a:rPr>
                  <a:t>IP</a:t>
                </a:r>
              </a:p>
              <a:p>
                <a:pPr algn="ctr">
                  <a:defRPr/>
                </a:pPr>
                <a:r>
                  <a:rPr lang="en-US" sz="1600" i="0" dirty="0" smtClean="0">
                    <a:solidFill>
                      <a:srgbClr val="000000"/>
                    </a:solidFill>
                    <a:latin typeface="Arial" charset="0"/>
                  </a:rPr>
                  <a:t>Eth</a:t>
                </a:r>
              </a:p>
              <a:p>
                <a:pPr algn="ctr">
                  <a:defRPr/>
                </a:pPr>
                <a:r>
                  <a:rPr lang="en-US" sz="1600" i="0" dirty="0" smtClean="0">
                    <a:solidFill>
                      <a:srgbClr val="000000"/>
                    </a:solidFill>
                    <a:latin typeface="Arial" charset="0"/>
                  </a:rPr>
                  <a:t>Phy</a:t>
                </a:r>
              </a:p>
            </p:txBody>
          </p:sp>
          <p:sp>
            <p:nvSpPr>
              <p:cNvPr id="90174"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0175"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0176"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0177"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grpSp>
        <p:nvGrpSpPr>
          <p:cNvPr id="704788" name="Group 276"/>
          <p:cNvGrpSpPr>
            <a:grpSpLocks/>
          </p:cNvGrpSpPr>
          <p:nvPr/>
        </p:nvGrpSpPr>
        <p:grpSpPr bwMode="auto">
          <a:xfrm>
            <a:off x="280988" y="1157288"/>
            <a:ext cx="762000" cy="876300"/>
            <a:chOff x="177" y="729"/>
            <a:chExt cx="480" cy="552"/>
          </a:xfrm>
        </p:grpSpPr>
        <p:grpSp>
          <p:nvGrpSpPr>
            <p:cNvPr id="102436" name="Group 54"/>
            <p:cNvGrpSpPr>
              <a:grpSpLocks/>
            </p:cNvGrpSpPr>
            <p:nvPr/>
          </p:nvGrpSpPr>
          <p:grpSpPr bwMode="auto">
            <a:xfrm>
              <a:off x="343" y="732"/>
              <a:ext cx="290" cy="154"/>
              <a:chOff x="844" y="3337"/>
              <a:chExt cx="290" cy="154"/>
            </a:xfrm>
          </p:grpSpPr>
          <p:sp>
            <p:nvSpPr>
              <p:cNvPr id="90168"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69" name="Text Box 56"/>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DNS</a:t>
                </a:r>
              </a:p>
            </p:txBody>
          </p:sp>
        </p:grpSp>
        <p:grpSp>
          <p:nvGrpSpPr>
            <p:cNvPr id="102437" name="Group 59"/>
            <p:cNvGrpSpPr>
              <a:grpSpLocks/>
            </p:cNvGrpSpPr>
            <p:nvPr/>
          </p:nvGrpSpPr>
          <p:grpSpPr bwMode="auto">
            <a:xfrm>
              <a:off x="290" y="874"/>
              <a:ext cx="354" cy="154"/>
              <a:chOff x="740" y="3209"/>
              <a:chExt cx="354" cy="154"/>
            </a:xfrm>
          </p:grpSpPr>
          <p:grpSp>
            <p:nvGrpSpPr>
              <p:cNvPr id="102449" name="Group 60"/>
              <p:cNvGrpSpPr>
                <a:grpSpLocks/>
              </p:cNvGrpSpPr>
              <p:nvPr/>
            </p:nvGrpSpPr>
            <p:grpSpPr bwMode="auto">
              <a:xfrm>
                <a:off x="794" y="3209"/>
                <a:ext cx="290" cy="154"/>
                <a:chOff x="844" y="3337"/>
                <a:chExt cx="290" cy="154"/>
              </a:xfrm>
            </p:grpSpPr>
            <p:sp>
              <p:nvSpPr>
                <p:cNvPr id="90166"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67" name="Text Box 62"/>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DNS</a:t>
                  </a:r>
                </a:p>
              </p:txBody>
            </p:sp>
          </p:grpSp>
          <p:sp>
            <p:nvSpPr>
              <p:cNvPr id="90164"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65"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2438" name="Group 65"/>
            <p:cNvGrpSpPr>
              <a:grpSpLocks/>
            </p:cNvGrpSpPr>
            <p:nvPr/>
          </p:nvGrpSpPr>
          <p:grpSpPr bwMode="auto">
            <a:xfrm>
              <a:off x="290" y="1022"/>
              <a:ext cx="354" cy="154"/>
              <a:chOff x="836" y="3305"/>
              <a:chExt cx="354" cy="154"/>
            </a:xfrm>
          </p:grpSpPr>
          <p:grpSp>
            <p:nvGrpSpPr>
              <p:cNvPr id="102443" name="Group 66"/>
              <p:cNvGrpSpPr>
                <a:grpSpLocks/>
              </p:cNvGrpSpPr>
              <p:nvPr/>
            </p:nvGrpSpPr>
            <p:grpSpPr bwMode="auto">
              <a:xfrm>
                <a:off x="890" y="3305"/>
                <a:ext cx="290" cy="154"/>
                <a:chOff x="844" y="3337"/>
                <a:chExt cx="290" cy="154"/>
              </a:xfrm>
            </p:grpSpPr>
            <p:sp>
              <p:nvSpPr>
                <p:cNvPr id="90161"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62" name="Text Box 68"/>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DNS</a:t>
                  </a:r>
                </a:p>
              </p:txBody>
            </p:sp>
          </p:grpSp>
          <p:grpSp>
            <p:nvGrpSpPr>
              <p:cNvPr id="102444" name="Group 69"/>
              <p:cNvGrpSpPr>
                <a:grpSpLocks/>
              </p:cNvGrpSpPr>
              <p:nvPr/>
            </p:nvGrpSpPr>
            <p:grpSpPr bwMode="auto">
              <a:xfrm>
                <a:off x="836" y="3334"/>
                <a:ext cx="354" cy="94"/>
                <a:chOff x="836" y="3334"/>
                <a:chExt cx="354" cy="94"/>
              </a:xfrm>
            </p:grpSpPr>
            <p:sp>
              <p:nvSpPr>
                <p:cNvPr id="90159"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60"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grpSp>
          <p:nvGrpSpPr>
            <p:cNvPr id="102439" name="Group 72"/>
            <p:cNvGrpSpPr>
              <a:grpSpLocks/>
            </p:cNvGrpSpPr>
            <p:nvPr/>
          </p:nvGrpSpPr>
          <p:grpSpPr bwMode="auto">
            <a:xfrm>
              <a:off x="177" y="1042"/>
              <a:ext cx="480" cy="112"/>
              <a:chOff x="627" y="3377"/>
              <a:chExt cx="480" cy="112"/>
            </a:xfrm>
          </p:grpSpPr>
          <p:sp>
            <p:nvSpPr>
              <p:cNvPr id="90155"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56"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0154" name="AutoShape 89"/>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704664" name="Rectangle 152"/>
          <p:cNvSpPr>
            <a:spLocks noChangeArrowheads="1"/>
          </p:cNvSpPr>
          <p:nvPr/>
        </p:nvSpPr>
        <p:spPr bwMode="auto">
          <a:xfrm>
            <a:off x="4387850" y="1893888"/>
            <a:ext cx="4586288"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200" dirty="0">
                <a:solidFill>
                  <a:srgbClr val="000000"/>
                </a:solidFill>
                <a:latin typeface="Gill Sans MT" charset="0"/>
                <a:ea typeface="MS PGothic" pitchFamily="34" charset="-128"/>
              </a:rPr>
              <a:t>DNS query created, encapsulated in UDP, encapsulated in IP, encapsulated in Eth.  To send frame to router, need MAC address of router interface: </a:t>
            </a:r>
            <a:r>
              <a:rPr lang="en-US" sz="2200" dirty="0">
                <a:solidFill>
                  <a:srgbClr val="C00000"/>
                </a:solidFill>
                <a:latin typeface="Gill Sans MT" charset="0"/>
                <a:ea typeface="MS PGothic" pitchFamily="34" charset="-128"/>
              </a:rPr>
              <a:t>ARP</a:t>
            </a:r>
          </a:p>
          <a:p>
            <a:pPr>
              <a:lnSpc>
                <a:spcPct val="90000"/>
              </a:lnSpc>
              <a:spcBef>
                <a:spcPct val="20000"/>
              </a:spcBef>
              <a:buClr>
                <a:srgbClr val="000099"/>
              </a:buClr>
              <a:buSzPct val="100000"/>
              <a:defRPr/>
            </a:pPr>
            <a:endParaRPr lang="en-US" sz="2200" b="1" dirty="0">
              <a:solidFill>
                <a:srgbClr val="000000"/>
              </a:solidFill>
              <a:latin typeface="Gill Sans MT" charset="0"/>
              <a:ea typeface="MS PGothic" pitchFamily="34" charset="-128"/>
            </a:endParaRPr>
          </a:p>
        </p:txBody>
      </p:sp>
      <p:sp>
        <p:nvSpPr>
          <p:cNvPr id="704665" name="Rectangle 153"/>
          <p:cNvSpPr>
            <a:spLocks noChangeArrowheads="1"/>
          </p:cNvSpPr>
          <p:nvPr/>
        </p:nvSpPr>
        <p:spPr bwMode="auto">
          <a:xfrm>
            <a:off x="4419600" y="3465513"/>
            <a:ext cx="4386263"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200" dirty="0">
                <a:solidFill>
                  <a:srgbClr val="C00000"/>
                </a:solidFill>
                <a:latin typeface="Gill Sans MT" charset="0"/>
                <a:ea typeface="MS PGothic" pitchFamily="34" charset="-128"/>
              </a:rPr>
              <a:t>ARP query </a:t>
            </a:r>
            <a:r>
              <a:rPr lang="en-US" sz="2200" dirty="0">
                <a:solidFill>
                  <a:srgbClr val="000000"/>
                </a:solidFill>
                <a:latin typeface="Gill Sans MT" charset="0"/>
                <a:ea typeface="MS PGothic" pitchFamily="34" charset="-128"/>
              </a:rPr>
              <a:t>broadcast, received by router, which replies with </a:t>
            </a:r>
            <a:r>
              <a:rPr lang="en-US" sz="2200" dirty="0">
                <a:solidFill>
                  <a:srgbClr val="C00000"/>
                </a:solidFill>
                <a:latin typeface="Gill Sans MT" charset="0"/>
                <a:ea typeface="MS PGothic" pitchFamily="34" charset="-128"/>
              </a:rPr>
              <a:t>ARP reply </a:t>
            </a:r>
            <a:r>
              <a:rPr lang="en-US" sz="2200" dirty="0">
                <a:solidFill>
                  <a:srgbClr val="000000"/>
                </a:solidFill>
                <a:latin typeface="Gill Sans MT" charset="0"/>
                <a:ea typeface="MS PGothic" pitchFamily="34" charset="-128"/>
              </a:rPr>
              <a:t>giving MAC address of router interface</a:t>
            </a:r>
          </a:p>
        </p:txBody>
      </p:sp>
      <p:sp>
        <p:nvSpPr>
          <p:cNvPr id="704666" name="Rectangle 154"/>
          <p:cNvSpPr>
            <a:spLocks noChangeArrowheads="1"/>
          </p:cNvSpPr>
          <p:nvPr/>
        </p:nvSpPr>
        <p:spPr bwMode="auto">
          <a:xfrm>
            <a:off x="4471988" y="4803775"/>
            <a:ext cx="4286250"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200" dirty="0">
                <a:solidFill>
                  <a:srgbClr val="000000"/>
                </a:solidFill>
                <a:latin typeface="Gill Sans MT" charset="0"/>
                <a:ea typeface="MS PGothic" pitchFamily="34" charset="-128"/>
              </a:rPr>
              <a:t>client now knows MAC address of first hop router, so can now send frame containing DNS query </a:t>
            </a:r>
          </a:p>
        </p:txBody>
      </p:sp>
      <p:grpSp>
        <p:nvGrpSpPr>
          <p:cNvPr id="704775" name="Group 263"/>
          <p:cNvGrpSpPr>
            <a:grpSpLocks/>
          </p:cNvGrpSpPr>
          <p:nvPr/>
        </p:nvGrpSpPr>
        <p:grpSpPr bwMode="auto">
          <a:xfrm>
            <a:off x="92075" y="1868488"/>
            <a:ext cx="1081088" cy="244475"/>
            <a:chOff x="76" y="2296"/>
            <a:chExt cx="681" cy="154"/>
          </a:xfrm>
        </p:grpSpPr>
        <p:sp>
          <p:nvSpPr>
            <p:cNvPr id="90145" name="Rectangle 103"/>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46" name="Rectangle 101"/>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47" name="Rectangle 102"/>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48" name="Rectangle 100"/>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49" name="Text Box 95"/>
            <p:cNvSpPr txBox="1">
              <a:spLocks noChangeArrowheads="1"/>
            </p:cNvSpPr>
            <p:nvPr/>
          </p:nvSpPr>
          <p:spPr bwMode="auto">
            <a:xfrm>
              <a:off x="182" y="2296"/>
              <a:ext cx="50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ARP query</a:t>
              </a:r>
            </a:p>
          </p:txBody>
        </p:sp>
      </p:grpSp>
      <p:grpSp>
        <p:nvGrpSpPr>
          <p:cNvPr id="704767" name="Group 255"/>
          <p:cNvGrpSpPr>
            <a:grpSpLocks/>
          </p:cNvGrpSpPr>
          <p:nvPr/>
        </p:nvGrpSpPr>
        <p:grpSpPr bwMode="auto">
          <a:xfrm>
            <a:off x="2241550" y="2982913"/>
            <a:ext cx="1016000" cy="877887"/>
            <a:chOff x="719" y="2137"/>
            <a:chExt cx="640" cy="553"/>
          </a:xfrm>
        </p:grpSpPr>
        <p:sp>
          <p:nvSpPr>
            <p:cNvPr id="102423" name="Freeform 244"/>
            <p:cNvSpPr>
              <a:spLocks/>
            </p:cNvSpPr>
            <p:nvPr/>
          </p:nvSpPr>
          <p:spPr bwMode="auto">
            <a:xfrm>
              <a:off x="755" y="2268"/>
              <a:ext cx="604" cy="422"/>
            </a:xfrm>
            <a:custGeom>
              <a:avLst/>
              <a:gdLst>
                <a:gd name="T0" fmla="*/ 493 w 604"/>
                <a:gd name="T1" fmla="*/ 0 h 422"/>
                <a:gd name="T2" fmla="*/ 604 w 604"/>
                <a:gd name="T3" fmla="*/ 422 h 422"/>
                <a:gd name="T4" fmla="*/ 0 w 604"/>
                <a:gd name="T5" fmla="*/ 307 h 422"/>
                <a:gd name="T6" fmla="*/ 220 w 604"/>
                <a:gd name="T7" fmla="*/ 3 h 422"/>
                <a:gd name="T8" fmla="*/ 493 w 604"/>
                <a:gd name="T9" fmla="*/ 0 h 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22">
                  <a:moveTo>
                    <a:pt x="493" y="0"/>
                  </a:moveTo>
                  <a:lnTo>
                    <a:pt x="604" y="422"/>
                  </a:lnTo>
                  <a:lnTo>
                    <a:pt x="0" y="307"/>
                  </a:lnTo>
                  <a:lnTo>
                    <a:pt x="220" y="3"/>
                  </a:lnTo>
                  <a:lnTo>
                    <a:pt x="493"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0138" name="Rectangle 246"/>
            <p:cNvSpPr>
              <a:spLocks noChangeArrowheads="1"/>
            </p:cNvSpPr>
            <p:nvPr/>
          </p:nvSpPr>
          <p:spPr bwMode="auto">
            <a:xfrm>
              <a:off x="751" y="2266"/>
              <a:ext cx="493" cy="3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39" name="Text Box 247"/>
            <p:cNvSpPr txBox="1">
              <a:spLocks noChangeArrowheads="1"/>
            </p:cNvSpPr>
            <p:nvPr/>
          </p:nvSpPr>
          <p:spPr bwMode="auto">
            <a:xfrm>
              <a:off x="835" y="2235"/>
              <a:ext cx="33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smtClean="0">
                  <a:solidFill>
                    <a:srgbClr val="000000"/>
                  </a:solidFill>
                  <a:latin typeface="Arial" charset="0"/>
                </a:rPr>
                <a:t>Eth</a:t>
              </a:r>
            </a:p>
            <a:p>
              <a:pPr algn="ctr">
                <a:defRPr/>
              </a:pPr>
              <a:r>
                <a:rPr lang="en-US" sz="1600" i="0" dirty="0" smtClean="0">
                  <a:solidFill>
                    <a:srgbClr val="000000"/>
                  </a:solidFill>
                  <a:latin typeface="Arial" charset="0"/>
                </a:rPr>
                <a:t>Phy</a:t>
              </a:r>
            </a:p>
          </p:txBody>
        </p:sp>
        <p:sp>
          <p:nvSpPr>
            <p:cNvPr id="90140" name="Line 250"/>
            <p:cNvSpPr>
              <a:spLocks noChangeShapeType="1"/>
            </p:cNvSpPr>
            <p:nvPr/>
          </p:nvSpPr>
          <p:spPr bwMode="auto">
            <a:xfrm>
              <a:off x="747" y="2264"/>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0141" name="Line 251"/>
            <p:cNvSpPr>
              <a:spLocks noChangeShapeType="1"/>
            </p:cNvSpPr>
            <p:nvPr/>
          </p:nvSpPr>
          <p:spPr bwMode="auto">
            <a:xfrm>
              <a:off x="744" y="2423"/>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102428" name="Group 252"/>
            <p:cNvGrpSpPr>
              <a:grpSpLocks/>
            </p:cNvGrpSpPr>
            <p:nvPr/>
          </p:nvGrpSpPr>
          <p:grpSpPr bwMode="auto">
            <a:xfrm>
              <a:off x="719" y="2137"/>
              <a:ext cx="280" cy="154"/>
              <a:chOff x="161" y="1354"/>
              <a:chExt cx="280" cy="154"/>
            </a:xfrm>
          </p:grpSpPr>
          <p:sp>
            <p:nvSpPr>
              <p:cNvPr id="90143" name="Rectangle 253"/>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44" name="Text Box 254"/>
              <p:cNvSpPr txBox="1">
                <a:spLocks noChangeArrowheads="1"/>
              </p:cNvSpPr>
              <p:nvPr/>
            </p:nvSpPr>
            <p:spPr bwMode="auto">
              <a:xfrm>
                <a:off x="161" y="1354"/>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ARP</a:t>
                </a:r>
              </a:p>
            </p:txBody>
          </p:sp>
        </p:grpSp>
      </p:grpSp>
      <p:grpSp>
        <p:nvGrpSpPr>
          <p:cNvPr id="704754" name="Group 242"/>
          <p:cNvGrpSpPr>
            <a:grpSpLocks/>
          </p:cNvGrpSpPr>
          <p:nvPr/>
        </p:nvGrpSpPr>
        <p:grpSpPr bwMode="auto">
          <a:xfrm>
            <a:off x="1150938" y="1720850"/>
            <a:ext cx="444500" cy="244475"/>
            <a:chOff x="161" y="1354"/>
            <a:chExt cx="280" cy="154"/>
          </a:xfrm>
        </p:grpSpPr>
        <p:sp>
          <p:nvSpPr>
            <p:cNvPr id="90135" name="Rectangle 241"/>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36" name="Text Box 240"/>
            <p:cNvSpPr txBox="1">
              <a:spLocks noChangeArrowheads="1"/>
            </p:cNvSpPr>
            <p:nvPr/>
          </p:nvSpPr>
          <p:spPr bwMode="auto">
            <a:xfrm>
              <a:off x="161" y="1354"/>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ARP</a:t>
              </a:r>
            </a:p>
          </p:txBody>
        </p:sp>
      </p:grpSp>
      <p:grpSp>
        <p:nvGrpSpPr>
          <p:cNvPr id="704782" name="Group 270"/>
          <p:cNvGrpSpPr>
            <a:grpSpLocks/>
          </p:cNvGrpSpPr>
          <p:nvPr/>
        </p:nvGrpSpPr>
        <p:grpSpPr bwMode="auto">
          <a:xfrm>
            <a:off x="1177925" y="3187700"/>
            <a:ext cx="1081088" cy="244475"/>
            <a:chOff x="76" y="2296"/>
            <a:chExt cx="681" cy="154"/>
          </a:xfrm>
        </p:grpSpPr>
        <p:sp>
          <p:nvSpPr>
            <p:cNvPr id="90130" name="Rectangle 271"/>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31" name="Rectangle 272"/>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32" name="Rectangle 273"/>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33" name="Rectangle 274"/>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0134" name="Text Box 275"/>
            <p:cNvSpPr txBox="1">
              <a:spLocks noChangeArrowheads="1"/>
            </p:cNvSpPr>
            <p:nvPr/>
          </p:nvSpPr>
          <p:spPr bwMode="auto">
            <a:xfrm>
              <a:off x="182" y="2296"/>
              <a:ext cx="47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ARP reply</a:t>
              </a:r>
            </a:p>
          </p:txBody>
        </p:sp>
      </p:gr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7C9995E2-B778-FA4B-8C74-1E9E9961C72C}" type="slidenum">
              <a:rPr lang="en-US" altLang="en-US" sz="1200" smtClean="0">
                <a:latin typeface="Comic Sans MS" charset="0"/>
              </a:rPr>
              <a:pPr>
                <a:defRPr/>
              </a:pPr>
              <a:t>88</a:t>
            </a:fld>
            <a:endParaRPr lang="en-US" altLang="en-US" sz="1200" smtClean="0">
              <a:latin typeface="Comic Sans MS" charset="0"/>
            </a:endParaRPr>
          </a:p>
        </p:txBody>
      </p:sp>
      <p:sp>
        <p:nvSpPr>
          <p:cNvPr id="125"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1224599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4557"/>
                                        </p:tgtEl>
                                        <p:attrNameLst>
                                          <p:attrName>style.visibility</p:attrName>
                                        </p:attrNameLst>
                                      </p:cBhvr>
                                      <p:to>
                                        <p:strVal val="visible"/>
                                      </p:to>
                                    </p:set>
                                    <p:animEffect transition="in" filter="wipe(down)">
                                      <p:cBhvr>
                                        <p:cTn id="7" dur="500"/>
                                        <p:tgtEl>
                                          <p:spTgt spid="7045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04788"/>
                                        </p:tgtEl>
                                        <p:attrNameLst>
                                          <p:attrName>style.visibility</p:attrName>
                                        </p:attrNameLst>
                                      </p:cBhvr>
                                      <p:to>
                                        <p:strVal val="visible"/>
                                      </p:to>
                                    </p:set>
                                    <p:animEffect transition="in" filter="wipe(up)">
                                      <p:cBhvr>
                                        <p:cTn id="12" dur="500"/>
                                        <p:tgtEl>
                                          <p:spTgt spid="704788"/>
                                        </p:tgtEl>
                                      </p:cBhvr>
                                    </p:animEffect>
                                  </p:childTnLst>
                                </p:cTn>
                              </p:par>
                              <p:par>
                                <p:cTn id="13" presetID="9" presetClass="entr" presetSubtype="0" fill="hold" nodeType="withEffect">
                                  <p:stCondLst>
                                    <p:cond delay="0"/>
                                  </p:stCondLst>
                                  <p:childTnLst>
                                    <p:set>
                                      <p:cBhvr>
                                        <p:cTn id="14" dur="1" fill="hold">
                                          <p:stCondLst>
                                            <p:cond delay="0"/>
                                          </p:stCondLst>
                                        </p:cTn>
                                        <p:tgtEl>
                                          <p:spTgt spid="704754"/>
                                        </p:tgtEl>
                                        <p:attrNameLst>
                                          <p:attrName>style.visibility</p:attrName>
                                        </p:attrNameLst>
                                      </p:cBhvr>
                                      <p:to>
                                        <p:strVal val="visible"/>
                                      </p:to>
                                    </p:set>
                                    <p:animEffect transition="in" filter="dissolve">
                                      <p:cBhvr>
                                        <p:cTn id="15" dur="500"/>
                                        <p:tgtEl>
                                          <p:spTgt spid="70475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0466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04775"/>
                                        </p:tgtEl>
                                        <p:attrNameLst>
                                          <p:attrName>style.visibility</p:attrName>
                                        </p:attrNameLst>
                                      </p:cBhvr>
                                      <p:to>
                                        <p:strVal val="visible"/>
                                      </p:to>
                                    </p:set>
                                    <p:animEffect transition="in" filter="dissolve">
                                      <p:cBhvr>
                                        <p:cTn id="22" dur="500"/>
                                        <p:tgtEl>
                                          <p:spTgt spid="704775"/>
                                        </p:tgtEl>
                                      </p:cBhvr>
                                    </p:animEffect>
                                  </p:childTnLst>
                                </p:cTn>
                              </p:par>
                            </p:childTnLst>
                          </p:cTn>
                        </p:par>
                        <p:par>
                          <p:cTn id="23" fill="hold" nodeType="afterGroup">
                            <p:stCondLst>
                              <p:cond delay="500"/>
                            </p:stCondLst>
                            <p:childTnLst>
                              <p:par>
                                <p:cTn id="24" presetID="0" presetClass="path" presetSubtype="0" accel="50000" decel="50000" fill="hold" nodeType="afterEffect">
                                  <p:stCondLst>
                                    <p:cond delay="0"/>
                                  </p:stCondLst>
                                  <p:childTnLst>
                                    <p:animMotion origin="layout" path="M -2.77778E-6 2.22222E-6 L -0.00052 0.08056 L 0.4151 0.075 L 0.26701 0.2757 L 0.1151 0.27431 L 0.1151 0.18889 " pathEditMode="relative" ptsTypes="AAAAAA">
                                      <p:cBhvr>
                                        <p:cTn id="25" dur="2000" fill="hold"/>
                                        <p:tgtEl>
                                          <p:spTgt spid="704775"/>
                                        </p:tgtEl>
                                        <p:attrNameLst>
                                          <p:attrName>ppt_x</p:attrName>
                                          <p:attrName>ppt_y</p:attrName>
                                        </p:attrNameLst>
                                      </p:cBhvr>
                                    </p:animMotion>
                                  </p:childTnLst>
                                </p:cTn>
                              </p:par>
                            </p:childTnLst>
                          </p:cTn>
                        </p:par>
                        <p:par>
                          <p:cTn id="26" fill="hold" nodeType="afterGroup">
                            <p:stCondLst>
                              <p:cond delay="2500"/>
                            </p:stCondLst>
                            <p:childTnLst>
                              <p:par>
                                <p:cTn id="27" presetID="22" presetClass="entr" presetSubtype="4" fill="hold" nodeType="afterEffect">
                                  <p:stCondLst>
                                    <p:cond delay="0"/>
                                  </p:stCondLst>
                                  <p:childTnLst>
                                    <p:set>
                                      <p:cBhvr>
                                        <p:cTn id="28" dur="1" fill="hold">
                                          <p:stCondLst>
                                            <p:cond delay="0"/>
                                          </p:stCondLst>
                                        </p:cTn>
                                        <p:tgtEl>
                                          <p:spTgt spid="704767"/>
                                        </p:tgtEl>
                                        <p:attrNameLst>
                                          <p:attrName>style.visibility</p:attrName>
                                        </p:attrNameLst>
                                      </p:cBhvr>
                                      <p:to>
                                        <p:strVal val="visible"/>
                                      </p:to>
                                    </p:set>
                                    <p:animEffect transition="in" filter="wipe(down)">
                                      <p:cBhvr>
                                        <p:cTn id="29" dur="500"/>
                                        <p:tgtEl>
                                          <p:spTgt spid="704767"/>
                                        </p:tgtEl>
                                      </p:cBhvr>
                                    </p:animEffect>
                                  </p:childTnLst>
                                </p:cTn>
                              </p:par>
                            </p:childTnLst>
                          </p:cTn>
                        </p:par>
                        <p:par>
                          <p:cTn id="30" fill="hold" nodeType="afterGroup">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7046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4775"/>
                                        </p:tgtEl>
                                      </p:cBhvr>
                                    </p:animEffect>
                                    <p:set>
                                      <p:cBhvr>
                                        <p:cTn id="37" dur="1" fill="hold">
                                          <p:stCondLst>
                                            <p:cond delay="499"/>
                                          </p:stCondLst>
                                        </p:cTn>
                                        <p:tgtEl>
                                          <p:spTgt spid="704775"/>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704782"/>
                                        </p:tgtEl>
                                        <p:attrNameLst>
                                          <p:attrName>style.visibility</p:attrName>
                                        </p:attrNameLst>
                                      </p:cBhvr>
                                      <p:to>
                                        <p:strVal val="visible"/>
                                      </p:to>
                                    </p:set>
                                    <p:animEffect transition="in" filter="dissolve">
                                      <p:cBhvr>
                                        <p:cTn id="40" dur="500"/>
                                        <p:tgtEl>
                                          <p:spTgt spid="704782"/>
                                        </p:tgtEl>
                                      </p:cBhvr>
                                    </p:animEffect>
                                  </p:childTnLst>
                                </p:cTn>
                              </p:par>
                            </p:childTnLst>
                          </p:cTn>
                        </p:par>
                        <p:par>
                          <p:cTn id="41" fill="hold" nodeType="afterGroup">
                            <p:stCondLst>
                              <p:cond delay="500"/>
                            </p:stCondLst>
                            <p:childTnLst>
                              <p:par>
                                <p:cTn id="42" presetID="0" presetClass="path" presetSubtype="0" accel="50000" decel="50000" fill="hold" nodeType="afterEffect">
                                  <p:stCondLst>
                                    <p:cond delay="0"/>
                                  </p:stCondLst>
                                  <p:childTnLst>
                                    <p:animMotion origin="layout" path="M 2.77778E-6 1.11111E-6 L 0.00052 0.0794 L 0.1467 0.08009 L 0.29444 -0.12222 L -0.11597 -0.12014 L -0.11597 -0.16181 L -0.11754 -0.1882 " pathEditMode="relative" rAng="0" ptsTypes="AAAAAAA">
                                      <p:cBhvr>
                                        <p:cTn id="43" dur="2000" fill="hold"/>
                                        <p:tgtEl>
                                          <p:spTgt spid="704782"/>
                                        </p:tgtEl>
                                        <p:attrNameLst>
                                          <p:attrName>ppt_x</p:attrName>
                                          <p:attrName>ppt_y</p:attrName>
                                        </p:attrNameLst>
                                      </p:cBhvr>
                                      <p:rCtr x="8837" y="-5417"/>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xit" presetSubtype="0" fill="hold" nodeType="clickEffect">
                                  <p:stCondLst>
                                    <p:cond delay="0"/>
                                  </p:stCondLst>
                                  <p:childTnLst>
                                    <p:animEffect transition="out" filter="dissolve">
                                      <p:cBhvr>
                                        <p:cTn id="47" dur="500"/>
                                        <p:tgtEl>
                                          <p:spTgt spid="704782"/>
                                        </p:tgtEl>
                                      </p:cBhvr>
                                    </p:animEffect>
                                    <p:set>
                                      <p:cBhvr>
                                        <p:cTn id="48" dur="1" fill="hold">
                                          <p:stCondLst>
                                            <p:cond delay="499"/>
                                          </p:stCondLst>
                                        </p:cTn>
                                        <p:tgtEl>
                                          <p:spTgt spid="704782"/>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704767"/>
                                        </p:tgtEl>
                                      </p:cBhvr>
                                    </p:animEffect>
                                    <p:set>
                                      <p:cBhvr>
                                        <p:cTn id="51" dur="1" fill="hold">
                                          <p:stCondLst>
                                            <p:cond delay="499"/>
                                          </p:stCondLst>
                                        </p:cTn>
                                        <p:tgtEl>
                                          <p:spTgt spid="704767"/>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704754"/>
                                        </p:tgtEl>
                                      </p:cBhvr>
                                    </p:animEffect>
                                    <p:set>
                                      <p:cBhvr>
                                        <p:cTn id="54" dur="1" fill="hold">
                                          <p:stCondLst>
                                            <p:cond delay="499"/>
                                          </p:stCondLst>
                                        </p:cTn>
                                        <p:tgtEl>
                                          <p:spTgt spid="704754"/>
                                        </p:tgtEl>
                                        <p:attrNameLst>
                                          <p:attrName>style.visibility</p:attrName>
                                        </p:attrNameLst>
                                      </p:cBhvr>
                                      <p:to>
                                        <p:strVal val="hidden"/>
                                      </p:to>
                                    </p:se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04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664" grpId="0"/>
      <p:bldP spid="704665" grpId="0"/>
      <p:bldP spid="70466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5" name="Group 230"/>
          <p:cNvGrpSpPr>
            <a:grpSpLocks/>
          </p:cNvGrpSpPr>
          <p:nvPr/>
        </p:nvGrpSpPr>
        <p:grpSpPr bwMode="auto">
          <a:xfrm>
            <a:off x="773113" y="1273175"/>
            <a:ext cx="3554412" cy="3067050"/>
            <a:chOff x="773113" y="1273175"/>
            <a:chExt cx="3554412" cy="3066395"/>
          </a:xfrm>
        </p:grpSpPr>
        <p:sp>
          <p:nvSpPr>
            <p:cNvPr id="103640" name="Freeform 3"/>
            <p:cNvSpPr>
              <a:spLocks/>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641"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642"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643"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3644"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359"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103646" name="Group 356"/>
            <p:cNvGrpSpPr>
              <a:grpSpLocks/>
            </p:cNvGrpSpPr>
            <p:nvPr/>
          </p:nvGrpSpPr>
          <p:grpSpPr bwMode="auto">
            <a:xfrm>
              <a:off x="1653422" y="1982680"/>
              <a:ext cx="843032" cy="814871"/>
              <a:chOff x="313" y="1497"/>
              <a:chExt cx="1152" cy="1014"/>
            </a:xfrm>
          </p:grpSpPr>
          <p:pic>
            <p:nvPicPr>
              <p:cNvPr id="103698"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99"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13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24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24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242"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grpSp>
          <p:nvGrpSpPr>
            <p:cNvPr id="103651" name="Group 248"/>
            <p:cNvGrpSpPr>
              <a:grpSpLocks/>
            </p:cNvGrpSpPr>
            <p:nvPr/>
          </p:nvGrpSpPr>
          <p:grpSpPr bwMode="auto">
            <a:xfrm>
              <a:off x="2597285" y="3210128"/>
              <a:ext cx="332569" cy="581078"/>
              <a:chOff x="4140" y="429"/>
              <a:chExt cx="1425" cy="2396"/>
            </a:xfrm>
          </p:grpSpPr>
          <p:sp>
            <p:nvSpPr>
              <p:cNvPr id="103666" name="Freeform 148"/>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1"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3668" name="Freeform 150"/>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669" name="Freeform 151"/>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4"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3671" name="Group 153"/>
              <p:cNvGrpSpPr>
                <a:grpSpLocks/>
              </p:cNvGrpSpPr>
              <p:nvPr/>
            </p:nvGrpSpPr>
            <p:grpSpPr bwMode="auto">
              <a:xfrm>
                <a:off x="4749" y="668"/>
                <a:ext cx="581" cy="145"/>
                <a:chOff x="614" y="2568"/>
                <a:chExt cx="725" cy="139"/>
              </a:xfrm>
            </p:grpSpPr>
            <p:sp>
              <p:nvSpPr>
                <p:cNvPr id="91410"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1411"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1386"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3673" name="Group 157"/>
              <p:cNvGrpSpPr>
                <a:grpSpLocks/>
              </p:cNvGrpSpPr>
              <p:nvPr/>
            </p:nvGrpSpPr>
            <p:grpSpPr bwMode="auto">
              <a:xfrm>
                <a:off x="4747" y="994"/>
                <a:ext cx="581" cy="134"/>
                <a:chOff x="614" y="2568"/>
                <a:chExt cx="725" cy="139"/>
              </a:xfrm>
            </p:grpSpPr>
            <p:sp>
              <p:nvSpPr>
                <p:cNvPr id="91408"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1409"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1388"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1389"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3676" name="Group 162"/>
              <p:cNvGrpSpPr>
                <a:grpSpLocks/>
              </p:cNvGrpSpPr>
              <p:nvPr/>
            </p:nvGrpSpPr>
            <p:grpSpPr bwMode="auto">
              <a:xfrm>
                <a:off x="4735" y="1627"/>
                <a:ext cx="582" cy="151"/>
                <a:chOff x="614" y="2568"/>
                <a:chExt cx="725" cy="139"/>
              </a:xfrm>
            </p:grpSpPr>
            <p:sp>
              <p:nvSpPr>
                <p:cNvPr id="91406"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1407"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103677" name="Freeform 165"/>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3678" name="Group 166"/>
              <p:cNvGrpSpPr>
                <a:grpSpLocks/>
              </p:cNvGrpSpPr>
              <p:nvPr/>
            </p:nvGrpSpPr>
            <p:grpSpPr bwMode="auto">
              <a:xfrm>
                <a:off x="4739" y="1327"/>
                <a:ext cx="582" cy="139"/>
                <a:chOff x="614" y="2568"/>
                <a:chExt cx="725" cy="139"/>
              </a:xfrm>
            </p:grpSpPr>
            <p:sp>
              <p:nvSpPr>
                <p:cNvPr id="91404"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1405"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1393"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3680" name="Freeform 170"/>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681" name="Freeform 171"/>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96"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3683" name="Freeform 173"/>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98" name="AutoShape 174"/>
              <p:cNvSpPr>
                <a:spLocks noChangeArrowheads="1"/>
              </p:cNvSpPr>
              <p:nvPr/>
            </p:nvSpPr>
            <p:spPr bwMode="auto">
              <a:xfrm>
                <a:off x="4139" y="2678"/>
                <a:ext cx="1204" cy="20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1399"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1400"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1401"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FF0000"/>
                  </a:solidFill>
                  <a:latin typeface="Times New Roman" pitchFamily="18" charset="0"/>
                  <a:ea typeface="MS PGothic" pitchFamily="34" charset="-128"/>
                </a:endParaRPr>
              </a:p>
            </p:txBody>
          </p:sp>
          <p:sp>
            <p:nvSpPr>
              <p:cNvPr id="91402"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1403"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3652" name="Group 48"/>
            <p:cNvGrpSpPr>
              <a:grpSpLocks/>
            </p:cNvGrpSpPr>
            <p:nvPr/>
          </p:nvGrpSpPr>
          <p:grpSpPr bwMode="auto">
            <a:xfrm>
              <a:off x="2795471" y="3465563"/>
              <a:ext cx="735669" cy="376863"/>
              <a:chOff x="3600" y="219"/>
              <a:chExt cx="360" cy="175"/>
            </a:xfrm>
          </p:grpSpPr>
          <p:sp>
            <p:nvSpPr>
              <p:cNvPr id="91367"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1368"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1369"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1370"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91371"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3658" name="Group 54"/>
              <p:cNvGrpSpPr>
                <a:grpSpLocks/>
              </p:cNvGrpSpPr>
              <p:nvPr/>
            </p:nvGrpSpPr>
            <p:grpSpPr bwMode="auto">
              <a:xfrm>
                <a:off x="3686" y="244"/>
                <a:ext cx="177" cy="66"/>
                <a:chOff x="2848" y="848"/>
                <a:chExt cx="140" cy="98"/>
              </a:xfrm>
            </p:grpSpPr>
            <p:sp>
              <p:nvSpPr>
                <p:cNvPr id="91377"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1378"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1379"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03659" name="Group 58"/>
              <p:cNvGrpSpPr>
                <a:grpSpLocks/>
              </p:cNvGrpSpPr>
              <p:nvPr/>
            </p:nvGrpSpPr>
            <p:grpSpPr bwMode="auto">
              <a:xfrm flipV="1">
                <a:off x="3686" y="243"/>
                <a:ext cx="177" cy="66"/>
                <a:chOff x="2848" y="848"/>
                <a:chExt cx="140" cy="98"/>
              </a:xfrm>
            </p:grpSpPr>
            <p:sp>
              <p:nvSpPr>
                <p:cNvPr id="91374"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1375"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1376"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sp>
        <p:nvSpPr>
          <p:cNvPr id="103426" name="Freeform 236"/>
          <p:cNvSpPr>
            <a:spLocks/>
          </p:cNvSpPr>
          <p:nvPr/>
        </p:nvSpPr>
        <p:spPr bwMode="auto">
          <a:xfrm>
            <a:off x="4751388" y="706438"/>
            <a:ext cx="3759200" cy="2473325"/>
          </a:xfrm>
          <a:custGeom>
            <a:avLst/>
            <a:gdLst>
              <a:gd name="T0" fmla="*/ 2147483646 w 2368"/>
              <a:gd name="T1" fmla="*/ 2147483646 h 1558"/>
              <a:gd name="T2" fmla="*/ 2147483646 w 2368"/>
              <a:gd name="T3" fmla="*/ 2147483646 h 1558"/>
              <a:gd name="T4" fmla="*/ 2147483646 w 2368"/>
              <a:gd name="T5" fmla="*/ 2147483646 h 1558"/>
              <a:gd name="T6" fmla="*/ 2147483646 w 2368"/>
              <a:gd name="T7" fmla="*/ 2147483646 h 1558"/>
              <a:gd name="T8" fmla="*/ 2147483646 w 2368"/>
              <a:gd name="T9" fmla="*/ 2147483646 h 1558"/>
              <a:gd name="T10" fmla="*/ 2147483646 w 2368"/>
              <a:gd name="T11" fmla="*/ 2147483646 h 1558"/>
              <a:gd name="T12" fmla="*/ 2147483646 w 2368"/>
              <a:gd name="T13" fmla="*/ 2147483646 h 1558"/>
              <a:gd name="T14" fmla="*/ 2147483646 w 2368"/>
              <a:gd name="T15" fmla="*/ 2147483646 h 1558"/>
              <a:gd name="T16" fmla="*/ 2147483646 w 2368"/>
              <a:gd name="T17" fmla="*/ 2147483646 h 1558"/>
              <a:gd name="T18" fmla="*/ 2147483646 w 2368"/>
              <a:gd name="T19" fmla="*/ 2147483646 h 1558"/>
              <a:gd name="T20" fmla="*/ 2147483646 w 2368"/>
              <a:gd name="T21" fmla="*/ 2147483646 h 1558"/>
              <a:gd name="T22" fmla="*/ 2147483646 w 2368"/>
              <a:gd name="T23" fmla="*/ 2147483646 h 1558"/>
              <a:gd name="T24" fmla="*/ 2147483646 w 2368"/>
              <a:gd name="T25" fmla="*/ 2147483646 h 1558"/>
              <a:gd name="T26" fmla="*/ 2147483646 w 2368"/>
              <a:gd name="T27" fmla="*/ 2147483646 h 1558"/>
              <a:gd name="T28" fmla="*/ 2147483646 w 2368"/>
              <a:gd name="T29" fmla="*/ 2147483646 h 1558"/>
              <a:gd name="T30" fmla="*/ 2147483646 w 2368"/>
              <a:gd name="T31" fmla="*/ 2147483646 h 1558"/>
              <a:gd name="T32" fmla="*/ 2147483646 w 2368"/>
              <a:gd name="T33" fmla="*/ 2147483646 h 1558"/>
              <a:gd name="T34" fmla="*/ 2147483646 w 2368"/>
              <a:gd name="T35" fmla="*/ 2147483646 h 1558"/>
              <a:gd name="T36" fmla="*/ 2147483646 w 2368"/>
              <a:gd name="T37" fmla="*/ 2147483646 h 1558"/>
              <a:gd name="T38" fmla="*/ 2147483646 w 2368"/>
              <a:gd name="T39" fmla="*/ 2147483646 h 1558"/>
              <a:gd name="T40" fmla="*/ 2147483646 w 2368"/>
              <a:gd name="T41" fmla="*/ 2147483646 h 1558"/>
              <a:gd name="T42" fmla="*/ 2147483646 w 2368"/>
              <a:gd name="T43" fmla="*/ 2147483646 h 1558"/>
              <a:gd name="T44" fmla="*/ 2147483646 w 2368"/>
              <a:gd name="T45" fmla="*/ 2147483646 h 15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68" h="1558">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23" y="1428"/>
                  <a:pt x="280" y="1446"/>
                </a:cubicBezTo>
                <a:cubicBezTo>
                  <a:pt x="337" y="1464"/>
                  <a:pt x="397" y="1472"/>
                  <a:pt x="510" y="1473"/>
                </a:cubicBezTo>
                <a:cubicBezTo>
                  <a:pt x="623" y="1474"/>
                  <a:pt x="854" y="1457"/>
                  <a:pt x="958" y="1452"/>
                </a:cubicBezTo>
                <a:cubicBezTo>
                  <a:pt x="1062" y="1447"/>
                  <a:pt x="1065" y="1440"/>
                  <a:pt x="1134" y="1446"/>
                </a:cubicBezTo>
                <a:cubicBezTo>
                  <a:pt x="1203" y="1452"/>
                  <a:pt x="1293" y="1468"/>
                  <a:pt x="1371" y="1486"/>
                </a:cubicBezTo>
                <a:cubicBezTo>
                  <a:pt x="1449" y="1504"/>
                  <a:pt x="1495" y="1550"/>
                  <a:pt x="1601" y="1554"/>
                </a:cubicBezTo>
                <a:cubicBezTo>
                  <a:pt x="1707" y="1558"/>
                  <a:pt x="1893" y="1556"/>
                  <a:pt x="2008" y="1513"/>
                </a:cubicBezTo>
                <a:cubicBezTo>
                  <a:pt x="2123" y="1470"/>
                  <a:pt x="2236" y="1409"/>
                  <a:pt x="2293" y="1297"/>
                </a:cubicBezTo>
                <a:cubicBezTo>
                  <a:pt x="2350" y="1185"/>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3427" name="Group 44"/>
          <p:cNvGrpSpPr>
            <a:grpSpLocks/>
          </p:cNvGrpSpPr>
          <p:nvPr/>
        </p:nvGrpSpPr>
        <p:grpSpPr bwMode="auto">
          <a:xfrm>
            <a:off x="1195388" y="1081088"/>
            <a:ext cx="976312" cy="1460500"/>
            <a:chOff x="651" y="681"/>
            <a:chExt cx="615" cy="920"/>
          </a:xfrm>
        </p:grpSpPr>
        <p:sp>
          <p:nvSpPr>
            <p:cNvPr id="103632"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3633" name="Group 46"/>
            <p:cNvGrpSpPr>
              <a:grpSpLocks/>
            </p:cNvGrpSpPr>
            <p:nvPr/>
          </p:nvGrpSpPr>
          <p:grpSpPr bwMode="auto">
            <a:xfrm>
              <a:off x="651" y="681"/>
              <a:ext cx="500" cy="828"/>
              <a:chOff x="569" y="2954"/>
              <a:chExt cx="500" cy="828"/>
            </a:xfrm>
          </p:grpSpPr>
          <p:sp>
            <p:nvSpPr>
              <p:cNvPr id="91348"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49" name="Text Box 48"/>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smtClean="0">
                    <a:latin typeface="Arial" charset="0"/>
                  </a:rPr>
                  <a:t>DNS</a:t>
                </a:r>
              </a:p>
              <a:p>
                <a:pPr algn="ctr">
                  <a:defRPr/>
                </a:pPr>
                <a:r>
                  <a:rPr lang="en-US" sz="1600" i="0" dirty="0" smtClean="0">
                    <a:latin typeface="Arial" charset="0"/>
                  </a:rPr>
                  <a:t>UDP</a:t>
                </a:r>
              </a:p>
              <a:p>
                <a:pPr algn="ctr">
                  <a:defRPr/>
                </a:pPr>
                <a:r>
                  <a:rPr lang="en-US" sz="1600" i="0" dirty="0" smtClean="0">
                    <a:latin typeface="Arial" charset="0"/>
                  </a:rPr>
                  <a:t>IP</a:t>
                </a:r>
              </a:p>
              <a:p>
                <a:pPr algn="ctr">
                  <a:defRPr/>
                </a:pPr>
                <a:r>
                  <a:rPr lang="en-US" sz="1600" i="0" dirty="0" smtClean="0">
                    <a:latin typeface="Arial" charset="0"/>
                  </a:rPr>
                  <a:t>Eth</a:t>
                </a:r>
              </a:p>
              <a:p>
                <a:pPr algn="ctr">
                  <a:defRPr/>
                </a:pPr>
                <a:r>
                  <a:rPr lang="en-US" sz="1600" i="0" dirty="0" smtClean="0">
                    <a:latin typeface="Arial" charset="0"/>
                  </a:rPr>
                  <a:t>Phy</a:t>
                </a:r>
              </a:p>
            </p:txBody>
          </p:sp>
          <p:sp>
            <p:nvSpPr>
              <p:cNvPr id="91350" name="Line 4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1351" name="Line 5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1352" name="Line 5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1353" name="Line 5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grpSp>
        <p:nvGrpSpPr>
          <p:cNvPr id="705589" name="Group 53"/>
          <p:cNvGrpSpPr>
            <a:grpSpLocks/>
          </p:cNvGrpSpPr>
          <p:nvPr/>
        </p:nvGrpSpPr>
        <p:grpSpPr bwMode="auto">
          <a:xfrm>
            <a:off x="520700" y="1162050"/>
            <a:ext cx="460375" cy="244475"/>
            <a:chOff x="844" y="3337"/>
            <a:chExt cx="290" cy="154"/>
          </a:xfrm>
        </p:grpSpPr>
        <p:sp>
          <p:nvSpPr>
            <p:cNvPr id="91344" name="Rectangle 5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45" name="Text Box 55"/>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chemeClr val="bg1"/>
                  </a:solidFill>
                  <a:latin typeface="Arial" charset="0"/>
                </a:rPr>
                <a:t>DNS</a:t>
              </a:r>
            </a:p>
          </p:txBody>
        </p:sp>
      </p:grpSp>
      <p:grpSp>
        <p:nvGrpSpPr>
          <p:cNvPr id="103429" name="Group 58"/>
          <p:cNvGrpSpPr>
            <a:grpSpLocks/>
          </p:cNvGrpSpPr>
          <p:nvPr/>
        </p:nvGrpSpPr>
        <p:grpSpPr bwMode="auto">
          <a:xfrm>
            <a:off x="460375" y="1387475"/>
            <a:ext cx="561975" cy="244475"/>
            <a:chOff x="740" y="3209"/>
            <a:chExt cx="354" cy="154"/>
          </a:xfrm>
        </p:grpSpPr>
        <p:grpSp>
          <p:nvGrpSpPr>
            <p:cNvPr id="103625" name="Group 59"/>
            <p:cNvGrpSpPr>
              <a:grpSpLocks/>
            </p:cNvGrpSpPr>
            <p:nvPr/>
          </p:nvGrpSpPr>
          <p:grpSpPr bwMode="auto">
            <a:xfrm>
              <a:off x="794" y="3209"/>
              <a:ext cx="290" cy="154"/>
              <a:chOff x="844" y="3337"/>
              <a:chExt cx="290" cy="154"/>
            </a:xfrm>
          </p:grpSpPr>
          <p:sp>
            <p:nvSpPr>
              <p:cNvPr id="91342" name="Rectangle 6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43" name="Text Box 6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chemeClr val="bg1"/>
                    </a:solidFill>
                    <a:latin typeface="Arial" charset="0"/>
                  </a:rPr>
                  <a:t>DNS</a:t>
                </a:r>
              </a:p>
            </p:txBody>
          </p:sp>
        </p:grpSp>
        <p:sp>
          <p:nvSpPr>
            <p:cNvPr id="91340" name="Rectangle 6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41" name="Rectangle 6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grpSp>
        <p:nvGrpSpPr>
          <p:cNvPr id="103430" name="Group 64"/>
          <p:cNvGrpSpPr>
            <a:grpSpLocks/>
          </p:cNvGrpSpPr>
          <p:nvPr/>
        </p:nvGrpSpPr>
        <p:grpSpPr bwMode="auto">
          <a:xfrm>
            <a:off x="460375" y="1622425"/>
            <a:ext cx="561975" cy="244475"/>
            <a:chOff x="836" y="3305"/>
            <a:chExt cx="354" cy="154"/>
          </a:xfrm>
        </p:grpSpPr>
        <p:grpSp>
          <p:nvGrpSpPr>
            <p:cNvPr id="103619" name="Group 65"/>
            <p:cNvGrpSpPr>
              <a:grpSpLocks/>
            </p:cNvGrpSpPr>
            <p:nvPr/>
          </p:nvGrpSpPr>
          <p:grpSpPr bwMode="auto">
            <a:xfrm>
              <a:off x="890" y="3305"/>
              <a:ext cx="290" cy="154"/>
              <a:chOff x="844" y="3337"/>
              <a:chExt cx="290" cy="154"/>
            </a:xfrm>
          </p:grpSpPr>
          <p:sp>
            <p:nvSpPr>
              <p:cNvPr id="91337" name="Rectangle 6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38" name="Text Box 67"/>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chemeClr val="bg1"/>
                    </a:solidFill>
                    <a:latin typeface="Arial" charset="0"/>
                  </a:rPr>
                  <a:t>DNS</a:t>
                </a:r>
              </a:p>
            </p:txBody>
          </p:sp>
        </p:grpSp>
        <p:grpSp>
          <p:nvGrpSpPr>
            <p:cNvPr id="103620" name="Group 68"/>
            <p:cNvGrpSpPr>
              <a:grpSpLocks/>
            </p:cNvGrpSpPr>
            <p:nvPr/>
          </p:nvGrpSpPr>
          <p:grpSpPr bwMode="auto">
            <a:xfrm>
              <a:off x="836" y="3334"/>
              <a:ext cx="354" cy="94"/>
              <a:chOff x="836" y="3334"/>
              <a:chExt cx="354" cy="94"/>
            </a:xfrm>
          </p:grpSpPr>
          <p:sp>
            <p:nvSpPr>
              <p:cNvPr id="91335" name="Rectangle 6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36" name="Rectangle 7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grpSp>
      <p:grpSp>
        <p:nvGrpSpPr>
          <p:cNvPr id="103431" name="Group 71"/>
          <p:cNvGrpSpPr>
            <a:grpSpLocks/>
          </p:cNvGrpSpPr>
          <p:nvPr/>
        </p:nvGrpSpPr>
        <p:grpSpPr bwMode="auto">
          <a:xfrm>
            <a:off x="280988" y="1654175"/>
            <a:ext cx="762000" cy="177800"/>
            <a:chOff x="627" y="3377"/>
            <a:chExt cx="480" cy="112"/>
          </a:xfrm>
        </p:grpSpPr>
        <p:sp>
          <p:nvSpPr>
            <p:cNvPr id="91331" name="Rectangle 7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32" name="Rectangle 7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grpSp>
        <p:nvGrpSpPr>
          <p:cNvPr id="103432" name="Group 74"/>
          <p:cNvGrpSpPr>
            <a:grpSpLocks/>
          </p:cNvGrpSpPr>
          <p:nvPr/>
        </p:nvGrpSpPr>
        <p:grpSpPr bwMode="auto">
          <a:xfrm>
            <a:off x="85725" y="1885950"/>
            <a:ext cx="1081088" cy="244475"/>
            <a:chOff x="504" y="3523"/>
            <a:chExt cx="681" cy="154"/>
          </a:xfrm>
        </p:grpSpPr>
        <p:grpSp>
          <p:nvGrpSpPr>
            <p:cNvPr id="103604" name="Group 75"/>
            <p:cNvGrpSpPr>
              <a:grpSpLocks/>
            </p:cNvGrpSpPr>
            <p:nvPr/>
          </p:nvGrpSpPr>
          <p:grpSpPr bwMode="auto">
            <a:xfrm>
              <a:off x="623" y="3523"/>
              <a:ext cx="480" cy="154"/>
              <a:chOff x="723" y="3453"/>
              <a:chExt cx="480" cy="154"/>
            </a:xfrm>
          </p:grpSpPr>
          <p:grpSp>
            <p:nvGrpSpPr>
              <p:cNvPr id="103608" name="Group 76"/>
              <p:cNvGrpSpPr>
                <a:grpSpLocks/>
              </p:cNvGrpSpPr>
              <p:nvPr/>
            </p:nvGrpSpPr>
            <p:grpSpPr bwMode="auto">
              <a:xfrm>
                <a:off x="836" y="3453"/>
                <a:ext cx="354" cy="154"/>
                <a:chOff x="836" y="3305"/>
                <a:chExt cx="354" cy="154"/>
              </a:xfrm>
            </p:grpSpPr>
            <p:grpSp>
              <p:nvGrpSpPr>
                <p:cNvPr id="103611" name="Group 77"/>
                <p:cNvGrpSpPr>
                  <a:grpSpLocks/>
                </p:cNvGrpSpPr>
                <p:nvPr/>
              </p:nvGrpSpPr>
              <p:grpSpPr bwMode="auto">
                <a:xfrm>
                  <a:off x="890" y="3305"/>
                  <a:ext cx="290" cy="154"/>
                  <a:chOff x="844" y="3337"/>
                  <a:chExt cx="290" cy="154"/>
                </a:xfrm>
              </p:grpSpPr>
              <p:sp>
                <p:nvSpPr>
                  <p:cNvPr id="91329" name="Rectangle 7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30" name="Text Box 79"/>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chemeClr val="bg1"/>
                        </a:solidFill>
                        <a:latin typeface="Arial" charset="0"/>
                      </a:rPr>
                      <a:t>DNS</a:t>
                    </a:r>
                  </a:p>
                </p:txBody>
              </p:sp>
            </p:grpSp>
            <p:grpSp>
              <p:nvGrpSpPr>
                <p:cNvPr id="103612" name="Group 80"/>
                <p:cNvGrpSpPr>
                  <a:grpSpLocks/>
                </p:cNvGrpSpPr>
                <p:nvPr/>
              </p:nvGrpSpPr>
              <p:grpSpPr bwMode="auto">
                <a:xfrm>
                  <a:off x="836" y="3334"/>
                  <a:ext cx="354" cy="94"/>
                  <a:chOff x="836" y="3334"/>
                  <a:chExt cx="354" cy="94"/>
                </a:xfrm>
              </p:grpSpPr>
              <p:sp>
                <p:nvSpPr>
                  <p:cNvPr id="91327" name="Rectangle 8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28" name="Rectangle 8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grpSp>
          <p:sp>
            <p:nvSpPr>
              <p:cNvPr id="91323" name="Rectangle 8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24" name="Rectangle 8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sp>
          <p:nvSpPr>
            <p:cNvPr id="91319" name="Rectangle 8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20" name="Rectangle 8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21" name="Rectangle 8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sp>
        <p:nvSpPr>
          <p:cNvPr id="91148" name="AutoShape 88"/>
          <p:cNvSpPr>
            <a:spLocks noChangeArrowheads="1"/>
          </p:cNvSpPr>
          <p:nvPr/>
        </p:nvSpPr>
        <p:spPr bwMode="auto">
          <a:xfrm>
            <a:off x="628650" y="1162050"/>
            <a:ext cx="381000" cy="1166813"/>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nvGrpSpPr>
          <p:cNvPr id="705625" name="Group 89"/>
          <p:cNvGrpSpPr>
            <a:grpSpLocks/>
          </p:cNvGrpSpPr>
          <p:nvPr/>
        </p:nvGrpSpPr>
        <p:grpSpPr bwMode="auto">
          <a:xfrm>
            <a:off x="650875" y="2389188"/>
            <a:ext cx="1081088" cy="244475"/>
            <a:chOff x="504" y="3523"/>
            <a:chExt cx="681" cy="154"/>
          </a:xfrm>
        </p:grpSpPr>
        <p:grpSp>
          <p:nvGrpSpPr>
            <p:cNvPr id="103591" name="Group 90"/>
            <p:cNvGrpSpPr>
              <a:grpSpLocks/>
            </p:cNvGrpSpPr>
            <p:nvPr/>
          </p:nvGrpSpPr>
          <p:grpSpPr bwMode="auto">
            <a:xfrm>
              <a:off x="623" y="3523"/>
              <a:ext cx="480" cy="154"/>
              <a:chOff x="723" y="3453"/>
              <a:chExt cx="480" cy="154"/>
            </a:xfrm>
          </p:grpSpPr>
          <p:grpSp>
            <p:nvGrpSpPr>
              <p:cNvPr id="103595" name="Group 91"/>
              <p:cNvGrpSpPr>
                <a:grpSpLocks/>
              </p:cNvGrpSpPr>
              <p:nvPr/>
            </p:nvGrpSpPr>
            <p:grpSpPr bwMode="auto">
              <a:xfrm>
                <a:off x="836" y="3453"/>
                <a:ext cx="354" cy="154"/>
                <a:chOff x="836" y="3305"/>
                <a:chExt cx="354" cy="154"/>
              </a:xfrm>
            </p:grpSpPr>
            <p:grpSp>
              <p:nvGrpSpPr>
                <p:cNvPr id="103598" name="Group 92"/>
                <p:cNvGrpSpPr>
                  <a:grpSpLocks/>
                </p:cNvGrpSpPr>
                <p:nvPr/>
              </p:nvGrpSpPr>
              <p:grpSpPr bwMode="auto">
                <a:xfrm>
                  <a:off x="890" y="3305"/>
                  <a:ext cx="290" cy="154"/>
                  <a:chOff x="844" y="3337"/>
                  <a:chExt cx="290" cy="154"/>
                </a:xfrm>
              </p:grpSpPr>
              <p:sp>
                <p:nvSpPr>
                  <p:cNvPr id="91316" name="Rectangle 9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17" name="Text Box 94"/>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chemeClr val="bg1"/>
                        </a:solidFill>
                        <a:latin typeface="Arial" charset="0"/>
                      </a:rPr>
                      <a:t>DNS</a:t>
                    </a:r>
                  </a:p>
                </p:txBody>
              </p:sp>
            </p:grpSp>
            <p:grpSp>
              <p:nvGrpSpPr>
                <p:cNvPr id="103599" name="Group 95"/>
                <p:cNvGrpSpPr>
                  <a:grpSpLocks/>
                </p:cNvGrpSpPr>
                <p:nvPr/>
              </p:nvGrpSpPr>
              <p:grpSpPr bwMode="auto">
                <a:xfrm>
                  <a:off x="836" y="3334"/>
                  <a:ext cx="354" cy="94"/>
                  <a:chOff x="836" y="3334"/>
                  <a:chExt cx="354" cy="94"/>
                </a:xfrm>
              </p:grpSpPr>
              <p:sp>
                <p:nvSpPr>
                  <p:cNvPr id="91314" name="Rectangle 9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15" name="Rectangle 9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grpSp>
          <p:sp>
            <p:nvSpPr>
              <p:cNvPr id="91310" name="Rectangle 9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11" name="Rectangle 9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sp>
          <p:nvSpPr>
            <p:cNvPr id="91306" name="Rectangle 10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07" name="Rectangle 10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308" name="Rectangle 10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sp>
        <p:nvSpPr>
          <p:cNvPr id="705639" name="Rectangle 103"/>
          <p:cNvSpPr>
            <a:spLocks noChangeArrowheads="1"/>
          </p:cNvSpPr>
          <p:nvPr/>
        </p:nvSpPr>
        <p:spPr bwMode="auto">
          <a:xfrm>
            <a:off x="549275" y="4376738"/>
            <a:ext cx="389255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200" dirty="0">
                <a:latin typeface="+mn-lt"/>
                <a:ea typeface="+mn-ea"/>
              </a:rPr>
              <a:t>IP datagram containing DNS query forwarded via LAN switch from client to 1</a:t>
            </a:r>
            <a:r>
              <a:rPr lang="en-US" sz="2200" baseline="30000" dirty="0">
                <a:latin typeface="+mn-lt"/>
                <a:ea typeface="+mn-ea"/>
              </a:rPr>
              <a:t>st</a:t>
            </a:r>
            <a:r>
              <a:rPr lang="en-US" sz="2200" dirty="0">
                <a:latin typeface="+mn-lt"/>
                <a:ea typeface="+mn-ea"/>
              </a:rPr>
              <a:t> hop router</a:t>
            </a:r>
          </a:p>
        </p:txBody>
      </p:sp>
      <p:sp>
        <p:nvSpPr>
          <p:cNvPr id="705640" name="Rectangle 104"/>
          <p:cNvSpPr>
            <a:spLocks noChangeArrowheads="1"/>
          </p:cNvSpPr>
          <p:nvPr/>
        </p:nvSpPr>
        <p:spPr bwMode="auto">
          <a:xfrm>
            <a:off x="4643438" y="3417888"/>
            <a:ext cx="4386262"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0"/>
              </a:buClr>
              <a:buSzPct val="100000"/>
              <a:buFont typeface="Wingdings" charset="2"/>
              <a:buChar char="§"/>
              <a:defRPr/>
            </a:pPr>
            <a:r>
              <a:rPr lang="en-US" sz="2200" dirty="0">
                <a:latin typeface="+mn-lt"/>
                <a:ea typeface="+mn-ea"/>
              </a:rPr>
              <a:t>IP datagram forwarded from campus network into Comcast network, routed (tables created by </a:t>
            </a:r>
            <a:r>
              <a:rPr lang="en-US" sz="2200" dirty="0">
                <a:solidFill>
                  <a:srgbClr val="C00000"/>
                </a:solidFill>
                <a:latin typeface="+mn-lt"/>
                <a:ea typeface="+mn-ea"/>
              </a:rPr>
              <a:t>RIP, OSPF, IS-IS </a:t>
            </a:r>
            <a:r>
              <a:rPr lang="en-US" sz="2200" dirty="0">
                <a:latin typeface="+mn-lt"/>
                <a:ea typeface="+mn-ea"/>
              </a:rPr>
              <a:t>and/or </a:t>
            </a:r>
            <a:r>
              <a:rPr lang="en-US" sz="2200" dirty="0">
                <a:solidFill>
                  <a:srgbClr val="C00000"/>
                </a:solidFill>
                <a:latin typeface="+mn-lt"/>
                <a:ea typeface="+mn-ea"/>
              </a:rPr>
              <a:t>BGP</a:t>
            </a:r>
            <a:r>
              <a:rPr lang="en-US" sz="2200" dirty="0">
                <a:latin typeface="+mn-lt"/>
                <a:ea typeface="+mn-ea"/>
              </a:rPr>
              <a:t> routing protocols) to DNS server</a:t>
            </a:r>
          </a:p>
        </p:txBody>
      </p:sp>
      <p:sp>
        <p:nvSpPr>
          <p:cNvPr id="705641" name="Rectangle 105"/>
          <p:cNvSpPr>
            <a:spLocks noChangeArrowheads="1"/>
          </p:cNvSpPr>
          <p:nvPr/>
        </p:nvSpPr>
        <p:spPr bwMode="auto">
          <a:xfrm>
            <a:off x="4657725" y="5297488"/>
            <a:ext cx="380206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har char="•"/>
              <a:defRPr sz="2800">
                <a:solidFill>
                  <a:schemeClr val="tx1"/>
                </a:solidFill>
                <a:latin typeface="Comic Sans MS" charset="0"/>
                <a:ea typeface="MS PGothic"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nSpc>
                <a:spcPct val="90000"/>
              </a:lnSpc>
              <a:buClr>
                <a:srgbClr val="000090"/>
              </a:buClr>
              <a:buFont typeface="Wingdings" charset="2"/>
              <a:buChar char="§"/>
              <a:defRPr/>
            </a:pPr>
            <a:r>
              <a:rPr lang="en-US" altLang="en-US" sz="2200" smtClean="0">
                <a:latin typeface="Gill Sans MT" charset="0"/>
              </a:rPr>
              <a:t>demux</a:t>
            </a:r>
            <a:r>
              <a:rPr lang="en-US" altLang="ja-JP" sz="2200" smtClean="0">
                <a:latin typeface="Gill Sans MT" charset="0"/>
              </a:rPr>
              <a:t>ed to DNS server</a:t>
            </a:r>
          </a:p>
          <a:p>
            <a:pPr>
              <a:lnSpc>
                <a:spcPct val="90000"/>
              </a:lnSpc>
              <a:buClr>
                <a:srgbClr val="000090"/>
              </a:buClr>
              <a:buFont typeface="Wingdings" charset="2"/>
              <a:buChar char="§"/>
              <a:defRPr/>
            </a:pPr>
            <a:r>
              <a:rPr lang="en-US" altLang="en-US" sz="2200" smtClean="0">
                <a:latin typeface="Gill Sans MT" charset="0"/>
              </a:rPr>
              <a:t>DNS server replies to client with IP address of www.google.com </a:t>
            </a:r>
          </a:p>
        </p:txBody>
      </p:sp>
      <p:grpSp>
        <p:nvGrpSpPr>
          <p:cNvPr id="103438" name="Group 4"/>
          <p:cNvGrpSpPr>
            <a:grpSpLocks/>
          </p:cNvGrpSpPr>
          <p:nvPr/>
        </p:nvGrpSpPr>
        <p:grpSpPr bwMode="auto">
          <a:xfrm>
            <a:off x="5173663" y="2041525"/>
            <a:ext cx="757237" cy="379413"/>
            <a:chOff x="2466" y="2026"/>
            <a:chExt cx="477" cy="282"/>
          </a:xfrm>
        </p:grpSpPr>
        <p:sp>
          <p:nvSpPr>
            <p:cNvPr id="103577"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latin typeface="Arial" charset="0"/>
              </a:endParaRPr>
            </a:p>
          </p:txBody>
        </p:sp>
        <p:sp>
          <p:nvSpPr>
            <p:cNvPr id="103578"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79"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103580"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latin typeface="Arial" charset="0"/>
              </a:endParaRPr>
            </a:p>
          </p:txBody>
        </p:sp>
        <p:grpSp>
          <p:nvGrpSpPr>
            <p:cNvPr id="103581" name="Group 9"/>
            <p:cNvGrpSpPr>
              <a:grpSpLocks/>
            </p:cNvGrpSpPr>
            <p:nvPr/>
          </p:nvGrpSpPr>
          <p:grpSpPr bwMode="auto">
            <a:xfrm>
              <a:off x="2581" y="2061"/>
              <a:ext cx="236" cy="94"/>
              <a:chOff x="2848" y="848"/>
              <a:chExt cx="140" cy="98"/>
            </a:xfrm>
          </p:grpSpPr>
          <p:sp>
            <p:nvSpPr>
              <p:cNvPr id="103588"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89"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90"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3582" name="Group 13"/>
            <p:cNvGrpSpPr>
              <a:grpSpLocks/>
            </p:cNvGrpSpPr>
            <p:nvPr/>
          </p:nvGrpSpPr>
          <p:grpSpPr bwMode="auto">
            <a:xfrm flipV="1">
              <a:off x="2581" y="2060"/>
              <a:ext cx="236" cy="94"/>
              <a:chOff x="2848" y="848"/>
              <a:chExt cx="140" cy="98"/>
            </a:xfrm>
          </p:grpSpPr>
          <p:sp>
            <p:nvSpPr>
              <p:cNvPr id="103585"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86"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87"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3583"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84"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3439" name="Group 19"/>
          <p:cNvGrpSpPr>
            <a:grpSpLocks/>
          </p:cNvGrpSpPr>
          <p:nvPr/>
        </p:nvGrpSpPr>
        <p:grpSpPr bwMode="auto">
          <a:xfrm>
            <a:off x="6538913" y="1787525"/>
            <a:ext cx="757237" cy="379413"/>
            <a:chOff x="2466" y="2026"/>
            <a:chExt cx="477" cy="282"/>
          </a:xfrm>
        </p:grpSpPr>
        <p:sp>
          <p:nvSpPr>
            <p:cNvPr id="103563"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latin typeface="Arial" charset="0"/>
              </a:endParaRPr>
            </a:p>
          </p:txBody>
        </p:sp>
        <p:sp>
          <p:nvSpPr>
            <p:cNvPr id="103564"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65"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103566"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latin typeface="Arial" charset="0"/>
              </a:endParaRPr>
            </a:p>
          </p:txBody>
        </p:sp>
        <p:grpSp>
          <p:nvGrpSpPr>
            <p:cNvPr id="103567" name="Group 24"/>
            <p:cNvGrpSpPr>
              <a:grpSpLocks/>
            </p:cNvGrpSpPr>
            <p:nvPr/>
          </p:nvGrpSpPr>
          <p:grpSpPr bwMode="auto">
            <a:xfrm>
              <a:off x="2581" y="2061"/>
              <a:ext cx="236" cy="94"/>
              <a:chOff x="2848" y="848"/>
              <a:chExt cx="140" cy="98"/>
            </a:xfrm>
          </p:grpSpPr>
          <p:sp>
            <p:nvSpPr>
              <p:cNvPr id="103574"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75"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76"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3568" name="Group 28"/>
            <p:cNvGrpSpPr>
              <a:grpSpLocks/>
            </p:cNvGrpSpPr>
            <p:nvPr/>
          </p:nvGrpSpPr>
          <p:grpSpPr bwMode="auto">
            <a:xfrm flipV="1">
              <a:off x="2581" y="2060"/>
              <a:ext cx="236" cy="94"/>
              <a:chOff x="2848" y="848"/>
              <a:chExt cx="140" cy="98"/>
            </a:xfrm>
          </p:grpSpPr>
          <p:sp>
            <p:nvSpPr>
              <p:cNvPr id="103571"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72"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73"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3569"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70"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3440" name="Text Box 34"/>
          <p:cNvSpPr txBox="1">
            <a:spLocks noChangeArrowheads="1"/>
          </p:cNvSpPr>
          <p:nvPr/>
        </p:nvSpPr>
        <p:spPr bwMode="auto">
          <a:xfrm>
            <a:off x="5335588" y="2511425"/>
            <a:ext cx="1811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Comcast network </a:t>
            </a:r>
          </a:p>
          <a:p>
            <a:pPr eaLnBrk="1" hangingPunct="1">
              <a:spcBef>
                <a:spcPct val="0"/>
              </a:spcBef>
              <a:buFontTx/>
              <a:buNone/>
            </a:pPr>
            <a:r>
              <a:rPr lang="en-US" altLang="en-US" sz="1600">
                <a:solidFill>
                  <a:srgbClr val="000000"/>
                </a:solidFill>
                <a:latin typeface="Arial" charset="0"/>
              </a:rPr>
              <a:t>68.80.0.0/13</a:t>
            </a:r>
          </a:p>
        </p:txBody>
      </p:sp>
      <p:grpSp>
        <p:nvGrpSpPr>
          <p:cNvPr id="103441" name="Group 69"/>
          <p:cNvGrpSpPr>
            <a:grpSpLocks/>
          </p:cNvGrpSpPr>
          <p:nvPr/>
        </p:nvGrpSpPr>
        <p:grpSpPr bwMode="auto">
          <a:xfrm>
            <a:off x="7196138" y="2703513"/>
            <a:ext cx="757237" cy="379412"/>
            <a:chOff x="2466" y="2026"/>
            <a:chExt cx="477" cy="282"/>
          </a:xfrm>
        </p:grpSpPr>
        <p:sp>
          <p:nvSpPr>
            <p:cNvPr id="103549"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latin typeface="Arial" charset="0"/>
              </a:endParaRPr>
            </a:p>
          </p:txBody>
        </p:sp>
        <p:sp>
          <p:nvSpPr>
            <p:cNvPr id="103550"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51"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latin typeface="Times New Roman" charset="0"/>
              </a:endParaRPr>
            </a:p>
          </p:txBody>
        </p:sp>
        <p:sp>
          <p:nvSpPr>
            <p:cNvPr id="103552"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latin typeface="Arial" charset="0"/>
              </a:endParaRPr>
            </a:p>
          </p:txBody>
        </p:sp>
        <p:grpSp>
          <p:nvGrpSpPr>
            <p:cNvPr id="103553" name="Group 74"/>
            <p:cNvGrpSpPr>
              <a:grpSpLocks/>
            </p:cNvGrpSpPr>
            <p:nvPr/>
          </p:nvGrpSpPr>
          <p:grpSpPr bwMode="auto">
            <a:xfrm>
              <a:off x="2581" y="2061"/>
              <a:ext cx="236" cy="94"/>
              <a:chOff x="2848" y="848"/>
              <a:chExt cx="140" cy="98"/>
            </a:xfrm>
          </p:grpSpPr>
          <p:sp>
            <p:nvSpPr>
              <p:cNvPr id="103560"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61"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62"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3554" name="Group 78"/>
            <p:cNvGrpSpPr>
              <a:grpSpLocks/>
            </p:cNvGrpSpPr>
            <p:nvPr/>
          </p:nvGrpSpPr>
          <p:grpSpPr bwMode="auto">
            <a:xfrm flipV="1">
              <a:off x="2581" y="2060"/>
              <a:ext cx="236" cy="94"/>
              <a:chOff x="2848" y="848"/>
              <a:chExt cx="140" cy="98"/>
            </a:xfrm>
          </p:grpSpPr>
          <p:sp>
            <p:nvSpPr>
              <p:cNvPr id="103557"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58"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59"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3555"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56"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3442" name="Line 93"/>
          <p:cNvSpPr>
            <a:spLocks noChangeShapeType="1"/>
          </p:cNvSpPr>
          <p:nvPr/>
        </p:nvSpPr>
        <p:spPr bwMode="auto">
          <a:xfrm flipH="1">
            <a:off x="6915150" y="1528763"/>
            <a:ext cx="260350" cy="258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43" name="Text Box 139"/>
          <p:cNvSpPr txBox="1">
            <a:spLocks noChangeArrowheads="1"/>
          </p:cNvSpPr>
          <p:nvPr/>
        </p:nvSpPr>
        <p:spPr bwMode="auto">
          <a:xfrm>
            <a:off x="7367588" y="746125"/>
            <a:ext cx="12334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DNS server</a:t>
            </a:r>
          </a:p>
          <a:p>
            <a:pPr eaLnBrk="1" hangingPunct="1">
              <a:spcBef>
                <a:spcPct val="0"/>
              </a:spcBef>
              <a:buFontTx/>
              <a:buNone/>
            </a:pPr>
            <a:endParaRPr lang="en-US" altLang="en-US" sz="1600">
              <a:solidFill>
                <a:srgbClr val="000000"/>
              </a:solidFill>
              <a:latin typeface="Arial" charset="0"/>
            </a:endParaRPr>
          </a:p>
        </p:txBody>
      </p:sp>
      <p:grpSp>
        <p:nvGrpSpPr>
          <p:cNvPr id="103444" name="Group 166"/>
          <p:cNvGrpSpPr>
            <a:grpSpLocks/>
          </p:cNvGrpSpPr>
          <p:nvPr/>
        </p:nvGrpSpPr>
        <p:grpSpPr bwMode="auto">
          <a:xfrm>
            <a:off x="3795713" y="2409825"/>
            <a:ext cx="1576387" cy="1287463"/>
            <a:chOff x="3228" y="1776"/>
            <a:chExt cx="252" cy="96"/>
          </a:xfrm>
        </p:grpSpPr>
        <p:sp>
          <p:nvSpPr>
            <p:cNvPr id="103547"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548"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445" name="Group 167"/>
          <p:cNvGrpSpPr>
            <a:grpSpLocks/>
          </p:cNvGrpSpPr>
          <p:nvPr/>
        </p:nvGrpSpPr>
        <p:grpSpPr bwMode="auto">
          <a:xfrm flipH="1">
            <a:off x="5600700" y="2424113"/>
            <a:ext cx="400050" cy="152400"/>
            <a:chOff x="3228" y="1776"/>
            <a:chExt cx="252" cy="96"/>
          </a:xfrm>
        </p:grpSpPr>
        <p:sp>
          <p:nvSpPr>
            <p:cNvPr id="103545"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546"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446" name="Group 170"/>
          <p:cNvGrpSpPr>
            <a:grpSpLocks/>
          </p:cNvGrpSpPr>
          <p:nvPr/>
        </p:nvGrpSpPr>
        <p:grpSpPr bwMode="auto">
          <a:xfrm flipH="1" flipV="1">
            <a:off x="5753100" y="1900238"/>
            <a:ext cx="400050" cy="152400"/>
            <a:chOff x="3228" y="1776"/>
            <a:chExt cx="252" cy="96"/>
          </a:xfrm>
        </p:grpSpPr>
        <p:sp>
          <p:nvSpPr>
            <p:cNvPr id="103543"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544"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447" name="Group 173"/>
          <p:cNvGrpSpPr>
            <a:grpSpLocks/>
          </p:cNvGrpSpPr>
          <p:nvPr/>
        </p:nvGrpSpPr>
        <p:grpSpPr bwMode="auto">
          <a:xfrm flipH="1" flipV="1">
            <a:off x="7853363" y="2590800"/>
            <a:ext cx="400050" cy="152400"/>
            <a:chOff x="3228" y="1776"/>
            <a:chExt cx="252" cy="96"/>
          </a:xfrm>
        </p:grpSpPr>
        <p:sp>
          <p:nvSpPr>
            <p:cNvPr id="103541"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542"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448" name="Group 176"/>
          <p:cNvGrpSpPr>
            <a:grpSpLocks/>
          </p:cNvGrpSpPr>
          <p:nvPr/>
        </p:nvGrpSpPr>
        <p:grpSpPr bwMode="auto">
          <a:xfrm flipV="1">
            <a:off x="7029450" y="2609850"/>
            <a:ext cx="295275" cy="114300"/>
            <a:chOff x="3228" y="1776"/>
            <a:chExt cx="252" cy="96"/>
          </a:xfrm>
        </p:grpSpPr>
        <p:sp>
          <p:nvSpPr>
            <p:cNvPr id="103539"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540"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449" name="Group 179"/>
          <p:cNvGrpSpPr>
            <a:grpSpLocks/>
          </p:cNvGrpSpPr>
          <p:nvPr/>
        </p:nvGrpSpPr>
        <p:grpSpPr bwMode="auto">
          <a:xfrm rot="409689" flipH="1" flipV="1">
            <a:off x="7300913" y="1952625"/>
            <a:ext cx="452437" cy="57150"/>
            <a:chOff x="3228" y="1776"/>
            <a:chExt cx="252" cy="96"/>
          </a:xfrm>
        </p:grpSpPr>
        <p:sp>
          <p:nvSpPr>
            <p:cNvPr id="103537"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538"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450" name="Group 182"/>
          <p:cNvGrpSpPr>
            <a:grpSpLocks/>
          </p:cNvGrpSpPr>
          <p:nvPr/>
        </p:nvGrpSpPr>
        <p:grpSpPr bwMode="auto">
          <a:xfrm>
            <a:off x="6443663" y="2157413"/>
            <a:ext cx="295275" cy="114300"/>
            <a:chOff x="3228" y="1776"/>
            <a:chExt cx="252" cy="96"/>
          </a:xfrm>
        </p:grpSpPr>
        <p:sp>
          <p:nvSpPr>
            <p:cNvPr id="103535"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536"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451" name="Group 185"/>
          <p:cNvGrpSpPr>
            <a:grpSpLocks/>
          </p:cNvGrpSpPr>
          <p:nvPr/>
        </p:nvGrpSpPr>
        <p:grpSpPr bwMode="auto">
          <a:xfrm flipH="1">
            <a:off x="7081838" y="2157413"/>
            <a:ext cx="295275" cy="114300"/>
            <a:chOff x="3228" y="1776"/>
            <a:chExt cx="252" cy="96"/>
          </a:xfrm>
        </p:grpSpPr>
        <p:sp>
          <p:nvSpPr>
            <p:cNvPr id="103533"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534"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5723" name="Group 187"/>
          <p:cNvGrpSpPr>
            <a:grpSpLocks/>
          </p:cNvGrpSpPr>
          <p:nvPr/>
        </p:nvGrpSpPr>
        <p:grpSpPr bwMode="auto">
          <a:xfrm>
            <a:off x="5980113" y="438150"/>
            <a:ext cx="1316037" cy="1314450"/>
            <a:chOff x="931" y="1941"/>
            <a:chExt cx="829" cy="828"/>
          </a:xfrm>
        </p:grpSpPr>
        <p:sp>
          <p:nvSpPr>
            <p:cNvPr id="103525" name="Freeform 188"/>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3526" name="Group 189"/>
            <p:cNvGrpSpPr>
              <a:grpSpLocks/>
            </p:cNvGrpSpPr>
            <p:nvPr/>
          </p:nvGrpSpPr>
          <p:grpSpPr bwMode="auto">
            <a:xfrm>
              <a:off x="931" y="1941"/>
              <a:ext cx="500" cy="828"/>
              <a:chOff x="569" y="2954"/>
              <a:chExt cx="500" cy="828"/>
            </a:xfrm>
          </p:grpSpPr>
          <p:sp>
            <p:nvSpPr>
              <p:cNvPr id="91241" name="Rectangle 19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42" name="Text Box 191"/>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smtClean="0">
                    <a:latin typeface="Arial" charset="0"/>
                  </a:rPr>
                  <a:t>DNS</a:t>
                </a:r>
              </a:p>
              <a:p>
                <a:pPr algn="ctr">
                  <a:defRPr/>
                </a:pPr>
                <a:r>
                  <a:rPr lang="en-US" sz="1600" i="0" dirty="0" smtClean="0">
                    <a:latin typeface="Arial" charset="0"/>
                  </a:rPr>
                  <a:t>UDP</a:t>
                </a:r>
              </a:p>
              <a:p>
                <a:pPr algn="ctr">
                  <a:defRPr/>
                </a:pPr>
                <a:r>
                  <a:rPr lang="en-US" sz="1600" i="0" dirty="0" smtClean="0">
                    <a:latin typeface="Arial" charset="0"/>
                  </a:rPr>
                  <a:t>IP</a:t>
                </a:r>
              </a:p>
              <a:p>
                <a:pPr algn="ctr">
                  <a:defRPr/>
                </a:pPr>
                <a:r>
                  <a:rPr lang="en-US" sz="1600" i="0" dirty="0" smtClean="0">
                    <a:latin typeface="Arial" charset="0"/>
                  </a:rPr>
                  <a:t>Eth</a:t>
                </a:r>
              </a:p>
              <a:p>
                <a:pPr algn="ctr">
                  <a:defRPr/>
                </a:pPr>
                <a:r>
                  <a:rPr lang="en-US" sz="1600" i="0" dirty="0" smtClean="0">
                    <a:latin typeface="Arial" charset="0"/>
                  </a:rPr>
                  <a:t>Phy</a:t>
                </a:r>
              </a:p>
            </p:txBody>
          </p:sp>
          <p:sp>
            <p:nvSpPr>
              <p:cNvPr id="91243" name="Line 19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1244" name="Line 19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1245" name="Line 19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1246" name="Line 19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grpSp>
        <p:nvGrpSpPr>
          <p:cNvPr id="705732" name="Group 196"/>
          <p:cNvGrpSpPr>
            <a:grpSpLocks/>
          </p:cNvGrpSpPr>
          <p:nvPr/>
        </p:nvGrpSpPr>
        <p:grpSpPr bwMode="auto">
          <a:xfrm>
            <a:off x="4881563" y="558800"/>
            <a:ext cx="1081087" cy="1217613"/>
            <a:chOff x="1404" y="3105"/>
            <a:chExt cx="681" cy="767"/>
          </a:xfrm>
        </p:grpSpPr>
        <p:grpSp>
          <p:nvGrpSpPr>
            <p:cNvPr id="103490" name="Group 197"/>
            <p:cNvGrpSpPr>
              <a:grpSpLocks/>
            </p:cNvGrpSpPr>
            <p:nvPr/>
          </p:nvGrpSpPr>
          <p:grpSpPr bwMode="auto">
            <a:xfrm>
              <a:off x="1404" y="3355"/>
              <a:ext cx="681" cy="468"/>
              <a:chOff x="42" y="886"/>
              <a:chExt cx="681" cy="468"/>
            </a:xfrm>
          </p:grpSpPr>
          <p:grpSp>
            <p:nvGrpSpPr>
              <p:cNvPr id="103495" name="Group 198"/>
              <p:cNvGrpSpPr>
                <a:grpSpLocks/>
              </p:cNvGrpSpPr>
              <p:nvPr/>
            </p:nvGrpSpPr>
            <p:grpSpPr bwMode="auto">
              <a:xfrm>
                <a:off x="278" y="886"/>
                <a:ext cx="354" cy="154"/>
                <a:chOff x="740" y="3209"/>
                <a:chExt cx="354" cy="154"/>
              </a:xfrm>
            </p:grpSpPr>
            <p:grpSp>
              <p:nvGrpSpPr>
                <p:cNvPr id="103520" name="Group 199"/>
                <p:cNvGrpSpPr>
                  <a:grpSpLocks/>
                </p:cNvGrpSpPr>
                <p:nvPr/>
              </p:nvGrpSpPr>
              <p:grpSpPr bwMode="auto">
                <a:xfrm>
                  <a:off x="794" y="3209"/>
                  <a:ext cx="290" cy="154"/>
                  <a:chOff x="844" y="3337"/>
                  <a:chExt cx="290" cy="154"/>
                </a:xfrm>
              </p:grpSpPr>
              <p:sp>
                <p:nvSpPr>
                  <p:cNvPr id="91237" name="Rectangle 20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38" name="Text Box 20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chemeClr val="bg1"/>
                        </a:solidFill>
                        <a:latin typeface="Arial" charset="0"/>
                      </a:rPr>
                      <a:t>DNS</a:t>
                    </a:r>
                  </a:p>
                </p:txBody>
              </p:sp>
            </p:grpSp>
            <p:sp>
              <p:nvSpPr>
                <p:cNvPr id="91235" name="Rectangle 20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36" name="Rectangle 20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grpSp>
            <p:nvGrpSpPr>
              <p:cNvPr id="103496" name="Group 204"/>
              <p:cNvGrpSpPr>
                <a:grpSpLocks/>
              </p:cNvGrpSpPr>
              <p:nvPr/>
            </p:nvGrpSpPr>
            <p:grpSpPr bwMode="auto">
              <a:xfrm>
                <a:off x="278" y="1034"/>
                <a:ext cx="354" cy="154"/>
                <a:chOff x="836" y="3305"/>
                <a:chExt cx="354" cy="154"/>
              </a:xfrm>
            </p:grpSpPr>
            <p:grpSp>
              <p:nvGrpSpPr>
                <p:cNvPr id="103514" name="Group 205"/>
                <p:cNvGrpSpPr>
                  <a:grpSpLocks/>
                </p:cNvGrpSpPr>
                <p:nvPr/>
              </p:nvGrpSpPr>
              <p:grpSpPr bwMode="auto">
                <a:xfrm>
                  <a:off x="890" y="3305"/>
                  <a:ext cx="290" cy="154"/>
                  <a:chOff x="844" y="3337"/>
                  <a:chExt cx="290" cy="154"/>
                </a:xfrm>
              </p:grpSpPr>
              <p:sp>
                <p:nvSpPr>
                  <p:cNvPr id="91232" name="Rectangle 20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33" name="Text Box 207"/>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chemeClr val="bg1"/>
                        </a:solidFill>
                        <a:latin typeface="Arial" charset="0"/>
                      </a:rPr>
                      <a:t>DNS</a:t>
                    </a:r>
                  </a:p>
                </p:txBody>
              </p:sp>
            </p:grpSp>
            <p:grpSp>
              <p:nvGrpSpPr>
                <p:cNvPr id="103515" name="Group 208"/>
                <p:cNvGrpSpPr>
                  <a:grpSpLocks/>
                </p:cNvGrpSpPr>
                <p:nvPr/>
              </p:nvGrpSpPr>
              <p:grpSpPr bwMode="auto">
                <a:xfrm>
                  <a:off x="836" y="3334"/>
                  <a:ext cx="354" cy="94"/>
                  <a:chOff x="836" y="3334"/>
                  <a:chExt cx="354" cy="94"/>
                </a:xfrm>
              </p:grpSpPr>
              <p:sp>
                <p:nvSpPr>
                  <p:cNvPr id="91230" name="Rectangle 20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31" name="Rectangle 21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grpSp>
          <p:grpSp>
            <p:nvGrpSpPr>
              <p:cNvPr id="103497" name="Group 211"/>
              <p:cNvGrpSpPr>
                <a:grpSpLocks/>
              </p:cNvGrpSpPr>
              <p:nvPr/>
            </p:nvGrpSpPr>
            <p:grpSpPr bwMode="auto">
              <a:xfrm>
                <a:off x="165" y="1054"/>
                <a:ext cx="480" cy="112"/>
                <a:chOff x="627" y="3377"/>
                <a:chExt cx="480" cy="112"/>
              </a:xfrm>
            </p:grpSpPr>
            <p:sp>
              <p:nvSpPr>
                <p:cNvPr id="91226" name="Rectangle 21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27" name="Rectangle 21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grpSp>
            <p:nvGrpSpPr>
              <p:cNvPr id="103498" name="Group 214"/>
              <p:cNvGrpSpPr>
                <a:grpSpLocks/>
              </p:cNvGrpSpPr>
              <p:nvPr/>
            </p:nvGrpSpPr>
            <p:grpSpPr bwMode="auto">
              <a:xfrm>
                <a:off x="42" y="1200"/>
                <a:ext cx="681" cy="154"/>
                <a:chOff x="504" y="3523"/>
                <a:chExt cx="681" cy="154"/>
              </a:xfrm>
            </p:grpSpPr>
            <p:grpSp>
              <p:nvGrpSpPr>
                <p:cNvPr id="103499" name="Group 215"/>
                <p:cNvGrpSpPr>
                  <a:grpSpLocks/>
                </p:cNvGrpSpPr>
                <p:nvPr/>
              </p:nvGrpSpPr>
              <p:grpSpPr bwMode="auto">
                <a:xfrm>
                  <a:off x="623" y="3523"/>
                  <a:ext cx="480" cy="154"/>
                  <a:chOff x="723" y="3453"/>
                  <a:chExt cx="480" cy="154"/>
                </a:xfrm>
              </p:grpSpPr>
              <p:grpSp>
                <p:nvGrpSpPr>
                  <p:cNvPr id="103503" name="Group 216"/>
                  <p:cNvGrpSpPr>
                    <a:grpSpLocks/>
                  </p:cNvGrpSpPr>
                  <p:nvPr/>
                </p:nvGrpSpPr>
                <p:grpSpPr bwMode="auto">
                  <a:xfrm>
                    <a:off x="836" y="3453"/>
                    <a:ext cx="354" cy="154"/>
                    <a:chOff x="836" y="3305"/>
                    <a:chExt cx="354" cy="154"/>
                  </a:xfrm>
                </p:grpSpPr>
                <p:grpSp>
                  <p:nvGrpSpPr>
                    <p:cNvPr id="103506" name="Group 217"/>
                    <p:cNvGrpSpPr>
                      <a:grpSpLocks/>
                    </p:cNvGrpSpPr>
                    <p:nvPr/>
                  </p:nvGrpSpPr>
                  <p:grpSpPr bwMode="auto">
                    <a:xfrm>
                      <a:off x="890" y="3305"/>
                      <a:ext cx="290" cy="154"/>
                      <a:chOff x="844" y="3337"/>
                      <a:chExt cx="290" cy="154"/>
                    </a:xfrm>
                  </p:grpSpPr>
                  <p:sp>
                    <p:nvSpPr>
                      <p:cNvPr id="91224" name="Rectangle 21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25" name="Text Box 219"/>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chemeClr val="bg1"/>
                            </a:solidFill>
                            <a:latin typeface="Arial" charset="0"/>
                          </a:rPr>
                          <a:t>DNS</a:t>
                        </a:r>
                      </a:p>
                    </p:txBody>
                  </p:sp>
                </p:grpSp>
                <p:grpSp>
                  <p:nvGrpSpPr>
                    <p:cNvPr id="103507" name="Group 220"/>
                    <p:cNvGrpSpPr>
                      <a:grpSpLocks/>
                    </p:cNvGrpSpPr>
                    <p:nvPr/>
                  </p:nvGrpSpPr>
                  <p:grpSpPr bwMode="auto">
                    <a:xfrm>
                      <a:off x="836" y="3334"/>
                      <a:ext cx="354" cy="94"/>
                      <a:chOff x="836" y="3334"/>
                      <a:chExt cx="354" cy="94"/>
                    </a:xfrm>
                  </p:grpSpPr>
                  <p:sp>
                    <p:nvSpPr>
                      <p:cNvPr id="91222" name="Rectangle 22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23" name="Rectangle 22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grpSp>
              <p:sp>
                <p:nvSpPr>
                  <p:cNvPr id="91218" name="Rectangle 22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19" name="Rectangle 22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sp>
              <p:nvSpPr>
                <p:cNvPr id="91214" name="Rectangle 22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15" name="Rectangle 22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16" name="Rectangle 22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grpSp>
        <p:sp>
          <p:nvSpPr>
            <p:cNvPr id="91205" name="AutoShape 228"/>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nvGrpSpPr>
            <p:cNvPr id="103492" name="Group 229"/>
            <p:cNvGrpSpPr>
              <a:grpSpLocks/>
            </p:cNvGrpSpPr>
            <p:nvPr/>
          </p:nvGrpSpPr>
          <p:grpSpPr bwMode="auto">
            <a:xfrm>
              <a:off x="1695" y="3227"/>
              <a:ext cx="290" cy="154"/>
              <a:chOff x="844" y="3337"/>
              <a:chExt cx="290" cy="154"/>
            </a:xfrm>
          </p:grpSpPr>
          <p:sp>
            <p:nvSpPr>
              <p:cNvPr id="91207" name="Rectangle 23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08" name="Text Box 23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chemeClr val="bg1"/>
                    </a:solidFill>
                    <a:latin typeface="Arial" charset="0"/>
                  </a:rPr>
                  <a:t>DNS</a:t>
                </a:r>
              </a:p>
            </p:txBody>
          </p:sp>
        </p:grpSp>
      </p:grpSp>
      <p:grpSp>
        <p:nvGrpSpPr>
          <p:cNvPr id="103454" name="Group 248"/>
          <p:cNvGrpSpPr>
            <a:grpSpLocks/>
          </p:cNvGrpSpPr>
          <p:nvPr/>
        </p:nvGrpSpPr>
        <p:grpSpPr bwMode="auto">
          <a:xfrm>
            <a:off x="7150100" y="963613"/>
            <a:ext cx="373063" cy="687387"/>
            <a:chOff x="4140" y="429"/>
            <a:chExt cx="1425" cy="2396"/>
          </a:xfrm>
        </p:grpSpPr>
        <p:sp>
          <p:nvSpPr>
            <p:cNvPr id="103458" name="Freeform 148"/>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73" name="Rectangle 149"/>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103460" name="Freeform 150"/>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61" name="Freeform 151"/>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76" name="Rectangle 152"/>
            <p:cNvSpPr>
              <a:spLocks noChangeArrowheads="1"/>
            </p:cNvSpPr>
            <p:nvPr/>
          </p:nvSpPr>
          <p:spPr bwMode="auto">
            <a:xfrm>
              <a:off x="4213" y="695"/>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nvGrpSpPr>
            <p:cNvPr id="103463" name="Group 153"/>
            <p:cNvGrpSpPr>
              <a:grpSpLocks/>
            </p:cNvGrpSpPr>
            <p:nvPr/>
          </p:nvGrpSpPr>
          <p:grpSpPr bwMode="auto">
            <a:xfrm>
              <a:off x="4749" y="668"/>
              <a:ext cx="581" cy="145"/>
              <a:chOff x="614" y="2568"/>
              <a:chExt cx="725" cy="139"/>
            </a:xfrm>
          </p:grpSpPr>
          <p:sp>
            <p:nvSpPr>
              <p:cNvPr id="91202" name="AutoShape 154"/>
              <p:cNvSpPr>
                <a:spLocks noChangeArrowheads="1"/>
              </p:cNvSpPr>
              <p:nvPr/>
            </p:nvSpPr>
            <p:spPr bwMode="auto">
              <a:xfrm>
                <a:off x="611" y="2567"/>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03" name="AutoShape 155"/>
              <p:cNvSpPr>
                <a:spLocks noChangeArrowheads="1"/>
              </p:cNvSpPr>
              <p:nvPr/>
            </p:nvSpPr>
            <p:spPr bwMode="auto">
              <a:xfrm>
                <a:off x="626" y="2583"/>
                <a:ext cx="69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sp>
          <p:nvSpPr>
            <p:cNvPr id="91178" name="Rectangle 156"/>
            <p:cNvSpPr>
              <a:spLocks noChangeArrowheads="1"/>
            </p:cNvSpPr>
            <p:nvPr/>
          </p:nvSpPr>
          <p:spPr bwMode="auto">
            <a:xfrm>
              <a:off x="4225" y="1021"/>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nvGrpSpPr>
            <p:cNvPr id="103465" name="Group 157"/>
            <p:cNvGrpSpPr>
              <a:grpSpLocks/>
            </p:cNvGrpSpPr>
            <p:nvPr/>
          </p:nvGrpSpPr>
          <p:grpSpPr bwMode="auto">
            <a:xfrm>
              <a:off x="4747" y="994"/>
              <a:ext cx="581" cy="134"/>
              <a:chOff x="614" y="2568"/>
              <a:chExt cx="725" cy="139"/>
            </a:xfrm>
          </p:grpSpPr>
          <p:sp>
            <p:nvSpPr>
              <p:cNvPr id="91200" name="AutoShape 158"/>
              <p:cNvSpPr>
                <a:spLocks noChangeArrowheads="1"/>
              </p:cNvSpPr>
              <p:nvPr/>
            </p:nvSpPr>
            <p:spPr bwMode="auto">
              <a:xfrm>
                <a:off x="613" y="2567"/>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201" name="AutoShape 159"/>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sp>
          <p:nvSpPr>
            <p:cNvPr id="91180" name="Rectangle 160"/>
            <p:cNvSpPr>
              <a:spLocks noChangeArrowheads="1"/>
            </p:cNvSpPr>
            <p:nvPr/>
          </p:nvSpPr>
          <p:spPr bwMode="auto">
            <a:xfrm>
              <a:off x="4219" y="1359"/>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181" name="Rectangle 161"/>
            <p:cNvSpPr>
              <a:spLocks noChangeArrowheads="1"/>
            </p:cNvSpPr>
            <p:nvPr/>
          </p:nvSpPr>
          <p:spPr bwMode="auto">
            <a:xfrm>
              <a:off x="4231" y="1657"/>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nvGrpSpPr>
            <p:cNvPr id="103468" name="Group 162"/>
            <p:cNvGrpSpPr>
              <a:grpSpLocks/>
            </p:cNvGrpSpPr>
            <p:nvPr/>
          </p:nvGrpSpPr>
          <p:grpSpPr bwMode="auto">
            <a:xfrm>
              <a:off x="4735" y="1627"/>
              <a:ext cx="582" cy="151"/>
              <a:chOff x="614" y="2568"/>
              <a:chExt cx="725" cy="139"/>
            </a:xfrm>
          </p:grpSpPr>
          <p:sp>
            <p:nvSpPr>
              <p:cNvPr id="91198" name="AutoShape 163"/>
              <p:cNvSpPr>
                <a:spLocks noChangeArrowheads="1"/>
              </p:cNvSpPr>
              <p:nvPr/>
            </p:nvSpPr>
            <p:spPr bwMode="auto">
              <a:xfrm>
                <a:off x="613" y="2586"/>
                <a:ext cx="725" cy="12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199" name="AutoShape 164"/>
              <p:cNvSpPr>
                <a:spLocks noChangeArrowheads="1"/>
              </p:cNvSpPr>
              <p:nvPr/>
            </p:nvSpPr>
            <p:spPr bwMode="auto">
              <a:xfrm>
                <a:off x="628" y="2586"/>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sp>
          <p:nvSpPr>
            <p:cNvPr id="103469" name="Freeform 165"/>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3470" name="Group 166"/>
            <p:cNvGrpSpPr>
              <a:grpSpLocks/>
            </p:cNvGrpSpPr>
            <p:nvPr/>
          </p:nvGrpSpPr>
          <p:grpSpPr bwMode="auto">
            <a:xfrm>
              <a:off x="4739" y="1327"/>
              <a:ext cx="582" cy="139"/>
              <a:chOff x="614" y="2568"/>
              <a:chExt cx="725" cy="139"/>
            </a:xfrm>
          </p:grpSpPr>
          <p:sp>
            <p:nvSpPr>
              <p:cNvPr id="91196" name="AutoShape 167"/>
              <p:cNvSpPr>
                <a:spLocks noChangeArrowheads="1"/>
              </p:cNvSpPr>
              <p:nvPr/>
            </p:nvSpPr>
            <p:spPr bwMode="auto">
              <a:xfrm>
                <a:off x="616" y="2566"/>
                <a:ext cx="725" cy="13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197" name="AutoShape 168"/>
              <p:cNvSpPr>
                <a:spLocks noChangeArrowheads="1"/>
              </p:cNvSpPr>
              <p:nvPr/>
            </p:nvSpPr>
            <p:spPr bwMode="auto">
              <a:xfrm>
                <a:off x="631" y="2583"/>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sp>
          <p:nvSpPr>
            <p:cNvPr id="91185" name="Rectangle 169"/>
            <p:cNvSpPr>
              <a:spLocks noChangeArrowheads="1"/>
            </p:cNvSpPr>
            <p:nvPr/>
          </p:nvSpPr>
          <p:spPr bwMode="auto">
            <a:xfrm>
              <a:off x="5250" y="429"/>
              <a:ext cx="67"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103472" name="Freeform 170"/>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73" name="Freeform 171"/>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88" name="Oval 172"/>
            <p:cNvSpPr>
              <a:spLocks noChangeArrowheads="1"/>
            </p:cNvSpPr>
            <p:nvPr/>
          </p:nvSpPr>
          <p:spPr bwMode="auto">
            <a:xfrm>
              <a:off x="5516" y="2609"/>
              <a:ext cx="49" cy="100"/>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103475" name="Freeform 173"/>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90" name="AutoShape 174"/>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191" name="AutoShape 175"/>
            <p:cNvSpPr>
              <a:spLocks noChangeArrowheads="1"/>
            </p:cNvSpPr>
            <p:nvPr/>
          </p:nvSpPr>
          <p:spPr bwMode="auto">
            <a:xfrm>
              <a:off x="4207" y="2709"/>
              <a:ext cx="1067"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192" name="Oval 176"/>
            <p:cNvSpPr>
              <a:spLocks noChangeArrowheads="1"/>
            </p:cNvSpPr>
            <p:nvPr/>
          </p:nvSpPr>
          <p:spPr bwMode="auto">
            <a:xfrm>
              <a:off x="4310" y="2382"/>
              <a:ext cx="158"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193" name="Oval 177"/>
            <p:cNvSpPr>
              <a:spLocks noChangeArrowheads="1"/>
            </p:cNvSpPr>
            <p:nvPr/>
          </p:nvSpPr>
          <p:spPr bwMode="auto">
            <a:xfrm>
              <a:off x="4486" y="2382"/>
              <a:ext cx="158"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FF0000"/>
                </a:solidFill>
                <a:latin typeface="Times New Roman" pitchFamily="18" charset="0"/>
                <a:ea typeface="MS PGothic" pitchFamily="34" charset="-128"/>
              </a:endParaRPr>
            </a:p>
          </p:txBody>
        </p:sp>
        <p:sp>
          <p:nvSpPr>
            <p:cNvPr id="91194" name="Oval 178"/>
            <p:cNvSpPr>
              <a:spLocks noChangeArrowheads="1"/>
            </p:cNvSpPr>
            <p:nvPr/>
          </p:nvSpPr>
          <p:spPr bwMode="auto">
            <a:xfrm>
              <a:off x="4661" y="2382"/>
              <a:ext cx="158" cy="13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sp>
          <p:nvSpPr>
            <p:cNvPr id="91195" name="Rectangle 179"/>
            <p:cNvSpPr>
              <a:spLocks noChangeArrowheads="1"/>
            </p:cNvSpPr>
            <p:nvPr/>
          </p:nvSpPr>
          <p:spPr bwMode="auto">
            <a:xfrm>
              <a:off x="5062" y="1835"/>
              <a:ext cx="85"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latin typeface="Times New Roman" pitchFamily="18" charset="0"/>
                <a:ea typeface="MS PGothic" pitchFamily="34" charset="-128"/>
              </a:endParaRPr>
            </a:p>
          </p:txBody>
        </p:sp>
      </p:grpSp>
      <p:sp>
        <p:nvSpPr>
          <p:cNvPr id="91170" name="Rectangle 3"/>
          <p:cNvSpPr>
            <a:spLocks noGrp="1" noChangeArrowheads="1"/>
          </p:cNvSpPr>
          <p:nvPr>
            <p:ph type="title"/>
          </p:nvPr>
        </p:nvSpPr>
        <p:spPr>
          <a:xfrm>
            <a:off x="246063" y="-39688"/>
            <a:ext cx="8034337" cy="646113"/>
          </a:xfrm>
        </p:spPr>
        <p:txBody>
          <a:bodyPr/>
          <a:lstStyle/>
          <a:p>
            <a:pPr>
              <a:defRPr/>
            </a:pPr>
            <a:r>
              <a:rPr lang="en-US" sz="3200" dirty="0">
                <a:latin typeface="Gill Sans MT" charset="0"/>
                <a:cs typeface="+mj-cs"/>
              </a:rPr>
              <a:t>A day in the life… using DNS</a:t>
            </a:r>
          </a:p>
        </p:txBody>
      </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5CCE82A2-1CBF-3C40-91CB-DC0EB8306FFA}" type="slidenum">
              <a:rPr lang="en-US" altLang="en-US" sz="1200" smtClean="0">
                <a:latin typeface="Comic Sans MS" charset="0"/>
              </a:rPr>
              <a:pPr>
                <a:defRPr/>
              </a:pPr>
              <a:t>89</a:t>
            </a:fld>
            <a:endParaRPr lang="en-US" altLang="en-US" sz="1200" smtClean="0">
              <a:latin typeface="Comic Sans MS" charset="0"/>
            </a:endParaRPr>
          </a:p>
        </p:txBody>
      </p:sp>
      <p:sp>
        <p:nvSpPr>
          <p:cNvPr id="276" name="Footer Placeholder 5"/>
          <p:cNvSpPr>
            <a:spLocks noGrp="1"/>
          </p:cNvSpPr>
          <p:nvPr>
            <p:ph type="ftr" sz="quarter" idx="11"/>
          </p:nvPr>
        </p:nvSpPr>
        <p:spPr>
          <a:xfrm>
            <a:off x="1266825" y="6238875"/>
            <a:ext cx="2971800" cy="457200"/>
          </a:xfrm>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357767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705589"/>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705625"/>
                                        </p:tgtEl>
                                        <p:attrNameLst>
                                          <p:attrName>style.visibility</p:attrName>
                                        </p:attrNameLst>
                                      </p:cBhvr>
                                      <p:to>
                                        <p:strVal val="visible"/>
                                      </p:to>
                                    </p:set>
                                  </p:childTnLst>
                                </p:cTn>
                              </p:par>
                            </p:childTnLst>
                          </p:cTn>
                        </p:par>
                        <p:par>
                          <p:cTn id="10" fill="hold" nodeType="afterGroup">
                            <p:stCondLst>
                              <p:cond delay="0"/>
                            </p:stCondLst>
                            <p:childTnLst>
                              <p:par>
                                <p:cTn id="11" presetID="0" presetClass="path" presetSubtype="0" accel="50000" decel="50000" fill="hold" nodeType="afterEffect">
                                  <p:stCondLst>
                                    <p:cond delay="0"/>
                                  </p:stCondLst>
                                  <p:childTnLst>
                                    <p:animMotion origin="layout" path="M 1.66667E-6 -0.00995 L 0.32587 -0.01018 L 0.22726 0.14666 " pathEditMode="relative" rAng="0" ptsTypes="AAA">
                                      <p:cBhvr>
                                        <p:cTn id="12" dur="2000" fill="hold"/>
                                        <p:tgtEl>
                                          <p:spTgt spid="705625"/>
                                        </p:tgtEl>
                                        <p:attrNameLst>
                                          <p:attrName>ppt_x</p:attrName>
                                          <p:attrName>ppt_y</p:attrName>
                                        </p:attrNameLst>
                                      </p:cBhvr>
                                      <p:rCtr x="16285" y="7819"/>
                                    </p:animMotion>
                                  </p:childTnLst>
                                </p:cTn>
                              </p:par>
                              <p:par>
                                <p:cTn id="13" presetID="1" presetClass="entr" presetSubtype="0" fill="hold" grpId="0" nodeType="withEffect">
                                  <p:stCondLst>
                                    <p:cond delay="0"/>
                                  </p:stCondLst>
                                  <p:childTnLst>
                                    <p:set>
                                      <p:cBhvr>
                                        <p:cTn id="14" dur="1" fill="hold">
                                          <p:stCondLst>
                                            <p:cond delay="0"/>
                                          </p:stCondLst>
                                        </p:cTn>
                                        <p:tgtEl>
                                          <p:spTgt spid="7056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nodeType="clickEffect">
                                  <p:stCondLst>
                                    <p:cond delay="0"/>
                                  </p:stCondLst>
                                  <p:childTnLst>
                                    <p:animMotion origin="layout" path="M 0.22726 0.14666 L 0.29844 0.14527 L 0.46528 -0.03516 L 0.46406 -0.16678 " pathEditMode="relative" rAng="0" ptsTypes="AAAA">
                                      <p:cBhvr>
                                        <p:cTn id="18" dur="2000" fill="hold"/>
                                        <p:tgtEl>
                                          <p:spTgt spid="705625"/>
                                        </p:tgtEl>
                                        <p:attrNameLst>
                                          <p:attrName>ppt_x</p:attrName>
                                          <p:attrName>ppt_y</p:attrName>
                                        </p:attrNameLst>
                                      </p:cBhvr>
                                      <p:rCtr x="11892" y="-15684"/>
                                    </p:animMotion>
                                  </p:childTnLst>
                                </p:cTn>
                              </p:par>
                              <p:par>
                                <p:cTn id="19" presetID="1" presetClass="entr" presetSubtype="0" fill="hold" grpId="0" nodeType="withEffect">
                                  <p:stCondLst>
                                    <p:cond delay="0"/>
                                  </p:stCondLst>
                                  <p:childTnLst>
                                    <p:set>
                                      <p:cBhvr>
                                        <p:cTn id="20" dur="1" fill="hold">
                                          <p:stCondLst>
                                            <p:cond delay="0"/>
                                          </p:stCondLst>
                                        </p:cTn>
                                        <p:tgtEl>
                                          <p:spTgt spid="705640"/>
                                        </p:tgtEl>
                                        <p:attrNameLst>
                                          <p:attrName>style.visibility</p:attrName>
                                        </p:attrNameLst>
                                      </p:cBhvr>
                                      <p:to>
                                        <p:strVal val="visible"/>
                                      </p:to>
                                    </p:set>
                                  </p:childTnLst>
                                </p:cTn>
                              </p:par>
                            </p:childTnLst>
                          </p:cTn>
                        </p:par>
                        <p:par>
                          <p:cTn id="21" fill="hold" nodeType="afterGroup">
                            <p:stCondLst>
                              <p:cond delay="2000"/>
                            </p:stCondLst>
                            <p:childTnLst>
                              <p:par>
                                <p:cTn id="22" presetID="22" presetClass="entr" presetSubtype="2" fill="hold" nodeType="afterEffect">
                                  <p:stCondLst>
                                    <p:cond delay="0"/>
                                  </p:stCondLst>
                                  <p:childTnLst>
                                    <p:set>
                                      <p:cBhvr>
                                        <p:cTn id="23" dur="1" fill="hold">
                                          <p:stCondLst>
                                            <p:cond delay="0"/>
                                          </p:stCondLst>
                                        </p:cTn>
                                        <p:tgtEl>
                                          <p:spTgt spid="705723"/>
                                        </p:tgtEl>
                                        <p:attrNameLst>
                                          <p:attrName>style.visibility</p:attrName>
                                        </p:attrNameLst>
                                      </p:cBhvr>
                                      <p:to>
                                        <p:strVal val="visible"/>
                                      </p:to>
                                    </p:set>
                                    <p:animEffect transition="in" filter="wipe(right)">
                                      <p:cBhvr>
                                        <p:cTn id="24" dur="500"/>
                                        <p:tgtEl>
                                          <p:spTgt spid="705723"/>
                                        </p:tgtEl>
                                      </p:cBhvr>
                                    </p:animEffect>
                                  </p:childTnLst>
                                </p:cTn>
                              </p:par>
                              <p:par>
                                <p:cTn id="25" presetID="1" presetClass="exit" presetSubtype="0" fill="hold" nodeType="withEffect">
                                  <p:stCondLst>
                                    <p:cond delay="0"/>
                                  </p:stCondLst>
                                  <p:childTnLst>
                                    <p:set>
                                      <p:cBhvr>
                                        <p:cTn id="26" dur="1" fill="hold">
                                          <p:stCondLst>
                                            <p:cond delay="0"/>
                                          </p:stCondLst>
                                        </p:cTn>
                                        <p:tgtEl>
                                          <p:spTgt spid="705625"/>
                                        </p:tgtEl>
                                        <p:attrNameLst>
                                          <p:attrName>style.visibility</p:attrName>
                                        </p:attrNameLst>
                                      </p:cBhvr>
                                      <p:to>
                                        <p:strVal val="hidden"/>
                                      </p:to>
                                    </p:set>
                                  </p:childTnLst>
                                </p:cTn>
                              </p:par>
                            </p:childTnLst>
                          </p:cTn>
                        </p:par>
                        <p:par>
                          <p:cTn id="27" fill="hold" nodeType="afterGroup">
                            <p:stCondLst>
                              <p:cond delay="2500"/>
                            </p:stCondLst>
                            <p:childTnLst>
                              <p:par>
                                <p:cTn id="28" presetID="22" presetClass="entr" presetSubtype="4" fill="hold" nodeType="afterEffect">
                                  <p:stCondLst>
                                    <p:cond delay="0"/>
                                  </p:stCondLst>
                                  <p:childTnLst>
                                    <p:set>
                                      <p:cBhvr>
                                        <p:cTn id="29" dur="1" fill="hold">
                                          <p:stCondLst>
                                            <p:cond delay="0"/>
                                          </p:stCondLst>
                                        </p:cTn>
                                        <p:tgtEl>
                                          <p:spTgt spid="705732"/>
                                        </p:tgtEl>
                                        <p:attrNameLst>
                                          <p:attrName>style.visibility</p:attrName>
                                        </p:attrNameLst>
                                      </p:cBhvr>
                                      <p:to>
                                        <p:strVal val="visible"/>
                                      </p:to>
                                    </p:set>
                                    <p:animEffect transition="in" filter="wipe(down)">
                                      <p:cBhvr>
                                        <p:cTn id="30" dur="1000"/>
                                        <p:tgtEl>
                                          <p:spTgt spid="705732"/>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05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639" grpId="0"/>
      <p:bldP spid="705640" grpId="0"/>
      <p:bldP spid="705641"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152578"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FD17F30-C274-2A44-8069-C421D9799608}" type="slidenum">
              <a:rPr lang="en-US" sz="1200">
                <a:latin typeface="Comic Sans MS" charset="0"/>
              </a:rPr>
              <a:pPr/>
              <a:t>9</a:t>
            </a:fld>
            <a:endParaRPr lang="en-US" sz="1200">
              <a:latin typeface="Comic Sans MS" charset="0"/>
            </a:endParaRPr>
          </a:p>
        </p:txBody>
      </p:sp>
      <p:sp>
        <p:nvSpPr>
          <p:cNvPr id="152579" name="Rectangle 2"/>
          <p:cNvSpPr>
            <a:spLocks noGrp="1" noChangeArrowheads="1"/>
          </p:cNvSpPr>
          <p:nvPr>
            <p:ph type="ctrTitle"/>
          </p:nvPr>
        </p:nvSpPr>
        <p:spPr>
          <a:xfrm>
            <a:off x="609600" y="304800"/>
            <a:ext cx="8153400" cy="762000"/>
          </a:xfrm>
        </p:spPr>
        <p:txBody>
          <a:bodyPr/>
          <a:lstStyle/>
          <a:p>
            <a:r>
              <a:rPr lang="en-US" sz="3200" i="1" dirty="0" smtClean="0">
                <a:latin typeface="Comic Sans MS" charset="0"/>
              </a:rPr>
              <a:t>Announcement &amp; Reminders </a:t>
            </a:r>
            <a:r>
              <a:rPr lang="en-US" sz="3200" i="1" dirty="0">
                <a:latin typeface="Comic Sans MS" charset="0"/>
              </a:rPr>
              <a:t>(Oct </a:t>
            </a:r>
            <a:r>
              <a:rPr lang="en-US" sz="3200" i="1" dirty="0" smtClean="0">
                <a:latin typeface="Comic Sans MS" charset="0"/>
              </a:rPr>
              <a:t>30)</a:t>
            </a:r>
            <a:endParaRPr lang="en-US" sz="3200" dirty="0">
              <a:latin typeface="Comic Sans MS" charset="0"/>
            </a:endParaRPr>
          </a:p>
        </p:txBody>
      </p:sp>
      <p:sp>
        <p:nvSpPr>
          <p:cNvPr id="55299" name="Rectangle 3"/>
          <p:cNvSpPr>
            <a:spLocks noChangeArrowheads="1"/>
          </p:cNvSpPr>
          <p:nvPr/>
        </p:nvSpPr>
        <p:spPr bwMode="auto">
          <a:xfrm>
            <a:off x="592667" y="1066800"/>
            <a:ext cx="7696200" cy="1077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marL="457200" indent="-457200">
              <a:buFont typeface="Arial"/>
              <a:buChar char="•"/>
              <a:defRPr/>
            </a:pPr>
            <a:r>
              <a:rPr lang="en-US" sz="2800" b="1" i="1" dirty="0">
                <a:solidFill>
                  <a:srgbClr val="FF0000"/>
                </a:solidFill>
              </a:rPr>
              <a:t>Take-Home Quiz I: </a:t>
            </a:r>
            <a:endParaRPr lang="en-US" sz="2800" b="1" i="1" dirty="0" smtClean="0">
              <a:solidFill>
                <a:srgbClr val="FF0000"/>
              </a:solidFill>
            </a:endParaRPr>
          </a:p>
          <a:p>
            <a:pPr marL="914400" lvl="1" indent="-457200">
              <a:buFont typeface="Arial"/>
              <a:buChar char="•"/>
              <a:defRPr/>
            </a:pPr>
            <a:r>
              <a:rPr lang="en-US" sz="2800" b="1" i="1" dirty="0">
                <a:solidFill>
                  <a:srgbClr val="FF0000"/>
                </a:solidFill>
              </a:rPr>
              <a:t> </a:t>
            </a:r>
            <a:r>
              <a:rPr lang="en-US" sz="2800" b="1" i="1" dirty="0" smtClean="0">
                <a:solidFill>
                  <a:srgbClr val="FF0000"/>
                </a:solidFill>
              </a:rPr>
              <a:t>say something about the grading</a:t>
            </a:r>
          </a:p>
          <a:p>
            <a:pPr marL="914400" lvl="1" indent="-457200">
              <a:buFont typeface="Arial"/>
              <a:buChar char="•"/>
              <a:defRPr/>
            </a:pPr>
            <a:r>
              <a:rPr lang="en-US" sz="800" dirty="0" smtClean="0">
                <a:solidFill>
                  <a:srgbClr val="000090"/>
                </a:solidFill>
              </a:rPr>
              <a:t> </a:t>
            </a:r>
          </a:p>
        </p:txBody>
      </p:sp>
    </p:spTree>
    <p:extLst>
      <p:ext uri="{BB962C8B-B14F-4D97-AF65-F5344CB8AC3E}">
        <p14:creationId xmlns:p14="http://schemas.microsoft.com/office/powerpoint/2010/main" val="9383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dissolve">
                                      <p:cBhvr>
                                        <p:cTn id="7" dur="500"/>
                                        <p:tgtEl>
                                          <p:spTgt spid="55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Effect transition="in" filter="dissolve">
                                      <p:cBhvr>
                                        <p:cTn id="12" dur="500"/>
                                        <p:tgtEl>
                                          <p:spTgt spid="55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299">
                                            <p:txEl>
                                              <p:pRg st="2" end="2"/>
                                            </p:txEl>
                                          </p:spTgt>
                                        </p:tgtEl>
                                        <p:attrNameLst>
                                          <p:attrName>style.visibility</p:attrName>
                                        </p:attrNameLst>
                                      </p:cBhvr>
                                      <p:to>
                                        <p:strVal val="visible"/>
                                      </p:to>
                                    </p:set>
                                    <p:animEffect transition="in" filter="dissolve">
                                      <p:cBhvr>
                                        <p:cTn id="17" dur="500"/>
                                        <p:tgtEl>
                                          <p:spTgt spid="552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bldLvl="2"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49" name="Group 231"/>
          <p:cNvGrpSpPr>
            <a:grpSpLocks/>
          </p:cNvGrpSpPr>
          <p:nvPr/>
        </p:nvGrpSpPr>
        <p:grpSpPr bwMode="auto">
          <a:xfrm>
            <a:off x="773113" y="1273175"/>
            <a:ext cx="3554412" cy="3067050"/>
            <a:chOff x="773113" y="1273175"/>
            <a:chExt cx="3554412" cy="3066395"/>
          </a:xfrm>
        </p:grpSpPr>
        <p:sp>
          <p:nvSpPr>
            <p:cNvPr id="104674" name="Freeform 3"/>
            <p:cNvSpPr>
              <a:spLocks/>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675"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676"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677"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4678"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9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104680" name="Group 356"/>
            <p:cNvGrpSpPr>
              <a:grpSpLocks/>
            </p:cNvGrpSpPr>
            <p:nvPr/>
          </p:nvGrpSpPr>
          <p:grpSpPr bwMode="auto">
            <a:xfrm>
              <a:off x="1653422" y="1982680"/>
              <a:ext cx="843032" cy="814871"/>
              <a:chOff x="313" y="1497"/>
              <a:chExt cx="1152" cy="1014"/>
            </a:xfrm>
          </p:grpSpPr>
          <p:pic>
            <p:nvPicPr>
              <p:cNvPr id="104732"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733"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241"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242"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243"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grpSp>
          <p:nvGrpSpPr>
            <p:cNvPr id="104685" name="Group 248"/>
            <p:cNvGrpSpPr>
              <a:grpSpLocks/>
            </p:cNvGrpSpPr>
            <p:nvPr/>
          </p:nvGrpSpPr>
          <p:grpSpPr bwMode="auto">
            <a:xfrm>
              <a:off x="2597285" y="3210128"/>
              <a:ext cx="332569" cy="581078"/>
              <a:chOff x="4140" y="429"/>
              <a:chExt cx="1425" cy="2396"/>
            </a:xfrm>
          </p:grpSpPr>
          <p:sp>
            <p:nvSpPr>
              <p:cNvPr id="104700" name="Freeform 148"/>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1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4702" name="Freeform 150"/>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703" name="Freeform 151"/>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1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705" name="Group 153"/>
              <p:cNvGrpSpPr>
                <a:grpSpLocks/>
              </p:cNvGrpSpPr>
              <p:nvPr/>
            </p:nvGrpSpPr>
            <p:grpSpPr bwMode="auto">
              <a:xfrm>
                <a:off x="4749" y="668"/>
                <a:ext cx="581" cy="145"/>
                <a:chOff x="614" y="2568"/>
                <a:chExt cx="725" cy="139"/>
              </a:xfrm>
            </p:grpSpPr>
            <p:sp>
              <p:nvSpPr>
                <p:cNvPr id="9244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44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242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707" name="Group 157"/>
              <p:cNvGrpSpPr>
                <a:grpSpLocks/>
              </p:cNvGrpSpPr>
              <p:nvPr/>
            </p:nvGrpSpPr>
            <p:grpSpPr bwMode="auto">
              <a:xfrm>
                <a:off x="4747" y="994"/>
                <a:ext cx="581" cy="134"/>
                <a:chOff x="614" y="2568"/>
                <a:chExt cx="725" cy="139"/>
              </a:xfrm>
            </p:grpSpPr>
            <p:sp>
              <p:nvSpPr>
                <p:cNvPr id="9244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44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242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42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710" name="Group 162"/>
              <p:cNvGrpSpPr>
                <a:grpSpLocks/>
              </p:cNvGrpSpPr>
              <p:nvPr/>
            </p:nvGrpSpPr>
            <p:grpSpPr bwMode="auto">
              <a:xfrm>
                <a:off x="4735" y="1627"/>
                <a:ext cx="582" cy="151"/>
                <a:chOff x="614" y="2568"/>
                <a:chExt cx="725" cy="139"/>
              </a:xfrm>
            </p:grpSpPr>
            <p:sp>
              <p:nvSpPr>
                <p:cNvPr id="9244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44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104711" name="Freeform 165"/>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4712" name="Group 166"/>
              <p:cNvGrpSpPr>
                <a:grpSpLocks/>
              </p:cNvGrpSpPr>
              <p:nvPr/>
            </p:nvGrpSpPr>
            <p:grpSpPr bwMode="auto">
              <a:xfrm>
                <a:off x="4739" y="1327"/>
                <a:ext cx="582" cy="139"/>
                <a:chOff x="614" y="2568"/>
                <a:chExt cx="725" cy="139"/>
              </a:xfrm>
            </p:grpSpPr>
            <p:sp>
              <p:nvSpPr>
                <p:cNvPr id="9243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43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242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4714" name="Freeform 170"/>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715" name="Freeform 171"/>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3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4717" name="Freeform 173"/>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32" name="AutoShape 174"/>
              <p:cNvSpPr>
                <a:spLocks noChangeArrowheads="1"/>
              </p:cNvSpPr>
              <p:nvPr/>
            </p:nvSpPr>
            <p:spPr bwMode="auto">
              <a:xfrm>
                <a:off x="4139" y="2678"/>
                <a:ext cx="1204" cy="20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43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43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43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FF0000"/>
                  </a:solidFill>
                  <a:latin typeface="Times New Roman" pitchFamily="18" charset="0"/>
                  <a:ea typeface="MS PGothic" pitchFamily="34" charset="-128"/>
                </a:endParaRPr>
              </a:p>
            </p:txBody>
          </p:sp>
          <p:sp>
            <p:nvSpPr>
              <p:cNvPr id="9243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43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4686" name="Group 48"/>
            <p:cNvGrpSpPr>
              <a:grpSpLocks/>
            </p:cNvGrpSpPr>
            <p:nvPr/>
          </p:nvGrpSpPr>
          <p:grpSpPr bwMode="auto">
            <a:xfrm>
              <a:off x="2795471" y="3465563"/>
              <a:ext cx="735669" cy="376863"/>
              <a:chOff x="3600" y="219"/>
              <a:chExt cx="360" cy="175"/>
            </a:xfrm>
          </p:grpSpPr>
          <p:sp>
            <p:nvSpPr>
              <p:cNvPr id="9240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40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240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240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9240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692" name="Group 54"/>
              <p:cNvGrpSpPr>
                <a:grpSpLocks/>
              </p:cNvGrpSpPr>
              <p:nvPr/>
            </p:nvGrpSpPr>
            <p:grpSpPr bwMode="auto">
              <a:xfrm>
                <a:off x="3686" y="244"/>
                <a:ext cx="177" cy="66"/>
                <a:chOff x="2848" y="848"/>
                <a:chExt cx="140" cy="98"/>
              </a:xfrm>
            </p:grpSpPr>
            <p:sp>
              <p:nvSpPr>
                <p:cNvPr id="9241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241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241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04693" name="Group 58"/>
              <p:cNvGrpSpPr>
                <a:grpSpLocks/>
              </p:cNvGrpSpPr>
              <p:nvPr/>
            </p:nvGrpSpPr>
            <p:grpSpPr bwMode="auto">
              <a:xfrm flipV="1">
                <a:off x="3686" y="243"/>
                <a:ext cx="177" cy="66"/>
                <a:chOff x="2848" y="848"/>
                <a:chExt cx="140" cy="98"/>
              </a:xfrm>
            </p:grpSpPr>
            <p:sp>
              <p:nvSpPr>
                <p:cNvPr id="9240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240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2410"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sp>
        <p:nvSpPr>
          <p:cNvPr id="104450" name="Freeform 293"/>
          <p:cNvSpPr>
            <a:spLocks/>
          </p:cNvSpPr>
          <p:nvPr/>
        </p:nvSpPr>
        <p:spPr bwMode="auto">
          <a:xfrm>
            <a:off x="322263" y="4619625"/>
            <a:ext cx="3963987" cy="1716088"/>
          </a:xfrm>
          <a:custGeom>
            <a:avLst/>
            <a:gdLst>
              <a:gd name="T0" fmla="*/ 2147483646 w 2497"/>
              <a:gd name="T1" fmla="*/ 2147483646 h 1081"/>
              <a:gd name="T2" fmla="*/ 2147483646 w 2497"/>
              <a:gd name="T3" fmla="*/ 2147483646 h 1081"/>
              <a:gd name="T4" fmla="*/ 2147483646 w 2497"/>
              <a:gd name="T5" fmla="*/ 2147483646 h 1081"/>
              <a:gd name="T6" fmla="*/ 2147483646 w 2497"/>
              <a:gd name="T7" fmla="*/ 2147483646 h 1081"/>
              <a:gd name="T8" fmla="*/ 2147483646 w 2497"/>
              <a:gd name="T9" fmla="*/ 2147483646 h 1081"/>
              <a:gd name="T10" fmla="*/ 2147483646 w 2497"/>
              <a:gd name="T11" fmla="*/ 2147483646 h 1081"/>
              <a:gd name="T12" fmla="*/ 2147483646 w 2497"/>
              <a:gd name="T13" fmla="*/ 2147483646 h 1081"/>
              <a:gd name="T14" fmla="*/ 2147483646 w 2497"/>
              <a:gd name="T15" fmla="*/ 2147483646 h 1081"/>
              <a:gd name="T16" fmla="*/ 2147483646 w 2497"/>
              <a:gd name="T17" fmla="*/ 2147483646 h 1081"/>
              <a:gd name="T18" fmla="*/ 2147483646 w 2497"/>
              <a:gd name="T19" fmla="*/ 2147483646 h 1081"/>
              <a:gd name="T20" fmla="*/ 2147483646 w 2497"/>
              <a:gd name="T21" fmla="*/ 2147483646 h 1081"/>
              <a:gd name="T22" fmla="*/ 2147483646 w 2497"/>
              <a:gd name="T23" fmla="*/ 2147483646 h 1081"/>
              <a:gd name="T24" fmla="*/ 2147483646 w 2497"/>
              <a:gd name="T25" fmla="*/ 2147483646 h 1081"/>
              <a:gd name="T26" fmla="*/ 2147483646 w 2497"/>
              <a:gd name="T27" fmla="*/ 2147483646 h 1081"/>
              <a:gd name="T28" fmla="*/ 2147483646 w 2497"/>
              <a:gd name="T29" fmla="*/ 2147483646 h 1081"/>
              <a:gd name="T30" fmla="*/ 2147483646 w 2497"/>
              <a:gd name="T31" fmla="*/ 2147483646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4451" name="Freeform 292"/>
          <p:cNvSpPr>
            <a:spLocks/>
          </p:cNvSpPr>
          <p:nvPr/>
        </p:nvSpPr>
        <p:spPr bwMode="auto">
          <a:xfrm>
            <a:off x="4751388" y="871538"/>
            <a:ext cx="1919287" cy="2227262"/>
          </a:xfrm>
          <a:custGeom>
            <a:avLst/>
            <a:gdLst>
              <a:gd name="T0" fmla="*/ 2147483646 w 1209"/>
              <a:gd name="T1" fmla="*/ 2147483646 h 1403"/>
              <a:gd name="T2" fmla="*/ 2147483646 w 1209"/>
              <a:gd name="T3" fmla="*/ 2147483646 h 1403"/>
              <a:gd name="T4" fmla="*/ 2147483646 w 1209"/>
              <a:gd name="T5" fmla="*/ 2147483646 h 1403"/>
              <a:gd name="T6" fmla="*/ 2147483646 w 1209"/>
              <a:gd name="T7" fmla="*/ 2147483646 h 1403"/>
              <a:gd name="T8" fmla="*/ 2147483646 w 1209"/>
              <a:gd name="T9" fmla="*/ 2147483646 h 1403"/>
              <a:gd name="T10" fmla="*/ 2147483646 w 1209"/>
              <a:gd name="T11" fmla="*/ 2147483646 h 1403"/>
              <a:gd name="T12" fmla="*/ 2147483646 w 1209"/>
              <a:gd name="T13" fmla="*/ 2147483646 h 1403"/>
              <a:gd name="T14" fmla="*/ 2147483646 w 1209"/>
              <a:gd name="T15" fmla="*/ 2147483646 h 1403"/>
              <a:gd name="T16" fmla="*/ 2147483646 w 1209"/>
              <a:gd name="T17" fmla="*/ 2147483646 h 1403"/>
              <a:gd name="T18" fmla="*/ 2147483646 w 1209"/>
              <a:gd name="T19" fmla="*/ 2147483646 h 1403"/>
              <a:gd name="T20" fmla="*/ 2147483646 w 1209"/>
              <a:gd name="T21" fmla="*/ 2147483646 h 1403"/>
              <a:gd name="T22" fmla="*/ 2147483646 w 1209"/>
              <a:gd name="T23" fmla="*/ 2147483646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2167" name="Rectangle 3"/>
          <p:cNvSpPr>
            <a:spLocks noGrp="1" noChangeArrowheads="1"/>
          </p:cNvSpPr>
          <p:nvPr>
            <p:ph type="title"/>
          </p:nvPr>
        </p:nvSpPr>
        <p:spPr>
          <a:xfrm>
            <a:off x="323850" y="0"/>
            <a:ext cx="8693150" cy="942975"/>
          </a:xfrm>
        </p:spPr>
        <p:txBody>
          <a:bodyPr/>
          <a:lstStyle/>
          <a:p>
            <a:pPr>
              <a:defRPr/>
            </a:pPr>
            <a:r>
              <a:rPr lang="en-US" sz="3200" dirty="0">
                <a:latin typeface="Gill Sans MT" charset="0"/>
                <a:cs typeface="+mj-cs"/>
              </a:rPr>
              <a:t>A day in the life…TCP connection carrying HTTP</a:t>
            </a:r>
          </a:p>
        </p:txBody>
      </p:sp>
      <p:grpSp>
        <p:nvGrpSpPr>
          <p:cNvPr id="706603" name="Group 43"/>
          <p:cNvGrpSpPr>
            <a:grpSpLocks/>
          </p:cNvGrpSpPr>
          <p:nvPr/>
        </p:nvGrpSpPr>
        <p:grpSpPr bwMode="auto">
          <a:xfrm>
            <a:off x="1195388" y="1081088"/>
            <a:ext cx="976312" cy="1460500"/>
            <a:chOff x="651" y="681"/>
            <a:chExt cx="615" cy="920"/>
          </a:xfrm>
        </p:grpSpPr>
        <p:sp>
          <p:nvSpPr>
            <p:cNvPr id="104666" name="Freeform 44"/>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4667" name="Group 45"/>
            <p:cNvGrpSpPr>
              <a:grpSpLocks/>
            </p:cNvGrpSpPr>
            <p:nvPr/>
          </p:nvGrpSpPr>
          <p:grpSpPr bwMode="auto">
            <a:xfrm>
              <a:off x="651" y="681"/>
              <a:ext cx="500" cy="828"/>
              <a:chOff x="569" y="2954"/>
              <a:chExt cx="500" cy="828"/>
            </a:xfrm>
          </p:grpSpPr>
          <p:sp>
            <p:nvSpPr>
              <p:cNvPr id="92382" name="Rectangle 4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83" name="Text Box 47"/>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smtClean="0">
                    <a:solidFill>
                      <a:srgbClr val="000000"/>
                    </a:solidFill>
                    <a:latin typeface="Arial" charset="0"/>
                  </a:rPr>
                  <a:t>HTTP</a:t>
                </a:r>
              </a:p>
              <a:p>
                <a:pPr algn="ctr">
                  <a:defRPr/>
                </a:pPr>
                <a:r>
                  <a:rPr lang="en-US" sz="1600" i="0" dirty="0" smtClean="0">
                    <a:solidFill>
                      <a:srgbClr val="000000"/>
                    </a:solidFill>
                    <a:latin typeface="Arial" charset="0"/>
                  </a:rPr>
                  <a:t>TCP</a:t>
                </a:r>
              </a:p>
              <a:p>
                <a:pPr algn="ctr">
                  <a:defRPr/>
                </a:pPr>
                <a:r>
                  <a:rPr lang="en-US" sz="1600" i="0" dirty="0" smtClean="0">
                    <a:solidFill>
                      <a:srgbClr val="000000"/>
                    </a:solidFill>
                    <a:latin typeface="Arial" charset="0"/>
                  </a:rPr>
                  <a:t>IP</a:t>
                </a:r>
              </a:p>
              <a:p>
                <a:pPr algn="ctr">
                  <a:defRPr/>
                </a:pPr>
                <a:r>
                  <a:rPr lang="en-US" sz="1600" i="0" dirty="0" smtClean="0">
                    <a:solidFill>
                      <a:srgbClr val="000000"/>
                    </a:solidFill>
                    <a:latin typeface="Arial" charset="0"/>
                  </a:rPr>
                  <a:t>Eth</a:t>
                </a:r>
              </a:p>
              <a:p>
                <a:pPr algn="ctr">
                  <a:defRPr/>
                </a:pPr>
                <a:r>
                  <a:rPr lang="en-US" sz="1600" i="0" dirty="0" smtClean="0">
                    <a:solidFill>
                      <a:srgbClr val="000000"/>
                    </a:solidFill>
                    <a:latin typeface="Arial" charset="0"/>
                  </a:rPr>
                  <a:t>Phy</a:t>
                </a:r>
              </a:p>
            </p:txBody>
          </p:sp>
          <p:sp>
            <p:nvSpPr>
              <p:cNvPr id="92384" name="Line 4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2385" name="Line 4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2386" name="Line 5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2387" name="Line 5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grpSp>
        <p:nvGrpSpPr>
          <p:cNvPr id="706885" name="Group 325"/>
          <p:cNvGrpSpPr>
            <a:grpSpLocks/>
          </p:cNvGrpSpPr>
          <p:nvPr/>
        </p:nvGrpSpPr>
        <p:grpSpPr bwMode="auto">
          <a:xfrm>
            <a:off x="442913" y="1054100"/>
            <a:ext cx="515937" cy="333375"/>
            <a:chOff x="328" y="678"/>
            <a:chExt cx="325" cy="210"/>
          </a:xfrm>
        </p:grpSpPr>
        <p:grpSp>
          <p:nvGrpSpPr>
            <p:cNvPr id="104662" name="Group 52"/>
            <p:cNvGrpSpPr>
              <a:grpSpLocks/>
            </p:cNvGrpSpPr>
            <p:nvPr/>
          </p:nvGrpSpPr>
          <p:grpSpPr bwMode="auto">
            <a:xfrm>
              <a:off x="328" y="693"/>
              <a:ext cx="325" cy="154"/>
              <a:chOff x="844" y="3337"/>
              <a:chExt cx="325" cy="154"/>
            </a:xfrm>
          </p:grpSpPr>
          <p:sp>
            <p:nvSpPr>
              <p:cNvPr id="92378" name="Rectangle 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79" name="Text Box 5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sp>
          <p:nvSpPr>
            <p:cNvPr id="92377" name="AutoShape 85"/>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706660" name="Rectangle 100"/>
          <p:cNvSpPr>
            <a:spLocks noChangeArrowheads="1"/>
          </p:cNvSpPr>
          <p:nvPr/>
        </p:nvSpPr>
        <p:spPr bwMode="auto">
          <a:xfrm>
            <a:off x="5208588" y="3168650"/>
            <a:ext cx="344170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dirty="0">
                <a:solidFill>
                  <a:srgbClr val="000000"/>
                </a:solidFill>
                <a:latin typeface="Gill Sans MT" charset="0"/>
                <a:ea typeface="MS PGothic" pitchFamily="34" charset="-128"/>
              </a:rPr>
              <a:t>to send HTTP request, client first opens </a:t>
            </a:r>
            <a:r>
              <a:rPr lang="en-US" sz="2000" dirty="0">
                <a:solidFill>
                  <a:srgbClr val="C00000"/>
                </a:solidFill>
                <a:latin typeface="Gill Sans MT" charset="0"/>
                <a:ea typeface="MS PGothic" pitchFamily="34" charset="-128"/>
              </a:rPr>
              <a:t>TCP socket</a:t>
            </a:r>
            <a:r>
              <a:rPr lang="en-US" sz="2000" dirty="0">
                <a:solidFill>
                  <a:srgbClr val="000000"/>
                </a:solidFill>
                <a:latin typeface="Gill Sans MT" charset="0"/>
                <a:ea typeface="MS PGothic" pitchFamily="34" charset="-128"/>
              </a:rPr>
              <a:t> to web server</a:t>
            </a:r>
          </a:p>
        </p:txBody>
      </p:sp>
      <p:sp>
        <p:nvSpPr>
          <p:cNvPr id="706661" name="Rectangle 101"/>
          <p:cNvSpPr>
            <a:spLocks noChangeArrowheads="1"/>
          </p:cNvSpPr>
          <p:nvPr/>
        </p:nvSpPr>
        <p:spPr bwMode="auto">
          <a:xfrm>
            <a:off x="5186363" y="4054475"/>
            <a:ext cx="3778250"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dirty="0">
                <a:solidFill>
                  <a:srgbClr val="000000"/>
                </a:solidFill>
                <a:latin typeface="Gill Sans MT" charset="0"/>
                <a:ea typeface="MS PGothic" pitchFamily="34" charset="-128"/>
              </a:rPr>
              <a:t>TCP </a:t>
            </a:r>
            <a:r>
              <a:rPr lang="en-US" sz="2000" dirty="0">
                <a:solidFill>
                  <a:srgbClr val="C00000"/>
                </a:solidFill>
                <a:latin typeface="Gill Sans MT" charset="0"/>
                <a:ea typeface="MS PGothic" pitchFamily="34" charset="-128"/>
              </a:rPr>
              <a:t>SYN segment </a:t>
            </a:r>
            <a:r>
              <a:rPr lang="en-US" sz="2000" dirty="0">
                <a:solidFill>
                  <a:srgbClr val="000000"/>
                </a:solidFill>
                <a:latin typeface="Gill Sans MT" charset="0"/>
                <a:ea typeface="MS PGothic" pitchFamily="34" charset="-128"/>
              </a:rPr>
              <a:t>(step 1 in 3-way handshake) inter-domain routed to web server</a:t>
            </a:r>
          </a:p>
        </p:txBody>
      </p:sp>
      <p:sp>
        <p:nvSpPr>
          <p:cNvPr id="706662" name="Rectangle 102"/>
          <p:cNvSpPr>
            <a:spLocks noChangeArrowheads="1"/>
          </p:cNvSpPr>
          <p:nvPr/>
        </p:nvSpPr>
        <p:spPr bwMode="auto">
          <a:xfrm>
            <a:off x="5189538" y="5892800"/>
            <a:ext cx="4068762"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dirty="0">
                <a:solidFill>
                  <a:srgbClr val="000000"/>
                </a:solidFill>
                <a:latin typeface="Gill Sans MT" charset="0"/>
                <a:ea typeface="MS PGothic" pitchFamily="34" charset="-128"/>
              </a:rPr>
              <a:t>TCP </a:t>
            </a:r>
            <a:r>
              <a:rPr lang="en-US" sz="2000" dirty="0">
                <a:solidFill>
                  <a:srgbClr val="C00000"/>
                </a:solidFill>
                <a:latin typeface="Gill Sans MT" charset="0"/>
                <a:ea typeface="MS PGothic" pitchFamily="34" charset="-128"/>
              </a:rPr>
              <a:t>connection established!</a:t>
            </a:r>
          </a:p>
        </p:txBody>
      </p:sp>
      <p:grpSp>
        <p:nvGrpSpPr>
          <p:cNvPr id="104458" name="Group 166"/>
          <p:cNvGrpSpPr>
            <a:grpSpLocks/>
          </p:cNvGrpSpPr>
          <p:nvPr/>
        </p:nvGrpSpPr>
        <p:grpSpPr bwMode="auto">
          <a:xfrm>
            <a:off x="3795713" y="2409825"/>
            <a:ext cx="1576387" cy="1287463"/>
            <a:chOff x="3228" y="1776"/>
            <a:chExt cx="252" cy="96"/>
          </a:xfrm>
        </p:grpSpPr>
        <p:sp>
          <p:nvSpPr>
            <p:cNvPr id="104660"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661"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459" name="Group 167"/>
          <p:cNvGrpSpPr>
            <a:grpSpLocks/>
          </p:cNvGrpSpPr>
          <p:nvPr/>
        </p:nvGrpSpPr>
        <p:grpSpPr bwMode="auto">
          <a:xfrm flipH="1">
            <a:off x="5600700" y="2424113"/>
            <a:ext cx="400050" cy="152400"/>
            <a:chOff x="3228" y="1776"/>
            <a:chExt cx="252" cy="96"/>
          </a:xfrm>
        </p:grpSpPr>
        <p:sp>
          <p:nvSpPr>
            <p:cNvPr id="104658"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659"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460" name="Group 170"/>
          <p:cNvGrpSpPr>
            <a:grpSpLocks/>
          </p:cNvGrpSpPr>
          <p:nvPr/>
        </p:nvGrpSpPr>
        <p:grpSpPr bwMode="auto">
          <a:xfrm flipH="1" flipV="1">
            <a:off x="5753100" y="1900238"/>
            <a:ext cx="400050" cy="152400"/>
            <a:chOff x="3228" y="1776"/>
            <a:chExt cx="252" cy="96"/>
          </a:xfrm>
        </p:grpSpPr>
        <p:sp>
          <p:nvSpPr>
            <p:cNvPr id="104656"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657"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461" name="Group 110"/>
          <p:cNvGrpSpPr>
            <a:grpSpLocks/>
          </p:cNvGrpSpPr>
          <p:nvPr/>
        </p:nvGrpSpPr>
        <p:grpSpPr bwMode="auto">
          <a:xfrm>
            <a:off x="3057525" y="5273675"/>
            <a:ext cx="757238" cy="379413"/>
            <a:chOff x="2466" y="2026"/>
            <a:chExt cx="477" cy="282"/>
          </a:xfrm>
        </p:grpSpPr>
        <p:sp>
          <p:nvSpPr>
            <p:cNvPr id="104642"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104643"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644"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104645"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nvGrpSpPr>
            <p:cNvPr id="104646" name="Group 115"/>
            <p:cNvGrpSpPr>
              <a:grpSpLocks/>
            </p:cNvGrpSpPr>
            <p:nvPr/>
          </p:nvGrpSpPr>
          <p:grpSpPr bwMode="auto">
            <a:xfrm>
              <a:off x="2581" y="2061"/>
              <a:ext cx="236" cy="94"/>
              <a:chOff x="2848" y="848"/>
              <a:chExt cx="140" cy="98"/>
            </a:xfrm>
          </p:grpSpPr>
          <p:sp>
            <p:nvSpPr>
              <p:cNvPr id="104653"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654"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655"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4647" name="Group 119"/>
            <p:cNvGrpSpPr>
              <a:grpSpLocks/>
            </p:cNvGrpSpPr>
            <p:nvPr/>
          </p:nvGrpSpPr>
          <p:grpSpPr bwMode="auto">
            <a:xfrm flipV="1">
              <a:off x="2581" y="2060"/>
              <a:ext cx="236" cy="94"/>
              <a:chOff x="2848" y="848"/>
              <a:chExt cx="140" cy="98"/>
            </a:xfrm>
          </p:grpSpPr>
          <p:sp>
            <p:nvSpPr>
              <p:cNvPr id="104650"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651"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652"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4648"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649"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4462"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63"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64.233.169.105</a:t>
            </a:r>
          </a:p>
        </p:txBody>
      </p:sp>
      <p:sp>
        <p:nvSpPr>
          <p:cNvPr id="104464"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web server</a:t>
            </a:r>
          </a:p>
        </p:txBody>
      </p:sp>
      <p:grpSp>
        <p:nvGrpSpPr>
          <p:cNvPr id="104465" name="Group 194"/>
          <p:cNvGrpSpPr>
            <a:grpSpLocks/>
          </p:cNvGrpSpPr>
          <p:nvPr/>
        </p:nvGrpSpPr>
        <p:grpSpPr bwMode="auto">
          <a:xfrm>
            <a:off x="2970213" y="5649913"/>
            <a:ext cx="295275" cy="114300"/>
            <a:chOff x="3228" y="1776"/>
            <a:chExt cx="252" cy="96"/>
          </a:xfrm>
        </p:grpSpPr>
        <p:sp>
          <p:nvSpPr>
            <p:cNvPr id="104640"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641"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466" name="Group 197"/>
          <p:cNvGrpSpPr>
            <a:grpSpLocks/>
          </p:cNvGrpSpPr>
          <p:nvPr/>
        </p:nvGrpSpPr>
        <p:grpSpPr bwMode="auto">
          <a:xfrm flipH="1">
            <a:off x="3608388" y="5649913"/>
            <a:ext cx="295275" cy="114300"/>
            <a:chOff x="3228" y="1776"/>
            <a:chExt cx="252" cy="96"/>
          </a:xfrm>
        </p:grpSpPr>
        <p:sp>
          <p:nvSpPr>
            <p:cNvPr id="104638"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639"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467" name="Group 200"/>
          <p:cNvGrpSpPr>
            <a:grpSpLocks/>
          </p:cNvGrpSpPr>
          <p:nvPr/>
        </p:nvGrpSpPr>
        <p:grpSpPr bwMode="auto">
          <a:xfrm flipH="1" flipV="1">
            <a:off x="3813175" y="5354638"/>
            <a:ext cx="295275" cy="114300"/>
            <a:chOff x="3228" y="1776"/>
            <a:chExt cx="252" cy="96"/>
          </a:xfrm>
        </p:grpSpPr>
        <p:sp>
          <p:nvSpPr>
            <p:cNvPr id="104636"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637"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2183" name="Line 290"/>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706874" name="Group 314"/>
          <p:cNvGrpSpPr>
            <a:grpSpLocks/>
          </p:cNvGrpSpPr>
          <p:nvPr/>
        </p:nvGrpSpPr>
        <p:grpSpPr bwMode="auto">
          <a:xfrm>
            <a:off x="79375" y="1900238"/>
            <a:ext cx="1081088" cy="244475"/>
            <a:chOff x="410" y="1508"/>
            <a:chExt cx="681" cy="154"/>
          </a:xfrm>
        </p:grpSpPr>
        <p:sp>
          <p:nvSpPr>
            <p:cNvPr id="92341" name="Rectangle 99"/>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42" name="Rectangle 95"/>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43" name="Rectangle 96"/>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44" name="Rectangle 97"/>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45" name="Rectangle 98"/>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632" name="Group 310"/>
            <p:cNvGrpSpPr>
              <a:grpSpLocks/>
            </p:cNvGrpSpPr>
            <p:nvPr/>
          </p:nvGrpSpPr>
          <p:grpSpPr bwMode="auto">
            <a:xfrm>
              <a:off x="647" y="1508"/>
              <a:ext cx="354" cy="154"/>
              <a:chOff x="290" y="875"/>
              <a:chExt cx="354" cy="154"/>
            </a:xfrm>
          </p:grpSpPr>
          <p:sp>
            <p:nvSpPr>
              <p:cNvPr id="92347" name="Rectangle 311"/>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48" name="Rectangle 312"/>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49" name="Text Box 313"/>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t>
                </a:r>
              </a:p>
            </p:txBody>
          </p:sp>
        </p:grpSp>
      </p:grpSp>
      <p:grpSp>
        <p:nvGrpSpPr>
          <p:cNvPr id="706886" name="Group 326"/>
          <p:cNvGrpSpPr>
            <a:grpSpLocks/>
          </p:cNvGrpSpPr>
          <p:nvPr/>
        </p:nvGrpSpPr>
        <p:grpSpPr bwMode="auto">
          <a:xfrm>
            <a:off x="307975" y="4241800"/>
            <a:ext cx="1081088" cy="782638"/>
            <a:chOff x="59" y="863"/>
            <a:chExt cx="681" cy="493"/>
          </a:xfrm>
        </p:grpSpPr>
        <p:grpSp>
          <p:nvGrpSpPr>
            <p:cNvPr id="104606" name="Group 68"/>
            <p:cNvGrpSpPr>
              <a:grpSpLocks/>
            </p:cNvGrpSpPr>
            <p:nvPr/>
          </p:nvGrpSpPr>
          <p:grpSpPr bwMode="auto">
            <a:xfrm>
              <a:off x="177" y="1042"/>
              <a:ext cx="480" cy="112"/>
              <a:chOff x="627" y="3377"/>
              <a:chExt cx="480" cy="112"/>
            </a:xfrm>
          </p:grpSpPr>
          <p:sp>
            <p:nvSpPr>
              <p:cNvPr id="92339" name="Rectangle 6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40"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4607" name="Group 301"/>
            <p:cNvGrpSpPr>
              <a:grpSpLocks/>
            </p:cNvGrpSpPr>
            <p:nvPr/>
          </p:nvGrpSpPr>
          <p:grpSpPr bwMode="auto">
            <a:xfrm>
              <a:off x="290" y="863"/>
              <a:ext cx="354" cy="154"/>
              <a:chOff x="290" y="875"/>
              <a:chExt cx="354" cy="154"/>
            </a:xfrm>
          </p:grpSpPr>
          <p:sp>
            <p:nvSpPr>
              <p:cNvPr id="92336" name="Rectangle 59"/>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37" name="Rectangle 60"/>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38" name="Text Box 297"/>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t>
                </a:r>
              </a:p>
            </p:txBody>
          </p:sp>
        </p:grpSp>
        <p:grpSp>
          <p:nvGrpSpPr>
            <p:cNvPr id="104608" name="Group 302"/>
            <p:cNvGrpSpPr>
              <a:grpSpLocks/>
            </p:cNvGrpSpPr>
            <p:nvPr/>
          </p:nvGrpSpPr>
          <p:grpSpPr bwMode="auto">
            <a:xfrm>
              <a:off x="284" y="1022"/>
              <a:ext cx="354" cy="154"/>
              <a:chOff x="290" y="875"/>
              <a:chExt cx="354" cy="154"/>
            </a:xfrm>
          </p:grpSpPr>
          <p:sp>
            <p:nvSpPr>
              <p:cNvPr id="92333" name="Rectangle 303"/>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34" name="Rectangle 304"/>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35" name="Text Box 305"/>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t>
                </a:r>
              </a:p>
            </p:txBody>
          </p:sp>
        </p:grpSp>
        <p:grpSp>
          <p:nvGrpSpPr>
            <p:cNvPr id="104609" name="Group 315"/>
            <p:cNvGrpSpPr>
              <a:grpSpLocks/>
            </p:cNvGrpSpPr>
            <p:nvPr/>
          </p:nvGrpSpPr>
          <p:grpSpPr bwMode="auto">
            <a:xfrm>
              <a:off x="59" y="1202"/>
              <a:ext cx="681" cy="154"/>
              <a:chOff x="410" y="1508"/>
              <a:chExt cx="681" cy="154"/>
            </a:xfrm>
          </p:grpSpPr>
          <p:sp>
            <p:nvSpPr>
              <p:cNvPr id="92324" name="Rectangle 316"/>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25" name="Rectangle 317"/>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26" name="Rectangle 318"/>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27" name="Rectangle 319"/>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28" name="Rectangle 320"/>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615" name="Group 321"/>
              <p:cNvGrpSpPr>
                <a:grpSpLocks/>
              </p:cNvGrpSpPr>
              <p:nvPr/>
            </p:nvGrpSpPr>
            <p:grpSpPr bwMode="auto">
              <a:xfrm>
                <a:off x="647" y="1508"/>
                <a:ext cx="354" cy="154"/>
                <a:chOff x="290" y="875"/>
                <a:chExt cx="354" cy="154"/>
              </a:xfrm>
            </p:grpSpPr>
            <p:sp>
              <p:nvSpPr>
                <p:cNvPr id="92330" name="Rectangle 32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31" name="Rectangle 32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32" name="Text Box 324"/>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t>
                  </a:r>
                </a:p>
              </p:txBody>
            </p:sp>
          </p:grpSp>
        </p:grpSp>
      </p:grpSp>
      <p:grpSp>
        <p:nvGrpSpPr>
          <p:cNvPr id="706896" name="Group 336"/>
          <p:cNvGrpSpPr>
            <a:grpSpLocks/>
          </p:cNvGrpSpPr>
          <p:nvPr/>
        </p:nvGrpSpPr>
        <p:grpSpPr bwMode="auto">
          <a:xfrm>
            <a:off x="1509713" y="3965575"/>
            <a:ext cx="976312" cy="1460500"/>
            <a:chOff x="4000" y="1895"/>
            <a:chExt cx="615" cy="920"/>
          </a:xfrm>
        </p:grpSpPr>
        <p:sp>
          <p:nvSpPr>
            <p:cNvPr id="104598" name="Freeform 328"/>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4599" name="Group 329"/>
            <p:cNvGrpSpPr>
              <a:grpSpLocks/>
            </p:cNvGrpSpPr>
            <p:nvPr/>
          </p:nvGrpSpPr>
          <p:grpSpPr bwMode="auto">
            <a:xfrm>
              <a:off x="4000" y="1895"/>
              <a:ext cx="500" cy="828"/>
              <a:chOff x="569" y="2954"/>
              <a:chExt cx="500" cy="828"/>
            </a:xfrm>
          </p:grpSpPr>
          <p:sp>
            <p:nvSpPr>
              <p:cNvPr id="92314" name="Rectangle 33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15" name="Text Box 331"/>
              <p:cNvSpPr txBox="1">
                <a:spLocks noChangeArrowheads="1"/>
              </p:cNvSpPr>
              <p:nvPr/>
            </p:nvSpPr>
            <p:spPr bwMode="auto">
              <a:xfrm>
                <a:off x="646" y="2954"/>
                <a:ext cx="371"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solidFill>
                    <a:srgbClr val="000000"/>
                  </a:solidFill>
                  <a:latin typeface="Arial" charset="0"/>
                </a:endParaRPr>
              </a:p>
              <a:p>
                <a:pPr algn="ctr">
                  <a:defRPr/>
                </a:pPr>
                <a:r>
                  <a:rPr lang="en-US" sz="1600" i="0" dirty="0" smtClean="0">
                    <a:solidFill>
                      <a:srgbClr val="000000"/>
                    </a:solidFill>
                    <a:latin typeface="Arial" charset="0"/>
                  </a:rPr>
                  <a:t>TCP</a:t>
                </a:r>
              </a:p>
              <a:p>
                <a:pPr algn="ctr">
                  <a:defRPr/>
                </a:pPr>
                <a:r>
                  <a:rPr lang="en-US" sz="1600" i="0" dirty="0" smtClean="0">
                    <a:solidFill>
                      <a:srgbClr val="000000"/>
                    </a:solidFill>
                    <a:latin typeface="Arial" charset="0"/>
                  </a:rPr>
                  <a:t>IP</a:t>
                </a:r>
              </a:p>
              <a:p>
                <a:pPr algn="ctr">
                  <a:defRPr/>
                </a:pPr>
                <a:r>
                  <a:rPr lang="en-US" sz="1600" i="0" dirty="0" smtClean="0">
                    <a:solidFill>
                      <a:srgbClr val="000000"/>
                    </a:solidFill>
                    <a:latin typeface="Arial" charset="0"/>
                  </a:rPr>
                  <a:t>Eth</a:t>
                </a:r>
              </a:p>
              <a:p>
                <a:pPr algn="ctr">
                  <a:defRPr/>
                </a:pPr>
                <a:r>
                  <a:rPr lang="en-US" sz="1600" i="0" dirty="0" smtClean="0">
                    <a:solidFill>
                      <a:srgbClr val="000000"/>
                    </a:solidFill>
                    <a:latin typeface="Arial" charset="0"/>
                  </a:rPr>
                  <a:t>Phy</a:t>
                </a:r>
              </a:p>
            </p:txBody>
          </p:sp>
          <p:sp>
            <p:nvSpPr>
              <p:cNvPr id="92316" name="Line 33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2317" name="Line 33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2318" name="Line 33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2319" name="Line 33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grpSp>
        <p:nvGrpSpPr>
          <p:cNvPr id="706897" name="Group 337"/>
          <p:cNvGrpSpPr>
            <a:grpSpLocks/>
          </p:cNvGrpSpPr>
          <p:nvPr/>
        </p:nvGrpSpPr>
        <p:grpSpPr bwMode="auto">
          <a:xfrm>
            <a:off x="79375" y="1355725"/>
            <a:ext cx="1081088" cy="782638"/>
            <a:chOff x="59" y="863"/>
            <a:chExt cx="681" cy="493"/>
          </a:xfrm>
        </p:grpSpPr>
        <p:grpSp>
          <p:nvGrpSpPr>
            <p:cNvPr id="104577" name="Group 338"/>
            <p:cNvGrpSpPr>
              <a:grpSpLocks/>
            </p:cNvGrpSpPr>
            <p:nvPr/>
          </p:nvGrpSpPr>
          <p:grpSpPr bwMode="auto">
            <a:xfrm>
              <a:off x="177" y="1042"/>
              <a:ext cx="480" cy="112"/>
              <a:chOff x="627" y="3377"/>
              <a:chExt cx="480" cy="112"/>
            </a:xfrm>
          </p:grpSpPr>
          <p:sp>
            <p:nvSpPr>
              <p:cNvPr id="92310" name="Rectangle 33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11" name="Rectangle 34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4578" name="Group 341"/>
            <p:cNvGrpSpPr>
              <a:grpSpLocks/>
            </p:cNvGrpSpPr>
            <p:nvPr/>
          </p:nvGrpSpPr>
          <p:grpSpPr bwMode="auto">
            <a:xfrm>
              <a:off x="290" y="863"/>
              <a:ext cx="354" cy="154"/>
              <a:chOff x="290" y="875"/>
              <a:chExt cx="354" cy="154"/>
            </a:xfrm>
          </p:grpSpPr>
          <p:sp>
            <p:nvSpPr>
              <p:cNvPr id="92307" name="Rectangle 34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08" name="Rectangle 34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09" name="Text Box 344"/>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t>
                </a:r>
              </a:p>
            </p:txBody>
          </p:sp>
        </p:grpSp>
        <p:grpSp>
          <p:nvGrpSpPr>
            <p:cNvPr id="104579" name="Group 345"/>
            <p:cNvGrpSpPr>
              <a:grpSpLocks/>
            </p:cNvGrpSpPr>
            <p:nvPr/>
          </p:nvGrpSpPr>
          <p:grpSpPr bwMode="auto">
            <a:xfrm>
              <a:off x="284" y="1022"/>
              <a:ext cx="354" cy="154"/>
              <a:chOff x="290" y="875"/>
              <a:chExt cx="354" cy="154"/>
            </a:xfrm>
          </p:grpSpPr>
          <p:sp>
            <p:nvSpPr>
              <p:cNvPr id="92304" name="Rectangle 34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05" name="Rectangle 34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06" name="Text Box 348"/>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t>
                </a:r>
              </a:p>
            </p:txBody>
          </p:sp>
        </p:grpSp>
        <p:grpSp>
          <p:nvGrpSpPr>
            <p:cNvPr id="104580" name="Group 349"/>
            <p:cNvGrpSpPr>
              <a:grpSpLocks/>
            </p:cNvGrpSpPr>
            <p:nvPr/>
          </p:nvGrpSpPr>
          <p:grpSpPr bwMode="auto">
            <a:xfrm>
              <a:off x="59" y="1202"/>
              <a:ext cx="681" cy="154"/>
              <a:chOff x="410" y="1508"/>
              <a:chExt cx="681" cy="154"/>
            </a:xfrm>
          </p:grpSpPr>
          <p:sp>
            <p:nvSpPr>
              <p:cNvPr id="92295" name="Rectangle 350"/>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96" name="Rectangle 351"/>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97" name="Rectangle 352"/>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98" name="Rectangle 353"/>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99" name="Rectangle 354"/>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586" name="Group 355"/>
              <p:cNvGrpSpPr>
                <a:grpSpLocks/>
              </p:cNvGrpSpPr>
              <p:nvPr/>
            </p:nvGrpSpPr>
            <p:grpSpPr bwMode="auto">
              <a:xfrm>
                <a:off x="647" y="1508"/>
                <a:ext cx="354" cy="154"/>
                <a:chOff x="290" y="875"/>
                <a:chExt cx="354" cy="154"/>
              </a:xfrm>
            </p:grpSpPr>
            <p:sp>
              <p:nvSpPr>
                <p:cNvPr id="92301" name="Rectangle 35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02" name="Rectangle 35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303" name="Text Box 358"/>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t>
                  </a:r>
                </a:p>
              </p:txBody>
            </p:sp>
          </p:grpSp>
        </p:grpSp>
      </p:grpSp>
      <p:sp>
        <p:nvSpPr>
          <p:cNvPr id="92188" name="Rectangle 359"/>
          <p:cNvSpPr>
            <a:spLocks noChangeArrowheads="1"/>
          </p:cNvSpPr>
          <p:nvPr/>
        </p:nvSpPr>
        <p:spPr bwMode="auto">
          <a:xfrm>
            <a:off x="979488" y="4452938"/>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endParaRPr lang="en-US" sz="1000" dirty="0">
              <a:solidFill>
                <a:srgbClr val="000000"/>
              </a:solidFill>
              <a:latin typeface="Arial" charset="0"/>
              <a:ea typeface="MS PGothic" pitchFamily="34" charset="-128"/>
            </a:endParaRPr>
          </a:p>
        </p:txBody>
      </p:sp>
      <p:grpSp>
        <p:nvGrpSpPr>
          <p:cNvPr id="706951" name="Group 391"/>
          <p:cNvGrpSpPr>
            <a:grpSpLocks/>
          </p:cNvGrpSpPr>
          <p:nvPr/>
        </p:nvGrpSpPr>
        <p:grpSpPr bwMode="auto">
          <a:xfrm>
            <a:off x="306388" y="4241800"/>
            <a:ext cx="1081087" cy="782638"/>
            <a:chOff x="2675" y="3676"/>
            <a:chExt cx="681" cy="493"/>
          </a:xfrm>
        </p:grpSpPr>
        <p:grpSp>
          <p:nvGrpSpPr>
            <p:cNvPr id="104557" name="Group 361"/>
            <p:cNvGrpSpPr>
              <a:grpSpLocks/>
            </p:cNvGrpSpPr>
            <p:nvPr/>
          </p:nvGrpSpPr>
          <p:grpSpPr bwMode="auto">
            <a:xfrm>
              <a:off x="2793" y="3855"/>
              <a:ext cx="480" cy="112"/>
              <a:chOff x="627" y="3377"/>
              <a:chExt cx="480" cy="112"/>
            </a:xfrm>
          </p:grpSpPr>
          <p:sp>
            <p:nvSpPr>
              <p:cNvPr id="92289" name="Rectangle 36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90" name="Rectangle 36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4558" name="Group 382"/>
            <p:cNvGrpSpPr>
              <a:grpSpLocks/>
            </p:cNvGrpSpPr>
            <p:nvPr/>
          </p:nvGrpSpPr>
          <p:grpSpPr bwMode="auto">
            <a:xfrm>
              <a:off x="2855" y="3676"/>
              <a:ext cx="444" cy="154"/>
              <a:chOff x="2717" y="3676"/>
              <a:chExt cx="444" cy="154"/>
            </a:xfrm>
          </p:grpSpPr>
          <p:sp>
            <p:nvSpPr>
              <p:cNvPr id="92286" name="Rectangle 365"/>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87" name="Rectangle 366"/>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88" name="Text Box 367"/>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SYNACK</a:t>
                </a:r>
              </a:p>
            </p:txBody>
          </p:sp>
        </p:grpSp>
        <p:sp>
          <p:nvSpPr>
            <p:cNvPr id="92273" name="Rectangle 373"/>
            <p:cNvSpPr>
              <a:spLocks noChangeArrowheads="1"/>
            </p:cNvSpPr>
            <p:nvPr/>
          </p:nvSpPr>
          <p:spPr bwMode="auto">
            <a:xfrm>
              <a:off x="2675" y="4018"/>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74" name="Rectangle 374"/>
            <p:cNvSpPr>
              <a:spLocks noChangeArrowheads="1"/>
            </p:cNvSpPr>
            <p:nvPr/>
          </p:nvSpPr>
          <p:spPr bwMode="auto">
            <a:xfrm>
              <a:off x="2803" y="4043"/>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75" name="Rectangle 375"/>
            <p:cNvSpPr>
              <a:spLocks noChangeArrowheads="1"/>
            </p:cNvSpPr>
            <p:nvPr/>
          </p:nvSpPr>
          <p:spPr bwMode="auto">
            <a:xfrm>
              <a:off x="2794" y="4032"/>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76" name="Rectangle 376"/>
            <p:cNvSpPr>
              <a:spLocks noChangeArrowheads="1"/>
            </p:cNvSpPr>
            <p:nvPr/>
          </p:nvSpPr>
          <p:spPr bwMode="auto">
            <a:xfrm>
              <a:off x="2688" y="4034"/>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77" name="Rectangle 377"/>
            <p:cNvSpPr>
              <a:spLocks noChangeArrowheads="1"/>
            </p:cNvSpPr>
            <p:nvPr/>
          </p:nvSpPr>
          <p:spPr bwMode="auto">
            <a:xfrm>
              <a:off x="3286" y="4033"/>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564" name="Group 383"/>
            <p:cNvGrpSpPr>
              <a:grpSpLocks/>
            </p:cNvGrpSpPr>
            <p:nvPr/>
          </p:nvGrpSpPr>
          <p:grpSpPr bwMode="auto">
            <a:xfrm>
              <a:off x="2864" y="3835"/>
              <a:ext cx="444" cy="154"/>
              <a:chOff x="2717" y="3676"/>
              <a:chExt cx="444" cy="154"/>
            </a:xfrm>
          </p:grpSpPr>
          <p:sp>
            <p:nvSpPr>
              <p:cNvPr id="92283" name="Rectangle 384"/>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84" name="Rectangle 385"/>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85" name="Text Box 386"/>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SYNACK</a:t>
                </a:r>
              </a:p>
            </p:txBody>
          </p:sp>
        </p:grpSp>
        <p:grpSp>
          <p:nvGrpSpPr>
            <p:cNvPr id="104565" name="Group 387"/>
            <p:cNvGrpSpPr>
              <a:grpSpLocks/>
            </p:cNvGrpSpPr>
            <p:nvPr/>
          </p:nvGrpSpPr>
          <p:grpSpPr bwMode="auto">
            <a:xfrm>
              <a:off x="2867" y="4015"/>
              <a:ext cx="444" cy="154"/>
              <a:chOff x="2717" y="3676"/>
              <a:chExt cx="444" cy="154"/>
            </a:xfrm>
          </p:grpSpPr>
          <p:sp>
            <p:nvSpPr>
              <p:cNvPr id="92280" name="Rectangle 388"/>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81" name="Rectangle 389"/>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82" name="Text Box 390"/>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SYNACK</a:t>
                </a:r>
              </a:p>
            </p:txBody>
          </p:sp>
        </p:grpSp>
      </p:grpSp>
      <p:grpSp>
        <p:nvGrpSpPr>
          <p:cNvPr id="706983" name="Group 423"/>
          <p:cNvGrpSpPr>
            <a:grpSpLocks/>
          </p:cNvGrpSpPr>
          <p:nvPr/>
        </p:nvGrpSpPr>
        <p:grpSpPr bwMode="auto">
          <a:xfrm>
            <a:off x="82550" y="1354138"/>
            <a:ext cx="1081088" cy="782637"/>
            <a:chOff x="2613" y="3554"/>
            <a:chExt cx="681" cy="493"/>
          </a:xfrm>
        </p:grpSpPr>
        <p:grpSp>
          <p:nvGrpSpPr>
            <p:cNvPr id="104537" name="Group 393"/>
            <p:cNvGrpSpPr>
              <a:grpSpLocks/>
            </p:cNvGrpSpPr>
            <p:nvPr/>
          </p:nvGrpSpPr>
          <p:grpSpPr bwMode="auto">
            <a:xfrm>
              <a:off x="2731" y="3733"/>
              <a:ext cx="480" cy="112"/>
              <a:chOff x="627" y="3377"/>
              <a:chExt cx="480" cy="112"/>
            </a:xfrm>
          </p:grpSpPr>
          <p:sp>
            <p:nvSpPr>
              <p:cNvPr id="92269" name="Rectangle 39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70" name="Rectangle 39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4538" name="Group 396"/>
            <p:cNvGrpSpPr>
              <a:grpSpLocks/>
            </p:cNvGrpSpPr>
            <p:nvPr/>
          </p:nvGrpSpPr>
          <p:grpSpPr bwMode="auto">
            <a:xfrm>
              <a:off x="2793" y="3554"/>
              <a:ext cx="444" cy="154"/>
              <a:chOff x="2717" y="3676"/>
              <a:chExt cx="444" cy="154"/>
            </a:xfrm>
          </p:grpSpPr>
          <p:sp>
            <p:nvSpPr>
              <p:cNvPr id="92266" name="Rectangle 397"/>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67" name="Rectangle 398"/>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68" name="Text Box 399"/>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SYNACK</a:t>
                </a:r>
              </a:p>
            </p:txBody>
          </p:sp>
        </p:grpSp>
        <p:sp>
          <p:nvSpPr>
            <p:cNvPr id="92253" name="Rectangle 400"/>
            <p:cNvSpPr>
              <a:spLocks noChangeArrowheads="1"/>
            </p:cNvSpPr>
            <p:nvPr/>
          </p:nvSpPr>
          <p:spPr bwMode="auto">
            <a:xfrm>
              <a:off x="2613" y="389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54" name="Rectangle 401"/>
            <p:cNvSpPr>
              <a:spLocks noChangeArrowheads="1"/>
            </p:cNvSpPr>
            <p:nvPr/>
          </p:nvSpPr>
          <p:spPr bwMode="auto">
            <a:xfrm>
              <a:off x="2741" y="3921"/>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55" name="Rectangle 402"/>
            <p:cNvSpPr>
              <a:spLocks noChangeArrowheads="1"/>
            </p:cNvSpPr>
            <p:nvPr/>
          </p:nvSpPr>
          <p:spPr bwMode="auto">
            <a:xfrm>
              <a:off x="2732" y="3910"/>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56" name="Rectangle 403"/>
            <p:cNvSpPr>
              <a:spLocks noChangeArrowheads="1"/>
            </p:cNvSpPr>
            <p:nvPr/>
          </p:nvSpPr>
          <p:spPr bwMode="auto">
            <a:xfrm>
              <a:off x="2626" y="3912"/>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57" name="Rectangle 404"/>
            <p:cNvSpPr>
              <a:spLocks noChangeArrowheads="1"/>
            </p:cNvSpPr>
            <p:nvPr/>
          </p:nvSpPr>
          <p:spPr bwMode="auto">
            <a:xfrm>
              <a:off x="3224" y="3911"/>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544" name="Group 405"/>
            <p:cNvGrpSpPr>
              <a:grpSpLocks/>
            </p:cNvGrpSpPr>
            <p:nvPr/>
          </p:nvGrpSpPr>
          <p:grpSpPr bwMode="auto">
            <a:xfrm>
              <a:off x="2802" y="3713"/>
              <a:ext cx="444" cy="154"/>
              <a:chOff x="2717" y="3676"/>
              <a:chExt cx="444" cy="154"/>
            </a:xfrm>
          </p:grpSpPr>
          <p:sp>
            <p:nvSpPr>
              <p:cNvPr id="92263" name="Rectangle 406"/>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64" name="Rectangle 407"/>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65" name="Text Box 408"/>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SYNACK</a:t>
                </a:r>
              </a:p>
            </p:txBody>
          </p:sp>
        </p:grpSp>
        <p:grpSp>
          <p:nvGrpSpPr>
            <p:cNvPr id="104545" name="Group 409"/>
            <p:cNvGrpSpPr>
              <a:grpSpLocks/>
            </p:cNvGrpSpPr>
            <p:nvPr/>
          </p:nvGrpSpPr>
          <p:grpSpPr bwMode="auto">
            <a:xfrm>
              <a:off x="2805" y="3893"/>
              <a:ext cx="444" cy="154"/>
              <a:chOff x="2717" y="3676"/>
              <a:chExt cx="444" cy="154"/>
            </a:xfrm>
          </p:grpSpPr>
          <p:sp>
            <p:nvSpPr>
              <p:cNvPr id="92260" name="Rectangle 410"/>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61" name="Rectangle 411"/>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62" name="Text Box 412"/>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SYNACK</a:t>
                </a:r>
              </a:p>
            </p:txBody>
          </p:sp>
        </p:grpSp>
      </p:grpSp>
      <p:grpSp>
        <p:nvGrpSpPr>
          <p:cNvPr id="706982" name="Group 422"/>
          <p:cNvGrpSpPr>
            <a:grpSpLocks/>
          </p:cNvGrpSpPr>
          <p:nvPr/>
        </p:nvGrpSpPr>
        <p:grpSpPr bwMode="auto">
          <a:xfrm>
            <a:off x="311150" y="4772025"/>
            <a:ext cx="1081088" cy="244475"/>
            <a:chOff x="2709" y="3989"/>
            <a:chExt cx="681" cy="154"/>
          </a:xfrm>
        </p:grpSpPr>
        <p:sp>
          <p:nvSpPr>
            <p:cNvPr id="92242" name="Rectangle 413"/>
            <p:cNvSpPr>
              <a:spLocks noChangeArrowheads="1"/>
            </p:cNvSpPr>
            <p:nvPr/>
          </p:nvSpPr>
          <p:spPr bwMode="auto">
            <a:xfrm>
              <a:off x="2709" y="3992"/>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43" name="Rectangle 414"/>
            <p:cNvSpPr>
              <a:spLocks noChangeArrowheads="1"/>
            </p:cNvSpPr>
            <p:nvPr/>
          </p:nvSpPr>
          <p:spPr bwMode="auto">
            <a:xfrm>
              <a:off x="2837" y="4017"/>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44" name="Rectangle 415"/>
            <p:cNvSpPr>
              <a:spLocks noChangeArrowheads="1"/>
            </p:cNvSpPr>
            <p:nvPr/>
          </p:nvSpPr>
          <p:spPr bwMode="auto">
            <a:xfrm>
              <a:off x="2828" y="4006"/>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45" name="Rectangle 416"/>
            <p:cNvSpPr>
              <a:spLocks noChangeArrowheads="1"/>
            </p:cNvSpPr>
            <p:nvPr/>
          </p:nvSpPr>
          <p:spPr bwMode="auto">
            <a:xfrm>
              <a:off x="2722" y="4008"/>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46" name="Rectangle 417"/>
            <p:cNvSpPr>
              <a:spLocks noChangeArrowheads="1"/>
            </p:cNvSpPr>
            <p:nvPr/>
          </p:nvSpPr>
          <p:spPr bwMode="auto">
            <a:xfrm>
              <a:off x="3320" y="4007"/>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533" name="Group 418"/>
            <p:cNvGrpSpPr>
              <a:grpSpLocks/>
            </p:cNvGrpSpPr>
            <p:nvPr/>
          </p:nvGrpSpPr>
          <p:grpSpPr bwMode="auto">
            <a:xfrm>
              <a:off x="2901" y="3989"/>
              <a:ext cx="444" cy="154"/>
              <a:chOff x="2717" y="3676"/>
              <a:chExt cx="444" cy="154"/>
            </a:xfrm>
          </p:grpSpPr>
          <p:sp>
            <p:nvSpPr>
              <p:cNvPr id="92248" name="Rectangle 419"/>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49" name="Rectangle 420"/>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50" name="Text Box 421"/>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000000"/>
                    </a:solidFill>
                    <a:latin typeface="Arial" charset="0"/>
                  </a:rPr>
                  <a:t>SYNACK</a:t>
                </a:r>
              </a:p>
            </p:txBody>
          </p:sp>
        </p:grpSp>
      </p:grpSp>
      <p:sp>
        <p:nvSpPr>
          <p:cNvPr id="706984" name="Rectangle 424"/>
          <p:cNvSpPr>
            <a:spLocks noChangeArrowheads="1"/>
          </p:cNvSpPr>
          <p:nvPr/>
        </p:nvSpPr>
        <p:spPr bwMode="auto">
          <a:xfrm>
            <a:off x="5183188" y="4916488"/>
            <a:ext cx="3787775"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dirty="0">
                <a:solidFill>
                  <a:srgbClr val="000000"/>
                </a:solidFill>
                <a:latin typeface="Gill Sans MT" charset="0"/>
                <a:ea typeface="MS PGothic" pitchFamily="34" charset="-128"/>
              </a:rPr>
              <a:t>web server responds with </a:t>
            </a:r>
            <a:r>
              <a:rPr lang="en-US" sz="2000" dirty="0">
                <a:solidFill>
                  <a:srgbClr val="C00000"/>
                </a:solidFill>
                <a:latin typeface="Gill Sans MT" charset="0"/>
                <a:ea typeface="MS PGothic" pitchFamily="34" charset="-128"/>
              </a:rPr>
              <a:t>TCP SYNACK </a:t>
            </a:r>
            <a:r>
              <a:rPr lang="en-US" sz="2000" dirty="0">
                <a:solidFill>
                  <a:srgbClr val="000000"/>
                </a:solidFill>
                <a:latin typeface="Gill Sans MT" charset="0"/>
                <a:ea typeface="MS PGothic" pitchFamily="34" charset="-128"/>
              </a:rPr>
              <a:t>(step 2 in 3-way handshake)</a:t>
            </a:r>
          </a:p>
        </p:txBody>
      </p:sp>
      <p:grpSp>
        <p:nvGrpSpPr>
          <p:cNvPr id="104478" name="Group 110"/>
          <p:cNvGrpSpPr>
            <a:grpSpLocks/>
          </p:cNvGrpSpPr>
          <p:nvPr/>
        </p:nvGrpSpPr>
        <p:grpSpPr bwMode="auto">
          <a:xfrm>
            <a:off x="5213350" y="2041525"/>
            <a:ext cx="757238" cy="379413"/>
            <a:chOff x="2466" y="2026"/>
            <a:chExt cx="477" cy="282"/>
          </a:xfrm>
        </p:grpSpPr>
        <p:sp>
          <p:nvSpPr>
            <p:cNvPr id="104514"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104515"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516"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104517"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nvGrpSpPr>
            <p:cNvPr id="104518" name="Group 115"/>
            <p:cNvGrpSpPr>
              <a:grpSpLocks/>
            </p:cNvGrpSpPr>
            <p:nvPr/>
          </p:nvGrpSpPr>
          <p:grpSpPr bwMode="auto">
            <a:xfrm>
              <a:off x="2581" y="2061"/>
              <a:ext cx="236" cy="94"/>
              <a:chOff x="2848" y="848"/>
              <a:chExt cx="140" cy="98"/>
            </a:xfrm>
          </p:grpSpPr>
          <p:sp>
            <p:nvSpPr>
              <p:cNvPr id="104525"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526"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527"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4519" name="Group 119"/>
            <p:cNvGrpSpPr>
              <a:grpSpLocks/>
            </p:cNvGrpSpPr>
            <p:nvPr/>
          </p:nvGrpSpPr>
          <p:grpSpPr bwMode="auto">
            <a:xfrm flipV="1">
              <a:off x="2581" y="2060"/>
              <a:ext cx="236" cy="94"/>
              <a:chOff x="2848" y="848"/>
              <a:chExt cx="140" cy="98"/>
            </a:xfrm>
          </p:grpSpPr>
          <p:sp>
            <p:nvSpPr>
              <p:cNvPr id="104522"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523"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524"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4520"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521"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4479" name="Group 248"/>
          <p:cNvGrpSpPr>
            <a:grpSpLocks/>
          </p:cNvGrpSpPr>
          <p:nvPr/>
        </p:nvGrpSpPr>
        <p:grpSpPr bwMode="auto">
          <a:xfrm>
            <a:off x="2470150" y="4932363"/>
            <a:ext cx="333375" cy="581025"/>
            <a:chOff x="4140" y="429"/>
            <a:chExt cx="1425" cy="2396"/>
          </a:xfrm>
        </p:grpSpPr>
        <p:sp>
          <p:nvSpPr>
            <p:cNvPr id="104482" name="Freeform 148"/>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7"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4484" name="Freeform 150"/>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485" name="Freeform 151"/>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0"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487" name="Group 153"/>
            <p:cNvGrpSpPr>
              <a:grpSpLocks/>
            </p:cNvGrpSpPr>
            <p:nvPr/>
          </p:nvGrpSpPr>
          <p:grpSpPr bwMode="auto">
            <a:xfrm>
              <a:off x="4749" y="668"/>
              <a:ext cx="581" cy="145"/>
              <a:chOff x="614" y="2568"/>
              <a:chExt cx="725" cy="139"/>
            </a:xfrm>
          </p:grpSpPr>
          <p:sp>
            <p:nvSpPr>
              <p:cNvPr id="92226"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27"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2202"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489" name="Group 157"/>
            <p:cNvGrpSpPr>
              <a:grpSpLocks/>
            </p:cNvGrpSpPr>
            <p:nvPr/>
          </p:nvGrpSpPr>
          <p:grpSpPr bwMode="auto">
            <a:xfrm>
              <a:off x="4747" y="994"/>
              <a:ext cx="581" cy="134"/>
              <a:chOff x="614" y="2568"/>
              <a:chExt cx="725" cy="139"/>
            </a:xfrm>
          </p:grpSpPr>
          <p:sp>
            <p:nvSpPr>
              <p:cNvPr id="92224"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25"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2204"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05"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4492" name="Group 162"/>
            <p:cNvGrpSpPr>
              <a:grpSpLocks/>
            </p:cNvGrpSpPr>
            <p:nvPr/>
          </p:nvGrpSpPr>
          <p:grpSpPr bwMode="auto">
            <a:xfrm>
              <a:off x="4735" y="1627"/>
              <a:ext cx="582" cy="151"/>
              <a:chOff x="614" y="2568"/>
              <a:chExt cx="725" cy="139"/>
            </a:xfrm>
          </p:grpSpPr>
          <p:sp>
            <p:nvSpPr>
              <p:cNvPr id="92222"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23"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104493" name="Freeform 165"/>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4494" name="Group 166"/>
            <p:cNvGrpSpPr>
              <a:grpSpLocks/>
            </p:cNvGrpSpPr>
            <p:nvPr/>
          </p:nvGrpSpPr>
          <p:grpSpPr bwMode="auto">
            <a:xfrm>
              <a:off x="4739" y="1327"/>
              <a:ext cx="582" cy="139"/>
              <a:chOff x="614" y="2568"/>
              <a:chExt cx="725" cy="139"/>
            </a:xfrm>
          </p:grpSpPr>
          <p:sp>
            <p:nvSpPr>
              <p:cNvPr id="92220"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21"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2209"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4496" name="Freeform 170"/>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497" name="Freeform 171"/>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2"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4499" name="Freeform 173"/>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4"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15"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16"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17"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FF0000"/>
                </a:solidFill>
                <a:latin typeface="Times New Roman" pitchFamily="18" charset="0"/>
                <a:ea typeface="MS PGothic" pitchFamily="34" charset="-128"/>
              </a:endParaRPr>
            </a:p>
          </p:txBody>
        </p:sp>
        <p:sp>
          <p:nvSpPr>
            <p:cNvPr id="92218"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2219"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7265078A-0E67-7C45-934A-DB65BA5B10D5}" type="slidenum">
              <a:rPr lang="en-US" altLang="en-US" sz="1200" smtClean="0">
                <a:latin typeface="Comic Sans MS" charset="0"/>
              </a:rPr>
              <a:pPr>
                <a:defRPr/>
              </a:pPr>
              <a:t>90</a:t>
            </a:fld>
            <a:endParaRPr lang="en-US" altLang="en-US" sz="1200" smtClean="0">
              <a:latin typeface="Comic Sans MS" charset="0"/>
            </a:endParaRPr>
          </a:p>
        </p:txBody>
      </p:sp>
      <p:sp>
        <p:nvSpPr>
          <p:cNvPr id="287" name="Footer Placeholder 5"/>
          <p:cNvSpPr>
            <a:spLocks noGrp="1"/>
          </p:cNvSpPr>
          <p:nvPr>
            <p:ph type="ftr" sz="quarter" idx="11"/>
          </p:nvPr>
        </p:nvSpPr>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40866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6603"/>
                                        </p:tgtEl>
                                        <p:attrNameLst>
                                          <p:attrName>style.visibility</p:attrName>
                                        </p:attrNameLst>
                                      </p:cBhvr>
                                      <p:to>
                                        <p:strVal val="visible"/>
                                      </p:to>
                                    </p:set>
                                    <p:animEffect transition="in" filter="wipe(down)">
                                      <p:cBhvr>
                                        <p:cTn id="7" dur="500"/>
                                        <p:tgtEl>
                                          <p:spTgt spid="70660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706885"/>
                                        </p:tgtEl>
                                        <p:attrNameLst>
                                          <p:attrName>style.visibility</p:attrName>
                                        </p:attrNameLst>
                                      </p:cBhvr>
                                      <p:to>
                                        <p:strVal val="visible"/>
                                      </p:to>
                                    </p:set>
                                    <p:animEffect transition="in" filter="wipe(up)">
                                      <p:cBhvr>
                                        <p:cTn id="11" dur="1000"/>
                                        <p:tgtEl>
                                          <p:spTgt spid="7068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6660"/>
                                        </p:tgtEl>
                                        <p:attrNameLst>
                                          <p:attrName>style.visibility</p:attrName>
                                        </p:attrNameLst>
                                      </p:cBhvr>
                                      <p:to>
                                        <p:strVal val="visible"/>
                                      </p:to>
                                    </p:set>
                                  </p:childTnLst>
                                </p:cTn>
                              </p:par>
                              <p:par>
                                <p:cTn id="16" presetID="22" presetClass="entr" presetSubtype="1" fill="hold" nodeType="withEffect">
                                  <p:stCondLst>
                                    <p:cond delay="0"/>
                                  </p:stCondLst>
                                  <p:childTnLst>
                                    <p:set>
                                      <p:cBhvr>
                                        <p:cTn id="17" dur="1" fill="hold">
                                          <p:stCondLst>
                                            <p:cond delay="0"/>
                                          </p:stCondLst>
                                        </p:cTn>
                                        <p:tgtEl>
                                          <p:spTgt spid="706897"/>
                                        </p:tgtEl>
                                        <p:attrNameLst>
                                          <p:attrName>style.visibility</p:attrName>
                                        </p:attrNameLst>
                                      </p:cBhvr>
                                      <p:to>
                                        <p:strVal val="visible"/>
                                      </p:to>
                                    </p:set>
                                    <p:animEffect transition="in" filter="wipe(up)">
                                      <p:cBhvr>
                                        <p:cTn id="18" dur="1000"/>
                                        <p:tgtEl>
                                          <p:spTgt spid="7068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68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6661"/>
                                        </p:tgtEl>
                                        <p:attrNameLst>
                                          <p:attrName>style.visibility</p:attrName>
                                        </p:attrNameLst>
                                      </p:cBhvr>
                                      <p:to>
                                        <p:strVal val="visible"/>
                                      </p:to>
                                    </p:set>
                                  </p:childTnLst>
                                </p:cTn>
                              </p:par>
                            </p:childTnLst>
                          </p:cTn>
                        </p:par>
                        <p:par>
                          <p:cTn id="25" fill="hold" nodeType="afterGroup">
                            <p:stCondLst>
                              <p:cond delay="0"/>
                            </p:stCondLst>
                            <p:childTnLst>
                              <p:par>
                                <p:cTn id="26" presetID="0" presetClass="path" presetSubtype="0" accel="50000" decel="50000" fill="hold" nodeType="afterEffect">
                                  <p:stCondLst>
                                    <p:cond delay="0"/>
                                  </p:stCondLst>
                                  <p:childTnLst>
                                    <p:animMotion origin="layout" path="M 0.00642 0.00625 L 0.00764 0.08467 L 0.36285 0.08767 L 0.26996 0.22878 L 0.33698 0.22739 L 0.55069 0.01874 L 0.29583 0.52209 L 0.02882 0.5251 L 0.02882 0.41545 " pathEditMode="relative" rAng="0" ptsTypes="AAAAAAAAA">
                                      <p:cBhvr>
                                        <p:cTn id="27" dur="2000" fill="hold"/>
                                        <p:tgtEl>
                                          <p:spTgt spid="706874"/>
                                        </p:tgtEl>
                                        <p:attrNameLst>
                                          <p:attrName>ppt_x</p:attrName>
                                          <p:attrName>ppt_y</p:attrName>
                                        </p:attrNameLst>
                                      </p:cBhvr>
                                      <p:rCtr x="27205" y="25931"/>
                                    </p:animMotion>
                                  </p:childTnLst>
                                </p:cTn>
                              </p:par>
                              <p:par>
                                <p:cTn id="28" presetID="9" presetClass="exit" presetSubtype="0" fill="hold" nodeType="withEffect">
                                  <p:stCondLst>
                                    <p:cond delay="0"/>
                                  </p:stCondLst>
                                  <p:childTnLst>
                                    <p:animEffect transition="out" filter="dissolve">
                                      <p:cBhvr>
                                        <p:cTn id="29" dur="500"/>
                                        <p:tgtEl>
                                          <p:spTgt spid="706897"/>
                                        </p:tgtEl>
                                      </p:cBhvr>
                                    </p:animEffect>
                                    <p:set>
                                      <p:cBhvr>
                                        <p:cTn id="30" dur="1" fill="hold">
                                          <p:stCondLst>
                                            <p:cond delay="499"/>
                                          </p:stCondLst>
                                        </p:cTn>
                                        <p:tgtEl>
                                          <p:spTgt spid="706897"/>
                                        </p:tgtEl>
                                        <p:attrNameLst>
                                          <p:attrName>style.visibility</p:attrName>
                                        </p:attrNameLst>
                                      </p:cBhvr>
                                      <p:to>
                                        <p:strVal val="hidden"/>
                                      </p:to>
                                    </p:set>
                                  </p:childTnLst>
                                </p:cTn>
                              </p:par>
                            </p:childTnLst>
                          </p:cTn>
                        </p:par>
                        <p:par>
                          <p:cTn id="31" fill="hold" nodeType="afterGroup">
                            <p:stCondLst>
                              <p:cond delay="2000"/>
                            </p:stCondLst>
                            <p:childTnLst>
                              <p:par>
                                <p:cTn id="32" presetID="22" presetClass="entr" presetSubtype="4" fill="hold" nodeType="afterEffect">
                                  <p:stCondLst>
                                    <p:cond delay="0"/>
                                  </p:stCondLst>
                                  <p:childTnLst>
                                    <p:set>
                                      <p:cBhvr>
                                        <p:cTn id="33" dur="1" fill="hold">
                                          <p:stCondLst>
                                            <p:cond delay="0"/>
                                          </p:stCondLst>
                                        </p:cTn>
                                        <p:tgtEl>
                                          <p:spTgt spid="706896"/>
                                        </p:tgtEl>
                                        <p:attrNameLst>
                                          <p:attrName>style.visibility</p:attrName>
                                        </p:attrNameLst>
                                      </p:cBhvr>
                                      <p:to>
                                        <p:strVal val="visible"/>
                                      </p:to>
                                    </p:set>
                                    <p:animEffect transition="in" filter="wipe(down)">
                                      <p:cBhvr>
                                        <p:cTn id="34" dur="1000"/>
                                        <p:tgtEl>
                                          <p:spTgt spid="70689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706886"/>
                                        </p:tgtEl>
                                        <p:attrNameLst>
                                          <p:attrName>style.visibility</p:attrName>
                                        </p:attrNameLst>
                                      </p:cBhvr>
                                      <p:to>
                                        <p:strVal val="visible"/>
                                      </p:to>
                                    </p:set>
                                    <p:animEffect transition="in" filter="wipe(down)">
                                      <p:cBhvr>
                                        <p:cTn id="39" dur="500"/>
                                        <p:tgtEl>
                                          <p:spTgt spid="706886"/>
                                        </p:tgtEl>
                                      </p:cBhvr>
                                    </p:animEffect>
                                  </p:childTnLst>
                                </p:cTn>
                              </p:par>
                              <p:par>
                                <p:cTn id="40" presetID="9" presetClass="exit" presetSubtype="0" fill="hold" nodeType="withEffect">
                                  <p:stCondLst>
                                    <p:cond delay="0"/>
                                  </p:stCondLst>
                                  <p:childTnLst>
                                    <p:animEffect transition="out" filter="dissolve">
                                      <p:cBhvr>
                                        <p:cTn id="41" dur="500"/>
                                        <p:tgtEl>
                                          <p:spTgt spid="706874"/>
                                        </p:tgtEl>
                                      </p:cBhvr>
                                    </p:animEffect>
                                    <p:set>
                                      <p:cBhvr>
                                        <p:cTn id="42" dur="1" fill="hold">
                                          <p:stCondLst>
                                            <p:cond delay="499"/>
                                          </p:stCondLst>
                                        </p:cTn>
                                        <p:tgtEl>
                                          <p:spTgt spid="70687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xit" presetSubtype="0" fill="hold" nodeType="clickEffect">
                                  <p:stCondLst>
                                    <p:cond delay="0"/>
                                  </p:stCondLst>
                                  <p:childTnLst>
                                    <p:animEffect transition="out" filter="dissolve">
                                      <p:cBhvr>
                                        <p:cTn id="46" dur="500"/>
                                        <p:tgtEl>
                                          <p:spTgt spid="706886"/>
                                        </p:tgtEl>
                                      </p:cBhvr>
                                    </p:animEffect>
                                    <p:set>
                                      <p:cBhvr>
                                        <p:cTn id="47" dur="1" fill="hold">
                                          <p:stCondLst>
                                            <p:cond delay="499"/>
                                          </p:stCondLst>
                                        </p:cTn>
                                        <p:tgtEl>
                                          <p:spTgt spid="706886"/>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706951"/>
                                        </p:tgtEl>
                                        <p:attrNameLst>
                                          <p:attrName>style.visibility</p:attrName>
                                        </p:attrNameLst>
                                      </p:cBhvr>
                                      <p:to>
                                        <p:strVal val="visible"/>
                                      </p:to>
                                    </p:set>
                                    <p:animEffect transition="in" filter="wipe(up)">
                                      <p:cBhvr>
                                        <p:cTn id="52" dur="500"/>
                                        <p:tgtEl>
                                          <p:spTgt spid="706951"/>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70698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706982"/>
                                        </p:tgtEl>
                                        <p:attrNameLst>
                                          <p:attrName>style.visibility</p:attrName>
                                        </p:attrNameLst>
                                      </p:cBhvr>
                                      <p:to>
                                        <p:strVal val="visible"/>
                                      </p:to>
                                    </p:set>
                                    <p:animEffect transition="in" filter="dissolve">
                                      <p:cBhvr>
                                        <p:cTn id="60" dur="500"/>
                                        <p:tgtEl>
                                          <p:spTgt spid="706982"/>
                                        </p:tgtEl>
                                      </p:cBhvr>
                                    </p:animEffect>
                                  </p:childTnLst>
                                </p:cTn>
                              </p:par>
                            </p:childTnLst>
                          </p:cTn>
                        </p:par>
                        <p:par>
                          <p:cTn id="61" fill="hold" nodeType="afterGroup">
                            <p:stCondLst>
                              <p:cond delay="500"/>
                            </p:stCondLst>
                            <p:childTnLst>
                              <p:par>
                                <p:cTn id="62" presetID="0" presetClass="path" presetSubtype="0" accel="50000" decel="50000" fill="hold" nodeType="afterEffect">
                                  <p:stCondLst>
                                    <p:cond delay="0"/>
                                  </p:stCondLst>
                                  <p:childTnLst>
                                    <p:animMotion origin="layout" path="M -1.66667E-6 -2.15591E-6 L -1.66667E-6 0.09415 L 0.28593 0.09091 L 0.52934 -0.40111 L 0.30937 -0.18182 L 0.23403 -0.19755 L 0.32118 -0.33079 L -0.01997 -0.33079 L -0.01875 -0.41846 " pathEditMode="relative" ptsTypes="AAAAAAAAA">
                                      <p:cBhvr>
                                        <p:cTn id="63" dur="2000" fill="hold"/>
                                        <p:tgtEl>
                                          <p:spTgt spid="706982"/>
                                        </p:tgtEl>
                                        <p:attrNameLst>
                                          <p:attrName>ppt_x</p:attrName>
                                          <p:attrName>ppt_y</p:attrName>
                                        </p:attrNameLst>
                                      </p:cBhvr>
                                    </p:animMotion>
                                  </p:childTnLst>
                                </p:cTn>
                              </p:par>
                            </p:childTnLst>
                          </p:cTn>
                        </p:par>
                        <p:par>
                          <p:cTn id="64" fill="hold" nodeType="afterGroup">
                            <p:stCondLst>
                              <p:cond delay="2500"/>
                            </p:stCondLst>
                            <p:childTnLst>
                              <p:par>
                                <p:cTn id="65" presetID="9" presetClass="exit" presetSubtype="0" fill="hold" nodeType="afterEffect">
                                  <p:stCondLst>
                                    <p:cond delay="0"/>
                                  </p:stCondLst>
                                  <p:childTnLst>
                                    <p:animEffect transition="out" filter="dissolve">
                                      <p:cBhvr>
                                        <p:cTn id="66" dur="500"/>
                                        <p:tgtEl>
                                          <p:spTgt spid="706951"/>
                                        </p:tgtEl>
                                      </p:cBhvr>
                                    </p:animEffect>
                                    <p:set>
                                      <p:cBhvr>
                                        <p:cTn id="67" dur="1" fill="hold">
                                          <p:stCondLst>
                                            <p:cond delay="499"/>
                                          </p:stCondLst>
                                        </p:cTn>
                                        <p:tgtEl>
                                          <p:spTgt spid="706951"/>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706886"/>
                                        </p:tgtEl>
                                      </p:cBhvr>
                                    </p:animEffect>
                                    <p:set>
                                      <p:cBhvr>
                                        <p:cTn id="70" dur="1" fill="hold">
                                          <p:stCondLst>
                                            <p:cond delay="499"/>
                                          </p:stCondLst>
                                        </p:cTn>
                                        <p:tgtEl>
                                          <p:spTgt spid="706886"/>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706896"/>
                                        </p:tgtEl>
                                      </p:cBhvr>
                                    </p:animEffect>
                                    <p:set>
                                      <p:cBhvr>
                                        <p:cTn id="73" dur="1" fill="hold">
                                          <p:stCondLst>
                                            <p:cond delay="499"/>
                                          </p:stCondLst>
                                        </p:cTn>
                                        <p:tgtEl>
                                          <p:spTgt spid="706896"/>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xit" presetSubtype="0" fill="hold" nodeType="clickEffect">
                                  <p:stCondLst>
                                    <p:cond delay="0"/>
                                  </p:stCondLst>
                                  <p:childTnLst>
                                    <p:animEffect transition="out" filter="dissolve">
                                      <p:cBhvr>
                                        <p:cTn id="77" dur="500"/>
                                        <p:tgtEl>
                                          <p:spTgt spid="706982"/>
                                        </p:tgtEl>
                                      </p:cBhvr>
                                    </p:animEffect>
                                    <p:set>
                                      <p:cBhvr>
                                        <p:cTn id="78" dur="1" fill="hold">
                                          <p:stCondLst>
                                            <p:cond delay="499"/>
                                          </p:stCondLst>
                                        </p:cTn>
                                        <p:tgtEl>
                                          <p:spTgt spid="706982"/>
                                        </p:tgtEl>
                                        <p:attrNameLst>
                                          <p:attrName>style.visibility</p:attrName>
                                        </p:attrNameLst>
                                      </p:cBhvr>
                                      <p:to>
                                        <p:strVal val="hidden"/>
                                      </p:to>
                                    </p:set>
                                  </p:childTnLst>
                                </p:cTn>
                              </p:par>
                            </p:childTnLst>
                          </p:cTn>
                        </p:par>
                        <p:par>
                          <p:cTn id="79" fill="hold" nodeType="afterGroup">
                            <p:stCondLst>
                              <p:cond delay="500"/>
                            </p:stCondLst>
                            <p:childTnLst>
                              <p:par>
                                <p:cTn id="80" presetID="22" presetClass="entr" presetSubtype="4" fill="hold" nodeType="afterEffect">
                                  <p:stCondLst>
                                    <p:cond delay="0"/>
                                  </p:stCondLst>
                                  <p:childTnLst>
                                    <p:set>
                                      <p:cBhvr>
                                        <p:cTn id="81" dur="1" fill="hold">
                                          <p:stCondLst>
                                            <p:cond delay="0"/>
                                          </p:stCondLst>
                                        </p:cTn>
                                        <p:tgtEl>
                                          <p:spTgt spid="706983"/>
                                        </p:tgtEl>
                                        <p:attrNameLst>
                                          <p:attrName>style.visibility</p:attrName>
                                        </p:attrNameLst>
                                      </p:cBhvr>
                                      <p:to>
                                        <p:strVal val="visible"/>
                                      </p:to>
                                    </p:set>
                                    <p:animEffect transition="in" filter="wipe(down)">
                                      <p:cBhvr>
                                        <p:cTn id="82" dur="1000"/>
                                        <p:tgtEl>
                                          <p:spTgt spid="706983"/>
                                        </p:tgtEl>
                                      </p:cBhvr>
                                    </p:animEffect>
                                  </p:childTnLst>
                                </p:cTn>
                              </p:par>
                            </p:childTnLst>
                          </p:cTn>
                        </p:par>
                        <p:par>
                          <p:cTn id="83" fill="hold" nodeType="afterGroup">
                            <p:stCondLst>
                              <p:cond delay="1500"/>
                            </p:stCondLst>
                            <p:childTnLst>
                              <p:par>
                                <p:cTn id="84" presetID="1" presetClass="entr" presetSubtype="0" fill="hold" grpId="0" nodeType="afterEffect">
                                  <p:stCondLst>
                                    <p:cond delay="0"/>
                                  </p:stCondLst>
                                  <p:childTnLst>
                                    <p:set>
                                      <p:cBhvr>
                                        <p:cTn id="85" dur="1" fill="hold">
                                          <p:stCondLst>
                                            <p:cond delay="0"/>
                                          </p:stCondLst>
                                        </p:cTn>
                                        <p:tgtEl>
                                          <p:spTgt spid="706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60" grpId="0"/>
      <p:bldP spid="706661" grpId="0"/>
      <p:bldP spid="706662" grpId="0"/>
      <p:bldP spid="70698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3" name="Group 300"/>
          <p:cNvGrpSpPr>
            <a:grpSpLocks/>
          </p:cNvGrpSpPr>
          <p:nvPr/>
        </p:nvGrpSpPr>
        <p:grpSpPr bwMode="auto">
          <a:xfrm>
            <a:off x="773113" y="1273175"/>
            <a:ext cx="3554412" cy="3067050"/>
            <a:chOff x="773113" y="1273175"/>
            <a:chExt cx="3554412" cy="3066395"/>
          </a:xfrm>
        </p:grpSpPr>
        <p:sp>
          <p:nvSpPr>
            <p:cNvPr id="105719" name="Freeform 3"/>
            <p:cNvSpPr>
              <a:spLocks/>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720"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721"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722"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723"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43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105725" name="Group 356"/>
            <p:cNvGrpSpPr>
              <a:grpSpLocks/>
            </p:cNvGrpSpPr>
            <p:nvPr/>
          </p:nvGrpSpPr>
          <p:grpSpPr bwMode="auto">
            <a:xfrm>
              <a:off x="1653422" y="1982680"/>
              <a:ext cx="843032" cy="814871"/>
              <a:chOff x="313" y="1497"/>
              <a:chExt cx="1152" cy="1014"/>
            </a:xfrm>
          </p:grpSpPr>
          <p:pic>
            <p:nvPicPr>
              <p:cNvPr id="105777"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778"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4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31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31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sp>
          <p:nvSpPr>
            <p:cNvPr id="312"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endParaRPr>
            </a:p>
          </p:txBody>
        </p:sp>
        <p:grpSp>
          <p:nvGrpSpPr>
            <p:cNvPr id="105730" name="Group 248"/>
            <p:cNvGrpSpPr>
              <a:grpSpLocks/>
            </p:cNvGrpSpPr>
            <p:nvPr/>
          </p:nvGrpSpPr>
          <p:grpSpPr bwMode="auto">
            <a:xfrm>
              <a:off x="2597285" y="3210128"/>
              <a:ext cx="332569" cy="581078"/>
              <a:chOff x="4140" y="429"/>
              <a:chExt cx="1425" cy="2396"/>
            </a:xfrm>
          </p:grpSpPr>
          <p:sp>
            <p:nvSpPr>
              <p:cNvPr id="105745" name="Freeform 148"/>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46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5747" name="Freeform 150"/>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748" name="Freeform 151"/>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46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5750" name="Group 153"/>
              <p:cNvGrpSpPr>
                <a:grpSpLocks/>
              </p:cNvGrpSpPr>
              <p:nvPr/>
            </p:nvGrpSpPr>
            <p:grpSpPr bwMode="auto">
              <a:xfrm>
                <a:off x="4749" y="668"/>
                <a:ext cx="581" cy="145"/>
                <a:chOff x="614" y="2568"/>
                <a:chExt cx="725" cy="139"/>
              </a:xfrm>
            </p:grpSpPr>
            <p:sp>
              <p:nvSpPr>
                <p:cNvPr id="9348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9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46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5752" name="Group 157"/>
              <p:cNvGrpSpPr>
                <a:grpSpLocks/>
              </p:cNvGrpSpPr>
              <p:nvPr/>
            </p:nvGrpSpPr>
            <p:grpSpPr bwMode="auto">
              <a:xfrm>
                <a:off x="4747" y="994"/>
                <a:ext cx="581" cy="134"/>
                <a:chOff x="614" y="2568"/>
                <a:chExt cx="725" cy="139"/>
              </a:xfrm>
            </p:grpSpPr>
            <p:sp>
              <p:nvSpPr>
                <p:cNvPr id="9348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8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46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6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5755" name="Group 162"/>
              <p:cNvGrpSpPr>
                <a:grpSpLocks/>
              </p:cNvGrpSpPr>
              <p:nvPr/>
            </p:nvGrpSpPr>
            <p:grpSpPr bwMode="auto">
              <a:xfrm>
                <a:off x="4735" y="1627"/>
                <a:ext cx="582" cy="151"/>
                <a:chOff x="614" y="2568"/>
                <a:chExt cx="725" cy="139"/>
              </a:xfrm>
            </p:grpSpPr>
            <p:sp>
              <p:nvSpPr>
                <p:cNvPr id="9348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8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105756" name="Freeform 165"/>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5757" name="Group 166"/>
              <p:cNvGrpSpPr>
                <a:grpSpLocks/>
              </p:cNvGrpSpPr>
              <p:nvPr/>
            </p:nvGrpSpPr>
            <p:grpSpPr bwMode="auto">
              <a:xfrm>
                <a:off x="4739" y="1327"/>
                <a:ext cx="582" cy="139"/>
                <a:chOff x="614" y="2568"/>
                <a:chExt cx="725" cy="139"/>
              </a:xfrm>
            </p:grpSpPr>
            <p:sp>
              <p:nvSpPr>
                <p:cNvPr id="9348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8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47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5759" name="Freeform 170"/>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760" name="Freeform 171"/>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47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5762" name="Freeform 173"/>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477" name="AutoShape 174"/>
              <p:cNvSpPr>
                <a:spLocks noChangeArrowheads="1"/>
              </p:cNvSpPr>
              <p:nvPr/>
            </p:nvSpPr>
            <p:spPr bwMode="auto">
              <a:xfrm>
                <a:off x="4139" y="2678"/>
                <a:ext cx="1204" cy="20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7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7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8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FF0000"/>
                  </a:solidFill>
                  <a:latin typeface="Times New Roman" pitchFamily="18" charset="0"/>
                  <a:ea typeface="MS PGothic" pitchFamily="34" charset="-128"/>
                </a:endParaRPr>
              </a:p>
            </p:txBody>
          </p:sp>
          <p:sp>
            <p:nvSpPr>
              <p:cNvPr id="9348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8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5731" name="Group 48"/>
            <p:cNvGrpSpPr>
              <a:grpSpLocks/>
            </p:cNvGrpSpPr>
            <p:nvPr/>
          </p:nvGrpSpPr>
          <p:grpSpPr bwMode="auto">
            <a:xfrm>
              <a:off x="2795471" y="3465563"/>
              <a:ext cx="735669" cy="376863"/>
              <a:chOff x="3600" y="219"/>
              <a:chExt cx="360" cy="175"/>
            </a:xfrm>
          </p:grpSpPr>
          <p:sp>
            <p:nvSpPr>
              <p:cNvPr id="9344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4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344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344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000000"/>
                  </a:solidFill>
                  <a:ea typeface="MS PGothic" pitchFamily="34" charset="-128"/>
                </a:endParaRPr>
              </a:p>
            </p:txBody>
          </p:sp>
          <p:sp>
            <p:nvSpPr>
              <p:cNvPr id="9345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5737" name="Group 54"/>
              <p:cNvGrpSpPr>
                <a:grpSpLocks/>
              </p:cNvGrpSpPr>
              <p:nvPr/>
            </p:nvGrpSpPr>
            <p:grpSpPr bwMode="auto">
              <a:xfrm>
                <a:off x="3686" y="244"/>
                <a:ext cx="177" cy="66"/>
                <a:chOff x="2848" y="848"/>
                <a:chExt cx="140" cy="98"/>
              </a:xfrm>
            </p:grpSpPr>
            <p:sp>
              <p:nvSpPr>
                <p:cNvPr id="9345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345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345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nvGrpSpPr>
              <p:cNvPr id="105738" name="Group 58"/>
              <p:cNvGrpSpPr>
                <a:grpSpLocks/>
              </p:cNvGrpSpPr>
              <p:nvPr/>
            </p:nvGrpSpPr>
            <p:grpSpPr bwMode="auto">
              <a:xfrm flipV="1">
                <a:off x="3686" y="243"/>
                <a:ext cx="177" cy="66"/>
                <a:chOff x="2848" y="848"/>
                <a:chExt cx="140" cy="98"/>
              </a:xfrm>
            </p:grpSpPr>
            <p:sp>
              <p:nvSpPr>
                <p:cNvPr id="9345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345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9345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grpSp>
        </p:grpSp>
      </p:grpSp>
      <p:sp>
        <p:nvSpPr>
          <p:cNvPr id="105474" name="Freeform 2"/>
          <p:cNvSpPr>
            <a:spLocks/>
          </p:cNvSpPr>
          <p:nvPr/>
        </p:nvSpPr>
        <p:spPr bwMode="auto">
          <a:xfrm>
            <a:off x="322263" y="4619625"/>
            <a:ext cx="3963987" cy="1716088"/>
          </a:xfrm>
          <a:custGeom>
            <a:avLst/>
            <a:gdLst>
              <a:gd name="T0" fmla="*/ 2147483646 w 2497"/>
              <a:gd name="T1" fmla="*/ 2147483646 h 1081"/>
              <a:gd name="T2" fmla="*/ 2147483646 w 2497"/>
              <a:gd name="T3" fmla="*/ 2147483646 h 1081"/>
              <a:gd name="T4" fmla="*/ 2147483646 w 2497"/>
              <a:gd name="T5" fmla="*/ 2147483646 h 1081"/>
              <a:gd name="T6" fmla="*/ 2147483646 w 2497"/>
              <a:gd name="T7" fmla="*/ 2147483646 h 1081"/>
              <a:gd name="T8" fmla="*/ 2147483646 w 2497"/>
              <a:gd name="T9" fmla="*/ 2147483646 h 1081"/>
              <a:gd name="T10" fmla="*/ 2147483646 w 2497"/>
              <a:gd name="T11" fmla="*/ 2147483646 h 1081"/>
              <a:gd name="T12" fmla="*/ 2147483646 w 2497"/>
              <a:gd name="T13" fmla="*/ 2147483646 h 1081"/>
              <a:gd name="T14" fmla="*/ 2147483646 w 2497"/>
              <a:gd name="T15" fmla="*/ 2147483646 h 1081"/>
              <a:gd name="T16" fmla="*/ 2147483646 w 2497"/>
              <a:gd name="T17" fmla="*/ 2147483646 h 1081"/>
              <a:gd name="T18" fmla="*/ 2147483646 w 2497"/>
              <a:gd name="T19" fmla="*/ 2147483646 h 1081"/>
              <a:gd name="T20" fmla="*/ 2147483646 w 2497"/>
              <a:gd name="T21" fmla="*/ 2147483646 h 1081"/>
              <a:gd name="T22" fmla="*/ 2147483646 w 2497"/>
              <a:gd name="T23" fmla="*/ 2147483646 h 1081"/>
              <a:gd name="T24" fmla="*/ 2147483646 w 2497"/>
              <a:gd name="T25" fmla="*/ 2147483646 h 1081"/>
              <a:gd name="T26" fmla="*/ 2147483646 w 2497"/>
              <a:gd name="T27" fmla="*/ 2147483646 h 1081"/>
              <a:gd name="T28" fmla="*/ 2147483646 w 2497"/>
              <a:gd name="T29" fmla="*/ 2147483646 h 1081"/>
              <a:gd name="T30" fmla="*/ 2147483646 w 2497"/>
              <a:gd name="T31" fmla="*/ 2147483646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5475" name="Freeform 3"/>
          <p:cNvSpPr>
            <a:spLocks/>
          </p:cNvSpPr>
          <p:nvPr/>
        </p:nvSpPr>
        <p:spPr bwMode="auto">
          <a:xfrm>
            <a:off x="4751388" y="871538"/>
            <a:ext cx="1919287" cy="2227262"/>
          </a:xfrm>
          <a:custGeom>
            <a:avLst/>
            <a:gdLst>
              <a:gd name="T0" fmla="*/ 2147483646 w 1209"/>
              <a:gd name="T1" fmla="*/ 2147483646 h 1403"/>
              <a:gd name="T2" fmla="*/ 2147483646 w 1209"/>
              <a:gd name="T3" fmla="*/ 2147483646 h 1403"/>
              <a:gd name="T4" fmla="*/ 2147483646 w 1209"/>
              <a:gd name="T5" fmla="*/ 2147483646 h 1403"/>
              <a:gd name="T6" fmla="*/ 2147483646 w 1209"/>
              <a:gd name="T7" fmla="*/ 2147483646 h 1403"/>
              <a:gd name="T8" fmla="*/ 2147483646 w 1209"/>
              <a:gd name="T9" fmla="*/ 2147483646 h 1403"/>
              <a:gd name="T10" fmla="*/ 2147483646 w 1209"/>
              <a:gd name="T11" fmla="*/ 2147483646 h 1403"/>
              <a:gd name="T12" fmla="*/ 2147483646 w 1209"/>
              <a:gd name="T13" fmla="*/ 2147483646 h 1403"/>
              <a:gd name="T14" fmla="*/ 2147483646 w 1209"/>
              <a:gd name="T15" fmla="*/ 2147483646 h 1403"/>
              <a:gd name="T16" fmla="*/ 2147483646 w 1209"/>
              <a:gd name="T17" fmla="*/ 2147483646 h 1403"/>
              <a:gd name="T18" fmla="*/ 2147483646 w 1209"/>
              <a:gd name="T19" fmla="*/ 2147483646 h 1403"/>
              <a:gd name="T20" fmla="*/ 2147483646 w 1209"/>
              <a:gd name="T21" fmla="*/ 2147483646 h 1403"/>
              <a:gd name="T22" fmla="*/ 2147483646 w 1209"/>
              <a:gd name="T23" fmla="*/ 2147483646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3191" name="Rectangle 4"/>
          <p:cNvSpPr>
            <a:spLocks noGrp="1" noChangeArrowheads="1"/>
          </p:cNvSpPr>
          <p:nvPr>
            <p:ph type="title"/>
          </p:nvPr>
        </p:nvSpPr>
        <p:spPr>
          <a:xfrm>
            <a:off x="323850" y="0"/>
            <a:ext cx="8361363" cy="973138"/>
          </a:xfrm>
        </p:spPr>
        <p:txBody>
          <a:bodyPr/>
          <a:lstStyle/>
          <a:p>
            <a:pPr>
              <a:defRPr/>
            </a:pPr>
            <a:r>
              <a:rPr lang="en-US" sz="3600" dirty="0">
                <a:latin typeface="Gill Sans MT" charset="0"/>
                <a:cs typeface="+mj-cs"/>
              </a:rPr>
              <a:t>A day in the life… HTTP request/reply </a:t>
            </a:r>
          </a:p>
        </p:txBody>
      </p:sp>
      <p:grpSp>
        <p:nvGrpSpPr>
          <p:cNvPr id="105477" name="Group 35"/>
          <p:cNvGrpSpPr>
            <a:grpSpLocks/>
          </p:cNvGrpSpPr>
          <p:nvPr/>
        </p:nvGrpSpPr>
        <p:grpSpPr bwMode="auto">
          <a:xfrm>
            <a:off x="1195388" y="1081088"/>
            <a:ext cx="976312" cy="1460500"/>
            <a:chOff x="651" y="681"/>
            <a:chExt cx="615" cy="920"/>
          </a:xfrm>
        </p:grpSpPr>
        <p:sp>
          <p:nvSpPr>
            <p:cNvPr id="105711" name="Freeform 3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5712" name="Group 37"/>
            <p:cNvGrpSpPr>
              <a:grpSpLocks/>
            </p:cNvGrpSpPr>
            <p:nvPr/>
          </p:nvGrpSpPr>
          <p:grpSpPr bwMode="auto">
            <a:xfrm>
              <a:off x="651" y="681"/>
              <a:ext cx="500" cy="828"/>
              <a:chOff x="569" y="2954"/>
              <a:chExt cx="500" cy="828"/>
            </a:xfrm>
          </p:grpSpPr>
          <p:sp>
            <p:nvSpPr>
              <p:cNvPr id="93427" name="Rectangle 3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28" name="Text Box 39"/>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smtClean="0">
                    <a:solidFill>
                      <a:srgbClr val="000000"/>
                    </a:solidFill>
                    <a:latin typeface="Arial" charset="0"/>
                  </a:rPr>
                  <a:t>HTTP</a:t>
                </a:r>
              </a:p>
              <a:p>
                <a:pPr algn="ctr">
                  <a:defRPr/>
                </a:pPr>
                <a:r>
                  <a:rPr lang="en-US" sz="1600" i="0" dirty="0" smtClean="0">
                    <a:solidFill>
                      <a:srgbClr val="000000"/>
                    </a:solidFill>
                    <a:latin typeface="Arial" charset="0"/>
                  </a:rPr>
                  <a:t>TCP</a:t>
                </a:r>
              </a:p>
              <a:p>
                <a:pPr algn="ctr">
                  <a:defRPr/>
                </a:pPr>
                <a:r>
                  <a:rPr lang="en-US" sz="1600" i="0" dirty="0" smtClean="0">
                    <a:solidFill>
                      <a:srgbClr val="000000"/>
                    </a:solidFill>
                    <a:latin typeface="Arial" charset="0"/>
                  </a:rPr>
                  <a:t>IP</a:t>
                </a:r>
              </a:p>
              <a:p>
                <a:pPr algn="ctr">
                  <a:defRPr/>
                </a:pPr>
                <a:r>
                  <a:rPr lang="en-US" sz="1600" i="0" dirty="0" smtClean="0">
                    <a:solidFill>
                      <a:srgbClr val="000000"/>
                    </a:solidFill>
                    <a:latin typeface="Arial" charset="0"/>
                  </a:rPr>
                  <a:t>Eth</a:t>
                </a:r>
              </a:p>
              <a:p>
                <a:pPr algn="ctr">
                  <a:defRPr/>
                </a:pPr>
                <a:r>
                  <a:rPr lang="en-US" sz="1600" i="0" dirty="0" smtClean="0">
                    <a:solidFill>
                      <a:srgbClr val="000000"/>
                    </a:solidFill>
                    <a:latin typeface="Arial" charset="0"/>
                  </a:rPr>
                  <a:t>Phy</a:t>
                </a:r>
              </a:p>
            </p:txBody>
          </p:sp>
          <p:sp>
            <p:nvSpPr>
              <p:cNvPr id="93429" name="Line 4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3430" name="Line 4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3431" name="Line 4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3432" name="Line 4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grpSp>
        <p:nvGrpSpPr>
          <p:cNvPr id="707628" name="Group 44"/>
          <p:cNvGrpSpPr>
            <a:grpSpLocks/>
          </p:cNvGrpSpPr>
          <p:nvPr/>
        </p:nvGrpSpPr>
        <p:grpSpPr bwMode="auto">
          <a:xfrm>
            <a:off x="442913" y="1054100"/>
            <a:ext cx="515937" cy="333375"/>
            <a:chOff x="328" y="678"/>
            <a:chExt cx="325" cy="210"/>
          </a:xfrm>
        </p:grpSpPr>
        <p:grpSp>
          <p:nvGrpSpPr>
            <p:cNvPr id="105707" name="Group 45"/>
            <p:cNvGrpSpPr>
              <a:grpSpLocks/>
            </p:cNvGrpSpPr>
            <p:nvPr/>
          </p:nvGrpSpPr>
          <p:grpSpPr bwMode="auto">
            <a:xfrm>
              <a:off x="328" y="693"/>
              <a:ext cx="325" cy="154"/>
              <a:chOff x="844" y="3337"/>
              <a:chExt cx="325" cy="154"/>
            </a:xfrm>
          </p:grpSpPr>
          <p:sp>
            <p:nvSpPr>
              <p:cNvPr id="93423" name="Rectangle 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424" name="Text Box 47"/>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sp>
          <p:nvSpPr>
            <p:cNvPr id="93422" name="AutoShape 48"/>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707633" name="Rectangle 49"/>
          <p:cNvSpPr>
            <a:spLocks noChangeArrowheads="1"/>
          </p:cNvSpPr>
          <p:nvPr/>
        </p:nvSpPr>
        <p:spPr bwMode="auto">
          <a:xfrm>
            <a:off x="5183188" y="3105150"/>
            <a:ext cx="344170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dirty="0">
                <a:solidFill>
                  <a:srgbClr val="C00000"/>
                </a:solidFill>
                <a:latin typeface="Gill Sans MT" charset="0"/>
                <a:ea typeface="MS PGothic" pitchFamily="34" charset="-128"/>
              </a:rPr>
              <a:t>HTTP request </a:t>
            </a:r>
            <a:r>
              <a:rPr lang="en-US" sz="2000" dirty="0">
                <a:solidFill>
                  <a:srgbClr val="000000"/>
                </a:solidFill>
                <a:latin typeface="Gill Sans MT" charset="0"/>
                <a:ea typeface="MS PGothic" pitchFamily="34" charset="-128"/>
              </a:rPr>
              <a:t>sent into TCP socket</a:t>
            </a:r>
          </a:p>
        </p:txBody>
      </p:sp>
      <p:sp>
        <p:nvSpPr>
          <p:cNvPr id="707634" name="Rectangle 50"/>
          <p:cNvSpPr>
            <a:spLocks noChangeArrowheads="1"/>
          </p:cNvSpPr>
          <p:nvPr/>
        </p:nvSpPr>
        <p:spPr bwMode="auto">
          <a:xfrm>
            <a:off x="5176838" y="3797300"/>
            <a:ext cx="3787775"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dirty="0">
                <a:solidFill>
                  <a:srgbClr val="000000"/>
                </a:solidFill>
                <a:latin typeface="Gill Sans MT" charset="0"/>
                <a:ea typeface="MS PGothic" pitchFamily="34" charset="-128"/>
              </a:rPr>
              <a:t>IP datagram containing HTTP request routed to www.google.com</a:t>
            </a:r>
          </a:p>
        </p:txBody>
      </p:sp>
      <p:sp>
        <p:nvSpPr>
          <p:cNvPr id="707635" name="Rectangle 51"/>
          <p:cNvSpPr>
            <a:spLocks noChangeArrowheads="1"/>
          </p:cNvSpPr>
          <p:nvPr/>
        </p:nvSpPr>
        <p:spPr bwMode="auto">
          <a:xfrm>
            <a:off x="5189538" y="5702300"/>
            <a:ext cx="3865562"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dirty="0">
                <a:solidFill>
                  <a:srgbClr val="000000"/>
                </a:solidFill>
                <a:latin typeface="Gill Sans MT" charset="0"/>
                <a:ea typeface="MS PGothic" pitchFamily="34" charset="-128"/>
              </a:rPr>
              <a:t>IP datagram containing HTTP reply routed back to client</a:t>
            </a:r>
          </a:p>
        </p:txBody>
      </p:sp>
      <p:grpSp>
        <p:nvGrpSpPr>
          <p:cNvPr id="105482" name="Group 166"/>
          <p:cNvGrpSpPr>
            <a:grpSpLocks/>
          </p:cNvGrpSpPr>
          <p:nvPr/>
        </p:nvGrpSpPr>
        <p:grpSpPr bwMode="auto">
          <a:xfrm>
            <a:off x="3795713" y="2409825"/>
            <a:ext cx="1576387" cy="1287463"/>
            <a:chOff x="3228" y="1776"/>
            <a:chExt cx="252" cy="96"/>
          </a:xfrm>
        </p:grpSpPr>
        <p:sp>
          <p:nvSpPr>
            <p:cNvPr id="105705"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706"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483" name="Group 167"/>
          <p:cNvGrpSpPr>
            <a:grpSpLocks/>
          </p:cNvGrpSpPr>
          <p:nvPr/>
        </p:nvGrpSpPr>
        <p:grpSpPr bwMode="auto">
          <a:xfrm flipH="1">
            <a:off x="5600700" y="2424113"/>
            <a:ext cx="400050" cy="152400"/>
            <a:chOff x="3228" y="1776"/>
            <a:chExt cx="252" cy="96"/>
          </a:xfrm>
        </p:grpSpPr>
        <p:sp>
          <p:nvSpPr>
            <p:cNvPr id="105703"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704"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484" name="Group 170"/>
          <p:cNvGrpSpPr>
            <a:grpSpLocks/>
          </p:cNvGrpSpPr>
          <p:nvPr/>
        </p:nvGrpSpPr>
        <p:grpSpPr bwMode="auto">
          <a:xfrm flipH="1" flipV="1">
            <a:off x="5753100" y="1900238"/>
            <a:ext cx="400050" cy="152400"/>
            <a:chOff x="3228" y="1776"/>
            <a:chExt cx="252" cy="96"/>
          </a:xfrm>
        </p:grpSpPr>
        <p:sp>
          <p:nvSpPr>
            <p:cNvPr id="105701"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702"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485" name="Group 110"/>
          <p:cNvGrpSpPr>
            <a:grpSpLocks/>
          </p:cNvGrpSpPr>
          <p:nvPr/>
        </p:nvGrpSpPr>
        <p:grpSpPr bwMode="auto">
          <a:xfrm>
            <a:off x="3057525" y="5273675"/>
            <a:ext cx="757238" cy="379413"/>
            <a:chOff x="2466" y="2026"/>
            <a:chExt cx="477" cy="282"/>
          </a:xfrm>
        </p:grpSpPr>
        <p:sp>
          <p:nvSpPr>
            <p:cNvPr id="105687"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105688"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89"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105690"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nvGrpSpPr>
            <p:cNvPr id="105691" name="Group 115"/>
            <p:cNvGrpSpPr>
              <a:grpSpLocks/>
            </p:cNvGrpSpPr>
            <p:nvPr/>
          </p:nvGrpSpPr>
          <p:grpSpPr bwMode="auto">
            <a:xfrm>
              <a:off x="2581" y="2061"/>
              <a:ext cx="236" cy="94"/>
              <a:chOff x="2848" y="848"/>
              <a:chExt cx="140" cy="98"/>
            </a:xfrm>
          </p:grpSpPr>
          <p:sp>
            <p:nvSpPr>
              <p:cNvPr id="105698"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99"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00"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5692" name="Group 119"/>
            <p:cNvGrpSpPr>
              <a:grpSpLocks/>
            </p:cNvGrpSpPr>
            <p:nvPr/>
          </p:nvGrpSpPr>
          <p:grpSpPr bwMode="auto">
            <a:xfrm flipV="1">
              <a:off x="2581" y="2060"/>
              <a:ext cx="236" cy="94"/>
              <a:chOff x="2848" y="848"/>
              <a:chExt cx="140" cy="98"/>
            </a:xfrm>
          </p:grpSpPr>
          <p:sp>
            <p:nvSpPr>
              <p:cNvPr id="105695"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96"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97"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5693"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94"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5486"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7"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64.233.169.105</a:t>
            </a:r>
          </a:p>
        </p:txBody>
      </p:sp>
      <p:sp>
        <p:nvSpPr>
          <p:cNvPr id="105488"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r>
              <a:rPr lang="en-US" altLang="en-US" sz="1600">
                <a:solidFill>
                  <a:srgbClr val="000000"/>
                </a:solidFill>
                <a:latin typeface="Arial" charset="0"/>
              </a:rPr>
              <a:t>web server</a:t>
            </a:r>
          </a:p>
        </p:txBody>
      </p:sp>
      <p:grpSp>
        <p:nvGrpSpPr>
          <p:cNvPr id="105489" name="Group 194"/>
          <p:cNvGrpSpPr>
            <a:grpSpLocks/>
          </p:cNvGrpSpPr>
          <p:nvPr/>
        </p:nvGrpSpPr>
        <p:grpSpPr bwMode="auto">
          <a:xfrm>
            <a:off x="2970213" y="5649913"/>
            <a:ext cx="295275" cy="114300"/>
            <a:chOff x="3228" y="1776"/>
            <a:chExt cx="252" cy="96"/>
          </a:xfrm>
        </p:grpSpPr>
        <p:sp>
          <p:nvSpPr>
            <p:cNvPr id="105685"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686"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490" name="Group 200"/>
          <p:cNvGrpSpPr>
            <a:grpSpLocks/>
          </p:cNvGrpSpPr>
          <p:nvPr/>
        </p:nvGrpSpPr>
        <p:grpSpPr bwMode="auto">
          <a:xfrm flipH="1" flipV="1">
            <a:off x="3813175" y="5354638"/>
            <a:ext cx="295275" cy="114300"/>
            <a:chOff x="3228" y="1776"/>
            <a:chExt cx="252" cy="96"/>
          </a:xfrm>
        </p:grpSpPr>
        <p:sp>
          <p:nvSpPr>
            <p:cNvPr id="105683"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684"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206" name="Line 112"/>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nvGrpSpPr>
          <p:cNvPr id="105492" name="Group 145"/>
          <p:cNvGrpSpPr>
            <a:grpSpLocks/>
          </p:cNvGrpSpPr>
          <p:nvPr/>
        </p:nvGrpSpPr>
        <p:grpSpPr bwMode="auto">
          <a:xfrm>
            <a:off x="1509713" y="3965575"/>
            <a:ext cx="976312" cy="1460500"/>
            <a:chOff x="4000" y="1895"/>
            <a:chExt cx="615" cy="920"/>
          </a:xfrm>
        </p:grpSpPr>
        <p:sp>
          <p:nvSpPr>
            <p:cNvPr id="105675" name="Freeform 146"/>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05676" name="Group 147"/>
            <p:cNvGrpSpPr>
              <a:grpSpLocks/>
            </p:cNvGrpSpPr>
            <p:nvPr/>
          </p:nvGrpSpPr>
          <p:grpSpPr bwMode="auto">
            <a:xfrm>
              <a:off x="4000" y="1895"/>
              <a:ext cx="500" cy="828"/>
              <a:chOff x="569" y="2954"/>
              <a:chExt cx="500" cy="828"/>
            </a:xfrm>
          </p:grpSpPr>
          <p:sp>
            <p:nvSpPr>
              <p:cNvPr id="93391" name="Rectangle 1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92" name="Text Box 149"/>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smtClean="0">
                    <a:solidFill>
                      <a:srgbClr val="000000"/>
                    </a:solidFill>
                    <a:latin typeface="Arial" charset="0"/>
                  </a:rPr>
                  <a:t>HTTP</a:t>
                </a:r>
              </a:p>
              <a:p>
                <a:pPr algn="ctr">
                  <a:defRPr/>
                </a:pPr>
                <a:r>
                  <a:rPr lang="en-US" sz="1600" i="0" dirty="0" smtClean="0">
                    <a:solidFill>
                      <a:srgbClr val="000000"/>
                    </a:solidFill>
                    <a:latin typeface="Arial" charset="0"/>
                  </a:rPr>
                  <a:t>TCP</a:t>
                </a:r>
              </a:p>
              <a:p>
                <a:pPr algn="ctr">
                  <a:defRPr/>
                </a:pPr>
                <a:r>
                  <a:rPr lang="en-US" sz="1600" i="0" dirty="0" smtClean="0">
                    <a:solidFill>
                      <a:srgbClr val="000000"/>
                    </a:solidFill>
                    <a:latin typeface="Arial" charset="0"/>
                  </a:rPr>
                  <a:t>IP</a:t>
                </a:r>
              </a:p>
              <a:p>
                <a:pPr algn="ctr">
                  <a:defRPr/>
                </a:pPr>
                <a:r>
                  <a:rPr lang="en-US" sz="1600" i="0" dirty="0" smtClean="0">
                    <a:solidFill>
                      <a:srgbClr val="000000"/>
                    </a:solidFill>
                    <a:latin typeface="Arial" charset="0"/>
                  </a:rPr>
                  <a:t>Eth</a:t>
                </a:r>
              </a:p>
              <a:p>
                <a:pPr algn="ctr">
                  <a:defRPr/>
                </a:pPr>
                <a:r>
                  <a:rPr lang="en-US" sz="1600" i="0" dirty="0" smtClean="0">
                    <a:solidFill>
                      <a:srgbClr val="000000"/>
                    </a:solidFill>
                    <a:latin typeface="Arial" charset="0"/>
                  </a:rPr>
                  <a:t>Phy</a:t>
                </a:r>
              </a:p>
            </p:txBody>
          </p:sp>
          <p:sp>
            <p:nvSpPr>
              <p:cNvPr id="93393" name="Line 1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3394" name="Line 1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3395" name="Line 1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sp>
            <p:nvSpPr>
              <p:cNvPr id="93396" name="Line 1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lstStyle/>
              <a:p>
                <a:pPr>
                  <a:defRPr/>
                </a:pPr>
                <a:endParaRPr lang="en-US"/>
              </a:p>
            </p:txBody>
          </p:sp>
        </p:grpSp>
      </p:grpSp>
      <p:sp>
        <p:nvSpPr>
          <p:cNvPr id="707813" name="Rectangle 229"/>
          <p:cNvSpPr>
            <a:spLocks noChangeArrowheads="1"/>
          </p:cNvSpPr>
          <p:nvPr/>
        </p:nvSpPr>
        <p:spPr bwMode="auto">
          <a:xfrm>
            <a:off x="5183188" y="4735513"/>
            <a:ext cx="3787775"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dirty="0">
                <a:solidFill>
                  <a:srgbClr val="000000"/>
                </a:solidFill>
                <a:latin typeface="Gill Sans MT" charset="0"/>
                <a:ea typeface="MS PGothic" pitchFamily="34" charset="-128"/>
              </a:rPr>
              <a:t>web server responds with </a:t>
            </a:r>
            <a:r>
              <a:rPr lang="en-US" sz="2000" dirty="0">
                <a:solidFill>
                  <a:srgbClr val="C00000"/>
                </a:solidFill>
                <a:latin typeface="Gill Sans MT" charset="0"/>
                <a:ea typeface="MS PGothic" pitchFamily="34" charset="-128"/>
              </a:rPr>
              <a:t>HTTP reply </a:t>
            </a:r>
            <a:r>
              <a:rPr lang="en-US" sz="2000" dirty="0">
                <a:solidFill>
                  <a:srgbClr val="000000"/>
                </a:solidFill>
                <a:latin typeface="Gill Sans MT" charset="0"/>
                <a:ea typeface="MS PGothic" pitchFamily="34" charset="-128"/>
              </a:rPr>
              <a:t>(containing web page)</a:t>
            </a:r>
          </a:p>
        </p:txBody>
      </p:sp>
      <p:grpSp>
        <p:nvGrpSpPr>
          <p:cNvPr id="707941" name="Group 357"/>
          <p:cNvGrpSpPr>
            <a:grpSpLocks/>
          </p:cNvGrpSpPr>
          <p:nvPr/>
        </p:nvGrpSpPr>
        <p:grpSpPr bwMode="auto">
          <a:xfrm>
            <a:off x="88900" y="1363663"/>
            <a:ext cx="1081088" cy="1058862"/>
            <a:chOff x="56" y="859"/>
            <a:chExt cx="681" cy="667"/>
          </a:xfrm>
        </p:grpSpPr>
        <p:grpSp>
          <p:nvGrpSpPr>
            <p:cNvPr id="105644" name="Group 230"/>
            <p:cNvGrpSpPr>
              <a:grpSpLocks/>
            </p:cNvGrpSpPr>
            <p:nvPr/>
          </p:nvGrpSpPr>
          <p:grpSpPr bwMode="auto">
            <a:xfrm>
              <a:off x="290" y="874"/>
              <a:ext cx="379" cy="154"/>
              <a:chOff x="740" y="3209"/>
              <a:chExt cx="379" cy="154"/>
            </a:xfrm>
          </p:grpSpPr>
          <p:grpSp>
            <p:nvGrpSpPr>
              <p:cNvPr id="105670" name="Group 231"/>
              <p:cNvGrpSpPr>
                <a:grpSpLocks/>
              </p:cNvGrpSpPr>
              <p:nvPr/>
            </p:nvGrpSpPr>
            <p:grpSpPr bwMode="auto">
              <a:xfrm>
                <a:off x="794" y="3209"/>
                <a:ext cx="325" cy="154"/>
                <a:chOff x="844" y="3337"/>
                <a:chExt cx="325" cy="154"/>
              </a:xfrm>
            </p:grpSpPr>
            <p:sp>
              <p:nvSpPr>
                <p:cNvPr id="93387" name="Rectangle 23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88" name="Text Box 233"/>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sp>
            <p:nvSpPr>
              <p:cNvPr id="93385" name="Rectangle 234"/>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86" name="Rectangle 235"/>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5645" name="Group 236"/>
            <p:cNvGrpSpPr>
              <a:grpSpLocks/>
            </p:cNvGrpSpPr>
            <p:nvPr/>
          </p:nvGrpSpPr>
          <p:grpSpPr bwMode="auto">
            <a:xfrm>
              <a:off x="290" y="1022"/>
              <a:ext cx="379" cy="154"/>
              <a:chOff x="836" y="3305"/>
              <a:chExt cx="379" cy="154"/>
            </a:xfrm>
          </p:grpSpPr>
          <p:grpSp>
            <p:nvGrpSpPr>
              <p:cNvPr id="105664" name="Group 237"/>
              <p:cNvGrpSpPr>
                <a:grpSpLocks/>
              </p:cNvGrpSpPr>
              <p:nvPr/>
            </p:nvGrpSpPr>
            <p:grpSpPr bwMode="auto">
              <a:xfrm>
                <a:off x="890" y="3305"/>
                <a:ext cx="325" cy="154"/>
                <a:chOff x="844" y="3337"/>
                <a:chExt cx="325" cy="154"/>
              </a:xfrm>
            </p:grpSpPr>
            <p:sp>
              <p:nvSpPr>
                <p:cNvPr id="93382" name="Rectangle 23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83" name="Text Box 239"/>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grpSp>
            <p:nvGrpSpPr>
              <p:cNvPr id="105665" name="Group 240"/>
              <p:cNvGrpSpPr>
                <a:grpSpLocks/>
              </p:cNvGrpSpPr>
              <p:nvPr/>
            </p:nvGrpSpPr>
            <p:grpSpPr bwMode="auto">
              <a:xfrm>
                <a:off x="836" y="3334"/>
                <a:ext cx="354" cy="94"/>
                <a:chOff x="836" y="3334"/>
                <a:chExt cx="354" cy="94"/>
              </a:xfrm>
            </p:grpSpPr>
            <p:sp>
              <p:nvSpPr>
                <p:cNvPr id="93380" name="Rectangle 24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81" name="Rectangle 24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grpSp>
          <p:nvGrpSpPr>
            <p:cNvPr id="105646" name="Group 243"/>
            <p:cNvGrpSpPr>
              <a:grpSpLocks/>
            </p:cNvGrpSpPr>
            <p:nvPr/>
          </p:nvGrpSpPr>
          <p:grpSpPr bwMode="auto">
            <a:xfrm>
              <a:off x="177" y="1042"/>
              <a:ext cx="480" cy="112"/>
              <a:chOff x="627" y="3377"/>
              <a:chExt cx="480" cy="112"/>
            </a:xfrm>
          </p:grpSpPr>
          <p:sp>
            <p:nvSpPr>
              <p:cNvPr id="93376" name="Rectangle 24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77" name="Rectangle 24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5647" name="Group 246"/>
            <p:cNvGrpSpPr>
              <a:grpSpLocks/>
            </p:cNvGrpSpPr>
            <p:nvPr/>
          </p:nvGrpSpPr>
          <p:grpSpPr bwMode="auto">
            <a:xfrm>
              <a:off x="56" y="1189"/>
              <a:ext cx="681" cy="154"/>
              <a:chOff x="504" y="3523"/>
              <a:chExt cx="681" cy="154"/>
            </a:xfrm>
          </p:grpSpPr>
          <p:grpSp>
            <p:nvGrpSpPr>
              <p:cNvPr id="105649" name="Group 247"/>
              <p:cNvGrpSpPr>
                <a:grpSpLocks/>
              </p:cNvGrpSpPr>
              <p:nvPr/>
            </p:nvGrpSpPr>
            <p:grpSpPr bwMode="auto">
              <a:xfrm>
                <a:off x="623" y="3523"/>
                <a:ext cx="492" cy="154"/>
                <a:chOff x="723" y="3453"/>
                <a:chExt cx="492" cy="154"/>
              </a:xfrm>
            </p:grpSpPr>
            <p:grpSp>
              <p:nvGrpSpPr>
                <p:cNvPr id="105653" name="Group 248"/>
                <p:cNvGrpSpPr>
                  <a:grpSpLocks/>
                </p:cNvGrpSpPr>
                <p:nvPr/>
              </p:nvGrpSpPr>
              <p:grpSpPr bwMode="auto">
                <a:xfrm>
                  <a:off x="836" y="3453"/>
                  <a:ext cx="379" cy="154"/>
                  <a:chOff x="836" y="3305"/>
                  <a:chExt cx="379" cy="154"/>
                </a:xfrm>
              </p:grpSpPr>
              <p:grpSp>
                <p:nvGrpSpPr>
                  <p:cNvPr id="105656" name="Group 249"/>
                  <p:cNvGrpSpPr>
                    <a:grpSpLocks/>
                  </p:cNvGrpSpPr>
                  <p:nvPr/>
                </p:nvGrpSpPr>
                <p:grpSpPr bwMode="auto">
                  <a:xfrm>
                    <a:off x="890" y="3305"/>
                    <a:ext cx="325" cy="154"/>
                    <a:chOff x="844" y="3337"/>
                    <a:chExt cx="325" cy="154"/>
                  </a:xfrm>
                </p:grpSpPr>
                <p:sp>
                  <p:nvSpPr>
                    <p:cNvPr id="93374" name="Rectangle 2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75" name="Text Box 251"/>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grpSp>
                <p:nvGrpSpPr>
                  <p:cNvPr id="105657" name="Group 252"/>
                  <p:cNvGrpSpPr>
                    <a:grpSpLocks/>
                  </p:cNvGrpSpPr>
                  <p:nvPr/>
                </p:nvGrpSpPr>
                <p:grpSpPr bwMode="auto">
                  <a:xfrm>
                    <a:off x="836" y="3334"/>
                    <a:ext cx="354" cy="94"/>
                    <a:chOff x="836" y="3334"/>
                    <a:chExt cx="354" cy="94"/>
                  </a:xfrm>
                </p:grpSpPr>
                <p:sp>
                  <p:nvSpPr>
                    <p:cNvPr id="93372" name="Rectangle 25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73" name="Rectangle 25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93368" name="Rectangle 25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69" name="Rectangle 25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364" name="Rectangle 257"/>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65" name="Rectangle 258"/>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66" name="Rectangle 259"/>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362" name="AutoShape 356"/>
            <p:cNvSpPr>
              <a:spLocks noChangeArrowheads="1"/>
            </p:cNvSpPr>
            <p:nvPr/>
          </p:nvSpPr>
          <p:spPr bwMode="auto">
            <a:xfrm>
              <a:off x="341" y="859"/>
              <a:ext cx="240" cy="667"/>
            </a:xfrm>
            <a:prstGeom prst="downArrow">
              <a:avLst>
                <a:gd name="adj1" fmla="val 49167"/>
                <a:gd name="adj2" fmla="val 675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707973" name="Group 389"/>
          <p:cNvGrpSpPr>
            <a:grpSpLocks/>
          </p:cNvGrpSpPr>
          <p:nvPr/>
        </p:nvGrpSpPr>
        <p:grpSpPr bwMode="auto">
          <a:xfrm>
            <a:off x="92075" y="1890713"/>
            <a:ext cx="1081088" cy="244475"/>
            <a:chOff x="0" y="2762"/>
            <a:chExt cx="681" cy="154"/>
          </a:xfrm>
        </p:grpSpPr>
        <p:sp>
          <p:nvSpPr>
            <p:cNvPr id="93345" name="Rectangle 388"/>
            <p:cNvSpPr>
              <a:spLocks noChangeArrowheads="1"/>
            </p:cNvSpPr>
            <p:nvPr/>
          </p:nvSpPr>
          <p:spPr bwMode="auto">
            <a:xfrm>
              <a:off x="0" y="2768"/>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5632" name="Group 376"/>
            <p:cNvGrpSpPr>
              <a:grpSpLocks/>
            </p:cNvGrpSpPr>
            <p:nvPr/>
          </p:nvGrpSpPr>
          <p:grpSpPr bwMode="auto">
            <a:xfrm>
              <a:off x="119" y="2762"/>
              <a:ext cx="492" cy="154"/>
              <a:chOff x="723" y="3453"/>
              <a:chExt cx="492" cy="154"/>
            </a:xfrm>
          </p:grpSpPr>
          <p:grpSp>
            <p:nvGrpSpPr>
              <p:cNvPr id="105635" name="Group 377"/>
              <p:cNvGrpSpPr>
                <a:grpSpLocks/>
              </p:cNvGrpSpPr>
              <p:nvPr/>
            </p:nvGrpSpPr>
            <p:grpSpPr bwMode="auto">
              <a:xfrm>
                <a:off x="836" y="3453"/>
                <a:ext cx="379" cy="154"/>
                <a:chOff x="836" y="3305"/>
                <a:chExt cx="379" cy="154"/>
              </a:xfrm>
            </p:grpSpPr>
            <p:grpSp>
              <p:nvGrpSpPr>
                <p:cNvPr id="105638" name="Group 378"/>
                <p:cNvGrpSpPr>
                  <a:grpSpLocks/>
                </p:cNvGrpSpPr>
                <p:nvPr/>
              </p:nvGrpSpPr>
              <p:grpSpPr bwMode="auto">
                <a:xfrm>
                  <a:off x="890" y="3305"/>
                  <a:ext cx="325" cy="154"/>
                  <a:chOff x="844" y="3337"/>
                  <a:chExt cx="325" cy="154"/>
                </a:xfrm>
              </p:grpSpPr>
              <p:sp>
                <p:nvSpPr>
                  <p:cNvPr id="93356" name="Rectangle 3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57" name="Text Box 380"/>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grpSp>
              <p:nvGrpSpPr>
                <p:cNvPr id="105639" name="Group 381"/>
                <p:cNvGrpSpPr>
                  <a:grpSpLocks/>
                </p:cNvGrpSpPr>
                <p:nvPr/>
              </p:nvGrpSpPr>
              <p:grpSpPr bwMode="auto">
                <a:xfrm>
                  <a:off x="836" y="3334"/>
                  <a:ext cx="354" cy="94"/>
                  <a:chOff x="836" y="3334"/>
                  <a:chExt cx="354" cy="94"/>
                </a:xfrm>
              </p:grpSpPr>
              <p:sp>
                <p:nvSpPr>
                  <p:cNvPr id="93354" name="Rectangle 3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55" name="Rectangle 3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93350" name="Rectangle 3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51" name="Rectangle 3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347" name="Rectangle 386"/>
            <p:cNvSpPr>
              <a:spLocks noChangeArrowheads="1"/>
            </p:cNvSpPr>
            <p:nvPr/>
          </p:nvSpPr>
          <p:spPr bwMode="auto">
            <a:xfrm>
              <a:off x="13" y="2784"/>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48" name="Rectangle 387"/>
            <p:cNvSpPr>
              <a:spLocks noChangeArrowheads="1"/>
            </p:cNvSpPr>
            <p:nvPr/>
          </p:nvSpPr>
          <p:spPr bwMode="auto">
            <a:xfrm>
              <a:off x="611" y="2783"/>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707975" name="Group 391"/>
          <p:cNvGrpSpPr>
            <a:grpSpLocks/>
          </p:cNvGrpSpPr>
          <p:nvPr/>
        </p:nvGrpSpPr>
        <p:grpSpPr bwMode="auto">
          <a:xfrm>
            <a:off x="411163" y="4051300"/>
            <a:ext cx="1081087" cy="949325"/>
            <a:chOff x="2231" y="3555"/>
            <a:chExt cx="681" cy="598"/>
          </a:xfrm>
        </p:grpSpPr>
        <p:grpSp>
          <p:nvGrpSpPr>
            <p:cNvPr id="105597" name="Group 392"/>
            <p:cNvGrpSpPr>
              <a:grpSpLocks/>
            </p:cNvGrpSpPr>
            <p:nvPr/>
          </p:nvGrpSpPr>
          <p:grpSpPr bwMode="auto">
            <a:xfrm>
              <a:off x="2231" y="3684"/>
              <a:ext cx="681" cy="469"/>
              <a:chOff x="152" y="970"/>
              <a:chExt cx="681" cy="469"/>
            </a:xfrm>
          </p:grpSpPr>
          <p:grpSp>
            <p:nvGrpSpPr>
              <p:cNvPr id="105601" name="Group 393"/>
              <p:cNvGrpSpPr>
                <a:grpSpLocks/>
              </p:cNvGrpSpPr>
              <p:nvPr/>
            </p:nvGrpSpPr>
            <p:grpSpPr bwMode="auto">
              <a:xfrm>
                <a:off x="386" y="970"/>
                <a:ext cx="379" cy="154"/>
                <a:chOff x="740" y="3209"/>
                <a:chExt cx="379" cy="154"/>
              </a:xfrm>
            </p:grpSpPr>
            <p:grpSp>
              <p:nvGrpSpPr>
                <p:cNvPr id="105626" name="Group 394"/>
                <p:cNvGrpSpPr>
                  <a:grpSpLocks/>
                </p:cNvGrpSpPr>
                <p:nvPr/>
              </p:nvGrpSpPr>
              <p:grpSpPr bwMode="auto">
                <a:xfrm>
                  <a:off x="794" y="3209"/>
                  <a:ext cx="325" cy="154"/>
                  <a:chOff x="844" y="3337"/>
                  <a:chExt cx="325" cy="154"/>
                </a:xfrm>
              </p:grpSpPr>
              <p:sp>
                <p:nvSpPr>
                  <p:cNvPr id="93343" name="Rectangle 39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44" name="Text Box 396"/>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sp>
              <p:nvSpPr>
                <p:cNvPr id="93341" name="Rectangle 397"/>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42" name="Rectangle 398"/>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5602" name="Group 399"/>
              <p:cNvGrpSpPr>
                <a:grpSpLocks/>
              </p:cNvGrpSpPr>
              <p:nvPr/>
            </p:nvGrpSpPr>
            <p:grpSpPr bwMode="auto">
              <a:xfrm>
                <a:off x="386" y="1118"/>
                <a:ext cx="379" cy="154"/>
                <a:chOff x="836" y="3305"/>
                <a:chExt cx="379" cy="154"/>
              </a:xfrm>
            </p:grpSpPr>
            <p:grpSp>
              <p:nvGrpSpPr>
                <p:cNvPr id="105620" name="Group 400"/>
                <p:cNvGrpSpPr>
                  <a:grpSpLocks/>
                </p:cNvGrpSpPr>
                <p:nvPr/>
              </p:nvGrpSpPr>
              <p:grpSpPr bwMode="auto">
                <a:xfrm>
                  <a:off x="890" y="3305"/>
                  <a:ext cx="325" cy="154"/>
                  <a:chOff x="844" y="3337"/>
                  <a:chExt cx="325" cy="154"/>
                </a:xfrm>
              </p:grpSpPr>
              <p:sp>
                <p:nvSpPr>
                  <p:cNvPr id="93338" name="Rectangle 40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39" name="Text Box 402"/>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grpSp>
              <p:nvGrpSpPr>
                <p:cNvPr id="105621" name="Group 403"/>
                <p:cNvGrpSpPr>
                  <a:grpSpLocks/>
                </p:cNvGrpSpPr>
                <p:nvPr/>
              </p:nvGrpSpPr>
              <p:grpSpPr bwMode="auto">
                <a:xfrm>
                  <a:off x="836" y="3334"/>
                  <a:ext cx="354" cy="94"/>
                  <a:chOff x="836" y="3334"/>
                  <a:chExt cx="354" cy="94"/>
                </a:xfrm>
              </p:grpSpPr>
              <p:sp>
                <p:nvSpPr>
                  <p:cNvPr id="93336" name="Rectangle 404"/>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37" name="Rectangle 405"/>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grpSp>
            <p:nvGrpSpPr>
              <p:cNvPr id="105603" name="Group 406"/>
              <p:cNvGrpSpPr>
                <a:grpSpLocks/>
              </p:cNvGrpSpPr>
              <p:nvPr/>
            </p:nvGrpSpPr>
            <p:grpSpPr bwMode="auto">
              <a:xfrm>
                <a:off x="273" y="1138"/>
                <a:ext cx="480" cy="112"/>
                <a:chOff x="627" y="3377"/>
                <a:chExt cx="480" cy="112"/>
              </a:xfrm>
            </p:grpSpPr>
            <p:sp>
              <p:nvSpPr>
                <p:cNvPr id="93332" name="Rectangle 407"/>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33" name="Rectangle 408"/>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5604" name="Group 409"/>
              <p:cNvGrpSpPr>
                <a:grpSpLocks/>
              </p:cNvGrpSpPr>
              <p:nvPr/>
            </p:nvGrpSpPr>
            <p:grpSpPr bwMode="auto">
              <a:xfrm>
                <a:off x="152" y="1285"/>
                <a:ext cx="681" cy="154"/>
                <a:chOff x="504" y="3523"/>
                <a:chExt cx="681" cy="154"/>
              </a:xfrm>
            </p:grpSpPr>
            <p:grpSp>
              <p:nvGrpSpPr>
                <p:cNvPr id="105605" name="Group 410"/>
                <p:cNvGrpSpPr>
                  <a:grpSpLocks/>
                </p:cNvGrpSpPr>
                <p:nvPr/>
              </p:nvGrpSpPr>
              <p:grpSpPr bwMode="auto">
                <a:xfrm>
                  <a:off x="623" y="3523"/>
                  <a:ext cx="492" cy="154"/>
                  <a:chOff x="723" y="3453"/>
                  <a:chExt cx="492" cy="154"/>
                </a:xfrm>
              </p:grpSpPr>
              <p:grpSp>
                <p:nvGrpSpPr>
                  <p:cNvPr id="105609" name="Group 411"/>
                  <p:cNvGrpSpPr>
                    <a:grpSpLocks/>
                  </p:cNvGrpSpPr>
                  <p:nvPr/>
                </p:nvGrpSpPr>
                <p:grpSpPr bwMode="auto">
                  <a:xfrm>
                    <a:off x="836" y="3453"/>
                    <a:ext cx="379" cy="154"/>
                    <a:chOff x="836" y="3305"/>
                    <a:chExt cx="379" cy="154"/>
                  </a:xfrm>
                </p:grpSpPr>
                <p:grpSp>
                  <p:nvGrpSpPr>
                    <p:cNvPr id="105612" name="Group 412"/>
                    <p:cNvGrpSpPr>
                      <a:grpSpLocks/>
                    </p:cNvGrpSpPr>
                    <p:nvPr/>
                  </p:nvGrpSpPr>
                  <p:grpSpPr bwMode="auto">
                    <a:xfrm>
                      <a:off x="890" y="3305"/>
                      <a:ext cx="325" cy="154"/>
                      <a:chOff x="844" y="3337"/>
                      <a:chExt cx="325" cy="154"/>
                    </a:xfrm>
                  </p:grpSpPr>
                  <p:sp>
                    <p:nvSpPr>
                      <p:cNvPr id="93330" name="Rectangle 4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31" name="Text Box 41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grpSp>
                  <p:nvGrpSpPr>
                    <p:cNvPr id="105613" name="Group 415"/>
                    <p:cNvGrpSpPr>
                      <a:grpSpLocks/>
                    </p:cNvGrpSpPr>
                    <p:nvPr/>
                  </p:nvGrpSpPr>
                  <p:grpSpPr bwMode="auto">
                    <a:xfrm>
                      <a:off x="836" y="3334"/>
                      <a:ext cx="354" cy="94"/>
                      <a:chOff x="836" y="3334"/>
                      <a:chExt cx="354" cy="94"/>
                    </a:xfrm>
                  </p:grpSpPr>
                  <p:sp>
                    <p:nvSpPr>
                      <p:cNvPr id="93328" name="Rectangle 41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29" name="Rectangle 41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93324" name="Rectangle 41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25" name="Rectangle 41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320" name="Rectangle 42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21" name="Rectangle 42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22" name="Rectangle 42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grpSp>
          <p:nvGrpSpPr>
            <p:cNvPr id="105598" name="Group 423"/>
            <p:cNvGrpSpPr>
              <a:grpSpLocks/>
            </p:cNvGrpSpPr>
            <p:nvPr/>
          </p:nvGrpSpPr>
          <p:grpSpPr bwMode="auto">
            <a:xfrm>
              <a:off x="2517" y="3555"/>
              <a:ext cx="325" cy="154"/>
              <a:chOff x="844" y="3337"/>
              <a:chExt cx="325" cy="154"/>
            </a:xfrm>
          </p:grpSpPr>
          <p:sp>
            <p:nvSpPr>
              <p:cNvPr id="93313" name="Rectangle 42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14" name="Text Box 425"/>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grpSp>
      <p:grpSp>
        <p:nvGrpSpPr>
          <p:cNvPr id="708061" name="Group 477"/>
          <p:cNvGrpSpPr>
            <a:grpSpLocks/>
          </p:cNvGrpSpPr>
          <p:nvPr/>
        </p:nvGrpSpPr>
        <p:grpSpPr bwMode="auto">
          <a:xfrm>
            <a:off x="76200" y="1119188"/>
            <a:ext cx="1081088" cy="1016000"/>
            <a:chOff x="2256" y="3531"/>
            <a:chExt cx="681" cy="640"/>
          </a:xfrm>
        </p:grpSpPr>
        <p:grpSp>
          <p:nvGrpSpPr>
            <p:cNvPr id="105564" name="Group 321"/>
            <p:cNvGrpSpPr>
              <a:grpSpLocks/>
            </p:cNvGrpSpPr>
            <p:nvPr/>
          </p:nvGrpSpPr>
          <p:grpSpPr bwMode="auto">
            <a:xfrm>
              <a:off x="2482" y="3684"/>
              <a:ext cx="379" cy="154"/>
              <a:chOff x="740" y="3209"/>
              <a:chExt cx="379" cy="154"/>
            </a:xfrm>
          </p:grpSpPr>
          <p:grpSp>
            <p:nvGrpSpPr>
              <p:cNvPr id="105592" name="Group 322"/>
              <p:cNvGrpSpPr>
                <a:grpSpLocks/>
              </p:cNvGrpSpPr>
              <p:nvPr/>
            </p:nvGrpSpPr>
            <p:grpSpPr bwMode="auto">
              <a:xfrm>
                <a:off x="794" y="3209"/>
                <a:ext cx="325" cy="154"/>
                <a:chOff x="844" y="3337"/>
                <a:chExt cx="325" cy="154"/>
              </a:xfrm>
            </p:grpSpPr>
            <p:sp>
              <p:nvSpPr>
                <p:cNvPr id="93309" name="Rectangle 3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10" name="Text Box 32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sp>
            <p:nvSpPr>
              <p:cNvPr id="93307" name="Rectangle 325"/>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08" name="Rectangle 326"/>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5565" name="Group 327"/>
            <p:cNvGrpSpPr>
              <a:grpSpLocks/>
            </p:cNvGrpSpPr>
            <p:nvPr/>
          </p:nvGrpSpPr>
          <p:grpSpPr bwMode="auto">
            <a:xfrm>
              <a:off x="2482" y="3844"/>
              <a:ext cx="379" cy="154"/>
              <a:chOff x="836" y="3305"/>
              <a:chExt cx="379" cy="154"/>
            </a:xfrm>
          </p:grpSpPr>
          <p:grpSp>
            <p:nvGrpSpPr>
              <p:cNvPr id="105586" name="Group 328"/>
              <p:cNvGrpSpPr>
                <a:grpSpLocks/>
              </p:cNvGrpSpPr>
              <p:nvPr/>
            </p:nvGrpSpPr>
            <p:grpSpPr bwMode="auto">
              <a:xfrm>
                <a:off x="890" y="3305"/>
                <a:ext cx="325" cy="154"/>
                <a:chOff x="844" y="3337"/>
                <a:chExt cx="325" cy="154"/>
              </a:xfrm>
            </p:grpSpPr>
            <p:sp>
              <p:nvSpPr>
                <p:cNvPr id="93304" name="Rectangle 32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05" name="Text Box 330"/>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grpSp>
            <p:nvGrpSpPr>
              <p:cNvPr id="105587" name="Group 331"/>
              <p:cNvGrpSpPr>
                <a:grpSpLocks/>
              </p:cNvGrpSpPr>
              <p:nvPr/>
            </p:nvGrpSpPr>
            <p:grpSpPr bwMode="auto">
              <a:xfrm>
                <a:off x="836" y="3334"/>
                <a:ext cx="354" cy="94"/>
                <a:chOff x="836" y="3334"/>
                <a:chExt cx="354" cy="94"/>
              </a:xfrm>
            </p:grpSpPr>
            <p:sp>
              <p:nvSpPr>
                <p:cNvPr id="93302" name="Rectangle 33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303" name="Rectangle 33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grpSp>
          <p:nvGrpSpPr>
            <p:cNvPr id="105566" name="Group 334"/>
            <p:cNvGrpSpPr>
              <a:grpSpLocks/>
            </p:cNvGrpSpPr>
            <p:nvPr/>
          </p:nvGrpSpPr>
          <p:grpSpPr bwMode="auto">
            <a:xfrm>
              <a:off x="2369" y="3858"/>
              <a:ext cx="480" cy="112"/>
              <a:chOff x="627" y="3377"/>
              <a:chExt cx="480" cy="112"/>
            </a:xfrm>
          </p:grpSpPr>
          <p:sp>
            <p:nvSpPr>
              <p:cNvPr id="93298" name="Rectangle 335"/>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99" name="Rectangle 336"/>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5567" name="Group 360"/>
            <p:cNvGrpSpPr>
              <a:grpSpLocks/>
            </p:cNvGrpSpPr>
            <p:nvPr/>
          </p:nvGrpSpPr>
          <p:grpSpPr bwMode="auto">
            <a:xfrm>
              <a:off x="2534" y="3531"/>
              <a:ext cx="325" cy="154"/>
              <a:chOff x="844" y="3337"/>
              <a:chExt cx="325" cy="154"/>
            </a:xfrm>
          </p:grpSpPr>
          <p:sp>
            <p:nvSpPr>
              <p:cNvPr id="93296" name="Rectangle 3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97" name="Text Box 362"/>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grpSp>
          <p:nvGrpSpPr>
            <p:cNvPr id="105568" name="Group 461"/>
            <p:cNvGrpSpPr>
              <a:grpSpLocks/>
            </p:cNvGrpSpPr>
            <p:nvPr/>
          </p:nvGrpSpPr>
          <p:grpSpPr bwMode="auto">
            <a:xfrm>
              <a:off x="2256" y="4017"/>
              <a:ext cx="681" cy="154"/>
              <a:chOff x="-341" y="3180"/>
              <a:chExt cx="681" cy="154"/>
            </a:xfrm>
          </p:grpSpPr>
          <p:sp>
            <p:nvSpPr>
              <p:cNvPr id="93283" name="Rectangle 457"/>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5570" name="Group 445"/>
              <p:cNvGrpSpPr>
                <a:grpSpLocks/>
              </p:cNvGrpSpPr>
              <p:nvPr/>
            </p:nvGrpSpPr>
            <p:grpSpPr bwMode="auto">
              <a:xfrm>
                <a:off x="-222" y="3180"/>
                <a:ext cx="492" cy="154"/>
                <a:chOff x="723" y="3453"/>
                <a:chExt cx="492" cy="154"/>
              </a:xfrm>
            </p:grpSpPr>
            <p:grpSp>
              <p:nvGrpSpPr>
                <p:cNvPr id="105573" name="Group 446"/>
                <p:cNvGrpSpPr>
                  <a:grpSpLocks/>
                </p:cNvGrpSpPr>
                <p:nvPr/>
              </p:nvGrpSpPr>
              <p:grpSpPr bwMode="auto">
                <a:xfrm>
                  <a:off x="836" y="3453"/>
                  <a:ext cx="379" cy="154"/>
                  <a:chOff x="836" y="3305"/>
                  <a:chExt cx="379" cy="154"/>
                </a:xfrm>
              </p:grpSpPr>
              <p:grpSp>
                <p:nvGrpSpPr>
                  <p:cNvPr id="105576" name="Group 447"/>
                  <p:cNvGrpSpPr>
                    <a:grpSpLocks/>
                  </p:cNvGrpSpPr>
                  <p:nvPr/>
                </p:nvGrpSpPr>
                <p:grpSpPr bwMode="auto">
                  <a:xfrm>
                    <a:off x="890" y="3305"/>
                    <a:ext cx="325" cy="154"/>
                    <a:chOff x="844" y="3337"/>
                    <a:chExt cx="325" cy="154"/>
                  </a:xfrm>
                </p:grpSpPr>
                <p:sp>
                  <p:nvSpPr>
                    <p:cNvPr id="93294" name="Rectangle 44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95" name="Text Box 449"/>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grpSp>
                <p:nvGrpSpPr>
                  <p:cNvPr id="105577" name="Group 450"/>
                  <p:cNvGrpSpPr>
                    <a:grpSpLocks/>
                  </p:cNvGrpSpPr>
                  <p:nvPr/>
                </p:nvGrpSpPr>
                <p:grpSpPr bwMode="auto">
                  <a:xfrm>
                    <a:off x="836" y="3334"/>
                    <a:ext cx="354" cy="94"/>
                    <a:chOff x="836" y="3334"/>
                    <a:chExt cx="354" cy="94"/>
                  </a:xfrm>
                </p:grpSpPr>
                <p:sp>
                  <p:nvSpPr>
                    <p:cNvPr id="93292" name="Rectangle 45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93" name="Rectangle 45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93288" name="Rectangle 45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89" name="Rectangle 45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285" name="Rectangle 455"/>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86" name="Rectangle 456"/>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grpSp>
        <p:nvGrpSpPr>
          <p:cNvPr id="708046" name="Group 462"/>
          <p:cNvGrpSpPr>
            <a:grpSpLocks/>
          </p:cNvGrpSpPr>
          <p:nvPr/>
        </p:nvGrpSpPr>
        <p:grpSpPr bwMode="auto">
          <a:xfrm>
            <a:off x="414338" y="4756150"/>
            <a:ext cx="1081087" cy="244475"/>
            <a:chOff x="-341" y="3180"/>
            <a:chExt cx="681" cy="154"/>
          </a:xfrm>
        </p:grpSpPr>
        <p:sp>
          <p:nvSpPr>
            <p:cNvPr id="93265" name="Rectangle 463"/>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5552" name="Group 464"/>
            <p:cNvGrpSpPr>
              <a:grpSpLocks/>
            </p:cNvGrpSpPr>
            <p:nvPr/>
          </p:nvGrpSpPr>
          <p:grpSpPr bwMode="auto">
            <a:xfrm>
              <a:off x="-222" y="3180"/>
              <a:ext cx="492" cy="154"/>
              <a:chOff x="723" y="3453"/>
              <a:chExt cx="492" cy="154"/>
            </a:xfrm>
          </p:grpSpPr>
          <p:grpSp>
            <p:nvGrpSpPr>
              <p:cNvPr id="105555" name="Group 465"/>
              <p:cNvGrpSpPr>
                <a:grpSpLocks/>
              </p:cNvGrpSpPr>
              <p:nvPr/>
            </p:nvGrpSpPr>
            <p:grpSpPr bwMode="auto">
              <a:xfrm>
                <a:off x="836" y="3453"/>
                <a:ext cx="379" cy="154"/>
                <a:chOff x="836" y="3305"/>
                <a:chExt cx="379" cy="154"/>
              </a:xfrm>
            </p:grpSpPr>
            <p:grpSp>
              <p:nvGrpSpPr>
                <p:cNvPr id="105558" name="Group 466"/>
                <p:cNvGrpSpPr>
                  <a:grpSpLocks/>
                </p:cNvGrpSpPr>
                <p:nvPr/>
              </p:nvGrpSpPr>
              <p:grpSpPr bwMode="auto">
                <a:xfrm>
                  <a:off x="890" y="3305"/>
                  <a:ext cx="325" cy="154"/>
                  <a:chOff x="844" y="3337"/>
                  <a:chExt cx="325" cy="154"/>
                </a:xfrm>
              </p:grpSpPr>
              <p:sp>
                <p:nvSpPr>
                  <p:cNvPr id="93276" name="Rectangle 4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77" name="Text Box 468"/>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smtClean="0">
                        <a:solidFill>
                          <a:srgbClr val="FFFFFF"/>
                        </a:solidFill>
                        <a:latin typeface="Arial" charset="0"/>
                      </a:rPr>
                      <a:t>HTTP</a:t>
                    </a:r>
                  </a:p>
                </p:txBody>
              </p:sp>
            </p:grpSp>
            <p:grpSp>
              <p:nvGrpSpPr>
                <p:cNvPr id="105559" name="Group 469"/>
                <p:cNvGrpSpPr>
                  <a:grpSpLocks/>
                </p:cNvGrpSpPr>
                <p:nvPr/>
              </p:nvGrpSpPr>
              <p:grpSpPr bwMode="auto">
                <a:xfrm>
                  <a:off x="836" y="3334"/>
                  <a:ext cx="354" cy="94"/>
                  <a:chOff x="836" y="3334"/>
                  <a:chExt cx="354" cy="94"/>
                </a:xfrm>
              </p:grpSpPr>
              <p:sp>
                <p:nvSpPr>
                  <p:cNvPr id="93274" name="Rectangle 4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75" name="Rectangle 4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sp>
            <p:nvSpPr>
              <p:cNvPr id="93270" name="Rectangle 472"/>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71" name="Rectangle 473"/>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267" name="Rectangle 474"/>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68" name="Rectangle 475"/>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pic>
        <p:nvPicPr>
          <p:cNvPr id="708062" name="Picture 4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613" y="855663"/>
            <a:ext cx="1243012" cy="7683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708064" name="Rectangle 480"/>
          <p:cNvSpPr>
            <a:spLocks noChangeArrowheads="1"/>
          </p:cNvSpPr>
          <p:nvPr/>
        </p:nvSpPr>
        <p:spPr bwMode="auto">
          <a:xfrm>
            <a:off x="3436938" y="960438"/>
            <a:ext cx="3865562"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38125" indent="-238125">
              <a:lnSpc>
                <a:spcPct val="90000"/>
              </a:lnSpc>
              <a:spcBef>
                <a:spcPct val="20000"/>
              </a:spcBef>
              <a:buClr>
                <a:srgbClr val="000099"/>
              </a:buClr>
              <a:buSzPct val="100000"/>
              <a:buFont typeface="Wingdings" charset="2"/>
              <a:buChar char="§"/>
              <a:defRPr/>
            </a:pPr>
            <a:r>
              <a:rPr lang="en-US" sz="2000" dirty="0">
                <a:solidFill>
                  <a:srgbClr val="000000"/>
                </a:solidFill>
                <a:latin typeface="Gill Sans MT" charset="0"/>
                <a:ea typeface="MS PGothic" pitchFamily="34" charset="-128"/>
              </a:rPr>
              <a:t>web page </a:t>
            </a:r>
            <a:r>
              <a:rPr lang="en-US" sz="2000" dirty="0">
                <a:solidFill>
                  <a:srgbClr val="C00000"/>
                </a:solidFill>
                <a:latin typeface="Gill Sans MT" charset="0"/>
                <a:ea typeface="MS PGothic" pitchFamily="34" charset="-128"/>
              </a:rPr>
              <a:t>finally (!!!) </a:t>
            </a:r>
            <a:r>
              <a:rPr lang="en-US" sz="2000" dirty="0">
                <a:solidFill>
                  <a:srgbClr val="000000"/>
                </a:solidFill>
                <a:latin typeface="Gill Sans MT" charset="0"/>
                <a:ea typeface="MS PGothic" pitchFamily="34" charset="-128"/>
              </a:rPr>
              <a:t>displayed</a:t>
            </a:r>
          </a:p>
        </p:txBody>
      </p:sp>
      <p:grpSp>
        <p:nvGrpSpPr>
          <p:cNvPr id="105501" name="Group 248"/>
          <p:cNvGrpSpPr>
            <a:grpSpLocks/>
          </p:cNvGrpSpPr>
          <p:nvPr/>
        </p:nvGrpSpPr>
        <p:grpSpPr bwMode="auto">
          <a:xfrm>
            <a:off x="2470150" y="4932363"/>
            <a:ext cx="333375" cy="581025"/>
            <a:chOff x="4140" y="429"/>
            <a:chExt cx="1425" cy="2396"/>
          </a:xfrm>
        </p:grpSpPr>
        <p:sp>
          <p:nvSpPr>
            <p:cNvPr id="105519" name="Freeform 148"/>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34"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5521" name="Freeform 150"/>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522" name="Freeform 151"/>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37"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5524" name="Group 153"/>
            <p:cNvGrpSpPr>
              <a:grpSpLocks/>
            </p:cNvGrpSpPr>
            <p:nvPr/>
          </p:nvGrpSpPr>
          <p:grpSpPr bwMode="auto">
            <a:xfrm>
              <a:off x="4749" y="668"/>
              <a:ext cx="581" cy="145"/>
              <a:chOff x="614" y="2568"/>
              <a:chExt cx="725" cy="139"/>
            </a:xfrm>
          </p:grpSpPr>
          <p:sp>
            <p:nvSpPr>
              <p:cNvPr id="93263"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64"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239"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5526" name="Group 157"/>
            <p:cNvGrpSpPr>
              <a:grpSpLocks/>
            </p:cNvGrpSpPr>
            <p:nvPr/>
          </p:nvGrpSpPr>
          <p:grpSpPr bwMode="auto">
            <a:xfrm>
              <a:off x="4747" y="994"/>
              <a:ext cx="581" cy="134"/>
              <a:chOff x="614" y="2568"/>
              <a:chExt cx="725" cy="139"/>
            </a:xfrm>
          </p:grpSpPr>
          <p:sp>
            <p:nvSpPr>
              <p:cNvPr id="93261"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62"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241"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42"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nvGrpSpPr>
            <p:cNvPr id="105529" name="Group 162"/>
            <p:cNvGrpSpPr>
              <a:grpSpLocks/>
            </p:cNvGrpSpPr>
            <p:nvPr/>
          </p:nvGrpSpPr>
          <p:grpSpPr bwMode="auto">
            <a:xfrm>
              <a:off x="4735" y="1627"/>
              <a:ext cx="582" cy="151"/>
              <a:chOff x="614" y="2568"/>
              <a:chExt cx="725" cy="139"/>
            </a:xfrm>
          </p:grpSpPr>
          <p:sp>
            <p:nvSpPr>
              <p:cNvPr id="93259"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60"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105530" name="Freeform 165"/>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5531" name="Group 166"/>
            <p:cNvGrpSpPr>
              <a:grpSpLocks/>
            </p:cNvGrpSpPr>
            <p:nvPr/>
          </p:nvGrpSpPr>
          <p:grpSpPr bwMode="auto">
            <a:xfrm>
              <a:off x="4739" y="1327"/>
              <a:ext cx="582" cy="139"/>
              <a:chOff x="614" y="2568"/>
              <a:chExt cx="725" cy="139"/>
            </a:xfrm>
          </p:grpSpPr>
          <p:sp>
            <p:nvSpPr>
              <p:cNvPr id="93257"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58"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sp>
          <p:nvSpPr>
            <p:cNvPr id="93246"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5533" name="Freeform 170"/>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534" name="Freeform 171"/>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49"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105536" name="Freeform 173"/>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51"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52"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53"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54"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endParaRPr lang="en-US" dirty="0">
                <a:solidFill>
                  <a:srgbClr val="FF0000"/>
                </a:solidFill>
                <a:latin typeface="Times New Roman" pitchFamily="18" charset="0"/>
                <a:ea typeface="MS PGothic" pitchFamily="34" charset="-128"/>
              </a:endParaRPr>
            </a:p>
          </p:txBody>
        </p:sp>
        <p:sp>
          <p:nvSpPr>
            <p:cNvPr id="93255"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sp>
          <p:nvSpPr>
            <p:cNvPr id="93256"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dirty="0">
                <a:solidFill>
                  <a:srgbClr val="000000"/>
                </a:solidFill>
                <a:latin typeface="Times New Roman" pitchFamily="18" charset="0"/>
                <a:ea typeface="MS PGothic" pitchFamily="34" charset="-128"/>
              </a:endParaRPr>
            </a:p>
          </p:txBody>
        </p:sp>
      </p:grpSp>
      <p:grpSp>
        <p:nvGrpSpPr>
          <p:cNvPr id="105502" name="Group 110"/>
          <p:cNvGrpSpPr>
            <a:grpSpLocks/>
          </p:cNvGrpSpPr>
          <p:nvPr/>
        </p:nvGrpSpPr>
        <p:grpSpPr bwMode="auto">
          <a:xfrm>
            <a:off x="5213350" y="2041525"/>
            <a:ext cx="757238" cy="379413"/>
            <a:chOff x="2466" y="2026"/>
            <a:chExt cx="477" cy="282"/>
          </a:xfrm>
        </p:grpSpPr>
        <p:sp>
          <p:nvSpPr>
            <p:cNvPr id="105505"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sp>
          <p:nvSpPr>
            <p:cNvPr id="105506"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507"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algn="ctr">
                <a:spcBef>
                  <a:spcPct val="0"/>
                </a:spcBef>
                <a:buFontTx/>
                <a:buNone/>
              </a:pPr>
              <a:endParaRPr lang="en-US" altLang="en-US" sz="2400">
                <a:solidFill>
                  <a:srgbClr val="000000"/>
                </a:solidFill>
                <a:latin typeface="Times New Roman" charset="0"/>
              </a:endParaRPr>
            </a:p>
          </p:txBody>
        </p:sp>
        <p:sp>
          <p:nvSpPr>
            <p:cNvPr id="105508"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spcBef>
                  <a:spcPct val="20000"/>
                </a:spcBef>
                <a:buChar char="•"/>
                <a:defRPr sz="2800">
                  <a:solidFill>
                    <a:schemeClr val="tx1"/>
                  </a:solidFill>
                  <a:latin typeface="Comic Sans MS" charset="0"/>
                  <a:ea typeface="MS PGothic" charset="-128"/>
                  <a:cs typeface="ＭＳ Ｐゴシック" charset="-128"/>
                </a:defRPr>
              </a:lvl1pPr>
              <a:lvl2pPr marL="742950" indent="-285750">
                <a:spcBef>
                  <a:spcPct val="20000"/>
                </a:spcBef>
                <a:buChar char="–"/>
                <a:defRPr sz="2000">
                  <a:solidFill>
                    <a:srgbClr val="000099"/>
                  </a:solidFill>
                  <a:latin typeface="Comic Sans MS" charset="0"/>
                  <a:ea typeface="MS PGothic" charset="-128"/>
                </a:defRPr>
              </a:lvl2pPr>
              <a:lvl3pPr marL="1143000" indent="-228600">
                <a:spcBef>
                  <a:spcPct val="20000"/>
                </a:spcBef>
                <a:buChar char="•"/>
                <a:defRPr>
                  <a:solidFill>
                    <a:schemeClr val="tx1"/>
                  </a:solidFill>
                  <a:latin typeface="Comic Sans MS" charset="0"/>
                  <a:ea typeface="MS PGothic" charset="-128"/>
                </a:defRPr>
              </a:lvl3pPr>
              <a:lvl4pPr marL="1600200" indent="-228600">
                <a:spcBef>
                  <a:spcPct val="20000"/>
                </a:spcBef>
                <a:buChar char="–"/>
                <a:defRPr sz="1600">
                  <a:solidFill>
                    <a:schemeClr val="tx1"/>
                  </a:solidFill>
                  <a:latin typeface="Comic Sans MS" charset="0"/>
                  <a:ea typeface="MS PGothic" charset="-128"/>
                </a:defRPr>
              </a:lvl4pPr>
              <a:lvl5pPr marL="2057400" indent="-228600">
                <a:spcBef>
                  <a:spcPct val="20000"/>
                </a:spcBef>
                <a:buChar char="»"/>
                <a:defRPr sz="1600">
                  <a:solidFill>
                    <a:schemeClr val="tx1"/>
                  </a:solidFill>
                  <a:latin typeface="Comic Sans MS" charset="0"/>
                  <a:ea typeface="MS PGothic" charset="-128"/>
                </a:defRPr>
              </a:lvl5pPr>
              <a:lvl6pPr marL="2514600" indent="-228600" eaLnBrk="0" fontAlgn="base" hangingPunct="0">
                <a:spcBef>
                  <a:spcPct val="20000"/>
                </a:spcBef>
                <a:spcAft>
                  <a:spcPct val="0"/>
                </a:spcAft>
                <a:buChar char="»"/>
                <a:defRPr sz="1600">
                  <a:solidFill>
                    <a:schemeClr val="tx1"/>
                  </a:solidFill>
                  <a:latin typeface="Comic Sans MS" charset="0"/>
                  <a:ea typeface="MS PGothic" charset="-128"/>
                </a:defRPr>
              </a:lvl6pPr>
              <a:lvl7pPr marL="2971800" indent="-228600" eaLnBrk="0" fontAlgn="base" hangingPunct="0">
                <a:spcBef>
                  <a:spcPct val="20000"/>
                </a:spcBef>
                <a:spcAft>
                  <a:spcPct val="0"/>
                </a:spcAft>
                <a:buChar char="»"/>
                <a:defRPr sz="1600">
                  <a:solidFill>
                    <a:schemeClr val="tx1"/>
                  </a:solidFill>
                  <a:latin typeface="Comic Sans MS" charset="0"/>
                  <a:ea typeface="MS PGothic" charset="-128"/>
                </a:defRPr>
              </a:lvl7pPr>
              <a:lvl8pPr marL="3429000" indent="-228600" eaLnBrk="0" fontAlgn="base" hangingPunct="0">
                <a:spcBef>
                  <a:spcPct val="20000"/>
                </a:spcBef>
                <a:spcAft>
                  <a:spcPct val="0"/>
                </a:spcAft>
                <a:buChar char="»"/>
                <a:defRPr sz="1600">
                  <a:solidFill>
                    <a:schemeClr val="tx1"/>
                  </a:solidFill>
                  <a:latin typeface="Comic Sans MS" charset="0"/>
                  <a:ea typeface="MS PGothic" charset="-128"/>
                </a:defRPr>
              </a:lvl8pPr>
              <a:lvl9pPr marL="3886200" indent="-228600" eaLnBrk="0" fontAlgn="base" hangingPunct="0">
                <a:spcBef>
                  <a:spcPct val="20000"/>
                </a:spcBef>
                <a:spcAft>
                  <a:spcPct val="0"/>
                </a:spcAft>
                <a:buChar char="»"/>
                <a:defRPr sz="1600">
                  <a:solidFill>
                    <a:schemeClr val="tx1"/>
                  </a:solidFill>
                  <a:latin typeface="Comic Sans MS" charset="0"/>
                  <a:ea typeface="MS PGothic" charset="-128"/>
                </a:defRPr>
              </a:lvl9pPr>
            </a:lstStyle>
            <a:p>
              <a:pPr eaLnBrk="1" hangingPunct="1">
                <a:spcBef>
                  <a:spcPct val="0"/>
                </a:spcBef>
                <a:buFontTx/>
                <a:buNone/>
              </a:pPr>
              <a:endParaRPr lang="en-US" altLang="en-US" sz="2400">
                <a:solidFill>
                  <a:srgbClr val="000000"/>
                </a:solidFill>
                <a:latin typeface="Arial" charset="0"/>
              </a:endParaRPr>
            </a:p>
          </p:txBody>
        </p:sp>
        <p:grpSp>
          <p:nvGrpSpPr>
            <p:cNvPr id="105509" name="Group 115"/>
            <p:cNvGrpSpPr>
              <a:grpSpLocks/>
            </p:cNvGrpSpPr>
            <p:nvPr/>
          </p:nvGrpSpPr>
          <p:grpSpPr bwMode="auto">
            <a:xfrm>
              <a:off x="2581" y="2061"/>
              <a:ext cx="236" cy="94"/>
              <a:chOff x="2848" y="848"/>
              <a:chExt cx="140" cy="98"/>
            </a:xfrm>
          </p:grpSpPr>
          <p:sp>
            <p:nvSpPr>
              <p:cNvPr id="105516"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517"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518"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5510" name="Group 119"/>
            <p:cNvGrpSpPr>
              <a:grpSpLocks/>
            </p:cNvGrpSpPr>
            <p:nvPr/>
          </p:nvGrpSpPr>
          <p:grpSpPr bwMode="auto">
            <a:xfrm flipV="1">
              <a:off x="2581" y="2060"/>
              <a:ext cx="236" cy="94"/>
              <a:chOff x="2848" y="848"/>
              <a:chExt cx="140" cy="98"/>
            </a:xfrm>
          </p:grpSpPr>
          <p:sp>
            <p:nvSpPr>
              <p:cNvPr id="105513"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514"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515"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5511"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512"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defRPr/>
            </a:pPr>
            <a:fld id="{2E7E5796-616D-954C-9EEE-10789DBF1B79}" type="slidenum">
              <a:rPr lang="en-US" altLang="en-US" sz="1200" smtClean="0">
                <a:latin typeface="Comic Sans MS" charset="0"/>
              </a:rPr>
              <a:pPr>
                <a:defRPr/>
              </a:pPr>
              <a:t>91</a:t>
            </a:fld>
            <a:endParaRPr lang="en-US" altLang="en-US" sz="1200" smtClean="0">
              <a:latin typeface="Comic Sans MS" charset="0"/>
            </a:endParaRPr>
          </a:p>
        </p:txBody>
      </p:sp>
      <p:sp>
        <p:nvSpPr>
          <p:cNvPr id="308" name="Footer Placeholder 5"/>
          <p:cNvSpPr>
            <a:spLocks noGrp="1"/>
          </p:cNvSpPr>
          <p:nvPr>
            <p:ph type="ftr" sz="quarter" idx="11"/>
          </p:nvPr>
        </p:nvSpPr>
        <p:spPr>
          <a:xfrm>
            <a:off x="2767013" y="6388100"/>
            <a:ext cx="2971800" cy="457200"/>
          </a:xfrm>
        </p:spPr>
        <p:txBody>
          <a:bodyPr/>
          <a:lstStyle/>
          <a:p>
            <a:pPr>
              <a:defRPr/>
            </a:pPr>
            <a:r>
              <a:rPr lang="en-US" dirty="0"/>
              <a:t>CSci4211:          Data Link </a:t>
            </a:r>
            <a:r>
              <a:rPr lang="en-US" dirty="0" smtClean="0"/>
              <a:t>Layer: Part 1</a:t>
            </a:r>
            <a:endParaRPr lang="en-US" dirty="0"/>
          </a:p>
        </p:txBody>
      </p:sp>
    </p:spTree>
    <p:extLst>
      <p:ext uri="{BB962C8B-B14F-4D97-AF65-F5344CB8AC3E}">
        <p14:creationId xmlns:p14="http://schemas.microsoft.com/office/powerpoint/2010/main" val="1799814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07941"/>
                                        </p:tgtEl>
                                        <p:attrNameLst>
                                          <p:attrName>style.visibility</p:attrName>
                                        </p:attrNameLst>
                                      </p:cBhvr>
                                      <p:to>
                                        <p:strVal val="visible"/>
                                      </p:to>
                                    </p:set>
                                    <p:animEffect transition="in" filter="wipe(up)">
                                      <p:cBhvr>
                                        <p:cTn id="7" dur="500"/>
                                        <p:tgtEl>
                                          <p:spTgt spid="70794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0763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70797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7634"/>
                                        </p:tgtEl>
                                        <p:attrNameLst>
                                          <p:attrName>style.visibility</p:attrName>
                                        </p:attrNameLst>
                                      </p:cBhvr>
                                      <p:to>
                                        <p:strVal val="visible"/>
                                      </p:to>
                                    </p:set>
                                  </p:childTnLst>
                                </p:cTn>
                              </p:par>
                              <p:par>
                                <p:cTn id="16" presetID="9" presetClass="exit" presetSubtype="0" fill="hold" nodeType="withEffect">
                                  <p:stCondLst>
                                    <p:cond delay="0"/>
                                  </p:stCondLst>
                                  <p:childTnLst>
                                    <p:animEffect transition="out" filter="dissolve">
                                      <p:cBhvr>
                                        <p:cTn id="17" dur="500"/>
                                        <p:tgtEl>
                                          <p:spTgt spid="707941"/>
                                        </p:tgtEl>
                                      </p:cBhvr>
                                    </p:animEffect>
                                    <p:set>
                                      <p:cBhvr>
                                        <p:cTn id="18" dur="1" fill="hold">
                                          <p:stCondLst>
                                            <p:cond delay="499"/>
                                          </p:stCondLst>
                                        </p:cTn>
                                        <p:tgtEl>
                                          <p:spTgt spid="707941"/>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707628"/>
                                        </p:tgtEl>
                                      </p:cBhvr>
                                    </p:animEffect>
                                    <p:set>
                                      <p:cBhvr>
                                        <p:cTn id="21" dur="1" fill="hold">
                                          <p:stCondLst>
                                            <p:cond delay="499"/>
                                          </p:stCondLst>
                                        </p:cTn>
                                        <p:tgtEl>
                                          <p:spTgt spid="707628"/>
                                        </p:tgtEl>
                                        <p:attrNameLst>
                                          <p:attrName>style.visibility</p:attrName>
                                        </p:attrNameLst>
                                      </p:cBhvr>
                                      <p:to>
                                        <p:strVal val="hidden"/>
                                      </p:to>
                                    </p:set>
                                  </p:childTnLst>
                                </p:cTn>
                              </p:par>
                            </p:childTnLst>
                          </p:cTn>
                        </p:par>
                        <p:par>
                          <p:cTn id="22" fill="hold" nodeType="afterGroup">
                            <p:stCondLst>
                              <p:cond delay="500"/>
                            </p:stCondLst>
                            <p:childTnLst>
                              <p:par>
                                <p:cTn id="23" presetID="0" presetClass="path" presetSubtype="0" accel="50000" decel="50000" fill="hold" nodeType="afterEffect">
                                  <p:stCondLst>
                                    <p:cond delay="0"/>
                                  </p:stCondLst>
                                  <p:childTnLst>
                                    <p:animMotion origin="layout" path="M -1.66667E-6 6.03747E-6 L -1.66667E-6 0.07357 L 0.36771 0.07056 L 0.26545 0.23434 L 0.35625 0.23133 L 0.54826 0.0199 L 0.30347 0.51932 L 0.03437 0.51932 L 0.03437 0.41962 " pathEditMode="relative" ptsTypes="AAAAAAAAA">
                                      <p:cBhvr>
                                        <p:cTn id="24" dur="2000" fill="hold"/>
                                        <p:tgtEl>
                                          <p:spTgt spid="707973"/>
                                        </p:tgtEl>
                                        <p:attrNameLst>
                                          <p:attrName>ppt_x</p:attrName>
                                          <p:attrName>ppt_y</p:attrName>
                                        </p:attrNameLst>
                                      </p:cBhvr>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707975"/>
                                        </p:tgtEl>
                                        <p:attrNameLst>
                                          <p:attrName>style.visibility</p:attrName>
                                        </p:attrNameLst>
                                      </p:cBhvr>
                                      <p:to>
                                        <p:strVal val="visible"/>
                                      </p:to>
                                    </p:set>
                                    <p:animEffect transition="in" filter="wipe(down)">
                                      <p:cBhvr>
                                        <p:cTn id="29" dur="500"/>
                                        <p:tgtEl>
                                          <p:spTgt spid="707975"/>
                                        </p:tgtEl>
                                      </p:cBhvr>
                                    </p:animEffect>
                                  </p:childTnLst>
                                </p:cTn>
                              </p:par>
                              <p:par>
                                <p:cTn id="30" presetID="9" presetClass="exit" presetSubtype="0" fill="hold" nodeType="withEffect">
                                  <p:stCondLst>
                                    <p:cond delay="0"/>
                                  </p:stCondLst>
                                  <p:childTnLst>
                                    <p:animEffect transition="out" filter="dissolve">
                                      <p:cBhvr>
                                        <p:cTn id="31" dur="500"/>
                                        <p:tgtEl>
                                          <p:spTgt spid="707973"/>
                                        </p:tgtEl>
                                      </p:cBhvr>
                                    </p:animEffect>
                                    <p:set>
                                      <p:cBhvr>
                                        <p:cTn id="32" dur="1" fill="hold">
                                          <p:stCondLst>
                                            <p:cond delay="499"/>
                                          </p:stCondLst>
                                        </p:cTn>
                                        <p:tgtEl>
                                          <p:spTgt spid="70797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7975"/>
                                        </p:tgtEl>
                                      </p:cBhvr>
                                    </p:animEffect>
                                    <p:set>
                                      <p:cBhvr>
                                        <p:cTn id="37" dur="1" fill="hold">
                                          <p:stCondLst>
                                            <p:cond delay="499"/>
                                          </p:stCondLst>
                                        </p:cTn>
                                        <p:tgtEl>
                                          <p:spTgt spid="707975"/>
                                        </p:tgtEl>
                                        <p:attrNameLst>
                                          <p:attrName>style.visibility</p:attrName>
                                        </p:attrNameLst>
                                      </p:cBhvr>
                                      <p:to>
                                        <p:strVal val="hidden"/>
                                      </p:to>
                                    </p:set>
                                  </p:childTnLst>
                                </p:cTn>
                              </p:par>
                            </p:childTnLst>
                          </p:cTn>
                        </p:par>
                        <p:par>
                          <p:cTn id="38" fill="hold" nodeType="afterGroup">
                            <p:stCondLst>
                              <p:cond delay="500"/>
                            </p:stCondLst>
                            <p:childTnLst>
                              <p:par>
                                <p:cTn id="39" presetID="22" presetClass="entr" presetSubtype="1" fill="hold" nodeType="afterEffect">
                                  <p:stCondLst>
                                    <p:cond delay="0"/>
                                  </p:stCondLst>
                                  <p:childTnLst>
                                    <p:set>
                                      <p:cBhvr>
                                        <p:cTn id="40" dur="1" fill="hold">
                                          <p:stCondLst>
                                            <p:cond delay="0"/>
                                          </p:stCondLst>
                                        </p:cTn>
                                        <p:tgtEl>
                                          <p:spTgt spid="707975"/>
                                        </p:tgtEl>
                                        <p:attrNameLst>
                                          <p:attrName>style.visibility</p:attrName>
                                        </p:attrNameLst>
                                      </p:cBhvr>
                                      <p:to>
                                        <p:strVal val="visible"/>
                                      </p:to>
                                    </p:set>
                                    <p:animEffect transition="in" filter="wipe(up)">
                                      <p:cBhvr>
                                        <p:cTn id="41" dur="500"/>
                                        <p:tgtEl>
                                          <p:spTgt spid="707975"/>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70781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708046"/>
                                        </p:tgtEl>
                                        <p:attrNameLst>
                                          <p:attrName>style.visibility</p:attrName>
                                        </p:attrNameLst>
                                      </p:cBhvr>
                                      <p:to>
                                        <p:strVal val="visible"/>
                                      </p:to>
                                    </p:set>
                                    <p:animEffect transition="in" filter="dissolve">
                                      <p:cBhvr>
                                        <p:cTn id="48" dur="500"/>
                                        <p:tgtEl>
                                          <p:spTgt spid="708046"/>
                                        </p:tgtEl>
                                      </p:cBhvr>
                                    </p:animEffect>
                                  </p:childTnLst>
                                </p:cTn>
                              </p:par>
                              <p:par>
                                <p:cTn id="49" presetID="9" presetClass="exit" presetSubtype="0" fill="hold" nodeType="withEffect">
                                  <p:stCondLst>
                                    <p:cond delay="0"/>
                                  </p:stCondLst>
                                  <p:childTnLst>
                                    <p:animEffect transition="out" filter="dissolve">
                                      <p:cBhvr>
                                        <p:cTn id="50" dur="500"/>
                                        <p:tgtEl>
                                          <p:spTgt spid="707975"/>
                                        </p:tgtEl>
                                      </p:cBhvr>
                                    </p:animEffect>
                                    <p:set>
                                      <p:cBhvr>
                                        <p:cTn id="51" dur="1" fill="hold">
                                          <p:stCondLst>
                                            <p:cond delay="499"/>
                                          </p:stCondLst>
                                        </p:cTn>
                                        <p:tgtEl>
                                          <p:spTgt spid="707975"/>
                                        </p:tgtEl>
                                        <p:attrNameLst>
                                          <p:attrName>style.visibility</p:attrName>
                                        </p:attrNameLst>
                                      </p:cBhvr>
                                      <p:to>
                                        <p:strVal val="hidden"/>
                                      </p:to>
                                    </p:set>
                                  </p:childTnLst>
                                </p:cTn>
                              </p:par>
                            </p:childTnLst>
                          </p:cTn>
                        </p:par>
                        <p:par>
                          <p:cTn id="52" fill="hold" nodeType="afterGroup">
                            <p:stCondLst>
                              <p:cond delay="500"/>
                            </p:stCondLst>
                            <p:childTnLst>
                              <p:par>
                                <p:cTn id="53" presetID="0" presetClass="path" presetSubtype="0" accel="50000" decel="50000" fill="hold" nodeType="afterEffect">
                                  <p:stCondLst>
                                    <p:cond delay="0"/>
                                  </p:stCondLst>
                                  <p:childTnLst>
                                    <p:animMotion origin="layout" path="M 3.33333E-6 -5.8501E-6 L 0.00573 0.09969 L 0.28159 0.09646 L 0.52534 -0.418 L 0.31614 -0.18367 L 0.22986 -0.18668 L 0.32309 -0.36295 L -0.03438 -0.36295 L -0.03334 -0.42101 " pathEditMode="relative" ptsTypes="AAAAAAAAA">
                                      <p:cBhvr>
                                        <p:cTn id="54" dur="2000" fill="hold"/>
                                        <p:tgtEl>
                                          <p:spTgt spid="70804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70763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xit" presetSubtype="0" fill="hold" nodeType="clickEffect">
                                  <p:stCondLst>
                                    <p:cond delay="0"/>
                                  </p:stCondLst>
                                  <p:childTnLst>
                                    <p:animEffect transition="out" filter="dissolve">
                                      <p:cBhvr>
                                        <p:cTn id="60" dur="500"/>
                                        <p:tgtEl>
                                          <p:spTgt spid="708046"/>
                                        </p:tgtEl>
                                      </p:cBhvr>
                                    </p:animEffect>
                                    <p:set>
                                      <p:cBhvr>
                                        <p:cTn id="61" dur="1" fill="hold">
                                          <p:stCondLst>
                                            <p:cond delay="499"/>
                                          </p:stCondLst>
                                        </p:cTn>
                                        <p:tgtEl>
                                          <p:spTgt spid="708046"/>
                                        </p:tgtEl>
                                        <p:attrNameLst>
                                          <p:attrName>style.visibility</p:attrName>
                                        </p:attrNameLst>
                                      </p:cBhvr>
                                      <p:to>
                                        <p:strVal val="hidden"/>
                                      </p:to>
                                    </p:set>
                                  </p:childTnLst>
                                </p:cTn>
                              </p:par>
                            </p:childTnLst>
                          </p:cTn>
                        </p:par>
                        <p:par>
                          <p:cTn id="62" fill="hold" nodeType="afterGroup">
                            <p:stCondLst>
                              <p:cond delay="500"/>
                            </p:stCondLst>
                            <p:childTnLst>
                              <p:par>
                                <p:cTn id="63" presetID="22" presetClass="entr" presetSubtype="4" fill="hold" nodeType="afterEffect">
                                  <p:stCondLst>
                                    <p:cond delay="0"/>
                                  </p:stCondLst>
                                  <p:childTnLst>
                                    <p:set>
                                      <p:cBhvr>
                                        <p:cTn id="64" dur="1" fill="hold">
                                          <p:stCondLst>
                                            <p:cond delay="0"/>
                                          </p:stCondLst>
                                        </p:cTn>
                                        <p:tgtEl>
                                          <p:spTgt spid="708061"/>
                                        </p:tgtEl>
                                        <p:attrNameLst>
                                          <p:attrName>style.visibility</p:attrName>
                                        </p:attrNameLst>
                                      </p:cBhvr>
                                      <p:to>
                                        <p:strVal val="visible"/>
                                      </p:to>
                                    </p:set>
                                    <p:animEffect transition="in" filter="wipe(down)">
                                      <p:cBhvr>
                                        <p:cTn id="65" dur="500"/>
                                        <p:tgtEl>
                                          <p:spTgt spid="708061"/>
                                        </p:tgtEl>
                                      </p:cBhvr>
                                    </p:animEffect>
                                  </p:childTnLst>
                                </p:cTn>
                              </p:par>
                            </p:childTnLst>
                          </p:cTn>
                        </p:par>
                        <p:par>
                          <p:cTn id="66" fill="hold" nodeType="afterGroup">
                            <p:stCondLst>
                              <p:cond delay="1000"/>
                            </p:stCondLst>
                            <p:childTnLst>
                              <p:par>
                                <p:cTn id="67" presetID="9" presetClass="entr" presetSubtype="0" fill="hold" nodeType="afterEffect">
                                  <p:stCondLst>
                                    <p:cond delay="0"/>
                                  </p:stCondLst>
                                  <p:childTnLst>
                                    <p:set>
                                      <p:cBhvr>
                                        <p:cTn id="68" dur="1" fill="hold">
                                          <p:stCondLst>
                                            <p:cond delay="0"/>
                                          </p:stCondLst>
                                        </p:cTn>
                                        <p:tgtEl>
                                          <p:spTgt spid="708062"/>
                                        </p:tgtEl>
                                        <p:attrNameLst>
                                          <p:attrName>style.visibility</p:attrName>
                                        </p:attrNameLst>
                                      </p:cBhvr>
                                      <p:to>
                                        <p:strVal val="visible"/>
                                      </p:to>
                                    </p:set>
                                    <p:animEffect transition="in" filter="dissolve">
                                      <p:cBhvr>
                                        <p:cTn id="69" dur="1000"/>
                                        <p:tgtEl>
                                          <p:spTgt spid="708062"/>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708064"/>
                                        </p:tgtEl>
                                        <p:attrNameLst>
                                          <p:attrName>style.visibility</p:attrName>
                                        </p:attrNameLst>
                                      </p:cBhvr>
                                      <p:to>
                                        <p:strVal val="visible"/>
                                      </p:to>
                                    </p:set>
                                  </p:childTnLst>
                                </p:cTn>
                              </p:par>
                            </p:childTnLst>
                          </p:cTn>
                        </p:par>
                        <p:par>
                          <p:cTn id="72" fill="hold" nodeType="afterGroup">
                            <p:stCondLst>
                              <p:cond delay="2000"/>
                            </p:stCondLst>
                            <p:childTnLst>
                              <p:par>
                                <p:cTn id="73" presetID="9" presetClass="entr" presetSubtype="0" fill="hold" grpId="1" nodeType="afterEffect">
                                  <p:stCondLst>
                                    <p:cond delay="0"/>
                                  </p:stCondLst>
                                  <p:childTnLst>
                                    <p:set>
                                      <p:cBhvr>
                                        <p:cTn id="74" dur="1" fill="hold">
                                          <p:stCondLst>
                                            <p:cond delay="0"/>
                                          </p:stCondLst>
                                        </p:cTn>
                                        <p:tgtEl>
                                          <p:spTgt spid="708064"/>
                                        </p:tgtEl>
                                        <p:attrNameLst>
                                          <p:attrName>style.visibility</p:attrName>
                                        </p:attrNameLst>
                                      </p:cBhvr>
                                      <p:to>
                                        <p:strVal val="visible"/>
                                      </p:to>
                                    </p:set>
                                    <p:animEffect transition="in" filter="dissolve">
                                      <p:cBhvr>
                                        <p:cTn id="75" dur="500"/>
                                        <p:tgtEl>
                                          <p:spTgt spid="708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33" grpId="0"/>
      <p:bldP spid="707634" grpId="0"/>
      <p:bldP spid="707635" grpId="0"/>
      <p:bldP spid="707813" grpId="0"/>
      <p:bldP spid="708064" grpId="0"/>
      <p:bldP spid="708064" grpId="1"/>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44738"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411562B-A730-5B44-ACCB-1E9F4BA2097F}" type="slidenum">
              <a:rPr lang="en-US" sz="1200">
                <a:latin typeface="Comic Sans MS" charset="0"/>
              </a:rPr>
              <a:pPr/>
              <a:t>92</a:t>
            </a:fld>
            <a:endParaRPr lang="en-US" sz="1200" dirty="0">
              <a:latin typeface="Comic Sans MS" charset="0"/>
            </a:endParaRPr>
          </a:p>
        </p:txBody>
      </p:sp>
      <p:sp>
        <p:nvSpPr>
          <p:cNvPr id="244739" name="Rectangle 2"/>
          <p:cNvSpPr>
            <a:spLocks noGrp="1" noChangeArrowheads="1"/>
          </p:cNvSpPr>
          <p:nvPr>
            <p:ph type="ctrTitle"/>
          </p:nvPr>
        </p:nvSpPr>
        <p:spPr>
          <a:xfrm>
            <a:off x="609600" y="411517"/>
            <a:ext cx="8153400" cy="762000"/>
          </a:xfrm>
        </p:spPr>
        <p:txBody>
          <a:bodyPr/>
          <a:lstStyle/>
          <a:p>
            <a:r>
              <a:rPr lang="en-US" sz="3200" i="1" dirty="0">
                <a:latin typeface="Comic Sans MS" charset="0"/>
              </a:rPr>
              <a:t>Announcements &amp; Reminders </a:t>
            </a:r>
            <a:r>
              <a:rPr lang="en-US" sz="3200" i="1" dirty="0" smtClean="0">
                <a:latin typeface="Comic Sans MS" charset="0"/>
              </a:rPr>
              <a:t>(Nov 20)</a:t>
            </a:r>
            <a:endParaRPr lang="en-US" sz="3200" dirty="0">
              <a:latin typeface="Comic Sans MS" charset="0"/>
            </a:endParaRPr>
          </a:p>
        </p:txBody>
      </p:sp>
      <p:sp>
        <p:nvSpPr>
          <p:cNvPr id="83971" name="Rectangle 3"/>
          <p:cNvSpPr>
            <a:spLocks noChangeArrowheads="1"/>
          </p:cNvSpPr>
          <p:nvPr/>
        </p:nvSpPr>
        <p:spPr bwMode="auto">
          <a:xfrm>
            <a:off x="304800" y="1371600"/>
            <a:ext cx="8763000" cy="43095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buFontTx/>
              <a:buChar char="•"/>
            </a:pPr>
            <a:endParaRPr lang="en-US" sz="800" b="1" dirty="0">
              <a:solidFill>
                <a:srgbClr val="000099"/>
              </a:solidFill>
              <a:latin typeface="Comic Sans MS" charset="0"/>
            </a:endParaRPr>
          </a:p>
          <a:p>
            <a:pPr>
              <a:buFontTx/>
              <a:buChar char="•"/>
            </a:pPr>
            <a:r>
              <a:rPr lang="en-US" sz="2800" dirty="0">
                <a:solidFill>
                  <a:srgbClr val="FF0000"/>
                </a:solidFill>
                <a:latin typeface="Comic Sans MS" charset="0"/>
              </a:rPr>
              <a:t> </a:t>
            </a:r>
            <a:r>
              <a:rPr lang="en-US" sz="2600" dirty="0">
                <a:solidFill>
                  <a:srgbClr val="000099"/>
                </a:solidFill>
                <a:latin typeface="Comic Sans MS" charset="0"/>
              </a:rPr>
              <a:t>Project </a:t>
            </a:r>
            <a:r>
              <a:rPr lang="en-US" sz="2600" dirty="0" smtClean="0">
                <a:solidFill>
                  <a:srgbClr val="000099"/>
                </a:solidFill>
                <a:latin typeface="Comic Sans MS" charset="0"/>
              </a:rPr>
              <a:t>#</a:t>
            </a:r>
            <a:r>
              <a:rPr lang="en-US" sz="2600" dirty="0">
                <a:solidFill>
                  <a:srgbClr val="000099"/>
                </a:solidFill>
                <a:latin typeface="Comic Sans MS" charset="0"/>
              </a:rPr>
              <a:t>3</a:t>
            </a:r>
            <a:r>
              <a:rPr lang="en-US" sz="2600" dirty="0" smtClean="0">
                <a:solidFill>
                  <a:srgbClr val="000099"/>
                </a:solidFill>
                <a:latin typeface="Comic Sans MS" charset="0"/>
              </a:rPr>
              <a:t>:  due date extended to Wednesday (Nov 22) 11:55pm </a:t>
            </a:r>
            <a:endParaRPr lang="en-US" sz="2600" dirty="0">
              <a:solidFill>
                <a:srgbClr val="000099"/>
              </a:solidFill>
              <a:latin typeface="Comic Sans MS" charset="0"/>
            </a:endParaRPr>
          </a:p>
          <a:p>
            <a:pPr lvl="1">
              <a:buFontTx/>
              <a:buChar char="•"/>
            </a:pPr>
            <a:r>
              <a:rPr lang="en-US" sz="2800" dirty="0">
                <a:solidFill>
                  <a:srgbClr val="FF0000"/>
                </a:solidFill>
                <a:latin typeface="Comic Sans MS" charset="0"/>
              </a:rPr>
              <a:t> </a:t>
            </a:r>
            <a:r>
              <a:rPr lang="en-US" dirty="0">
                <a:solidFill>
                  <a:schemeClr val="accent2"/>
                </a:solidFill>
                <a:latin typeface="Comic Sans MS" charset="0"/>
              </a:rPr>
              <a:t>if you have troubles w/ the project, ask TAs for help!</a:t>
            </a:r>
          </a:p>
          <a:p>
            <a:pPr lvl="1"/>
            <a:endParaRPr lang="en-US" sz="800" dirty="0">
              <a:solidFill>
                <a:srgbClr val="000090"/>
              </a:solidFill>
              <a:latin typeface="Comic Sans MS" charset="0"/>
            </a:endParaRPr>
          </a:p>
          <a:p>
            <a:pPr lvl="1"/>
            <a:endParaRPr lang="en-US" sz="800" dirty="0" smtClean="0">
              <a:solidFill>
                <a:srgbClr val="000090"/>
              </a:solidFill>
              <a:latin typeface="Comic Sans MS" charset="0"/>
            </a:endParaRPr>
          </a:p>
          <a:p>
            <a:pPr lvl="1"/>
            <a:endParaRPr lang="en-US" sz="800" dirty="0">
              <a:solidFill>
                <a:srgbClr val="000090"/>
              </a:solidFill>
              <a:latin typeface="Comic Sans MS" charset="0"/>
            </a:endParaRPr>
          </a:p>
          <a:p>
            <a:pPr lvl="1"/>
            <a:endParaRPr lang="en-US" sz="800" dirty="0">
              <a:solidFill>
                <a:srgbClr val="000090"/>
              </a:solidFill>
              <a:latin typeface="Comic Sans MS" charset="0"/>
            </a:endParaRPr>
          </a:p>
          <a:p>
            <a:pPr>
              <a:buFontTx/>
              <a:buChar char="•"/>
            </a:pPr>
            <a:r>
              <a:rPr lang="en-US" dirty="0" smtClean="0">
                <a:solidFill>
                  <a:srgbClr val="009900"/>
                </a:solidFill>
                <a:latin typeface="Comic Sans MS" charset="0"/>
              </a:rPr>
              <a:t> </a:t>
            </a:r>
            <a:r>
              <a:rPr lang="en-US" sz="2600" dirty="0" smtClean="0">
                <a:solidFill>
                  <a:srgbClr val="009900"/>
                </a:solidFill>
                <a:latin typeface="Comic Sans MS" charset="0"/>
              </a:rPr>
              <a:t>Project #4: posted on class website, due </a:t>
            </a:r>
            <a:r>
              <a:rPr lang="en-US" sz="2600" b="1" dirty="0" smtClean="0">
                <a:solidFill>
                  <a:srgbClr val="00B050"/>
                </a:solidFill>
                <a:latin typeface="Comic Sans MS" charset="0"/>
              </a:rPr>
              <a:t>Dec 10 </a:t>
            </a:r>
            <a:r>
              <a:rPr lang="en-US" sz="2600" b="1" dirty="0">
                <a:solidFill>
                  <a:srgbClr val="00B050"/>
                </a:solidFill>
                <a:latin typeface="Comic Sans MS" charset="0"/>
              </a:rPr>
              <a:t>11:55pm </a:t>
            </a:r>
            <a:endParaRPr lang="en-US" sz="2600" b="1" dirty="0" smtClean="0">
              <a:solidFill>
                <a:srgbClr val="00B050"/>
              </a:solidFill>
              <a:latin typeface="Comic Sans MS" charset="0"/>
            </a:endParaRPr>
          </a:p>
          <a:p>
            <a:r>
              <a:rPr lang="en-US" dirty="0">
                <a:solidFill>
                  <a:srgbClr val="009900"/>
                </a:solidFill>
                <a:latin typeface="Comic Sans MS" charset="0"/>
              </a:rPr>
              <a:t> </a:t>
            </a:r>
            <a:endParaRPr lang="en-US" dirty="0" smtClean="0">
              <a:solidFill>
                <a:srgbClr val="009900"/>
              </a:solidFill>
              <a:latin typeface="Comic Sans MS" charset="0"/>
            </a:endParaRPr>
          </a:p>
          <a:p>
            <a:pPr>
              <a:buFontTx/>
              <a:buChar char="•"/>
            </a:pPr>
            <a:r>
              <a:rPr lang="en-US" sz="2600" b="1" dirty="0" smtClean="0">
                <a:solidFill>
                  <a:srgbClr val="FF0000"/>
                </a:solidFill>
                <a:latin typeface="Comic Sans MS" charset="0"/>
              </a:rPr>
              <a:t>Take-Home Quiz 2:</a:t>
            </a:r>
          </a:p>
          <a:p>
            <a:r>
              <a:rPr lang="en-US" sz="2600" dirty="0">
                <a:solidFill>
                  <a:srgbClr val="FF0000"/>
                </a:solidFill>
                <a:latin typeface="Comic Sans MS" charset="0"/>
              </a:rPr>
              <a:t> </a:t>
            </a:r>
            <a:r>
              <a:rPr lang="en-US" sz="2600" dirty="0" smtClean="0">
                <a:solidFill>
                  <a:srgbClr val="FF0000"/>
                </a:solidFill>
                <a:latin typeface="Comic Sans MS" charset="0"/>
              </a:rPr>
              <a:t>         </a:t>
            </a:r>
            <a:r>
              <a:rPr lang="en-US" dirty="0" smtClean="0">
                <a:solidFill>
                  <a:srgbClr val="FF0000"/>
                </a:solidFill>
                <a:latin typeface="Comic Sans MS" charset="0"/>
              </a:rPr>
              <a:t>Handout: Nov 20</a:t>
            </a:r>
          </a:p>
          <a:p>
            <a:r>
              <a:rPr lang="en-US" dirty="0">
                <a:solidFill>
                  <a:srgbClr val="FF0000"/>
                </a:solidFill>
                <a:latin typeface="Comic Sans MS" charset="0"/>
              </a:rPr>
              <a:t> </a:t>
            </a:r>
            <a:r>
              <a:rPr lang="en-US" dirty="0" smtClean="0">
                <a:solidFill>
                  <a:srgbClr val="FF0000"/>
                </a:solidFill>
                <a:latin typeface="Comic Sans MS" charset="0"/>
              </a:rPr>
              <a:t>         Due: Nov 27 11:59pm</a:t>
            </a:r>
            <a:endParaRPr lang="en-US" sz="2000" dirty="0">
              <a:solidFill>
                <a:srgbClr val="000099"/>
              </a:solidFill>
              <a:latin typeface="Comic Sans MS" charset="0"/>
            </a:endParaRPr>
          </a:p>
        </p:txBody>
      </p:sp>
    </p:spTree>
    <p:extLst>
      <p:ext uri="{BB962C8B-B14F-4D97-AF65-F5344CB8AC3E}">
        <p14:creationId xmlns:p14="http://schemas.microsoft.com/office/powerpoint/2010/main" val="231323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971">
                                            <p:txEl>
                                              <p:pRg st="1" end="1"/>
                                            </p:txEl>
                                          </p:spTgt>
                                        </p:tgtEl>
                                        <p:attrNameLst>
                                          <p:attrName>style.visibility</p:attrName>
                                        </p:attrNameLst>
                                      </p:cBhvr>
                                      <p:to>
                                        <p:strVal val="visible"/>
                                      </p:to>
                                    </p:set>
                                    <p:animEffect transition="in" filter="dissolve">
                                      <p:cBhvr>
                                        <p:cTn id="7" dur="500"/>
                                        <p:tgtEl>
                                          <p:spTgt spid="8397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3971">
                                            <p:txEl>
                                              <p:pRg st="2" end="2"/>
                                            </p:txEl>
                                          </p:spTgt>
                                        </p:tgtEl>
                                        <p:attrNameLst>
                                          <p:attrName>style.visibility</p:attrName>
                                        </p:attrNameLst>
                                      </p:cBhvr>
                                      <p:to>
                                        <p:strVal val="visible"/>
                                      </p:to>
                                    </p:set>
                                    <p:animEffect transition="in" filter="dissolve">
                                      <p:cBhvr>
                                        <p:cTn id="12" dur="500"/>
                                        <p:tgtEl>
                                          <p:spTgt spid="839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3971">
                                            <p:txEl>
                                              <p:pRg st="7" end="7"/>
                                            </p:txEl>
                                          </p:spTgt>
                                        </p:tgtEl>
                                        <p:attrNameLst>
                                          <p:attrName>style.visibility</p:attrName>
                                        </p:attrNameLst>
                                      </p:cBhvr>
                                      <p:to>
                                        <p:strVal val="visible"/>
                                      </p:to>
                                    </p:set>
                                    <p:animEffect transition="in" filter="dissolve">
                                      <p:cBhvr>
                                        <p:cTn id="17" dur="500"/>
                                        <p:tgtEl>
                                          <p:spTgt spid="83971">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3971">
                                            <p:txEl>
                                              <p:pRg st="8" end="8"/>
                                            </p:txEl>
                                          </p:spTgt>
                                        </p:tgtEl>
                                        <p:attrNameLst>
                                          <p:attrName>style.visibility</p:attrName>
                                        </p:attrNameLst>
                                      </p:cBhvr>
                                      <p:to>
                                        <p:strVal val="visible"/>
                                      </p:to>
                                    </p:set>
                                    <p:animEffect transition="in" filter="dissolve">
                                      <p:cBhvr>
                                        <p:cTn id="22" dur="500"/>
                                        <p:tgtEl>
                                          <p:spTgt spid="83971">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3971">
                                            <p:txEl>
                                              <p:pRg st="9" end="9"/>
                                            </p:txEl>
                                          </p:spTgt>
                                        </p:tgtEl>
                                        <p:attrNameLst>
                                          <p:attrName>style.visibility</p:attrName>
                                        </p:attrNameLst>
                                      </p:cBhvr>
                                      <p:to>
                                        <p:strVal val="visible"/>
                                      </p:to>
                                    </p:set>
                                    <p:animEffect transition="in" filter="dissolve">
                                      <p:cBhvr>
                                        <p:cTn id="27" dur="500"/>
                                        <p:tgtEl>
                                          <p:spTgt spid="83971">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3971">
                                            <p:txEl>
                                              <p:pRg st="10" end="10"/>
                                            </p:txEl>
                                          </p:spTgt>
                                        </p:tgtEl>
                                        <p:attrNameLst>
                                          <p:attrName>style.visibility</p:attrName>
                                        </p:attrNameLst>
                                      </p:cBhvr>
                                      <p:to>
                                        <p:strVal val="visible"/>
                                      </p:to>
                                    </p:set>
                                    <p:animEffect transition="in" filter="dissolve">
                                      <p:cBhvr>
                                        <p:cTn id="32" dur="500"/>
                                        <p:tgtEl>
                                          <p:spTgt spid="83971">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3971">
                                            <p:txEl>
                                              <p:pRg st="11" end="11"/>
                                            </p:txEl>
                                          </p:spTgt>
                                        </p:tgtEl>
                                        <p:attrNameLst>
                                          <p:attrName>style.visibility</p:attrName>
                                        </p:attrNameLst>
                                      </p:cBhvr>
                                      <p:to>
                                        <p:strVal val="visible"/>
                                      </p:to>
                                    </p:set>
                                    <p:animEffect transition="in" filter="dissolve">
                                      <p:cBhvr>
                                        <p:cTn id="37" dur="500"/>
                                        <p:tgtEl>
                                          <p:spTgt spid="8397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bldLvl="2"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CSci4211:                  Weekly Summary </a:t>
            </a:r>
          </a:p>
        </p:txBody>
      </p:sp>
      <p:sp>
        <p:nvSpPr>
          <p:cNvPr id="263170"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D4DE621-1177-424B-9C84-FB18A9315FC3}" type="slidenum">
              <a:rPr lang="en-US" sz="1200">
                <a:latin typeface="Comic Sans MS" charset="0"/>
              </a:rPr>
              <a:pPr/>
              <a:t>93</a:t>
            </a:fld>
            <a:endParaRPr lang="en-US" sz="1200">
              <a:latin typeface="Comic Sans MS" charset="0"/>
            </a:endParaRPr>
          </a:p>
        </p:txBody>
      </p:sp>
      <p:sp>
        <p:nvSpPr>
          <p:cNvPr id="263171" name="Rectangle 2"/>
          <p:cNvSpPr>
            <a:spLocks noGrp="1" noChangeArrowheads="1"/>
          </p:cNvSpPr>
          <p:nvPr>
            <p:ph type="ctrTitle"/>
          </p:nvPr>
        </p:nvSpPr>
        <p:spPr>
          <a:xfrm>
            <a:off x="533400" y="152400"/>
            <a:ext cx="8153400" cy="762000"/>
          </a:xfrm>
        </p:spPr>
        <p:txBody>
          <a:bodyPr/>
          <a:lstStyle/>
          <a:p>
            <a:r>
              <a:rPr lang="en-US" sz="3200" i="1" dirty="0">
                <a:latin typeface="Comic Sans MS" charset="0"/>
              </a:rPr>
              <a:t>What We Learned Last Time </a:t>
            </a:r>
            <a:r>
              <a:rPr lang="en-US" sz="3200" i="1" dirty="0" smtClean="0">
                <a:latin typeface="Comic Sans MS" charset="0"/>
              </a:rPr>
              <a:t>(Nov 13)</a:t>
            </a:r>
            <a:endParaRPr lang="en-US" sz="3200" dirty="0">
              <a:latin typeface="Comic Sans MS" charset="0"/>
            </a:endParaRPr>
          </a:p>
        </p:txBody>
      </p:sp>
      <p:sp>
        <p:nvSpPr>
          <p:cNvPr id="39939" name="Rectangle 3"/>
          <p:cNvSpPr>
            <a:spLocks noChangeArrowheads="1"/>
          </p:cNvSpPr>
          <p:nvPr/>
        </p:nvSpPr>
        <p:spPr bwMode="auto">
          <a:xfrm>
            <a:off x="533400" y="1014412"/>
            <a:ext cx="8610600" cy="4875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75" tIns="46038" rIns="92075" bIns="46038">
            <a:spAutoFit/>
          </a:bodyPr>
          <a:lstStyle/>
          <a:p>
            <a:pPr marL="342900" indent="-342900">
              <a:buFont typeface="Wingdings" charset="2"/>
              <a:buChar char="§"/>
            </a:pPr>
            <a:r>
              <a:rPr lang="en-US" dirty="0" smtClean="0">
                <a:solidFill>
                  <a:srgbClr val="6600FF"/>
                </a:solidFill>
                <a:latin typeface="Comic Sans MS" charset="0"/>
              </a:rPr>
              <a:t>Network Control Plane</a:t>
            </a:r>
          </a:p>
          <a:p>
            <a:pPr marL="800100" lvl="1" indent="-342900">
              <a:buFont typeface="Arial" charset="0"/>
              <a:buChar char="•"/>
            </a:pPr>
            <a:r>
              <a:rPr lang="en-US" sz="2200" dirty="0" smtClean="0">
                <a:solidFill>
                  <a:srgbClr val="000099"/>
                </a:solidFill>
                <a:latin typeface="Comic Sans MS" charset="0"/>
              </a:rPr>
              <a:t>Conventional: per-router distributed control plane</a:t>
            </a:r>
            <a:endParaRPr lang="en-US" sz="2200" dirty="0">
              <a:solidFill>
                <a:srgbClr val="000099"/>
              </a:solidFill>
              <a:latin typeface="Comic Sans MS" charset="0"/>
            </a:endParaRPr>
          </a:p>
          <a:p>
            <a:pPr marL="800100" lvl="1" indent="-342900">
              <a:buFont typeface="Arial" charset="0"/>
              <a:buChar char="•"/>
            </a:pPr>
            <a:r>
              <a:rPr lang="en-US" sz="2200" dirty="0" smtClean="0">
                <a:solidFill>
                  <a:srgbClr val="000099"/>
                </a:solidFill>
                <a:latin typeface="Comic Sans MS" charset="0"/>
              </a:rPr>
              <a:t>Emerging: centralized control plane via SDN controller</a:t>
            </a:r>
          </a:p>
          <a:p>
            <a:pPr marL="800100" lvl="1" indent="-342900">
              <a:buFont typeface="Arial" charset="0"/>
              <a:buChar char="•"/>
            </a:pPr>
            <a:r>
              <a:rPr lang="en-US" sz="2200" dirty="0" smtClean="0">
                <a:solidFill>
                  <a:srgbClr val="000099"/>
                </a:solidFill>
                <a:latin typeface="Comic Sans MS" charset="0"/>
              </a:rPr>
              <a:t>Routing is a fundamental control plane operation</a:t>
            </a:r>
          </a:p>
          <a:p>
            <a:pPr marL="800100" lvl="1" indent="-342900">
              <a:buFont typeface="Arial" charset="0"/>
              <a:buChar char="•"/>
            </a:pPr>
            <a:endParaRPr lang="en-US" sz="2200" dirty="0" smtClean="0">
              <a:solidFill>
                <a:srgbClr val="000099"/>
              </a:solidFill>
              <a:latin typeface="Comic Sans MS" charset="0"/>
            </a:endParaRPr>
          </a:p>
          <a:p>
            <a:pPr marL="342900" indent="-342900">
              <a:buFont typeface="Wingdings" charset="2"/>
              <a:buChar char="§"/>
            </a:pPr>
            <a:r>
              <a:rPr lang="en-US" dirty="0" smtClean="0">
                <a:solidFill>
                  <a:srgbClr val="7030A0"/>
                </a:solidFill>
                <a:latin typeface="Comic Sans MS" charset="0"/>
              </a:rPr>
              <a:t>Two </a:t>
            </a:r>
            <a:r>
              <a:rPr lang="en-US" dirty="0">
                <a:solidFill>
                  <a:srgbClr val="7030A0"/>
                </a:solidFill>
                <a:latin typeface="Comic Sans MS" charset="0"/>
              </a:rPr>
              <a:t>Basic (Distributed) Routing </a:t>
            </a:r>
            <a:r>
              <a:rPr lang="en-US" dirty="0" smtClean="0">
                <a:solidFill>
                  <a:srgbClr val="7030A0"/>
                </a:solidFill>
                <a:latin typeface="Comic Sans MS" charset="0"/>
              </a:rPr>
              <a:t>Algorithms:</a:t>
            </a:r>
          </a:p>
          <a:p>
            <a:pPr marL="800100" lvl="1" indent="-342900">
              <a:buFont typeface="Wingdings" charset="2"/>
              <a:buChar char="Ø"/>
            </a:pPr>
            <a:r>
              <a:rPr lang="en-US" sz="2000" dirty="0" smtClean="0">
                <a:solidFill>
                  <a:srgbClr val="000099"/>
                </a:solidFill>
                <a:latin typeface="Comic Sans MS" charset="0"/>
              </a:rPr>
              <a:t> </a:t>
            </a:r>
            <a:r>
              <a:rPr lang="en-US" sz="2200" dirty="0" smtClean="0">
                <a:solidFill>
                  <a:srgbClr val="000099"/>
                </a:solidFill>
                <a:latin typeface="Comic Sans MS" charset="0"/>
              </a:rPr>
              <a:t>basic </a:t>
            </a:r>
            <a:r>
              <a:rPr lang="en-US" sz="2200" dirty="0">
                <a:solidFill>
                  <a:srgbClr val="000099"/>
                </a:solidFill>
                <a:latin typeface="Comic Sans MS" charset="0"/>
              </a:rPr>
              <a:t>issues: </a:t>
            </a:r>
            <a:r>
              <a:rPr lang="en-US" sz="2200" dirty="0">
                <a:solidFill>
                  <a:srgbClr val="FF0000"/>
                </a:solidFill>
                <a:latin typeface="Comic Sans MS" charset="0"/>
              </a:rPr>
              <a:t>exchange routing info &amp; compute </a:t>
            </a:r>
            <a:r>
              <a:rPr lang="en-US" sz="2200" dirty="0" smtClean="0">
                <a:solidFill>
                  <a:srgbClr val="FF0000"/>
                </a:solidFill>
                <a:latin typeface="Comic Sans MS" charset="0"/>
              </a:rPr>
              <a:t>routes</a:t>
            </a:r>
          </a:p>
          <a:p>
            <a:pPr marL="800100" lvl="1" indent="-342900">
              <a:buFont typeface="Wingdings" charset="2"/>
              <a:buChar char="Ø"/>
            </a:pPr>
            <a:endParaRPr lang="en-US" sz="800" dirty="0">
              <a:solidFill>
                <a:srgbClr val="FF0000"/>
              </a:solidFill>
              <a:latin typeface="Comic Sans MS" charset="0"/>
            </a:endParaRPr>
          </a:p>
          <a:p>
            <a:pPr marL="800100" lvl="1" indent="-342900">
              <a:buFont typeface="Wingdings" charset="2"/>
              <a:buChar char="Ø"/>
            </a:pPr>
            <a:r>
              <a:rPr lang="en-US" sz="2000" dirty="0">
                <a:solidFill>
                  <a:srgbClr val="FF0000"/>
                </a:solidFill>
                <a:latin typeface="Comic Sans MS" charset="0"/>
              </a:rPr>
              <a:t> </a:t>
            </a:r>
            <a:r>
              <a:rPr lang="en-US" sz="2000" dirty="0" smtClean="0">
                <a:solidFill>
                  <a:srgbClr val="0000FF"/>
                </a:solidFill>
                <a:latin typeface="Comic Sans MS" charset="0"/>
              </a:rPr>
              <a:t> </a:t>
            </a:r>
            <a:r>
              <a:rPr lang="en-US" sz="2200" dirty="0" smtClean="0">
                <a:solidFill>
                  <a:srgbClr val="0000FF"/>
                </a:solidFill>
                <a:latin typeface="Comic Sans MS" charset="0"/>
              </a:rPr>
              <a:t>Link </a:t>
            </a:r>
            <a:r>
              <a:rPr lang="en-US" sz="2200" dirty="0">
                <a:solidFill>
                  <a:srgbClr val="0000FF"/>
                </a:solidFill>
                <a:latin typeface="Comic Sans MS" charset="0"/>
              </a:rPr>
              <a:t>State vs. Distance Vector</a:t>
            </a:r>
          </a:p>
          <a:p>
            <a:pPr lvl="2">
              <a:buFontTx/>
              <a:buChar char="•"/>
            </a:pPr>
            <a:r>
              <a:rPr lang="en-US" sz="2000" dirty="0">
                <a:solidFill>
                  <a:srgbClr val="FF0000"/>
                </a:solidFill>
                <a:latin typeface="Comic Sans MS" charset="0"/>
              </a:rPr>
              <a:t> </a:t>
            </a:r>
            <a:r>
              <a:rPr lang="en-US" sz="2000" dirty="0">
                <a:solidFill>
                  <a:srgbClr val="000090"/>
                </a:solidFill>
                <a:latin typeface="Comic Sans MS" charset="0"/>
              </a:rPr>
              <a:t>How does Link State (LS) work?</a:t>
            </a:r>
          </a:p>
          <a:p>
            <a:pPr lvl="2">
              <a:buFontTx/>
              <a:buChar char="•"/>
            </a:pPr>
            <a:r>
              <a:rPr lang="en-US" sz="2000" dirty="0">
                <a:solidFill>
                  <a:srgbClr val="000090"/>
                </a:solidFill>
                <a:latin typeface="Comic Sans MS" charset="0"/>
              </a:rPr>
              <a:t> How does Distance Vector (DV) work</a:t>
            </a:r>
            <a:r>
              <a:rPr lang="en-US" sz="2000" dirty="0" smtClean="0">
                <a:solidFill>
                  <a:srgbClr val="000090"/>
                </a:solidFill>
                <a:latin typeface="Comic Sans MS" charset="0"/>
              </a:rPr>
              <a:t>?</a:t>
            </a:r>
            <a:endParaRPr lang="en-US" sz="2000" dirty="0">
              <a:solidFill>
                <a:srgbClr val="000090"/>
              </a:solidFill>
              <a:latin typeface="Comic Sans MS" charset="0"/>
            </a:endParaRPr>
          </a:p>
          <a:p>
            <a:pPr lvl="2">
              <a:buFontTx/>
              <a:buChar char="•"/>
            </a:pPr>
            <a:r>
              <a:rPr lang="en-US" sz="2000" dirty="0">
                <a:solidFill>
                  <a:srgbClr val="000099"/>
                </a:solidFill>
                <a:latin typeface="Comic Sans MS" charset="0"/>
              </a:rPr>
              <a:t> </a:t>
            </a:r>
            <a:r>
              <a:rPr lang="en-US" sz="2000" dirty="0">
                <a:solidFill>
                  <a:srgbClr val="FF0000"/>
                </a:solidFill>
                <a:latin typeface="Comic Sans MS" charset="0"/>
              </a:rPr>
              <a:t>Issue with DV: </a:t>
            </a:r>
            <a:r>
              <a:rPr lang="en-US" sz="2000" dirty="0" smtClean="0">
                <a:solidFill>
                  <a:srgbClr val="FF0000"/>
                </a:solidFill>
                <a:latin typeface="Comic Sans MS" charset="0"/>
              </a:rPr>
              <a:t>count-to-infinity</a:t>
            </a:r>
            <a:r>
              <a:rPr lang="en-US" sz="2000" dirty="0" smtClean="0">
                <a:solidFill>
                  <a:srgbClr val="000099"/>
                </a:solidFill>
                <a:latin typeface="Comic Sans MS" charset="0"/>
              </a:rPr>
              <a:t> </a:t>
            </a:r>
            <a:r>
              <a:rPr lang="en-US" sz="2000" dirty="0">
                <a:solidFill>
                  <a:srgbClr val="000099"/>
                </a:solidFill>
                <a:latin typeface="Comic Sans MS" charset="0"/>
              </a:rPr>
              <a:t>&amp; possible </a:t>
            </a:r>
            <a:r>
              <a:rPr lang="en-US" sz="2000" dirty="0" smtClean="0">
                <a:solidFill>
                  <a:srgbClr val="000099"/>
                </a:solidFill>
                <a:latin typeface="Comic Sans MS" charset="0"/>
              </a:rPr>
              <a:t>hacks</a:t>
            </a:r>
          </a:p>
          <a:p>
            <a:pPr lvl="2">
              <a:buFontTx/>
              <a:buChar char="•"/>
            </a:pPr>
            <a:endParaRPr lang="en-US" sz="2000" dirty="0" smtClean="0">
              <a:solidFill>
                <a:srgbClr val="000099"/>
              </a:solidFill>
              <a:latin typeface="Comic Sans MS" charset="0"/>
            </a:endParaRPr>
          </a:p>
          <a:p>
            <a:pPr lvl="1">
              <a:buFontTx/>
              <a:buChar char="•"/>
            </a:pPr>
            <a:endParaRPr lang="en-US" sz="400" dirty="0" smtClean="0">
              <a:solidFill>
                <a:srgbClr val="000099"/>
              </a:solidFill>
              <a:latin typeface="Comic Sans MS" charset="0"/>
            </a:endParaRPr>
          </a:p>
          <a:p>
            <a:r>
              <a:rPr lang="en-US" dirty="0" smtClean="0">
                <a:solidFill>
                  <a:srgbClr val="000099"/>
                </a:solidFill>
                <a:latin typeface="Comic Sans MS" charset="0"/>
              </a:rPr>
              <a:t> </a:t>
            </a:r>
            <a:endParaRPr lang="en-US" dirty="0">
              <a:solidFill>
                <a:srgbClr val="000099"/>
              </a:solidFill>
              <a:latin typeface="Comic Sans MS" charset="0"/>
            </a:endParaRPr>
          </a:p>
          <a:p>
            <a:pPr>
              <a:lnSpc>
                <a:spcPct val="70000"/>
              </a:lnSpc>
              <a:buFontTx/>
              <a:buChar char="•"/>
            </a:pPr>
            <a:endParaRPr lang="en-US" b="1" dirty="0">
              <a:solidFill>
                <a:srgbClr val="000099"/>
              </a:solidFill>
              <a:latin typeface="Comic Sans MS" charset="0"/>
            </a:endParaRPr>
          </a:p>
        </p:txBody>
      </p:sp>
    </p:spTree>
    <p:extLst>
      <p:ext uri="{BB962C8B-B14F-4D97-AF65-F5344CB8AC3E}">
        <p14:creationId xmlns:p14="http://schemas.microsoft.com/office/powerpoint/2010/main" val="193837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dissolve">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dissolve">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dissolve">
                                      <p:cBhvr>
                                        <p:cTn id="17" dur="500"/>
                                        <p:tgtEl>
                                          <p:spTgt spid="399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dissolve">
                                      <p:cBhvr>
                                        <p:cTn id="22" dur="500"/>
                                        <p:tgtEl>
                                          <p:spTgt spid="399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animEffect transition="in" filter="dissolve">
                                      <p:cBhvr>
                                        <p:cTn id="27" dur="500"/>
                                        <p:tgtEl>
                                          <p:spTgt spid="399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939">
                                            <p:txEl>
                                              <p:pRg st="6" end="6"/>
                                            </p:txEl>
                                          </p:spTgt>
                                        </p:tgtEl>
                                        <p:attrNameLst>
                                          <p:attrName>style.visibility</p:attrName>
                                        </p:attrNameLst>
                                      </p:cBhvr>
                                      <p:to>
                                        <p:strVal val="visible"/>
                                      </p:to>
                                    </p:set>
                                    <p:animEffect transition="in" filter="dissolve">
                                      <p:cBhvr>
                                        <p:cTn id="32" dur="500"/>
                                        <p:tgtEl>
                                          <p:spTgt spid="3993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939">
                                            <p:txEl>
                                              <p:pRg st="8" end="8"/>
                                            </p:txEl>
                                          </p:spTgt>
                                        </p:tgtEl>
                                        <p:attrNameLst>
                                          <p:attrName>style.visibility</p:attrName>
                                        </p:attrNameLst>
                                      </p:cBhvr>
                                      <p:to>
                                        <p:strVal val="visible"/>
                                      </p:to>
                                    </p:set>
                                    <p:animEffect transition="in" filter="dissolve">
                                      <p:cBhvr>
                                        <p:cTn id="37" dur="500"/>
                                        <p:tgtEl>
                                          <p:spTgt spid="39939">
                                            <p:txEl>
                                              <p:pRg st="8" end="8"/>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9939">
                                            <p:txEl>
                                              <p:pRg st="9" end="9"/>
                                            </p:txEl>
                                          </p:spTgt>
                                        </p:tgtEl>
                                        <p:attrNameLst>
                                          <p:attrName>style.visibility</p:attrName>
                                        </p:attrNameLst>
                                      </p:cBhvr>
                                      <p:to>
                                        <p:strVal val="visible"/>
                                      </p:to>
                                    </p:set>
                                    <p:animEffect transition="in" filter="dissolve">
                                      <p:cBhvr>
                                        <p:cTn id="40" dur="500"/>
                                        <p:tgtEl>
                                          <p:spTgt spid="39939">
                                            <p:txEl>
                                              <p:pRg st="9" end="9"/>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9939">
                                            <p:txEl>
                                              <p:pRg st="10" end="10"/>
                                            </p:txEl>
                                          </p:spTgt>
                                        </p:tgtEl>
                                        <p:attrNameLst>
                                          <p:attrName>style.visibility</p:attrName>
                                        </p:attrNameLst>
                                      </p:cBhvr>
                                      <p:to>
                                        <p:strVal val="visible"/>
                                      </p:to>
                                    </p:set>
                                    <p:animEffect transition="in" filter="dissolve">
                                      <p:cBhvr>
                                        <p:cTn id="43" dur="500"/>
                                        <p:tgtEl>
                                          <p:spTgt spid="39939">
                                            <p:txEl>
                                              <p:pRg st="10" end="10"/>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9939">
                                            <p:txEl>
                                              <p:pRg st="11" end="11"/>
                                            </p:txEl>
                                          </p:spTgt>
                                        </p:tgtEl>
                                        <p:attrNameLst>
                                          <p:attrName>style.visibility</p:attrName>
                                        </p:attrNameLst>
                                      </p:cBhvr>
                                      <p:to>
                                        <p:strVal val="visible"/>
                                      </p:to>
                                    </p:set>
                                    <p:animEffect transition="in" filter="dissolve">
                                      <p:cBhvr>
                                        <p:cTn id="46" dur="500"/>
                                        <p:tgtEl>
                                          <p:spTgt spid="39939">
                                            <p:txEl>
                                              <p:pRg st="11" end="1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9939">
                                            <p:txEl>
                                              <p:pRg st="14" end="14"/>
                                            </p:txEl>
                                          </p:spTgt>
                                        </p:tgtEl>
                                        <p:attrNameLst>
                                          <p:attrName>style.visibility</p:attrName>
                                        </p:attrNameLst>
                                      </p:cBhvr>
                                      <p:to>
                                        <p:strVal val="visible"/>
                                      </p:to>
                                    </p:set>
                                    <p:animEffect transition="in" filter="dissolve">
                                      <p:cBhvr>
                                        <p:cTn id="51" dur="500"/>
                                        <p:tgtEl>
                                          <p:spTgt spid="3993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bldLvl="2"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Freeform 2"/>
          <p:cNvSpPr>
            <a:spLocks/>
          </p:cNvSpPr>
          <p:nvPr/>
        </p:nvSpPr>
        <p:spPr bwMode="auto">
          <a:xfrm>
            <a:off x="2592388" y="560962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cxnSp>
        <p:nvCxnSpPr>
          <p:cNvPr id="148" name="Straight Connector 147"/>
          <p:cNvCxnSpPr/>
          <p:nvPr/>
        </p:nvCxnSpPr>
        <p:spPr>
          <a:xfrm flipV="1">
            <a:off x="3222625" y="5762026"/>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3111500" y="5947763"/>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3124200" y="6054126"/>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4141788" y="6247801"/>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4802188" y="579377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4086225" y="5947763"/>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5413375" y="5976338"/>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556125" y="5762026"/>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128" name="Group 7"/>
          <p:cNvGrpSpPr>
            <a:grpSpLocks/>
          </p:cNvGrpSpPr>
          <p:nvPr/>
        </p:nvGrpSpPr>
        <p:grpSpPr bwMode="auto">
          <a:xfrm>
            <a:off x="3681413" y="6187476"/>
            <a:ext cx="563562" cy="293687"/>
            <a:chOff x="1871277" y="1576300"/>
            <a:chExt cx="1128371" cy="437861"/>
          </a:xfrm>
        </p:grpSpPr>
        <p:sp>
          <p:nvSpPr>
            <p:cNvPr id="318" name="Oval 317"/>
            <p:cNvSpPr/>
            <p:nvPr/>
          </p:nvSpPr>
          <p:spPr bwMode="auto">
            <a:xfrm flipV="1">
              <a:off x="1874455" y="1694641"/>
              <a:ext cx="1125193"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9" name="Rectangle 318"/>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0" name="Oval 319"/>
            <p:cNvSpPr/>
            <p:nvPr/>
          </p:nvSpPr>
          <p:spPr bwMode="auto">
            <a:xfrm flipV="1">
              <a:off x="1871277" y="1576300"/>
              <a:ext cx="1125193"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24" name="Freeform 323"/>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5" name="Freeform 324"/>
            <p:cNvSpPr/>
            <p:nvPr/>
          </p:nvSpPr>
          <p:spPr bwMode="auto">
            <a:xfrm>
              <a:off x="2103307" y="1633104"/>
              <a:ext cx="661131" cy="111240"/>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6" name="Freeform 325"/>
            <p:cNvSpPr/>
            <p:nvPr/>
          </p:nvSpPr>
          <p:spPr bwMode="auto">
            <a:xfrm>
              <a:off x="2538765" y="1727776"/>
              <a:ext cx="241567" cy="9703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7" name="Freeform 326"/>
            <p:cNvSpPr/>
            <p:nvPr/>
          </p:nvSpPr>
          <p:spPr bwMode="auto">
            <a:xfrm>
              <a:off x="2090593" y="1730143"/>
              <a:ext cx="238389" cy="9704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22" name="Straight Connector 321"/>
            <p:cNvCxnSpPr>
              <a:endCxn id="320" idx="2"/>
            </p:cNvCxnSpPr>
            <p:nvPr/>
          </p:nvCxnSpPr>
          <p:spPr bwMode="auto">
            <a:xfrm flipH="1" flipV="1">
              <a:off x="1871277" y="1737244"/>
              <a:ext cx="3178"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bwMode="auto">
            <a:xfrm flipH="1" flipV="1">
              <a:off x="2996470" y="1734876"/>
              <a:ext cx="3178"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7129" name="Group 327"/>
          <p:cNvGrpSpPr>
            <a:grpSpLocks/>
          </p:cNvGrpSpPr>
          <p:nvPr/>
        </p:nvGrpSpPr>
        <p:grpSpPr bwMode="auto">
          <a:xfrm>
            <a:off x="4376738" y="5646138"/>
            <a:ext cx="565150" cy="292100"/>
            <a:chOff x="1871277" y="1576300"/>
            <a:chExt cx="1128371" cy="437861"/>
          </a:xfrm>
        </p:grpSpPr>
        <p:sp>
          <p:nvSpPr>
            <p:cNvPr id="329" name="Oval 32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0" name="Rectangle 32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33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2" name="Freeform 33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33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4" name="Freeform 33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5" name="Freeform 33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36" name="Straight Connector 335"/>
            <p:cNvCxnSpPr>
              <a:endCxn id="33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7130" name="Group 337"/>
          <p:cNvGrpSpPr>
            <a:grpSpLocks/>
          </p:cNvGrpSpPr>
          <p:nvPr/>
        </p:nvGrpSpPr>
        <p:grpSpPr bwMode="auto">
          <a:xfrm>
            <a:off x="5019675" y="6100163"/>
            <a:ext cx="563563" cy="293688"/>
            <a:chOff x="1871277" y="1576300"/>
            <a:chExt cx="1128371" cy="437861"/>
          </a:xfrm>
        </p:grpSpPr>
        <p:sp>
          <p:nvSpPr>
            <p:cNvPr id="339" name="Oval 338"/>
            <p:cNvSpPr/>
            <p:nvPr/>
          </p:nvSpPr>
          <p:spPr bwMode="auto">
            <a:xfrm flipV="1">
              <a:off x="1874457" y="1694641"/>
              <a:ext cx="1125191"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40" name="Rectangle 33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1" name="Oval 340"/>
            <p:cNvSpPr/>
            <p:nvPr/>
          </p:nvSpPr>
          <p:spPr bwMode="auto">
            <a:xfrm flipV="1">
              <a:off x="1871277" y="1576300"/>
              <a:ext cx="1125191"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42" name="Freeform 341"/>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3" name="Freeform 342"/>
            <p:cNvSpPr/>
            <p:nvPr/>
          </p:nvSpPr>
          <p:spPr bwMode="auto">
            <a:xfrm>
              <a:off x="2103309" y="1633103"/>
              <a:ext cx="661129"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4" name="Freeform 343"/>
            <p:cNvSpPr/>
            <p:nvPr/>
          </p:nvSpPr>
          <p:spPr bwMode="auto">
            <a:xfrm>
              <a:off x="2538763" y="1727776"/>
              <a:ext cx="24156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5" name="Freeform 344"/>
            <p:cNvSpPr/>
            <p:nvPr/>
          </p:nvSpPr>
          <p:spPr bwMode="auto">
            <a:xfrm>
              <a:off x="2090595" y="1730144"/>
              <a:ext cx="238387"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46" name="Straight Connector 345"/>
            <p:cNvCxnSpPr>
              <a:endCxn id="341" idx="2"/>
            </p:cNvCxnSpPr>
            <p:nvPr/>
          </p:nvCxnSpPr>
          <p:spPr bwMode="auto">
            <a:xfrm flipH="1" flipV="1">
              <a:off x="1871277" y="1737243"/>
              <a:ext cx="3180"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bwMode="auto">
            <a:xfrm flipH="1" flipV="1">
              <a:off x="2996468" y="1734877"/>
              <a:ext cx="3180"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7131" name="Group 347"/>
          <p:cNvGrpSpPr>
            <a:grpSpLocks/>
          </p:cNvGrpSpPr>
          <p:nvPr/>
        </p:nvGrpSpPr>
        <p:grpSpPr bwMode="auto">
          <a:xfrm>
            <a:off x="5741988" y="5785838"/>
            <a:ext cx="565150" cy="293688"/>
            <a:chOff x="1871277" y="1576300"/>
            <a:chExt cx="1128371" cy="437861"/>
          </a:xfrm>
        </p:grpSpPr>
        <p:sp>
          <p:nvSpPr>
            <p:cNvPr id="349" name="Oval 348"/>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50" name="Rectangle 34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1" name="Oval 350"/>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52" name="Freeform 3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3" name="Freeform 352"/>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4" name="Freeform 353"/>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5" name="Freeform 354"/>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56" name="Straight Connector 355"/>
            <p:cNvCxnSpPr>
              <a:endCxn id="351"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7132" name="Group 357"/>
          <p:cNvGrpSpPr>
            <a:grpSpLocks/>
          </p:cNvGrpSpPr>
          <p:nvPr/>
        </p:nvGrpSpPr>
        <p:grpSpPr bwMode="auto">
          <a:xfrm>
            <a:off x="2714625" y="5831876"/>
            <a:ext cx="565150" cy="293687"/>
            <a:chOff x="1871277" y="1576300"/>
            <a:chExt cx="1128371" cy="437861"/>
          </a:xfrm>
        </p:grpSpPr>
        <p:sp>
          <p:nvSpPr>
            <p:cNvPr id="359" name="Oval 358"/>
            <p:cNvSpPr/>
            <p:nvPr/>
          </p:nvSpPr>
          <p:spPr bwMode="auto">
            <a:xfrm flipV="1">
              <a:off x="1874448" y="1694641"/>
              <a:ext cx="1125200"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60" name="Rectangle 359"/>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1" name="Oval 360"/>
            <p:cNvSpPr/>
            <p:nvPr/>
          </p:nvSpPr>
          <p:spPr bwMode="auto">
            <a:xfrm flipV="1">
              <a:off x="1871277" y="1576300"/>
              <a:ext cx="1125202"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62" name="Freeform 361"/>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3" name="Freeform 362"/>
            <p:cNvSpPr/>
            <p:nvPr/>
          </p:nvSpPr>
          <p:spPr bwMode="auto">
            <a:xfrm>
              <a:off x="2102657" y="1633104"/>
              <a:ext cx="662442" cy="111240"/>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4" name="Freeform 363"/>
            <p:cNvSpPr/>
            <p:nvPr/>
          </p:nvSpPr>
          <p:spPr bwMode="auto">
            <a:xfrm>
              <a:off x="2536889" y="1727776"/>
              <a:ext cx="244059" cy="9703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5" name="Freeform 364"/>
            <p:cNvSpPr/>
            <p:nvPr/>
          </p:nvSpPr>
          <p:spPr bwMode="auto">
            <a:xfrm>
              <a:off x="2089979" y="1730143"/>
              <a:ext cx="240888" cy="9704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66" name="Straight Connector 365"/>
            <p:cNvCxnSpPr>
              <a:endCxn id="361" idx="2"/>
            </p:cNvCxnSpPr>
            <p:nvPr/>
          </p:nvCxnSpPr>
          <p:spPr bwMode="auto">
            <a:xfrm flipH="1" flipV="1">
              <a:off x="1871277" y="1737244"/>
              <a:ext cx="3171"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bwMode="auto">
            <a:xfrm flipH="1" flipV="1">
              <a:off x="2996479" y="1734876"/>
              <a:ext cx="3169"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1757805" y="2503492"/>
            <a:ext cx="5270058" cy="3804634"/>
            <a:chOff x="1757805" y="2331054"/>
            <a:chExt cx="5270058" cy="3804634"/>
          </a:xfrm>
        </p:grpSpPr>
        <p:sp>
          <p:nvSpPr>
            <p:cNvPr id="268" name="Freeform 267"/>
            <p:cNvSpPr/>
            <p:nvPr/>
          </p:nvSpPr>
          <p:spPr>
            <a:xfrm>
              <a:off x="1776413" y="4829175"/>
              <a:ext cx="1220787" cy="920750"/>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102350" y="4916488"/>
              <a:ext cx="925513" cy="75723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287963" y="4937125"/>
              <a:ext cx="725487" cy="110013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00538" y="4956175"/>
              <a:ext cx="514350" cy="577850"/>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21075" y="4919663"/>
              <a:ext cx="593725" cy="121602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8" name="Group 17"/>
            <p:cNvGrpSpPr/>
            <p:nvPr/>
          </p:nvGrpSpPr>
          <p:grpSpPr>
            <a:xfrm>
              <a:off x="1757805" y="2331054"/>
              <a:ext cx="1079500" cy="2674334"/>
              <a:chOff x="1757805" y="2331054"/>
              <a:chExt cx="1079500" cy="2674334"/>
            </a:xfrm>
          </p:grpSpPr>
          <p:sp>
            <p:nvSpPr>
              <p:cNvPr id="108" name="Rectangle 107"/>
              <p:cNvSpPr/>
              <p:nvPr/>
            </p:nvSpPr>
            <p:spPr bwMode="auto">
              <a:xfrm rot="10800000">
                <a:off x="1789113" y="2580876"/>
                <a:ext cx="1027112" cy="1083074"/>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66" name="Group 104"/>
              <p:cNvGrpSpPr>
                <a:grpSpLocks/>
              </p:cNvGrpSpPr>
              <p:nvPr/>
            </p:nvGrpSpPr>
            <p:grpSpPr bwMode="auto">
              <a:xfrm>
                <a:off x="1782739" y="4616206"/>
                <a:ext cx="1034710" cy="389182"/>
                <a:chOff x="4128636" y="3606589"/>
                <a:chExt cx="568145" cy="338667"/>
              </a:xfrm>
            </p:grpSpPr>
            <p:sp>
              <p:nvSpPr>
                <p:cNvPr id="119" name="Oval 118"/>
                <p:cNvSpPr/>
                <p:nvPr/>
              </p:nvSpPr>
              <p:spPr>
                <a:xfrm>
                  <a:off x="4128649" y="3720080"/>
                  <a:ext cx="568332" cy="225176"/>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Rectangle 119"/>
                <p:cNvSpPr/>
                <p:nvPr/>
              </p:nvSpPr>
              <p:spPr>
                <a:xfrm>
                  <a:off x="4128649" y="3720080"/>
                  <a:ext cx="568332" cy="111898"/>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p:cNvSpPr/>
                <p:nvPr/>
              </p:nvSpPr>
              <p:spPr>
                <a:xfrm>
                  <a:off x="4128649" y="3606801"/>
                  <a:ext cx="568332" cy="225176"/>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2" name="Straight Connector 121"/>
                <p:cNvCxnSpPr/>
                <p:nvPr/>
              </p:nvCxnSpPr>
              <p:spPr>
                <a:xfrm>
                  <a:off x="4696981" y="3720080"/>
                  <a:ext cx="0" cy="11189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28649" y="3720080"/>
                  <a:ext cx="0" cy="11189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p:cNvSpPr/>
              <p:nvPr/>
            </p:nvSpPr>
            <p:spPr bwMode="auto">
              <a:xfrm>
                <a:off x="1801813" y="3602038"/>
                <a:ext cx="1027112" cy="1163637"/>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3" name="Straight Connector 112"/>
              <p:cNvCxnSpPr/>
              <p:nvPr/>
            </p:nvCxnSpPr>
            <p:spPr bwMode="auto">
              <a:xfrm>
                <a:off x="1781175" y="2805113"/>
                <a:ext cx="20638" cy="202088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bwMode="auto">
              <a:xfrm flipH="1">
                <a:off x="2817813" y="2805113"/>
                <a:ext cx="4762" cy="197643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72" name="Group 9"/>
              <p:cNvGrpSpPr>
                <a:grpSpLocks/>
              </p:cNvGrpSpPr>
              <p:nvPr/>
            </p:nvGrpSpPr>
            <p:grpSpPr bwMode="auto">
              <a:xfrm>
                <a:off x="1757805" y="2331054"/>
                <a:ext cx="1079500" cy="430213"/>
                <a:chOff x="2183302" y="1574638"/>
                <a:chExt cx="1200154" cy="430181"/>
              </a:xfrm>
            </p:grpSpPr>
            <p:sp>
              <p:nvSpPr>
                <p:cNvPr id="369" name="Oval 368"/>
                <p:cNvSpPr/>
                <p:nvPr/>
              </p:nvSpPr>
              <p:spPr bwMode="auto">
                <a:xfrm flipV="1">
                  <a:off x="2186832" y="1690517"/>
                  <a:ext cx="1194859" cy="31430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0" name="Rectangle 369"/>
                <p:cNvSpPr/>
                <p:nvPr/>
              </p:nvSpPr>
              <p:spPr bwMode="auto">
                <a:xfrm>
                  <a:off x="2183302" y="1734964"/>
                  <a:ext cx="1198389" cy="112704"/>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1" name="Oval 370"/>
                <p:cNvSpPr/>
                <p:nvPr/>
              </p:nvSpPr>
              <p:spPr bwMode="auto">
                <a:xfrm flipV="1">
                  <a:off x="2183302" y="1574638"/>
                  <a:ext cx="1196624" cy="31430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2" name="Freeform 371"/>
                <p:cNvSpPr/>
                <p:nvPr/>
              </p:nvSpPr>
              <p:spPr bwMode="auto">
                <a:xfrm>
                  <a:off x="2490400" y="1671469"/>
                  <a:ext cx="582428" cy="1571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3" name="Freeform 372"/>
                <p:cNvSpPr/>
                <p:nvPr/>
              </p:nvSpPr>
              <p:spPr bwMode="auto">
                <a:xfrm>
                  <a:off x="2430393" y="1630197"/>
                  <a:ext cx="702443" cy="10952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4" name="Freeform 373"/>
                <p:cNvSpPr/>
                <p:nvPr/>
              </p:nvSpPr>
              <p:spPr bwMode="auto">
                <a:xfrm>
                  <a:off x="2892805" y="1723852"/>
                  <a:ext cx="257680" cy="9524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5" name="Freeform 374"/>
                <p:cNvSpPr/>
                <p:nvPr/>
              </p:nvSpPr>
              <p:spPr bwMode="auto">
                <a:xfrm>
                  <a:off x="2418037" y="1725440"/>
                  <a:ext cx="254150" cy="9524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76" name="Straight Connector 375"/>
                <p:cNvCxnSpPr>
                  <a:endCxn id="371" idx="2"/>
                </p:cNvCxnSpPr>
                <p:nvPr/>
              </p:nvCxnSpPr>
              <p:spPr bwMode="auto">
                <a:xfrm flipH="1" flipV="1">
                  <a:off x="2183302" y="1731787"/>
                  <a:ext cx="3530" cy="1222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bwMode="auto">
                <a:xfrm flipH="1" flipV="1">
                  <a:off x="3379926" y="1728615"/>
                  <a:ext cx="3530" cy="1222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9" name="Group 18"/>
            <p:cNvGrpSpPr/>
            <p:nvPr/>
          </p:nvGrpSpPr>
          <p:grpSpPr>
            <a:xfrm>
              <a:off x="3500438" y="3174091"/>
              <a:ext cx="522287" cy="1831297"/>
              <a:chOff x="3500438" y="3174091"/>
              <a:chExt cx="522287" cy="1831297"/>
            </a:xfrm>
          </p:grpSpPr>
          <p:sp>
            <p:nvSpPr>
              <p:cNvPr id="171" name="Rectangle 170"/>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0" name="Straight Connector 89"/>
              <p:cNvCxnSpPr/>
              <p:nvPr/>
            </p:nvCxnSpPr>
            <p:spPr bwMode="auto">
              <a:xfrm flipH="1">
                <a:off x="4019550" y="3321180"/>
                <a:ext cx="1059" cy="153657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47" name="Picture 86"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49" name="Group 82"/>
              <p:cNvGrpSpPr>
                <a:grpSpLocks/>
              </p:cNvGrpSpPr>
              <p:nvPr/>
            </p:nvGrpSpPr>
            <p:grpSpPr bwMode="auto">
              <a:xfrm>
                <a:off x="3511442" y="4783543"/>
                <a:ext cx="507858" cy="221845"/>
                <a:chOff x="4128636" y="3606589"/>
                <a:chExt cx="568145" cy="338667"/>
              </a:xfrm>
            </p:grpSpPr>
            <p:sp>
              <p:nvSpPr>
                <p:cNvPr id="97" name="Oval 96"/>
                <p:cNvSpPr/>
                <p:nvPr/>
              </p:nvSpPr>
              <p:spPr>
                <a:xfrm>
                  <a:off x="4128757" y="3719873"/>
                  <a:ext cx="568304" cy="225383"/>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Rectangle 97"/>
                <p:cNvSpPr/>
                <p:nvPr/>
              </p:nvSpPr>
              <p:spPr>
                <a:xfrm>
                  <a:off x="4128757" y="3719873"/>
                  <a:ext cx="568304" cy="11147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Oval 98"/>
                <p:cNvSpPr/>
                <p:nvPr/>
              </p:nvSpPr>
              <p:spPr>
                <a:xfrm>
                  <a:off x="4128757" y="3605971"/>
                  <a:ext cx="568304" cy="22538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0" name="Straight Connector 99"/>
                <p:cNvCxnSpPr/>
                <p:nvPr/>
              </p:nvCxnSpPr>
              <p:spPr>
                <a:xfrm>
                  <a:off x="4697061" y="3719873"/>
                  <a:ext cx="0" cy="11147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28757" y="3719873"/>
                  <a:ext cx="0" cy="11147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p:cNvSpPr/>
              <p:nvPr/>
            </p:nvSpPr>
            <p:spPr bwMode="auto">
              <a:xfrm>
                <a:off x="3516313" y="3697288"/>
                <a:ext cx="498475" cy="1163637"/>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4" name="Straight Connector 173"/>
              <p:cNvCxnSpPr>
                <a:stCxn id="381" idx="2"/>
              </p:cNvCxnSpPr>
              <p:nvPr/>
            </p:nvCxnSpPr>
            <p:spPr bwMode="auto">
              <a:xfrm flipH="1">
                <a:off x="3506788" y="3262991"/>
                <a:ext cx="4762" cy="168842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33" name="Group 377"/>
              <p:cNvGrpSpPr>
                <a:grpSpLocks/>
              </p:cNvGrpSpPr>
              <p:nvPr/>
            </p:nvGrpSpPr>
            <p:grpSpPr bwMode="auto">
              <a:xfrm>
                <a:off x="3511057" y="3174091"/>
                <a:ext cx="504096" cy="242719"/>
                <a:chOff x="2183302" y="1574638"/>
                <a:chExt cx="1200154" cy="430218"/>
              </a:xfrm>
            </p:grpSpPr>
            <p:sp>
              <p:nvSpPr>
                <p:cNvPr id="379" name="Oval 378"/>
                <p:cNvSpPr/>
                <p:nvPr/>
              </p:nvSpPr>
              <p:spPr bwMode="auto">
                <a:xfrm flipV="1">
                  <a:off x="2188256" y="1690004"/>
                  <a:ext cx="1194331" cy="31514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0" name="Rectangle 379"/>
                <p:cNvSpPr/>
                <p:nvPr/>
              </p:nvSpPr>
              <p:spPr bwMode="auto">
                <a:xfrm>
                  <a:off x="2184476" y="1735026"/>
                  <a:ext cx="1198111" cy="112553"/>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1" name="Oval 380"/>
                <p:cNvSpPr/>
                <p:nvPr/>
              </p:nvSpPr>
              <p:spPr bwMode="auto">
                <a:xfrm flipV="1">
                  <a:off x="2184476" y="1574638"/>
                  <a:ext cx="1194331" cy="315149"/>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2" name="Freeform 381"/>
                <p:cNvSpPr/>
                <p:nvPr/>
              </p:nvSpPr>
              <p:spPr bwMode="auto">
                <a:xfrm>
                  <a:off x="2490619" y="1670308"/>
                  <a:ext cx="582047" cy="15757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3" name="Freeform 382"/>
                <p:cNvSpPr/>
                <p:nvPr/>
              </p:nvSpPr>
              <p:spPr bwMode="auto">
                <a:xfrm>
                  <a:off x="2430146" y="1630915"/>
                  <a:ext cx="702992" cy="10973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4" name="Freeform 383"/>
                <p:cNvSpPr/>
                <p:nvPr/>
              </p:nvSpPr>
              <p:spPr bwMode="auto">
                <a:xfrm>
                  <a:off x="2891248" y="1723770"/>
                  <a:ext cx="260786" cy="9567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5" name="Freeform 384"/>
                <p:cNvSpPr/>
                <p:nvPr/>
              </p:nvSpPr>
              <p:spPr bwMode="auto">
                <a:xfrm>
                  <a:off x="2418806" y="1726585"/>
                  <a:ext cx="253230" cy="9285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86" name="Straight Connector 385"/>
                <p:cNvCxnSpPr>
                  <a:endCxn id="381" idx="2"/>
                </p:cNvCxnSpPr>
                <p:nvPr/>
              </p:nvCxnSpPr>
              <p:spPr bwMode="auto">
                <a:xfrm flipH="1" flipV="1">
                  <a:off x="2184476" y="1732213"/>
                  <a:ext cx="3781" cy="12099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bwMode="auto">
                <a:xfrm flipH="1" flipV="1">
                  <a:off x="3378806" y="1729398"/>
                  <a:ext cx="3781" cy="12099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20" name="Group 19"/>
            <p:cNvGrpSpPr/>
            <p:nvPr/>
          </p:nvGrpSpPr>
          <p:grpSpPr>
            <a:xfrm>
              <a:off x="4299212" y="2486508"/>
              <a:ext cx="528376" cy="2517292"/>
              <a:chOff x="4299212" y="2486508"/>
              <a:chExt cx="528376" cy="2517292"/>
            </a:xfrm>
          </p:grpSpPr>
          <p:sp>
            <p:nvSpPr>
              <p:cNvPr id="439" name="Rectangle 438"/>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0" name="Straight Connector 439"/>
              <p:cNvCxnSpPr/>
              <p:nvPr/>
            </p:nvCxnSpPr>
            <p:spPr bwMode="auto">
              <a:xfrm>
                <a:off x="4822015" y="2642002"/>
                <a:ext cx="5573" cy="221416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18" name="Group 442"/>
              <p:cNvGrpSpPr>
                <a:grpSpLocks/>
              </p:cNvGrpSpPr>
              <p:nvPr/>
            </p:nvGrpSpPr>
            <p:grpSpPr bwMode="auto">
              <a:xfrm>
                <a:off x="4319479" y="4781999"/>
                <a:ext cx="507859" cy="221801"/>
                <a:chOff x="4128636" y="3606589"/>
                <a:chExt cx="568145" cy="338667"/>
              </a:xfrm>
            </p:grpSpPr>
            <p:sp>
              <p:nvSpPr>
                <p:cNvPr id="452" name="Oval 451"/>
                <p:cNvSpPr/>
                <p:nvPr/>
              </p:nvSpPr>
              <p:spPr>
                <a:xfrm>
                  <a:off x="4128758" y="3719830"/>
                  <a:ext cx="568303" cy="225426"/>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3" name="Rectangle 452"/>
                <p:cNvSpPr/>
                <p:nvPr/>
              </p:nvSpPr>
              <p:spPr>
                <a:xfrm>
                  <a:off x="4128758" y="3719830"/>
                  <a:ext cx="568303" cy="11150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4" name="Oval 453"/>
                <p:cNvSpPr/>
                <p:nvPr/>
              </p:nvSpPr>
              <p:spPr>
                <a:xfrm>
                  <a:off x="4128758" y="3605903"/>
                  <a:ext cx="568303" cy="22542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55" name="Straight Connector 454"/>
                <p:cNvCxnSpPr/>
                <p:nvPr/>
              </p:nvCxnSpPr>
              <p:spPr>
                <a:xfrm>
                  <a:off x="4697061" y="3719830"/>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128758" y="3719830"/>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p:cNvSpPr/>
              <p:nvPr/>
            </p:nvSpPr>
            <p:spPr bwMode="auto">
              <a:xfrm>
                <a:off x="4324350" y="3695700"/>
                <a:ext cx="498475" cy="116363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7" name="Straight Connector 446"/>
              <p:cNvCxnSpPr>
                <a:stCxn id="458" idx="2"/>
              </p:cNvCxnSpPr>
              <p:nvPr/>
            </p:nvCxnSpPr>
            <p:spPr bwMode="auto">
              <a:xfrm>
                <a:off x="4300799" y="2640496"/>
                <a:ext cx="14026" cy="2309329"/>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137" name="Group 456"/>
              <p:cNvGrpSpPr>
                <a:grpSpLocks/>
              </p:cNvGrpSpPr>
              <p:nvPr/>
            </p:nvGrpSpPr>
            <p:grpSpPr bwMode="auto">
              <a:xfrm>
                <a:off x="4299212" y="2486508"/>
                <a:ext cx="504825" cy="242888"/>
                <a:chOff x="2183302" y="1574638"/>
                <a:chExt cx="1200154" cy="430218"/>
              </a:xfrm>
            </p:grpSpPr>
            <p:sp>
              <p:nvSpPr>
                <p:cNvPr id="458" name="Oval 457"/>
                <p:cNvSpPr/>
                <p:nvPr/>
              </p:nvSpPr>
              <p:spPr bwMode="auto">
                <a:xfrm flipV="1">
                  <a:off x="2187075" y="1689926"/>
                  <a:ext cx="1196381" cy="31493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59" name="Rectangle 458"/>
                <p:cNvSpPr/>
                <p:nvPr/>
              </p:nvSpPr>
              <p:spPr bwMode="auto">
                <a:xfrm>
                  <a:off x="2183302" y="1734916"/>
                  <a:ext cx="1200154" cy="11247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p:nvPr/>
              </p:nvSpPr>
              <p:spPr bwMode="auto">
                <a:xfrm flipV="1">
                  <a:off x="2183302" y="1574638"/>
                  <a:ext cx="1196379" cy="31493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61" name="Freeform 460"/>
                <p:cNvSpPr/>
                <p:nvPr/>
              </p:nvSpPr>
              <p:spPr bwMode="auto">
                <a:xfrm>
                  <a:off x="2489000" y="1670242"/>
                  <a:ext cx="584982" cy="1574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2" name="Freeform 461"/>
                <p:cNvSpPr/>
                <p:nvPr/>
              </p:nvSpPr>
              <p:spPr bwMode="auto">
                <a:xfrm>
                  <a:off x="2428615" y="1630876"/>
                  <a:ext cx="705752" cy="109664"/>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3" name="Freeform 462"/>
                <p:cNvSpPr/>
                <p:nvPr/>
              </p:nvSpPr>
              <p:spPr bwMode="auto">
                <a:xfrm>
                  <a:off x="2892827" y="1723668"/>
                  <a:ext cx="256637" cy="9560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4" name="Freeform 463"/>
                <p:cNvSpPr/>
                <p:nvPr/>
              </p:nvSpPr>
              <p:spPr bwMode="auto">
                <a:xfrm>
                  <a:off x="2417294" y="1726479"/>
                  <a:ext cx="252861" cy="9279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65" name="Straight Connector 464"/>
                <p:cNvCxnSpPr>
                  <a:endCxn id="460" idx="2"/>
                </p:cNvCxnSpPr>
                <p:nvPr/>
              </p:nvCxnSpPr>
              <p:spPr bwMode="auto">
                <a:xfrm flipH="1" flipV="1">
                  <a:off x="2183302" y="1732103"/>
                  <a:ext cx="3773" cy="12091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bwMode="auto">
                <a:xfrm flipH="1" flipV="1">
                  <a:off x="3379681" y="1729292"/>
                  <a:ext cx="3775" cy="12091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21" name="Group 20"/>
            <p:cNvGrpSpPr/>
            <p:nvPr/>
          </p:nvGrpSpPr>
          <p:grpSpPr>
            <a:xfrm>
              <a:off x="5491163" y="3179295"/>
              <a:ext cx="522287" cy="1824505"/>
              <a:chOff x="5491163" y="3179295"/>
              <a:chExt cx="522287" cy="1824505"/>
            </a:xfrm>
          </p:grpSpPr>
          <p:sp>
            <p:nvSpPr>
              <p:cNvPr id="468" name="Rectangle 467"/>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69" name="Straight Connector 468"/>
              <p:cNvCxnSpPr>
                <a:stCxn id="489" idx="6"/>
              </p:cNvCxnSpPr>
              <p:nvPr/>
            </p:nvCxnSpPr>
            <p:spPr bwMode="auto">
              <a:xfrm>
                <a:off x="6003925" y="3268195"/>
                <a:ext cx="6350" cy="158117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187" name="Picture 469"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89" name="Group 471"/>
              <p:cNvGrpSpPr>
                <a:grpSpLocks/>
              </p:cNvGrpSpPr>
              <p:nvPr/>
            </p:nvGrpSpPr>
            <p:grpSpPr bwMode="auto">
              <a:xfrm>
                <a:off x="5502167" y="4781999"/>
                <a:ext cx="507858" cy="221801"/>
                <a:chOff x="4128636" y="3606589"/>
                <a:chExt cx="568145" cy="338667"/>
              </a:xfrm>
            </p:grpSpPr>
            <p:sp>
              <p:nvSpPr>
                <p:cNvPr id="481" name="Oval 480"/>
                <p:cNvSpPr/>
                <p:nvPr/>
              </p:nvSpPr>
              <p:spPr>
                <a:xfrm>
                  <a:off x="4128757" y="3719830"/>
                  <a:ext cx="568304" cy="225426"/>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 name="Rectangle 481"/>
                <p:cNvSpPr/>
                <p:nvPr/>
              </p:nvSpPr>
              <p:spPr>
                <a:xfrm>
                  <a:off x="4128757" y="3719830"/>
                  <a:ext cx="568304" cy="11150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3" name="Oval 482"/>
                <p:cNvSpPr/>
                <p:nvPr/>
              </p:nvSpPr>
              <p:spPr>
                <a:xfrm>
                  <a:off x="4128757" y="3605903"/>
                  <a:ext cx="568304" cy="22542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84" name="Straight Connector 483"/>
                <p:cNvCxnSpPr/>
                <p:nvPr/>
              </p:nvCxnSpPr>
              <p:spPr>
                <a:xfrm>
                  <a:off x="4697061" y="3719830"/>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128757" y="3719830"/>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p:cNvSpPr/>
              <p:nvPr/>
            </p:nvSpPr>
            <p:spPr bwMode="auto">
              <a:xfrm>
                <a:off x="5507038" y="3695700"/>
                <a:ext cx="498475" cy="116363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6" name="Straight Connector 475"/>
              <p:cNvCxnSpPr>
                <a:stCxn id="47187" idx="1"/>
              </p:cNvCxnSpPr>
              <p:nvPr/>
            </p:nvCxnSpPr>
            <p:spPr bwMode="auto">
              <a:xfrm>
                <a:off x="5491163" y="3316941"/>
                <a:ext cx="6350" cy="1632884"/>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139" name="Group 485"/>
              <p:cNvGrpSpPr>
                <a:grpSpLocks/>
              </p:cNvGrpSpPr>
              <p:nvPr/>
            </p:nvGrpSpPr>
            <p:grpSpPr bwMode="auto">
              <a:xfrm>
                <a:off x="5500688" y="3179295"/>
                <a:ext cx="504825" cy="242888"/>
                <a:chOff x="2183302" y="1574638"/>
                <a:chExt cx="1200154" cy="430218"/>
              </a:xfrm>
            </p:grpSpPr>
            <p:sp>
              <p:nvSpPr>
                <p:cNvPr id="487" name="Oval 486"/>
                <p:cNvSpPr/>
                <p:nvPr/>
              </p:nvSpPr>
              <p:spPr bwMode="auto">
                <a:xfrm flipV="1">
                  <a:off x="2187075" y="1689926"/>
                  <a:ext cx="1196381" cy="31493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88" name="Rectangle 487"/>
                <p:cNvSpPr/>
                <p:nvPr/>
              </p:nvSpPr>
              <p:spPr bwMode="auto">
                <a:xfrm>
                  <a:off x="2183302" y="1734916"/>
                  <a:ext cx="1200154" cy="11247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9" name="Oval 488"/>
                <p:cNvSpPr/>
                <p:nvPr/>
              </p:nvSpPr>
              <p:spPr bwMode="auto">
                <a:xfrm flipV="1">
                  <a:off x="2183302" y="1574638"/>
                  <a:ext cx="1196379" cy="31493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90" name="Freeform 489"/>
                <p:cNvSpPr/>
                <p:nvPr/>
              </p:nvSpPr>
              <p:spPr bwMode="auto">
                <a:xfrm>
                  <a:off x="2489000" y="1670242"/>
                  <a:ext cx="584982" cy="1574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p:cNvSpPr/>
                <p:nvPr/>
              </p:nvSpPr>
              <p:spPr bwMode="auto">
                <a:xfrm>
                  <a:off x="2428615" y="1630876"/>
                  <a:ext cx="705752" cy="109664"/>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2" name="Freeform 491"/>
                <p:cNvSpPr/>
                <p:nvPr/>
              </p:nvSpPr>
              <p:spPr bwMode="auto">
                <a:xfrm>
                  <a:off x="2892827" y="1723668"/>
                  <a:ext cx="256637" cy="9560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3" name="Freeform 492"/>
                <p:cNvSpPr/>
                <p:nvPr/>
              </p:nvSpPr>
              <p:spPr bwMode="auto">
                <a:xfrm>
                  <a:off x="2417294" y="1726479"/>
                  <a:ext cx="252861" cy="9279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4" name="Straight Connector 493"/>
                <p:cNvCxnSpPr>
                  <a:endCxn id="489" idx="2"/>
                </p:cNvCxnSpPr>
                <p:nvPr/>
              </p:nvCxnSpPr>
              <p:spPr bwMode="auto">
                <a:xfrm flipH="1" flipV="1">
                  <a:off x="2183302" y="1732103"/>
                  <a:ext cx="3773" cy="12091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bwMode="auto">
                <a:xfrm flipH="1" flipV="1">
                  <a:off x="3379681" y="1729292"/>
                  <a:ext cx="3775" cy="12091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22" name="Group 21"/>
            <p:cNvGrpSpPr/>
            <p:nvPr/>
          </p:nvGrpSpPr>
          <p:grpSpPr>
            <a:xfrm>
              <a:off x="6472366" y="2647932"/>
              <a:ext cx="522159" cy="2354282"/>
              <a:chOff x="6472366" y="2647932"/>
              <a:chExt cx="522159" cy="2354282"/>
            </a:xfrm>
          </p:grpSpPr>
          <p:sp>
            <p:nvSpPr>
              <p:cNvPr id="497" name="Rectangle 496"/>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8" name="Straight Connector 497"/>
              <p:cNvCxnSpPr/>
              <p:nvPr/>
            </p:nvCxnSpPr>
            <p:spPr bwMode="auto">
              <a:xfrm>
                <a:off x="6994525" y="2845840"/>
                <a:ext cx="0" cy="1999208"/>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160" name="Group 500"/>
              <p:cNvGrpSpPr>
                <a:grpSpLocks/>
              </p:cNvGrpSpPr>
              <p:nvPr/>
            </p:nvGrpSpPr>
            <p:grpSpPr bwMode="auto">
              <a:xfrm>
                <a:off x="6486417" y="4766099"/>
                <a:ext cx="507858" cy="236115"/>
                <a:chOff x="4128636" y="3606589"/>
                <a:chExt cx="568145" cy="338667"/>
              </a:xfrm>
            </p:grpSpPr>
            <p:sp>
              <p:nvSpPr>
                <p:cNvPr id="510" name="Oval 509"/>
                <p:cNvSpPr/>
                <p:nvPr/>
              </p:nvSpPr>
              <p:spPr>
                <a:xfrm>
                  <a:off x="4128757" y="3719828"/>
                  <a:ext cx="568304" cy="22542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1" name="Rectangle 510"/>
                <p:cNvSpPr/>
                <p:nvPr/>
              </p:nvSpPr>
              <p:spPr>
                <a:xfrm>
                  <a:off x="4128757" y="3719828"/>
                  <a:ext cx="568304" cy="11150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2" name="Oval 511"/>
                <p:cNvSpPr/>
                <p:nvPr/>
              </p:nvSpPr>
              <p:spPr>
                <a:xfrm>
                  <a:off x="4128757" y="3605903"/>
                  <a:ext cx="568304" cy="22542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3" name="Straight Connector 512"/>
                <p:cNvCxnSpPr/>
                <p:nvPr/>
              </p:nvCxnSpPr>
              <p:spPr>
                <a:xfrm>
                  <a:off x="4697061" y="3719828"/>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4128757" y="3719828"/>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p:cNvSpPr/>
              <p:nvPr/>
            </p:nvSpPr>
            <p:spPr bwMode="auto">
              <a:xfrm>
                <a:off x="6491288" y="3609696"/>
                <a:ext cx="498475" cy="123873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5" name="Straight Connector 504"/>
              <p:cNvCxnSpPr/>
              <p:nvPr/>
            </p:nvCxnSpPr>
            <p:spPr bwMode="auto">
              <a:xfrm>
                <a:off x="6472366" y="2818589"/>
                <a:ext cx="9397" cy="21261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141" name="Group 514"/>
              <p:cNvGrpSpPr>
                <a:grpSpLocks/>
              </p:cNvGrpSpPr>
              <p:nvPr/>
            </p:nvGrpSpPr>
            <p:grpSpPr bwMode="auto">
              <a:xfrm>
                <a:off x="6478146" y="2647932"/>
                <a:ext cx="504825" cy="242887"/>
                <a:chOff x="2183302" y="1574638"/>
                <a:chExt cx="1200154" cy="430218"/>
              </a:xfrm>
            </p:grpSpPr>
            <p:sp>
              <p:nvSpPr>
                <p:cNvPr id="516" name="Oval 515"/>
                <p:cNvSpPr/>
                <p:nvPr/>
              </p:nvSpPr>
              <p:spPr bwMode="auto">
                <a:xfrm flipV="1">
                  <a:off x="2187075" y="1689925"/>
                  <a:ext cx="1196381" cy="31493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17" name="Rectangle 516"/>
                <p:cNvSpPr/>
                <p:nvPr/>
              </p:nvSpPr>
              <p:spPr bwMode="auto">
                <a:xfrm>
                  <a:off x="2183302" y="1734915"/>
                  <a:ext cx="1200154" cy="11247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8" name="Oval 517"/>
                <p:cNvSpPr/>
                <p:nvPr/>
              </p:nvSpPr>
              <p:spPr bwMode="auto">
                <a:xfrm flipV="1">
                  <a:off x="2183302" y="1574638"/>
                  <a:ext cx="1196379" cy="314931"/>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19" name="Freeform 518"/>
                <p:cNvSpPr/>
                <p:nvPr/>
              </p:nvSpPr>
              <p:spPr bwMode="auto">
                <a:xfrm>
                  <a:off x="2489000" y="1670242"/>
                  <a:ext cx="584982" cy="1574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0" name="Freeform 519"/>
                <p:cNvSpPr/>
                <p:nvPr/>
              </p:nvSpPr>
              <p:spPr bwMode="auto">
                <a:xfrm>
                  <a:off x="2428615" y="1630876"/>
                  <a:ext cx="705752" cy="109663"/>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1" name="Freeform 520"/>
                <p:cNvSpPr/>
                <p:nvPr/>
              </p:nvSpPr>
              <p:spPr bwMode="auto">
                <a:xfrm>
                  <a:off x="2892827" y="1723667"/>
                  <a:ext cx="256637" cy="9560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2" name="Freeform 521"/>
                <p:cNvSpPr/>
                <p:nvPr/>
              </p:nvSpPr>
              <p:spPr bwMode="auto">
                <a:xfrm>
                  <a:off x="2417294" y="1726480"/>
                  <a:ext cx="252861" cy="92791"/>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23" name="Straight Connector 522"/>
                <p:cNvCxnSpPr>
                  <a:endCxn id="518" idx="2"/>
                </p:cNvCxnSpPr>
                <p:nvPr/>
              </p:nvCxnSpPr>
              <p:spPr bwMode="auto">
                <a:xfrm flipH="1" flipV="1">
                  <a:off x="2183302" y="1732104"/>
                  <a:ext cx="3773" cy="12091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p:nvCxnSpPr>
              <p:spPr bwMode="auto">
                <a:xfrm flipH="1" flipV="1">
                  <a:off x="3379681" y="1729291"/>
                  <a:ext cx="3775" cy="12091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sp>
        <p:nvSpPr>
          <p:cNvPr id="47142" name="Text Box 167"/>
          <p:cNvSpPr txBox="1">
            <a:spLocks noChangeArrowheads="1"/>
          </p:cNvSpPr>
          <p:nvPr/>
        </p:nvSpPr>
        <p:spPr bwMode="auto">
          <a:xfrm>
            <a:off x="615703" y="277812"/>
            <a:ext cx="81629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dirty="0">
                <a:solidFill>
                  <a:srgbClr val="000099"/>
                </a:solidFill>
                <a:latin typeface="Comic Sans MS"/>
                <a:cs typeface="Comic Sans MS"/>
              </a:rPr>
              <a:t>P</a:t>
            </a:r>
            <a:r>
              <a:rPr lang="en-US" sz="3600" dirty="0" smtClean="0">
                <a:solidFill>
                  <a:srgbClr val="000099"/>
                </a:solidFill>
                <a:latin typeface="Comic Sans MS"/>
                <a:cs typeface="Comic Sans MS"/>
              </a:rPr>
              <a:t>er</a:t>
            </a:r>
            <a:r>
              <a:rPr lang="en-US" sz="3600" dirty="0">
                <a:solidFill>
                  <a:srgbClr val="000099"/>
                </a:solidFill>
                <a:latin typeface="Comic Sans MS"/>
                <a:cs typeface="Comic Sans MS"/>
              </a:rPr>
              <a:t>-</a:t>
            </a:r>
            <a:r>
              <a:rPr lang="en-US" sz="3600" dirty="0" smtClean="0">
                <a:solidFill>
                  <a:srgbClr val="000099"/>
                </a:solidFill>
                <a:latin typeface="Comic Sans MS"/>
                <a:cs typeface="Comic Sans MS"/>
              </a:rPr>
              <a:t>router  Distributed Control </a:t>
            </a:r>
            <a:r>
              <a:rPr lang="en-US" sz="3600" dirty="0">
                <a:solidFill>
                  <a:srgbClr val="000099"/>
                </a:solidFill>
                <a:latin typeface="Comic Sans MS"/>
                <a:cs typeface="Comic Sans MS"/>
              </a:rPr>
              <a:t>P</a:t>
            </a:r>
            <a:r>
              <a:rPr lang="en-US" sz="3600" dirty="0" smtClean="0">
                <a:solidFill>
                  <a:srgbClr val="000099"/>
                </a:solidFill>
                <a:latin typeface="Comic Sans MS"/>
                <a:cs typeface="Comic Sans MS"/>
              </a:rPr>
              <a:t>lane</a:t>
            </a:r>
            <a:endParaRPr lang="en-US" sz="3600" dirty="0">
              <a:solidFill>
                <a:srgbClr val="000099"/>
              </a:solidFill>
              <a:latin typeface="Comic Sans MS"/>
              <a:cs typeface="Comic Sans MS"/>
            </a:endParaRPr>
          </a:p>
        </p:txBody>
      </p:sp>
      <p:grpSp>
        <p:nvGrpSpPr>
          <p:cNvPr id="229" name="Group 228"/>
          <p:cNvGrpSpPr/>
          <p:nvPr/>
        </p:nvGrpSpPr>
        <p:grpSpPr>
          <a:xfrm>
            <a:off x="1828233" y="2859211"/>
            <a:ext cx="5112820" cy="879389"/>
            <a:chOff x="1866825" y="707349"/>
            <a:chExt cx="5112820" cy="879389"/>
          </a:xfrm>
        </p:grpSpPr>
        <p:sp>
          <p:nvSpPr>
            <p:cNvPr id="233" name="Oval 232"/>
            <p:cNvSpPr/>
            <p:nvPr/>
          </p:nvSpPr>
          <p:spPr>
            <a:xfrm>
              <a:off x="1866825" y="785347"/>
              <a:ext cx="954705" cy="491476"/>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1891781" y="783191"/>
              <a:ext cx="910613" cy="476199"/>
            </a:xfrm>
            <a:prstGeom prst="rect">
              <a:avLst/>
            </a:prstGeom>
            <a:noFill/>
          </p:spPr>
          <p:txBody>
            <a:bodyPr wrap="none" rtlCol="0">
              <a:spAutoFit/>
            </a:bodyPr>
            <a:lstStyle/>
            <a:p>
              <a:pPr algn="ctr">
                <a:lnSpc>
                  <a:spcPts val="1480"/>
                </a:lnSpc>
              </a:pPr>
              <a:r>
                <a:rPr lang="en-US" sz="1400" dirty="0" smtClean="0"/>
                <a:t>Routing</a:t>
              </a:r>
            </a:p>
            <a:p>
              <a:pPr algn="ctr">
                <a:lnSpc>
                  <a:spcPts val="1480"/>
                </a:lnSpc>
              </a:pPr>
              <a:r>
                <a:rPr lang="en-US" sz="1400" dirty="0" smtClean="0"/>
                <a:t>Algorithm</a:t>
              </a:r>
              <a:endParaRPr lang="en-US" sz="1400" dirty="0"/>
            </a:p>
          </p:txBody>
        </p:sp>
        <p:cxnSp>
          <p:nvCxnSpPr>
            <p:cNvPr id="235" name="Straight Arrow Connector 234"/>
            <p:cNvCxnSpPr/>
            <p:nvPr/>
          </p:nvCxnSpPr>
          <p:spPr>
            <a:xfrm flipV="1">
              <a:off x="2833714" y="807908"/>
              <a:ext cx="1517851" cy="213379"/>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p:cNvCxnSpPr/>
            <p:nvPr/>
          </p:nvCxnSpPr>
          <p:spPr>
            <a:xfrm>
              <a:off x="2750618" y="1201670"/>
              <a:ext cx="797027" cy="27926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p:nvPr/>
          </p:nvCxnSpPr>
          <p:spPr>
            <a:xfrm>
              <a:off x="4684666" y="894080"/>
              <a:ext cx="893541" cy="510629"/>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a:xfrm>
              <a:off x="4800837" y="800746"/>
              <a:ext cx="1695897" cy="130795"/>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p:cNvSpPr/>
            <p:nvPr/>
          </p:nvSpPr>
          <p:spPr>
            <a:xfrm>
              <a:off x="6558622" y="894080"/>
              <a:ext cx="421023" cy="182029"/>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5572329" y="1404709"/>
              <a:ext cx="421023" cy="182029"/>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a:off x="4367082" y="707349"/>
              <a:ext cx="421023" cy="182029"/>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3571953" y="1402071"/>
              <a:ext cx="421023" cy="182029"/>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3" name="Straight Arrow Connector 242"/>
            <p:cNvCxnSpPr/>
            <p:nvPr/>
          </p:nvCxnSpPr>
          <p:spPr>
            <a:xfrm>
              <a:off x="2821560" y="1106261"/>
              <a:ext cx="2738615" cy="33877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a:endCxn id="239" idx="2"/>
            </p:cNvCxnSpPr>
            <p:nvPr/>
          </p:nvCxnSpPr>
          <p:spPr>
            <a:xfrm flipV="1">
              <a:off x="3997124" y="985095"/>
              <a:ext cx="2561498" cy="46912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V="1">
              <a:off x="3992124" y="1509221"/>
              <a:ext cx="1580205" cy="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V="1">
              <a:off x="5997500" y="1083737"/>
              <a:ext cx="751103" cy="397197"/>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58" name="TextBox 257"/>
          <p:cNvSpPr txBox="1"/>
          <p:nvPr/>
        </p:nvSpPr>
        <p:spPr>
          <a:xfrm>
            <a:off x="517479" y="949816"/>
            <a:ext cx="8209014" cy="1200328"/>
          </a:xfrm>
          <a:prstGeom prst="rect">
            <a:avLst/>
          </a:prstGeom>
          <a:noFill/>
        </p:spPr>
        <p:txBody>
          <a:bodyPr wrap="square" rtlCol="0">
            <a:spAutoFit/>
          </a:bodyPr>
          <a:lstStyle/>
          <a:p>
            <a:r>
              <a:rPr lang="en-US" sz="2400" dirty="0" smtClean="0"/>
              <a:t>Individual </a:t>
            </a:r>
            <a:r>
              <a:rPr lang="en-US" sz="2400" dirty="0"/>
              <a:t>routing algorithm </a:t>
            </a:r>
            <a:r>
              <a:rPr lang="en-US" sz="2400" dirty="0" smtClean="0"/>
              <a:t>components </a:t>
            </a:r>
            <a:r>
              <a:rPr lang="en-US" sz="2400" i="1" dirty="0" smtClean="0">
                <a:solidFill>
                  <a:srgbClr val="000090"/>
                </a:solidFill>
              </a:rPr>
              <a:t>in each and every router </a:t>
            </a:r>
            <a:r>
              <a:rPr lang="en-US" sz="2400" dirty="0" smtClean="0"/>
              <a:t>interact with each other in control plane to compute forwarding tables</a:t>
            </a:r>
            <a:endParaRPr lang="en-US" sz="2400" dirty="0"/>
          </a:p>
        </p:txBody>
      </p:sp>
      <p:grpSp>
        <p:nvGrpSpPr>
          <p:cNvPr id="23" name="Group 22"/>
          <p:cNvGrpSpPr/>
          <p:nvPr/>
        </p:nvGrpSpPr>
        <p:grpSpPr>
          <a:xfrm>
            <a:off x="1557338" y="3247426"/>
            <a:ext cx="6375400" cy="1047750"/>
            <a:chOff x="1557338" y="3074988"/>
            <a:chExt cx="6375400" cy="1047750"/>
          </a:xfrm>
        </p:grpSpPr>
        <p:sp>
          <p:nvSpPr>
            <p:cNvPr id="47115" name="TextBox 232"/>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a:t>data</a:t>
              </a:r>
            </a:p>
            <a:p>
              <a:pPr algn="ctr">
                <a:lnSpc>
                  <a:spcPts val="1463"/>
                </a:lnSpc>
              </a:pPr>
              <a:r>
                <a:rPr lang="en-US" sz="1400"/>
                <a:t>plane</a:t>
              </a:r>
            </a:p>
          </p:txBody>
        </p:sp>
        <p:sp>
          <p:nvSpPr>
            <p:cNvPr id="47116" name="TextBox 233"/>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a:t>control</a:t>
              </a:r>
            </a:p>
            <a:p>
              <a:pPr algn="ctr">
                <a:lnSpc>
                  <a:spcPts val="1463"/>
                </a:lnSpc>
              </a:pPr>
              <a:r>
                <a:rPr lang="en-US" sz="1400"/>
                <a:t>plane</a:t>
              </a:r>
            </a:p>
          </p:txBody>
        </p:sp>
        <p:cxnSp>
          <p:nvCxnSpPr>
            <p:cNvPr id="232" name="Straight Connector 231"/>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829356" y="3875184"/>
            <a:ext cx="5126173" cy="1120753"/>
            <a:chOff x="-4746102" y="4471477"/>
            <a:chExt cx="5126173" cy="1120753"/>
          </a:xfrm>
        </p:grpSpPr>
        <p:pic>
          <p:nvPicPr>
            <p:cNvPr id="47268" name="Picture 10" descr="fig42_tab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3025264" y="5228984"/>
              <a:ext cx="3405335" cy="363246"/>
              <a:chOff x="-3025264" y="5228984"/>
              <a:chExt cx="3405335" cy="363246"/>
            </a:xfrm>
          </p:grpSpPr>
          <p:grpSp>
            <p:nvGrpSpPr>
              <p:cNvPr id="47251" name="Group 241"/>
              <p:cNvGrpSpPr>
                <a:grpSpLocks/>
              </p:cNvGrpSpPr>
              <p:nvPr/>
            </p:nvGrpSpPr>
            <p:grpSpPr bwMode="auto">
              <a:xfrm>
                <a:off x="-3025264" y="5262858"/>
                <a:ext cx="430360" cy="329372"/>
                <a:chOff x="2931664" y="3912603"/>
                <a:chExt cx="430450" cy="329314"/>
              </a:xfrm>
            </p:grpSpPr>
            <p:sp>
              <p:nvSpPr>
                <p:cNvPr id="92" name="Rectangle 91"/>
                <p:cNvSpPr/>
                <p:nvPr/>
              </p:nvSpPr>
              <p:spPr>
                <a:xfrm>
                  <a:off x="2935837" y="3912034"/>
                  <a:ext cx="425539" cy="330142"/>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3" name="Straight Connector 92"/>
                <p:cNvCxnSpPr/>
                <p:nvPr/>
              </p:nvCxnSpPr>
              <p:spPr>
                <a:xfrm>
                  <a:off x="2931074" y="4004093"/>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31074" y="4067582"/>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2" idx="2"/>
                </p:cNvCxnSpPr>
                <p:nvPr/>
              </p:nvCxnSpPr>
              <p:spPr>
                <a:xfrm flipH="1" flipV="1">
                  <a:off x="3147019" y="4004093"/>
                  <a:ext cx="1587" cy="238083"/>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220" name="Group 444"/>
              <p:cNvGrpSpPr>
                <a:grpSpLocks/>
              </p:cNvGrpSpPr>
              <p:nvPr/>
            </p:nvGrpSpPr>
            <p:grpSpPr bwMode="auto">
              <a:xfrm>
                <a:off x="-2217227" y="5261364"/>
                <a:ext cx="430361" cy="329307"/>
                <a:chOff x="2931664" y="3912603"/>
                <a:chExt cx="430450" cy="329314"/>
              </a:xfrm>
            </p:grpSpPr>
            <p:sp>
              <p:nvSpPr>
                <p:cNvPr id="448" name="Rectangle 447"/>
                <p:cNvSpPr/>
                <p:nvPr/>
              </p:nvSpPr>
              <p:spPr>
                <a:xfrm>
                  <a:off x="2935838" y="3911941"/>
                  <a:ext cx="425538" cy="33020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9" name="Straight Connector 448"/>
                <p:cNvCxnSpPr/>
                <p:nvPr/>
              </p:nvCxnSpPr>
              <p:spPr>
                <a:xfrm>
                  <a:off x="2931074" y="4004018"/>
                  <a:ext cx="425538"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2931074" y="4067519"/>
                  <a:ext cx="425538"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448" idx="2"/>
                </p:cNvCxnSpPr>
                <p:nvPr/>
              </p:nvCxnSpPr>
              <p:spPr>
                <a:xfrm flipH="1" flipV="1">
                  <a:off x="3147019" y="4004018"/>
                  <a:ext cx="1588" cy="23813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91" name="Group 473"/>
              <p:cNvGrpSpPr>
                <a:grpSpLocks/>
              </p:cNvGrpSpPr>
              <p:nvPr/>
            </p:nvGrpSpPr>
            <p:grpSpPr bwMode="auto">
              <a:xfrm>
                <a:off x="-1034539" y="5261364"/>
                <a:ext cx="430360" cy="329307"/>
                <a:chOff x="2931664" y="3912603"/>
                <a:chExt cx="430450" cy="329314"/>
              </a:xfrm>
            </p:grpSpPr>
            <p:sp>
              <p:nvSpPr>
                <p:cNvPr id="477" name="Rectangle 476"/>
                <p:cNvSpPr/>
                <p:nvPr/>
              </p:nvSpPr>
              <p:spPr>
                <a:xfrm>
                  <a:off x="2935837" y="3911941"/>
                  <a:ext cx="425539" cy="33020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8" name="Straight Connector 477"/>
                <p:cNvCxnSpPr/>
                <p:nvPr/>
              </p:nvCxnSpPr>
              <p:spPr>
                <a:xfrm>
                  <a:off x="2931074" y="4004018"/>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2931074" y="4067519"/>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477" idx="2"/>
                </p:cNvCxnSpPr>
                <p:nvPr/>
              </p:nvCxnSpPr>
              <p:spPr>
                <a:xfrm flipH="1" flipV="1">
                  <a:off x="3147019" y="4004018"/>
                  <a:ext cx="1587" cy="23813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2" name="Group 502"/>
              <p:cNvGrpSpPr>
                <a:grpSpLocks/>
              </p:cNvGrpSpPr>
              <p:nvPr/>
            </p:nvGrpSpPr>
            <p:grpSpPr bwMode="auto">
              <a:xfrm>
                <a:off x="-50289" y="5228984"/>
                <a:ext cx="430360" cy="350559"/>
                <a:chOff x="2931664" y="3912603"/>
                <a:chExt cx="430450" cy="329314"/>
              </a:xfrm>
            </p:grpSpPr>
            <p:sp>
              <p:nvSpPr>
                <p:cNvPr id="506" name="Rectangle 505"/>
                <p:cNvSpPr/>
                <p:nvPr/>
              </p:nvSpPr>
              <p:spPr>
                <a:xfrm>
                  <a:off x="2935837" y="3911940"/>
                  <a:ext cx="425539" cy="33020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7" name="Straight Connector 506"/>
                <p:cNvCxnSpPr/>
                <p:nvPr/>
              </p:nvCxnSpPr>
              <p:spPr>
                <a:xfrm>
                  <a:off x="2931074" y="4004017"/>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2931074" y="4067518"/>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506" idx="2"/>
                </p:cNvCxnSpPr>
                <p:nvPr/>
              </p:nvCxnSpPr>
              <p:spPr>
                <a:xfrm flipH="1" flipV="1">
                  <a:off x="3147019" y="4004017"/>
                  <a:ext cx="1587" cy="23813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5" name="Group 24"/>
          <p:cNvGrpSpPr/>
          <p:nvPr/>
        </p:nvGrpSpPr>
        <p:grpSpPr>
          <a:xfrm>
            <a:off x="2282487" y="3055342"/>
            <a:ext cx="4437063" cy="1749361"/>
            <a:chOff x="-4267279" y="3655204"/>
            <a:chExt cx="4437063" cy="1749361"/>
          </a:xfrm>
        </p:grpSpPr>
        <p:cxnSp>
          <p:nvCxnSpPr>
            <p:cNvPr id="111" name="Straight Arrow Connector 110"/>
            <p:cNvCxnSpPr/>
            <p:nvPr/>
          </p:nvCxnSpPr>
          <p:spPr bwMode="auto">
            <a:xfrm>
              <a:off x="-4267279" y="4046968"/>
              <a:ext cx="0" cy="422275"/>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bwMode="auto">
            <a:xfrm flipH="1">
              <a:off x="-2808366" y="4361550"/>
              <a:ext cx="154" cy="872164"/>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p:nvPr/>
          </p:nvCxnSpPr>
          <p:spPr bwMode="auto">
            <a:xfrm>
              <a:off x="-2006807" y="3655204"/>
              <a:ext cx="6479" cy="1576923"/>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cxnSp>
          <p:nvCxnSpPr>
            <p:cNvPr id="475" name="Straight Arrow Connector 474"/>
            <p:cNvCxnSpPr>
              <a:stCxn id="468" idx="0"/>
            </p:cNvCxnSpPr>
            <p:nvPr/>
          </p:nvCxnSpPr>
          <p:spPr bwMode="auto">
            <a:xfrm>
              <a:off x="-823524" y="4499711"/>
              <a:ext cx="5883" cy="904854"/>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cxnSp>
          <p:nvCxnSpPr>
            <p:cNvPr id="504" name="Straight Arrow Connector 503"/>
            <p:cNvCxnSpPr/>
            <p:nvPr/>
          </p:nvCxnSpPr>
          <p:spPr bwMode="auto">
            <a:xfrm flipH="1">
              <a:off x="166609" y="3798581"/>
              <a:ext cx="3175" cy="1399277"/>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grpSp>
      <p:sp>
        <p:nvSpPr>
          <p:cNvPr id="224" name="Footer Placeholder 4"/>
          <p:cNvSpPr>
            <a:spLocks noGrp="1"/>
          </p:cNvSpPr>
          <p:nvPr>
            <p:ph type="ftr" sz="quarter" idx="11"/>
          </p:nvPr>
        </p:nvSpPr>
        <p:spPr>
          <a:xfrm>
            <a:off x="354013" y="6471833"/>
            <a:ext cx="2895600" cy="365125"/>
          </a:xfrm>
        </p:spPr>
        <p:txBody>
          <a:bodyPr/>
          <a:lstStyle/>
          <a:p>
            <a:r>
              <a:rPr lang="en-US" dirty="0" smtClean="0"/>
              <a:t>CSci4211:         Network Control Plane</a:t>
            </a:r>
          </a:p>
          <a:p>
            <a:endParaRPr lang="en-US" dirty="0"/>
          </a:p>
        </p:txBody>
      </p:sp>
      <p:sp>
        <p:nvSpPr>
          <p:cNvPr id="225" name="Slide Number Placeholder 5"/>
          <p:cNvSpPr>
            <a:spLocks noGrp="1"/>
          </p:cNvSpPr>
          <p:nvPr>
            <p:ph type="sldNum" sz="quarter" idx="4294967295"/>
          </p:nvPr>
        </p:nvSpPr>
        <p:spPr>
          <a:xfrm>
            <a:off x="6821488" y="6530668"/>
            <a:ext cx="2133600" cy="365125"/>
          </a:xfrm>
          <a:prstGeom prst="rect">
            <a:avLst/>
          </a:prstGeom>
        </p:spPr>
        <p:txBody>
          <a:bodyPr/>
          <a:lstStyle/>
          <a:p>
            <a:pPr>
              <a:defRPr/>
            </a:pPr>
            <a:r>
              <a:rPr lang="en-US" smtClean="0"/>
              <a:t>3</a:t>
            </a:r>
            <a:endParaRPr lang="en-US"/>
          </a:p>
        </p:txBody>
      </p:sp>
    </p:spTree>
    <p:extLst>
      <p:ext uri="{BB962C8B-B14F-4D97-AF65-F5344CB8AC3E}">
        <p14:creationId xmlns:p14="http://schemas.microsoft.com/office/powerpoint/2010/main" val="8091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dissolve">
                                      <p:cBhvr>
                                        <p:cTn id="17" dur="500"/>
                                        <p:tgtEl>
                                          <p:spTgt spid="2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lide Number Placeholder 4"/>
          <p:cNvSpPr>
            <a:spLocks noGrp="1"/>
          </p:cNvSpPr>
          <p:nvPr>
            <p:ph type="sldNum" sz="quarter" idx="4294967295"/>
          </p:nvPr>
        </p:nvSpPr>
        <p:spPr>
          <a:xfrm>
            <a:off x="6553200" y="6492875"/>
            <a:ext cx="2133600" cy="365125"/>
          </a:xfrm>
          <a:prstGeom prst="rect">
            <a:avLst/>
          </a:prstGeom>
        </p:spPr>
        <p:txBody>
          <a:bodyPr/>
          <a:lstStyle/>
          <a:p>
            <a:pPr>
              <a:defRPr/>
            </a:pPr>
            <a:fld id="{AFBAB554-F65C-D449-8D77-FD131ED52DBB}" type="slidenum">
              <a:rPr lang="en-US"/>
              <a:pPr>
                <a:defRPr/>
              </a:pPr>
              <a:t>95</a:t>
            </a:fld>
            <a:endParaRPr lang="en-US"/>
          </a:p>
        </p:txBody>
      </p:sp>
      <p:sp>
        <p:nvSpPr>
          <p:cNvPr id="261122" name="Rectangle 2"/>
          <p:cNvSpPr>
            <a:spLocks noGrp="1" noChangeArrowheads="1"/>
          </p:cNvSpPr>
          <p:nvPr>
            <p:ph type="title"/>
          </p:nvPr>
        </p:nvSpPr>
        <p:spPr>
          <a:xfrm>
            <a:off x="685800" y="228600"/>
            <a:ext cx="7772400" cy="1143000"/>
          </a:xfrm>
        </p:spPr>
        <p:txBody>
          <a:bodyPr/>
          <a:lstStyle/>
          <a:p>
            <a:pPr>
              <a:defRPr/>
            </a:pPr>
            <a:r>
              <a:rPr lang="en-US" sz="3600" dirty="0" smtClean="0">
                <a:cs typeface="+mj-cs"/>
              </a:rPr>
              <a:t>Routing &amp; Forwarding:</a:t>
            </a:r>
            <a:br>
              <a:rPr lang="en-US" sz="3600" dirty="0" smtClean="0">
                <a:cs typeface="+mj-cs"/>
              </a:rPr>
            </a:br>
            <a:r>
              <a:rPr lang="en-US" sz="2800" dirty="0" smtClean="0">
                <a:cs typeface="+mj-cs"/>
              </a:rPr>
              <a:t>Logical View of a (Classical) Router</a:t>
            </a:r>
          </a:p>
        </p:txBody>
      </p:sp>
      <p:pic>
        <p:nvPicPr>
          <p:cNvPr id="17412" name="Picture 3" descr="fig-router-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524000"/>
            <a:ext cx="6629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3" name="Group 4"/>
          <p:cNvGrpSpPr>
            <a:grpSpLocks/>
          </p:cNvGrpSpPr>
          <p:nvPr/>
        </p:nvGrpSpPr>
        <p:grpSpPr bwMode="auto">
          <a:xfrm>
            <a:off x="304800" y="1676400"/>
            <a:ext cx="2667000" cy="1882775"/>
            <a:chOff x="3066" y="1107"/>
            <a:chExt cx="2250" cy="1444"/>
          </a:xfrm>
        </p:grpSpPr>
        <p:sp>
          <p:nvSpPr>
            <p:cNvPr id="261125" name="Freeform 5"/>
            <p:cNvSpPr>
              <a:spLocks/>
            </p:cNvSpPr>
            <p:nvPr/>
          </p:nvSpPr>
          <p:spPr bwMode="auto">
            <a:xfrm>
              <a:off x="3066" y="1107"/>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26" name="Freeform 6"/>
            <p:cNvSpPr>
              <a:spLocks/>
            </p:cNvSpPr>
            <p:nvPr/>
          </p:nvSpPr>
          <p:spPr bwMode="auto">
            <a:xfrm>
              <a:off x="3402" y="1656"/>
              <a:ext cx="342" cy="186"/>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27" name="Oval 7"/>
            <p:cNvSpPr>
              <a:spLocks noChangeArrowheads="1"/>
            </p:cNvSpPr>
            <p:nvPr/>
          </p:nvSpPr>
          <p:spPr bwMode="auto">
            <a:xfrm>
              <a:off x="3142" y="1898"/>
              <a:ext cx="312" cy="7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28" name="Line 8"/>
            <p:cNvSpPr>
              <a:spLocks noChangeShapeType="1"/>
            </p:cNvSpPr>
            <p:nvPr/>
          </p:nvSpPr>
          <p:spPr bwMode="auto">
            <a:xfrm>
              <a:off x="3142" y="18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29" name="Line 9"/>
            <p:cNvSpPr>
              <a:spLocks noChangeShapeType="1"/>
            </p:cNvSpPr>
            <p:nvPr/>
          </p:nvSpPr>
          <p:spPr bwMode="auto">
            <a:xfrm>
              <a:off x="3454" y="18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30" name="Rectangle 10"/>
            <p:cNvSpPr>
              <a:spLocks noChangeArrowheads="1"/>
            </p:cNvSpPr>
            <p:nvPr/>
          </p:nvSpPr>
          <p:spPr bwMode="auto">
            <a:xfrm>
              <a:off x="3142" y="1891"/>
              <a:ext cx="308"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61131" name="Oval 11"/>
            <p:cNvSpPr>
              <a:spLocks noChangeArrowheads="1"/>
            </p:cNvSpPr>
            <p:nvPr/>
          </p:nvSpPr>
          <p:spPr bwMode="auto">
            <a:xfrm>
              <a:off x="3140" y="1831"/>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32" name="Oval 12"/>
            <p:cNvSpPr>
              <a:spLocks noChangeArrowheads="1"/>
            </p:cNvSpPr>
            <p:nvPr/>
          </p:nvSpPr>
          <p:spPr bwMode="auto">
            <a:xfrm>
              <a:off x="3616" y="2286"/>
              <a:ext cx="312" cy="8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33" name="Line 13"/>
            <p:cNvSpPr>
              <a:spLocks noChangeShapeType="1"/>
            </p:cNvSpPr>
            <p:nvPr/>
          </p:nvSpPr>
          <p:spPr bwMode="auto">
            <a:xfrm>
              <a:off x="3616" y="227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34" name="Line 14"/>
            <p:cNvSpPr>
              <a:spLocks noChangeShapeType="1"/>
            </p:cNvSpPr>
            <p:nvPr/>
          </p:nvSpPr>
          <p:spPr bwMode="auto">
            <a:xfrm>
              <a:off x="3929" y="227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35" name="Rectangle 15"/>
            <p:cNvSpPr>
              <a:spLocks noChangeArrowheads="1"/>
            </p:cNvSpPr>
            <p:nvPr/>
          </p:nvSpPr>
          <p:spPr bwMode="auto">
            <a:xfrm>
              <a:off x="3616" y="2278"/>
              <a:ext cx="308"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61136" name="Oval 16"/>
            <p:cNvSpPr>
              <a:spLocks noChangeArrowheads="1"/>
            </p:cNvSpPr>
            <p:nvPr/>
          </p:nvSpPr>
          <p:spPr bwMode="auto">
            <a:xfrm>
              <a:off x="3612" y="2219"/>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37" name="Oval 17"/>
            <p:cNvSpPr>
              <a:spLocks noChangeArrowheads="1"/>
            </p:cNvSpPr>
            <p:nvPr/>
          </p:nvSpPr>
          <p:spPr bwMode="auto">
            <a:xfrm>
              <a:off x="3612" y="1595"/>
              <a:ext cx="312" cy="8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38" name="Line 18"/>
            <p:cNvSpPr>
              <a:spLocks noChangeShapeType="1"/>
            </p:cNvSpPr>
            <p:nvPr/>
          </p:nvSpPr>
          <p:spPr bwMode="auto">
            <a:xfrm>
              <a:off x="3612" y="158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39" name="Line 19"/>
            <p:cNvSpPr>
              <a:spLocks noChangeShapeType="1"/>
            </p:cNvSpPr>
            <p:nvPr/>
          </p:nvSpPr>
          <p:spPr bwMode="auto">
            <a:xfrm>
              <a:off x="3924" y="158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40" name="Rectangle 20"/>
            <p:cNvSpPr>
              <a:spLocks noChangeArrowheads="1"/>
            </p:cNvSpPr>
            <p:nvPr/>
          </p:nvSpPr>
          <p:spPr bwMode="auto">
            <a:xfrm>
              <a:off x="3612" y="1588"/>
              <a:ext cx="308"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61141" name="Oval 21"/>
            <p:cNvSpPr>
              <a:spLocks noChangeArrowheads="1"/>
            </p:cNvSpPr>
            <p:nvPr/>
          </p:nvSpPr>
          <p:spPr bwMode="auto">
            <a:xfrm>
              <a:off x="3608" y="1529"/>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42" name="Oval 22"/>
            <p:cNvSpPr>
              <a:spLocks noChangeArrowheads="1"/>
            </p:cNvSpPr>
            <p:nvPr/>
          </p:nvSpPr>
          <p:spPr bwMode="auto">
            <a:xfrm>
              <a:off x="4295" y="1592"/>
              <a:ext cx="312" cy="8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43" name="Line 23"/>
            <p:cNvSpPr>
              <a:spLocks noChangeShapeType="1"/>
            </p:cNvSpPr>
            <p:nvPr/>
          </p:nvSpPr>
          <p:spPr bwMode="auto">
            <a:xfrm>
              <a:off x="4295" y="158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44" name="Line 24"/>
            <p:cNvSpPr>
              <a:spLocks noChangeShapeType="1"/>
            </p:cNvSpPr>
            <p:nvPr/>
          </p:nvSpPr>
          <p:spPr bwMode="auto">
            <a:xfrm>
              <a:off x="4608" y="158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45" name="Rectangle 25"/>
            <p:cNvSpPr>
              <a:spLocks noChangeArrowheads="1"/>
            </p:cNvSpPr>
            <p:nvPr/>
          </p:nvSpPr>
          <p:spPr bwMode="auto">
            <a:xfrm>
              <a:off x="4295" y="1584"/>
              <a:ext cx="308"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61146" name="Oval 26"/>
            <p:cNvSpPr>
              <a:spLocks noChangeArrowheads="1"/>
            </p:cNvSpPr>
            <p:nvPr/>
          </p:nvSpPr>
          <p:spPr bwMode="auto">
            <a:xfrm>
              <a:off x="4298" y="1528"/>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47" name="Oval 27"/>
            <p:cNvSpPr>
              <a:spLocks noChangeArrowheads="1"/>
            </p:cNvSpPr>
            <p:nvPr/>
          </p:nvSpPr>
          <p:spPr bwMode="auto">
            <a:xfrm>
              <a:off x="4305" y="2282"/>
              <a:ext cx="313" cy="8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48" name="Line 28"/>
            <p:cNvSpPr>
              <a:spLocks noChangeShapeType="1"/>
            </p:cNvSpPr>
            <p:nvPr/>
          </p:nvSpPr>
          <p:spPr bwMode="auto">
            <a:xfrm>
              <a:off x="4305" y="227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49" name="Line 29"/>
            <p:cNvSpPr>
              <a:spLocks noChangeShapeType="1"/>
            </p:cNvSpPr>
            <p:nvPr/>
          </p:nvSpPr>
          <p:spPr bwMode="auto">
            <a:xfrm>
              <a:off x="4618" y="227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50" name="Rectangle 30"/>
            <p:cNvSpPr>
              <a:spLocks noChangeArrowheads="1"/>
            </p:cNvSpPr>
            <p:nvPr/>
          </p:nvSpPr>
          <p:spPr bwMode="auto">
            <a:xfrm>
              <a:off x="4305" y="2275"/>
              <a:ext cx="311" cy="5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61151" name="Oval 31"/>
            <p:cNvSpPr>
              <a:spLocks noChangeArrowheads="1"/>
            </p:cNvSpPr>
            <p:nvPr/>
          </p:nvSpPr>
          <p:spPr bwMode="auto">
            <a:xfrm>
              <a:off x="4302" y="221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52" name="Oval 32"/>
            <p:cNvSpPr>
              <a:spLocks noChangeArrowheads="1"/>
            </p:cNvSpPr>
            <p:nvPr/>
          </p:nvSpPr>
          <p:spPr bwMode="auto">
            <a:xfrm>
              <a:off x="4870" y="1941"/>
              <a:ext cx="313" cy="8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53" name="Line 33"/>
            <p:cNvSpPr>
              <a:spLocks noChangeShapeType="1"/>
            </p:cNvSpPr>
            <p:nvPr/>
          </p:nvSpPr>
          <p:spPr bwMode="auto">
            <a:xfrm>
              <a:off x="4870" y="193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54" name="Line 34"/>
            <p:cNvSpPr>
              <a:spLocks noChangeShapeType="1"/>
            </p:cNvSpPr>
            <p:nvPr/>
          </p:nvSpPr>
          <p:spPr bwMode="auto">
            <a:xfrm>
              <a:off x="5183" y="193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55" name="Rectangle 35"/>
            <p:cNvSpPr>
              <a:spLocks noChangeArrowheads="1"/>
            </p:cNvSpPr>
            <p:nvPr/>
          </p:nvSpPr>
          <p:spPr bwMode="auto">
            <a:xfrm>
              <a:off x="4870" y="1934"/>
              <a:ext cx="309"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cs typeface="+mn-cs"/>
              </a:endParaRPr>
            </a:p>
          </p:txBody>
        </p:sp>
        <p:sp>
          <p:nvSpPr>
            <p:cNvPr id="261156" name="Oval 36"/>
            <p:cNvSpPr>
              <a:spLocks noChangeArrowheads="1"/>
            </p:cNvSpPr>
            <p:nvPr/>
          </p:nvSpPr>
          <p:spPr bwMode="auto">
            <a:xfrm>
              <a:off x="4867" y="1875"/>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57" name="Freeform 37"/>
            <p:cNvSpPr>
              <a:spLocks/>
            </p:cNvSpPr>
            <p:nvPr/>
          </p:nvSpPr>
          <p:spPr bwMode="auto">
            <a:xfrm>
              <a:off x="4462" y="1683"/>
              <a:ext cx="0" cy="522"/>
            </a:xfrm>
            <a:custGeom>
              <a:avLst/>
              <a:gdLst>
                <a:gd name="T0" fmla="*/ 0 w 1"/>
                <a:gd name="T1" fmla="*/ 0 h 522"/>
                <a:gd name="T2" fmla="*/ 0 w 1"/>
                <a:gd name="T3" fmla="*/ 522 h 522"/>
              </a:gdLst>
              <a:ahLst/>
              <a:cxnLst>
                <a:cxn ang="0">
                  <a:pos x="T0" y="T1"/>
                </a:cxn>
                <a:cxn ang="0">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58" name="Freeform 38"/>
            <p:cNvSpPr>
              <a:spLocks/>
            </p:cNvSpPr>
            <p:nvPr/>
          </p:nvSpPr>
          <p:spPr bwMode="auto">
            <a:xfrm>
              <a:off x="3768" y="1689"/>
              <a:ext cx="1" cy="537"/>
            </a:xfrm>
            <a:custGeom>
              <a:avLst/>
              <a:gdLst>
                <a:gd name="T0" fmla="*/ 0 w 1"/>
                <a:gd name="T1" fmla="*/ 0 h 537"/>
                <a:gd name="T2" fmla="*/ 0 w 1"/>
                <a:gd name="T3" fmla="*/ 537 h 537"/>
              </a:gdLst>
              <a:ahLst/>
              <a:cxnLst>
                <a:cxn ang="0">
                  <a:pos x="T0" y="T1"/>
                </a:cxn>
                <a:cxn ang="0">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59" name="Freeform 39"/>
            <p:cNvSpPr>
              <a:spLocks/>
            </p:cNvSpPr>
            <p:nvPr/>
          </p:nvSpPr>
          <p:spPr bwMode="auto">
            <a:xfrm>
              <a:off x="3933" y="1674"/>
              <a:ext cx="505" cy="599"/>
            </a:xfrm>
            <a:custGeom>
              <a:avLst/>
              <a:gdLst>
                <a:gd name="T0" fmla="*/ 0 w 378"/>
                <a:gd name="T1" fmla="*/ 174 h 174"/>
                <a:gd name="T2" fmla="*/ 378 w 378"/>
                <a:gd name="T3" fmla="*/ 0 h 174"/>
              </a:gdLst>
              <a:ahLst/>
              <a:cxnLst>
                <a:cxn ang="0">
                  <a:pos x="T0" y="T1"/>
                </a:cxn>
                <a:cxn ang="0">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60" name="Freeform 40"/>
            <p:cNvSpPr>
              <a:spLocks/>
            </p:cNvSpPr>
            <p:nvPr/>
          </p:nvSpPr>
          <p:spPr bwMode="auto">
            <a:xfrm>
              <a:off x="4620" y="2023"/>
              <a:ext cx="367" cy="269"/>
            </a:xfrm>
            <a:custGeom>
              <a:avLst/>
              <a:gdLst>
                <a:gd name="T0" fmla="*/ 0 w 366"/>
                <a:gd name="T1" fmla="*/ 270 h 270"/>
                <a:gd name="T2" fmla="*/ 366 w 366"/>
                <a:gd name="T3" fmla="*/ 0 h 270"/>
              </a:gdLst>
              <a:ahLst/>
              <a:cxnLst>
                <a:cxn ang="0">
                  <a:pos x="T0" y="T1"/>
                </a:cxn>
                <a:cxn ang="0">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61" name="Freeform 41"/>
            <p:cNvSpPr>
              <a:spLocks/>
            </p:cNvSpPr>
            <p:nvPr/>
          </p:nvSpPr>
          <p:spPr bwMode="auto">
            <a:xfrm>
              <a:off x="3939" y="2304"/>
              <a:ext cx="366" cy="1"/>
            </a:xfrm>
            <a:custGeom>
              <a:avLst/>
              <a:gdLst>
                <a:gd name="T0" fmla="*/ 366 w 366"/>
                <a:gd name="T1" fmla="*/ 0 h 1"/>
                <a:gd name="T2" fmla="*/ 0 w 366"/>
                <a:gd name="T3" fmla="*/ 0 h 1"/>
              </a:gdLst>
              <a:ahLst/>
              <a:cxnLst>
                <a:cxn ang="0">
                  <a:pos x="T0" y="T1"/>
                </a:cxn>
                <a:cxn ang="0">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62" name="Freeform 42"/>
            <p:cNvSpPr>
              <a:spLocks/>
            </p:cNvSpPr>
            <p:nvPr/>
          </p:nvSpPr>
          <p:spPr bwMode="auto">
            <a:xfrm>
              <a:off x="3349" y="1980"/>
              <a:ext cx="276" cy="264"/>
            </a:xfrm>
            <a:custGeom>
              <a:avLst/>
              <a:gdLst>
                <a:gd name="T0" fmla="*/ 276 w 276"/>
                <a:gd name="T1" fmla="*/ 264 h 264"/>
                <a:gd name="T2" fmla="*/ 0 w 276"/>
                <a:gd name="T3" fmla="*/ 0 h 264"/>
              </a:gdLst>
              <a:ahLst/>
              <a:cxnLst>
                <a:cxn ang="0">
                  <a:pos x="T0" y="T1"/>
                </a:cxn>
                <a:cxn ang="0">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63" name="Freeform 43"/>
            <p:cNvSpPr>
              <a:spLocks/>
            </p:cNvSpPr>
            <p:nvPr/>
          </p:nvSpPr>
          <p:spPr bwMode="auto">
            <a:xfrm>
              <a:off x="3933" y="1613"/>
              <a:ext cx="367" cy="0"/>
            </a:xfrm>
            <a:custGeom>
              <a:avLst/>
              <a:gdLst>
                <a:gd name="T0" fmla="*/ 366 w 366"/>
                <a:gd name="T1" fmla="*/ 0 h 1"/>
                <a:gd name="T2" fmla="*/ 0 w 366"/>
                <a:gd name="T3" fmla="*/ 0 h 1"/>
              </a:gdLst>
              <a:ahLst/>
              <a:cxnLst>
                <a:cxn ang="0">
                  <a:pos x="T0" y="T1"/>
                </a:cxn>
                <a:cxn ang="0">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64" name="Freeform 44"/>
            <p:cNvSpPr>
              <a:spLocks/>
            </p:cNvSpPr>
            <p:nvPr/>
          </p:nvSpPr>
          <p:spPr bwMode="auto">
            <a:xfrm>
              <a:off x="4608" y="1611"/>
              <a:ext cx="396" cy="267"/>
            </a:xfrm>
            <a:custGeom>
              <a:avLst/>
              <a:gdLst>
                <a:gd name="T0" fmla="*/ 396 w 396"/>
                <a:gd name="T1" fmla="*/ 267 h 267"/>
                <a:gd name="T2" fmla="*/ 0 w 396"/>
                <a:gd name="T3" fmla="*/ 0 h 267"/>
              </a:gdLst>
              <a:ahLst/>
              <a:cxnLst>
                <a:cxn ang="0">
                  <a:pos x="T0" y="T1"/>
                </a:cxn>
                <a:cxn ang="0">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65" name="Freeform 45"/>
            <p:cNvSpPr>
              <a:spLocks/>
            </p:cNvSpPr>
            <p:nvPr/>
          </p:nvSpPr>
          <p:spPr bwMode="auto">
            <a:xfrm>
              <a:off x="3291" y="1182"/>
              <a:ext cx="1110" cy="644"/>
            </a:xfrm>
            <a:custGeom>
              <a:avLst/>
              <a:gdLst>
                <a:gd name="T0" fmla="*/ 1110 w 1110"/>
                <a:gd name="T1" fmla="*/ 342 h 645"/>
                <a:gd name="T2" fmla="*/ 0 w 1110"/>
                <a:gd name="T3" fmla="*/ 645 h 645"/>
              </a:gdLst>
              <a:ahLst/>
              <a:cxnLst>
                <a:cxn ang="0">
                  <a:pos x="T0" y="T1"/>
                </a:cxn>
                <a:cxn ang="0">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17455" name="Group 46"/>
            <p:cNvGrpSpPr>
              <a:grpSpLocks/>
            </p:cNvGrpSpPr>
            <p:nvPr/>
          </p:nvGrpSpPr>
          <p:grpSpPr bwMode="auto">
            <a:xfrm>
              <a:off x="3133" y="1731"/>
              <a:ext cx="314" cy="307"/>
              <a:chOff x="2898" y="2376"/>
              <a:chExt cx="320" cy="307"/>
            </a:xfrm>
          </p:grpSpPr>
          <p:sp>
            <p:nvSpPr>
              <p:cNvPr id="261167" name="Rectangle 47"/>
              <p:cNvSpPr>
                <a:spLocks noChangeArrowheads="1"/>
              </p:cNvSpPr>
              <p:nvPr/>
            </p:nvSpPr>
            <p:spPr bwMode="auto">
              <a:xfrm>
                <a:off x="2982" y="2490"/>
                <a:ext cx="144" cy="13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68" name="Text Box 48"/>
              <p:cNvSpPr txBox="1">
                <a:spLocks noChangeArrowheads="1"/>
              </p:cNvSpPr>
              <p:nvPr/>
            </p:nvSpPr>
            <p:spPr bwMode="auto">
              <a:xfrm>
                <a:off x="2898" y="2376"/>
                <a:ext cx="320"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dirty="0">
                    <a:solidFill>
                      <a:srgbClr val="66FF33"/>
                    </a:solidFill>
                    <a:latin typeface="Comic Sans MS" charset="0"/>
                  </a:rPr>
                  <a:t>A</a:t>
                </a:r>
              </a:p>
            </p:txBody>
          </p:sp>
        </p:grpSp>
        <p:grpSp>
          <p:nvGrpSpPr>
            <p:cNvPr id="17456" name="Group 49"/>
            <p:cNvGrpSpPr>
              <a:grpSpLocks/>
            </p:cNvGrpSpPr>
            <p:nvPr/>
          </p:nvGrpSpPr>
          <p:grpSpPr bwMode="auto">
            <a:xfrm>
              <a:off x="4314" y="2131"/>
              <a:ext cx="291" cy="307"/>
              <a:chOff x="2910" y="2392"/>
              <a:chExt cx="297" cy="307"/>
            </a:xfrm>
          </p:grpSpPr>
          <p:sp>
            <p:nvSpPr>
              <p:cNvPr id="261170" name="Rectangle 50"/>
              <p:cNvSpPr>
                <a:spLocks noChangeArrowheads="1"/>
              </p:cNvSpPr>
              <p:nvPr/>
            </p:nvSpPr>
            <p:spPr bwMode="auto">
              <a:xfrm>
                <a:off x="2982" y="2492"/>
                <a:ext cx="143" cy="13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71" name="Text Box 51"/>
              <p:cNvSpPr txBox="1">
                <a:spLocks noChangeArrowheads="1"/>
              </p:cNvSpPr>
              <p:nvPr/>
            </p:nvSpPr>
            <p:spPr bwMode="auto">
              <a:xfrm>
                <a:off x="2910" y="2392"/>
                <a:ext cx="297"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dirty="0">
                    <a:solidFill>
                      <a:srgbClr val="66FF33"/>
                    </a:solidFill>
                    <a:latin typeface="Comic Sans MS" charset="0"/>
                  </a:rPr>
                  <a:t>E</a:t>
                </a:r>
              </a:p>
            </p:txBody>
          </p:sp>
        </p:grpSp>
        <p:grpSp>
          <p:nvGrpSpPr>
            <p:cNvPr id="17457" name="Group 52"/>
            <p:cNvGrpSpPr>
              <a:grpSpLocks/>
            </p:cNvGrpSpPr>
            <p:nvPr/>
          </p:nvGrpSpPr>
          <p:grpSpPr bwMode="auto">
            <a:xfrm>
              <a:off x="3632" y="2143"/>
              <a:ext cx="312" cy="307"/>
              <a:chOff x="2901" y="2407"/>
              <a:chExt cx="316" cy="307"/>
            </a:xfrm>
          </p:grpSpPr>
          <p:sp>
            <p:nvSpPr>
              <p:cNvPr id="261173" name="Rectangle 53"/>
              <p:cNvSpPr>
                <a:spLocks noChangeArrowheads="1"/>
              </p:cNvSpPr>
              <p:nvPr/>
            </p:nvSpPr>
            <p:spPr bwMode="auto">
              <a:xfrm>
                <a:off x="2982" y="2490"/>
                <a:ext cx="144" cy="13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74" name="Text Box 54"/>
              <p:cNvSpPr txBox="1">
                <a:spLocks noChangeArrowheads="1"/>
              </p:cNvSpPr>
              <p:nvPr/>
            </p:nvSpPr>
            <p:spPr bwMode="auto">
              <a:xfrm>
                <a:off x="2901" y="2407"/>
                <a:ext cx="316"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dirty="0">
                    <a:solidFill>
                      <a:srgbClr val="66FF33"/>
                    </a:solidFill>
                    <a:latin typeface="Comic Sans MS" charset="0"/>
                  </a:rPr>
                  <a:t>D</a:t>
                </a:r>
              </a:p>
            </p:txBody>
          </p:sp>
        </p:grpSp>
        <p:grpSp>
          <p:nvGrpSpPr>
            <p:cNvPr id="17458" name="Group 55"/>
            <p:cNvGrpSpPr>
              <a:grpSpLocks/>
            </p:cNvGrpSpPr>
            <p:nvPr/>
          </p:nvGrpSpPr>
          <p:grpSpPr bwMode="auto">
            <a:xfrm>
              <a:off x="4320" y="1424"/>
              <a:ext cx="286" cy="307"/>
              <a:chOff x="2915" y="2375"/>
              <a:chExt cx="290" cy="307"/>
            </a:xfrm>
          </p:grpSpPr>
          <p:sp>
            <p:nvSpPr>
              <p:cNvPr id="261176" name="Rectangle 56"/>
              <p:cNvSpPr>
                <a:spLocks noChangeArrowheads="1"/>
              </p:cNvSpPr>
              <p:nvPr/>
            </p:nvSpPr>
            <p:spPr bwMode="auto">
              <a:xfrm>
                <a:off x="2981" y="2490"/>
                <a:ext cx="144" cy="13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77" name="Text Box 57"/>
              <p:cNvSpPr txBox="1">
                <a:spLocks noChangeArrowheads="1"/>
              </p:cNvSpPr>
              <p:nvPr/>
            </p:nvSpPr>
            <p:spPr bwMode="auto">
              <a:xfrm>
                <a:off x="2915" y="2375"/>
                <a:ext cx="290"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dirty="0">
                    <a:solidFill>
                      <a:srgbClr val="66FF33"/>
                    </a:solidFill>
                    <a:latin typeface="Comic Sans MS" charset="0"/>
                  </a:rPr>
                  <a:t>C</a:t>
                </a:r>
              </a:p>
            </p:txBody>
          </p:sp>
        </p:grpSp>
        <p:grpSp>
          <p:nvGrpSpPr>
            <p:cNvPr id="17459" name="Group 58"/>
            <p:cNvGrpSpPr>
              <a:grpSpLocks/>
            </p:cNvGrpSpPr>
            <p:nvPr/>
          </p:nvGrpSpPr>
          <p:grpSpPr bwMode="auto">
            <a:xfrm>
              <a:off x="3632" y="1452"/>
              <a:ext cx="293" cy="307"/>
              <a:chOff x="2911" y="2403"/>
              <a:chExt cx="297" cy="307"/>
            </a:xfrm>
          </p:grpSpPr>
          <p:sp>
            <p:nvSpPr>
              <p:cNvPr id="261179" name="Rectangle 59"/>
              <p:cNvSpPr>
                <a:spLocks noChangeArrowheads="1"/>
              </p:cNvSpPr>
              <p:nvPr/>
            </p:nvSpPr>
            <p:spPr bwMode="auto">
              <a:xfrm>
                <a:off x="2982" y="2490"/>
                <a:ext cx="144" cy="13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80" name="Text Box 60"/>
              <p:cNvSpPr txBox="1">
                <a:spLocks noChangeArrowheads="1"/>
              </p:cNvSpPr>
              <p:nvPr/>
            </p:nvSpPr>
            <p:spPr bwMode="auto">
              <a:xfrm>
                <a:off x="2911" y="2403"/>
                <a:ext cx="297"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dirty="0">
                    <a:solidFill>
                      <a:srgbClr val="66FF33"/>
                    </a:solidFill>
                    <a:latin typeface="Comic Sans MS" charset="0"/>
                  </a:rPr>
                  <a:t>B</a:t>
                </a:r>
              </a:p>
            </p:txBody>
          </p:sp>
        </p:grpSp>
        <p:grpSp>
          <p:nvGrpSpPr>
            <p:cNvPr id="17460" name="Group 61"/>
            <p:cNvGrpSpPr>
              <a:grpSpLocks/>
            </p:cNvGrpSpPr>
            <p:nvPr/>
          </p:nvGrpSpPr>
          <p:grpSpPr bwMode="auto">
            <a:xfrm>
              <a:off x="4886" y="1814"/>
              <a:ext cx="286" cy="307"/>
              <a:chOff x="2910" y="2417"/>
              <a:chExt cx="292" cy="307"/>
            </a:xfrm>
          </p:grpSpPr>
          <p:sp>
            <p:nvSpPr>
              <p:cNvPr id="261182" name="Rectangle 62"/>
              <p:cNvSpPr>
                <a:spLocks noChangeArrowheads="1"/>
              </p:cNvSpPr>
              <p:nvPr/>
            </p:nvSpPr>
            <p:spPr bwMode="auto">
              <a:xfrm>
                <a:off x="2981" y="2490"/>
                <a:ext cx="145" cy="129"/>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183" name="Text Box 63"/>
              <p:cNvSpPr txBox="1">
                <a:spLocks noChangeArrowheads="1"/>
              </p:cNvSpPr>
              <p:nvPr/>
            </p:nvSpPr>
            <p:spPr bwMode="auto">
              <a:xfrm>
                <a:off x="2910" y="2417"/>
                <a:ext cx="292"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dirty="0">
                    <a:solidFill>
                      <a:srgbClr val="66FF33"/>
                    </a:solidFill>
                    <a:latin typeface="Comic Sans MS" charset="0"/>
                  </a:rPr>
                  <a:t>F</a:t>
                </a:r>
              </a:p>
            </p:txBody>
          </p:sp>
        </p:grpSp>
        <p:sp>
          <p:nvSpPr>
            <p:cNvPr id="261184" name="Text Box 64"/>
            <p:cNvSpPr txBox="1">
              <a:spLocks noChangeArrowheads="1"/>
            </p:cNvSpPr>
            <p:nvPr/>
          </p:nvSpPr>
          <p:spPr bwMode="auto">
            <a:xfrm>
              <a:off x="3358" y="1607"/>
              <a:ext cx="273"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Comic Sans MS" charset="0"/>
                  <a:cs typeface="+mn-cs"/>
                </a:rPr>
                <a:t>2</a:t>
              </a:r>
              <a:endParaRPr lang="en-US">
                <a:cs typeface="+mn-cs"/>
              </a:endParaRPr>
            </a:p>
          </p:txBody>
        </p:sp>
        <p:sp>
          <p:nvSpPr>
            <p:cNvPr id="261185" name="Text Box 65"/>
            <p:cNvSpPr txBox="1">
              <a:spLocks noChangeArrowheads="1"/>
            </p:cNvSpPr>
            <p:nvPr/>
          </p:nvSpPr>
          <p:spPr bwMode="auto">
            <a:xfrm>
              <a:off x="3713" y="1844"/>
              <a:ext cx="260"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Comic Sans MS" charset="0"/>
                  <a:cs typeface="+mn-cs"/>
                </a:rPr>
                <a:t>2</a:t>
              </a:r>
              <a:endParaRPr lang="en-US" sz="1600">
                <a:cs typeface="+mn-cs"/>
              </a:endParaRPr>
            </a:p>
          </p:txBody>
        </p:sp>
        <p:sp>
          <p:nvSpPr>
            <p:cNvPr id="261186" name="Text Box 66"/>
            <p:cNvSpPr txBox="1">
              <a:spLocks noChangeArrowheads="1"/>
            </p:cNvSpPr>
            <p:nvPr/>
          </p:nvSpPr>
          <p:spPr bwMode="auto">
            <a:xfrm>
              <a:off x="3291" y="2057"/>
              <a:ext cx="233"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Comic Sans MS" charset="0"/>
                  <a:cs typeface="+mn-cs"/>
                </a:rPr>
                <a:t>1</a:t>
              </a:r>
              <a:endParaRPr lang="en-US" sz="1600">
                <a:cs typeface="+mn-cs"/>
              </a:endParaRPr>
            </a:p>
          </p:txBody>
        </p:sp>
        <p:sp>
          <p:nvSpPr>
            <p:cNvPr id="261187" name="Text Box 67"/>
            <p:cNvSpPr txBox="1">
              <a:spLocks noChangeArrowheads="1"/>
            </p:cNvSpPr>
            <p:nvPr/>
          </p:nvSpPr>
          <p:spPr bwMode="auto">
            <a:xfrm>
              <a:off x="4097" y="1937"/>
              <a:ext cx="260"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Comic Sans MS" charset="0"/>
                  <a:cs typeface="+mn-cs"/>
                </a:rPr>
                <a:t>3</a:t>
              </a:r>
              <a:endParaRPr lang="en-US" sz="1600">
                <a:cs typeface="+mn-cs"/>
              </a:endParaRPr>
            </a:p>
          </p:txBody>
        </p:sp>
        <p:sp>
          <p:nvSpPr>
            <p:cNvPr id="261188" name="Text Box 68"/>
            <p:cNvSpPr txBox="1">
              <a:spLocks noChangeArrowheads="1"/>
            </p:cNvSpPr>
            <p:nvPr/>
          </p:nvSpPr>
          <p:spPr bwMode="auto">
            <a:xfrm>
              <a:off x="4046" y="2293"/>
              <a:ext cx="233"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Comic Sans MS" charset="0"/>
                  <a:cs typeface="+mn-cs"/>
                </a:rPr>
                <a:t>1</a:t>
              </a:r>
              <a:endParaRPr lang="en-US" sz="1600">
                <a:cs typeface="+mn-cs"/>
              </a:endParaRPr>
            </a:p>
          </p:txBody>
        </p:sp>
        <p:sp>
          <p:nvSpPr>
            <p:cNvPr id="261189" name="Text Box 69"/>
            <p:cNvSpPr txBox="1">
              <a:spLocks noChangeArrowheads="1"/>
            </p:cNvSpPr>
            <p:nvPr/>
          </p:nvSpPr>
          <p:spPr bwMode="auto">
            <a:xfrm>
              <a:off x="4407" y="1862"/>
              <a:ext cx="233"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Comic Sans MS" charset="0"/>
                  <a:cs typeface="+mn-cs"/>
                </a:rPr>
                <a:t>1</a:t>
              </a:r>
              <a:endParaRPr lang="en-US" sz="1600">
                <a:cs typeface="+mn-cs"/>
              </a:endParaRPr>
            </a:p>
          </p:txBody>
        </p:sp>
        <p:sp>
          <p:nvSpPr>
            <p:cNvPr id="261190" name="Text Box 70"/>
            <p:cNvSpPr txBox="1">
              <a:spLocks noChangeArrowheads="1"/>
            </p:cNvSpPr>
            <p:nvPr/>
          </p:nvSpPr>
          <p:spPr bwMode="auto">
            <a:xfrm>
              <a:off x="4755" y="2126"/>
              <a:ext cx="260"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Comic Sans MS" charset="0"/>
                  <a:cs typeface="+mn-cs"/>
                </a:rPr>
                <a:t>2</a:t>
              </a:r>
              <a:endParaRPr lang="en-US" sz="1600">
                <a:cs typeface="+mn-cs"/>
              </a:endParaRPr>
            </a:p>
          </p:txBody>
        </p:sp>
        <p:sp>
          <p:nvSpPr>
            <p:cNvPr id="261191" name="Text Box 71"/>
            <p:cNvSpPr txBox="1">
              <a:spLocks noChangeArrowheads="1"/>
            </p:cNvSpPr>
            <p:nvPr/>
          </p:nvSpPr>
          <p:spPr bwMode="auto">
            <a:xfrm>
              <a:off x="4727" y="1590"/>
              <a:ext cx="260"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Comic Sans MS" charset="0"/>
                  <a:cs typeface="+mn-cs"/>
                </a:rPr>
                <a:t>5</a:t>
              </a:r>
              <a:endParaRPr lang="en-US" sz="1600">
                <a:cs typeface="+mn-cs"/>
              </a:endParaRPr>
            </a:p>
          </p:txBody>
        </p:sp>
        <p:sp>
          <p:nvSpPr>
            <p:cNvPr id="261192" name="Text Box 72"/>
            <p:cNvSpPr txBox="1">
              <a:spLocks noChangeArrowheads="1"/>
            </p:cNvSpPr>
            <p:nvPr/>
          </p:nvSpPr>
          <p:spPr bwMode="auto">
            <a:xfrm>
              <a:off x="3993" y="1439"/>
              <a:ext cx="260"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Comic Sans MS" charset="0"/>
                  <a:cs typeface="+mn-cs"/>
                </a:rPr>
                <a:t>3</a:t>
              </a:r>
              <a:endParaRPr lang="en-US" sz="1600">
                <a:cs typeface="+mn-cs"/>
              </a:endParaRPr>
            </a:p>
          </p:txBody>
        </p:sp>
        <p:sp>
          <p:nvSpPr>
            <p:cNvPr id="261193" name="Text Box 73"/>
            <p:cNvSpPr txBox="1">
              <a:spLocks noChangeArrowheads="1"/>
            </p:cNvSpPr>
            <p:nvPr/>
          </p:nvSpPr>
          <p:spPr bwMode="auto">
            <a:xfrm>
              <a:off x="3642" y="1173"/>
              <a:ext cx="260"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Comic Sans MS" charset="0"/>
                  <a:cs typeface="+mn-cs"/>
                </a:rPr>
                <a:t>5</a:t>
              </a:r>
              <a:endParaRPr lang="en-US" sz="1600">
                <a:cs typeface="+mn-cs"/>
              </a:endParaRPr>
            </a:p>
          </p:txBody>
        </p:sp>
      </p:grpSp>
      <p:sp>
        <p:nvSpPr>
          <p:cNvPr id="77" name="Footer Placeholder 4"/>
          <p:cNvSpPr>
            <a:spLocks noGrp="1"/>
          </p:cNvSpPr>
          <p:nvPr>
            <p:ph type="ftr" sz="quarter" idx="11"/>
          </p:nvPr>
        </p:nvSpPr>
        <p:spPr>
          <a:xfrm>
            <a:off x="3124200" y="6527447"/>
            <a:ext cx="2895600" cy="365125"/>
          </a:xfrm>
        </p:spPr>
        <p:txBody>
          <a:bodyPr/>
          <a:lstStyle/>
          <a:p>
            <a:r>
              <a:rPr lang="en-US" dirty="0" smtClean="0"/>
              <a:t>CSci4211:         Network Control Plane</a:t>
            </a:r>
          </a:p>
          <a:p>
            <a:endParaRPr lang="en-US" dirty="0"/>
          </a:p>
        </p:txBody>
      </p:sp>
    </p:spTree>
    <p:extLst>
      <p:ext uri="{BB962C8B-B14F-4D97-AF65-F5344CB8AC3E}">
        <p14:creationId xmlns:p14="http://schemas.microsoft.com/office/powerpoint/2010/main" val="56130674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453484" y="1942624"/>
            <a:ext cx="6027737" cy="1440135"/>
            <a:chOff x="1492879" y="2061336"/>
            <a:chExt cx="6027737" cy="1440135"/>
          </a:xfrm>
        </p:grpSpPr>
        <p:sp>
          <p:nvSpPr>
            <p:cNvPr id="388" name="Rectangle 387"/>
            <p:cNvSpPr/>
            <p:nvPr/>
          </p:nvSpPr>
          <p:spPr bwMode="auto">
            <a:xfrm>
              <a:off x="1929251" y="2064703"/>
              <a:ext cx="504348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6" name="Freeform 395"/>
            <p:cNvSpPr/>
            <p:nvPr/>
          </p:nvSpPr>
          <p:spPr bwMode="auto">
            <a:xfrm>
              <a:off x="1739747" y="2067585"/>
              <a:ext cx="198437" cy="1385888"/>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8" name="Freeform 397"/>
            <p:cNvSpPr/>
            <p:nvPr/>
          </p:nvSpPr>
          <p:spPr bwMode="auto">
            <a:xfrm flipH="1">
              <a:off x="6969078" y="2061336"/>
              <a:ext cx="220427" cy="1370587"/>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a:gsLst>
                <a:gs pos="0">
                  <a:schemeClr val="accent6">
                    <a:lumMod val="20000"/>
                    <a:lumOff val="80000"/>
                  </a:schemeClr>
                </a:gs>
                <a:gs pos="100000">
                  <a:schemeClr val="bg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48316" name="Group 950"/>
            <p:cNvGrpSpPr>
              <a:grpSpLocks/>
            </p:cNvGrpSpPr>
            <p:nvPr/>
          </p:nvGrpSpPr>
          <p:grpSpPr bwMode="auto">
            <a:xfrm>
              <a:off x="1492879" y="2820676"/>
              <a:ext cx="338137" cy="653816"/>
              <a:chOff x="4140" y="429"/>
              <a:chExt cx="1425" cy="2396"/>
            </a:xfrm>
          </p:grpSpPr>
          <p:sp>
            <p:nvSpPr>
              <p:cNvPr id="48350"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51"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8352"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53"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54"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8355" name="Group 956"/>
              <p:cNvGrpSpPr>
                <a:grpSpLocks/>
              </p:cNvGrpSpPr>
              <p:nvPr/>
            </p:nvGrpSpPr>
            <p:grpSpPr bwMode="auto">
              <a:xfrm>
                <a:off x="4749" y="668"/>
                <a:ext cx="581" cy="145"/>
                <a:chOff x="614" y="2568"/>
                <a:chExt cx="725" cy="139"/>
              </a:xfrm>
            </p:grpSpPr>
            <p:sp>
              <p:nvSpPr>
                <p:cNvPr id="48380"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81"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48356"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8357" name="Group 960"/>
              <p:cNvGrpSpPr>
                <a:grpSpLocks/>
              </p:cNvGrpSpPr>
              <p:nvPr/>
            </p:nvGrpSpPr>
            <p:grpSpPr bwMode="auto">
              <a:xfrm>
                <a:off x="4747" y="994"/>
                <a:ext cx="581" cy="134"/>
                <a:chOff x="614" y="2568"/>
                <a:chExt cx="725" cy="139"/>
              </a:xfrm>
            </p:grpSpPr>
            <p:sp>
              <p:nvSpPr>
                <p:cNvPr id="48378"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79"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48358"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48359"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8360" name="Group 965"/>
              <p:cNvGrpSpPr>
                <a:grpSpLocks/>
              </p:cNvGrpSpPr>
              <p:nvPr/>
            </p:nvGrpSpPr>
            <p:grpSpPr bwMode="auto">
              <a:xfrm>
                <a:off x="4735" y="1627"/>
                <a:ext cx="582" cy="151"/>
                <a:chOff x="614" y="2568"/>
                <a:chExt cx="725" cy="139"/>
              </a:xfrm>
            </p:grpSpPr>
            <p:sp>
              <p:nvSpPr>
                <p:cNvPr id="48376"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77"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48361"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8362" name="Group 969"/>
              <p:cNvGrpSpPr>
                <a:grpSpLocks/>
              </p:cNvGrpSpPr>
              <p:nvPr/>
            </p:nvGrpSpPr>
            <p:grpSpPr bwMode="auto">
              <a:xfrm>
                <a:off x="4739" y="1327"/>
                <a:ext cx="582" cy="139"/>
                <a:chOff x="614" y="2568"/>
                <a:chExt cx="725" cy="139"/>
              </a:xfrm>
            </p:grpSpPr>
            <p:sp>
              <p:nvSpPr>
                <p:cNvPr id="48374"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75"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48363"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48364"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65"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66"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67"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68"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48369"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48370"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71"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a:solidFill>
                    <a:srgbClr val="FF0000"/>
                  </a:solidFill>
                </a:endParaRPr>
              </a:p>
            </p:txBody>
          </p:sp>
          <p:sp>
            <p:nvSpPr>
              <p:cNvPr id="48372"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73"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48317" name="Group 950"/>
            <p:cNvGrpSpPr>
              <a:grpSpLocks/>
            </p:cNvGrpSpPr>
            <p:nvPr/>
          </p:nvGrpSpPr>
          <p:grpSpPr bwMode="auto">
            <a:xfrm>
              <a:off x="7182479" y="2847655"/>
              <a:ext cx="338137" cy="653816"/>
              <a:chOff x="4140" y="429"/>
              <a:chExt cx="1425" cy="2396"/>
            </a:xfrm>
          </p:grpSpPr>
          <p:sp>
            <p:nvSpPr>
              <p:cNvPr id="48318"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1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8320"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21"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22"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8323" name="Group 956"/>
              <p:cNvGrpSpPr>
                <a:grpSpLocks/>
              </p:cNvGrpSpPr>
              <p:nvPr/>
            </p:nvGrpSpPr>
            <p:grpSpPr bwMode="auto">
              <a:xfrm>
                <a:off x="4749" y="668"/>
                <a:ext cx="581" cy="145"/>
                <a:chOff x="614" y="2568"/>
                <a:chExt cx="725" cy="139"/>
              </a:xfrm>
            </p:grpSpPr>
            <p:sp>
              <p:nvSpPr>
                <p:cNvPr id="48348"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4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48324"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8325" name="Group 960"/>
              <p:cNvGrpSpPr>
                <a:grpSpLocks/>
              </p:cNvGrpSpPr>
              <p:nvPr/>
            </p:nvGrpSpPr>
            <p:grpSpPr bwMode="auto">
              <a:xfrm>
                <a:off x="4747" y="994"/>
                <a:ext cx="581" cy="134"/>
                <a:chOff x="614" y="2568"/>
                <a:chExt cx="725" cy="139"/>
              </a:xfrm>
            </p:grpSpPr>
            <p:sp>
              <p:nvSpPr>
                <p:cNvPr id="48346"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4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48326"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48327"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8328" name="Group 965"/>
              <p:cNvGrpSpPr>
                <a:grpSpLocks/>
              </p:cNvGrpSpPr>
              <p:nvPr/>
            </p:nvGrpSpPr>
            <p:grpSpPr bwMode="auto">
              <a:xfrm>
                <a:off x="4735" y="1627"/>
                <a:ext cx="582" cy="151"/>
                <a:chOff x="614" y="2568"/>
                <a:chExt cx="725" cy="139"/>
              </a:xfrm>
            </p:grpSpPr>
            <p:sp>
              <p:nvSpPr>
                <p:cNvPr id="48344"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4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48329"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8330" name="Group 969"/>
              <p:cNvGrpSpPr>
                <a:grpSpLocks/>
              </p:cNvGrpSpPr>
              <p:nvPr/>
            </p:nvGrpSpPr>
            <p:grpSpPr bwMode="auto">
              <a:xfrm>
                <a:off x="4739" y="1327"/>
                <a:ext cx="582" cy="139"/>
                <a:chOff x="614" y="2568"/>
                <a:chExt cx="725" cy="139"/>
              </a:xfrm>
            </p:grpSpPr>
            <p:sp>
              <p:nvSpPr>
                <p:cNvPr id="48342"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4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4833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48332"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33"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34"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35"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3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48337"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48338"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39"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a:solidFill>
                    <a:srgbClr val="FF0000"/>
                  </a:solidFill>
                </a:endParaRPr>
              </a:p>
            </p:txBody>
          </p:sp>
          <p:sp>
            <p:nvSpPr>
              <p:cNvPr id="48340"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341"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sp>
        <p:nvSpPr>
          <p:cNvPr id="48129" name="Freeform 2"/>
          <p:cNvSpPr>
            <a:spLocks/>
          </p:cNvSpPr>
          <p:nvPr/>
        </p:nvSpPr>
        <p:spPr bwMode="auto">
          <a:xfrm>
            <a:off x="2592388" y="5671525"/>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cxnSp>
        <p:nvCxnSpPr>
          <p:cNvPr id="148" name="Straight Connector 147"/>
          <p:cNvCxnSpPr/>
          <p:nvPr/>
        </p:nvCxnSpPr>
        <p:spPr>
          <a:xfrm flipV="1">
            <a:off x="3262941" y="5822338"/>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3151816" y="6009663"/>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3164516" y="6114438"/>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4182104" y="6308113"/>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4842504" y="5855675"/>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4126541" y="6009663"/>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5453691" y="6038238"/>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596441" y="5822338"/>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8261" name="Group 48260"/>
          <p:cNvGrpSpPr/>
          <p:nvPr/>
        </p:nvGrpSpPr>
        <p:grpSpPr>
          <a:xfrm>
            <a:off x="1526216" y="2925098"/>
            <a:ext cx="6978041" cy="1096962"/>
            <a:chOff x="1526216" y="3003498"/>
            <a:chExt cx="6978041" cy="1096962"/>
          </a:xfrm>
        </p:grpSpPr>
        <p:sp>
          <p:nvSpPr>
            <p:cNvPr id="48156" name="TextBox 399"/>
            <p:cNvSpPr txBox="1">
              <a:spLocks noChangeArrowheads="1"/>
            </p:cNvSpPr>
            <p:nvPr/>
          </p:nvSpPr>
          <p:spPr bwMode="auto">
            <a:xfrm>
              <a:off x="7714291" y="3628973"/>
              <a:ext cx="59531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a:t>data</a:t>
              </a:r>
            </a:p>
            <a:p>
              <a:pPr algn="ctr">
                <a:lnSpc>
                  <a:spcPts val="1463"/>
                </a:lnSpc>
              </a:pPr>
              <a:r>
                <a:rPr lang="en-US" sz="1400"/>
                <a:t>plane</a:t>
              </a:r>
            </a:p>
          </p:txBody>
        </p:sp>
        <p:sp>
          <p:nvSpPr>
            <p:cNvPr id="48157" name="TextBox 400"/>
            <p:cNvSpPr txBox="1">
              <a:spLocks noChangeArrowheads="1"/>
            </p:cNvSpPr>
            <p:nvPr/>
          </p:nvSpPr>
          <p:spPr bwMode="auto">
            <a:xfrm>
              <a:off x="7728579" y="3003498"/>
              <a:ext cx="7096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a:t>control</a:t>
              </a:r>
            </a:p>
            <a:p>
              <a:pPr algn="ctr">
                <a:lnSpc>
                  <a:spcPts val="1463"/>
                </a:lnSpc>
              </a:pPr>
              <a:r>
                <a:rPr lang="en-US" sz="1400"/>
                <a:t>plane</a:t>
              </a:r>
            </a:p>
          </p:txBody>
        </p:sp>
        <p:cxnSp>
          <p:nvCxnSpPr>
            <p:cNvPr id="302" name="Straight Connector 301"/>
            <p:cNvCxnSpPr/>
            <p:nvPr/>
          </p:nvCxnSpPr>
          <p:spPr bwMode="auto">
            <a:xfrm flipV="1">
              <a:off x="1526216" y="3579342"/>
              <a:ext cx="6978041" cy="12155"/>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2436115" y="2656708"/>
            <a:ext cx="4296530" cy="320561"/>
            <a:chOff x="2433511" y="2792111"/>
            <a:chExt cx="4296530" cy="320561"/>
          </a:xfrm>
        </p:grpSpPr>
        <p:grpSp>
          <p:nvGrpSpPr>
            <p:cNvPr id="48311" name="Group 401"/>
            <p:cNvGrpSpPr>
              <a:grpSpLocks/>
            </p:cNvGrpSpPr>
            <p:nvPr/>
          </p:nvGrpSpPr>
          <p:grpSpPr bwMode="auto">
            <a:xfrm>
              <a:off x="2433511" y="2794083"/>
              <a:ext cx="349250" cy="317387"/>
              <a:chOff x="2931664" y="3912603"/>
              <a:chExt cx="430450" cy="329314"/>
            </a:xfrm>
          </p:grpSpPr>
          <p:sp>
            <p:nvSpPr>
              <p:cNvPr id="403" name="Rectangle 402"/>
              <p:cNvSpPr/>
              <p:nvPr/>
            </p:nvSpPr>
            <p:spPr>
              <a:xfrm>
                <a:off x="2937534" y="3912858"/>
                <a:ext cx="424580" cy="329431"/>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4" name="Straight Connector 403"/>
              <p:cNvCxnSpPr/>
              <p:nvPr/>
            </p:nvCxnSpPr>
            <p:spPr>
              <a:xfrm>
                <a:off x="2931664" y="4005099"/>
                <a:ext cx="4245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931664" y="4067691"/>
                <a:ext cx="4245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a:stCxn id="403" idx="2"/>
              </p:cNvCxnSpPr>
              <p:nvPr/>
            </p:nvCxnSpPr>
            <p:spPr>
              <a:xfrm flipH="1" flipV="1">
                <a:off x="3148846" y="4005099"/>
                <a:ext cx="0" cy="23719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12" name="Group 406"/>
            <p:cNvGrpSpPr>
              <a:grpSpLocks/>
            </p:cNvGrpSpPr>
            <p:nvPr/>
          </p:nvGrpSpPr>
          <p:grpSpPr bwMode="auto">
            <a:xfrm>
              <a:off x="3348666" y="2792111"/>
              <a:ext cx="350838" cy="317387"/>
              <a:chOff x="2931664" y="3912603"/>
              <a:chExt cx="430450" cy="329314"/>
            </a:xfrm>
          </p:grpSpPr>
          <p:sp>
            <p:nvSpPr>
              <p:cNvPr id="408" name="Rectangle 407"/>
              <p:cNvSpPr/>
              <p:nvPr/>
            </p:nvSpPr>
            <p:spPr>
              <a:xfrm>
                <a:off x="2937508" y="3912861"/>
                <a:ext cx="424606" cy="329431"/>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9" name="Straight Connector 408"/>
              <p:cNvCxnSpPr/>
              <p:nvPr/>
            </p:nvCxnSpPr>
            <p:spPr>
              <a:xfrm>
                <a:off x="2931664" y="4005102"/>
                <a:ext cx="42460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2931664" y="4067694"/>
                <a:ext cx="42460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08" idx="2"/>
              </p:cNvCxnSpPr>
              <p:nvPr/>
            </p:nvCxnSpPr>
            <p:spPr>
              <a:xfrm flipH="1" flipV="1">
                <a:off x="3147863" y="4005102"/>
                <a:ext cx="1947" cy="23719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13" name="Group 411"/>
            <p:cNvGrpSpPr>
              <a:grpSpLocks/>
            </p:cNvGrpSpPr>
            <p:nvPr/>
          </p:nvGrpSpPr>
          <p:grpSpPr bwMode="auto">
            <a:xfrm>
              <a:off x="4182104" y="2792111"/>
              <a:ext cx="350837" cy="317387"/>
              <a:chOff x="2931664" y="3912603"/>
              <a:chExt cx="430450" cy="329314"/>
            </a:xfrm>
          </p:grpSpPr>
          <p:sp>
            <p:nvSpPr>
              <p:cNvPr id="413" name="Rectangle 412"/>
              <p:cNvSpPr/>
              <p:nvPr/>
            </p:nvSpPr>
            <p:spPr>
              <a:xfrm>
                <a:off x="2937507" y="3912861"/>
                <a:ext cx="424607" cy="329431"/>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4" name="Straight Connector 413"/>
              <p:cNvCxnSpPr/>
              <p:nvPr/>
            </p:nvCxnSpPr>
            <p:spPr>
              <a:xfrm>
                <a:off x="2931664" y="4005102"/>
                <a:ext cx="42460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2931664" y="4067694"/>
                <a:ext cx="42460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13" idx="2"/>
              </p:cNvCxnSpPr>
              <p:nvPr/>
            </p:nvCxnSpPr>
            <p:spPr>
              <a:xfrm flipH="1" flipV="1">
                <a:off x="3147863" y="4005102"/>
                <a:ext cx="1948" cy="23719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14" name="Group 416"/>
            <p:cNvGrpSpPr>
              <a:grpSpLocks/>
            </p:cNvGrpSpPr>
            <p:nvPr/>
          </p:nvGrpSpPr>
          <p:grpSpPr bwMode="auto">
            <a:xfrm>
              <a:off x="5374316" y="2795285"/>
              <a:ext cx="349250" cy="317387"/>
              <a:chOff x="2931664" y="3912603"/>
              <a:chExt cx="430450" cy="329314"/>
            </a:xfrm>
          </p:grpSpPr>
          <p:sp>
            <p:nvSpPr>
              <p:cNvPr id="418" name="Rectangle 417"/>
              <p:cNvSpPr/>
              <p:nvPr/>
            </p:nvSpPr>
            <p:spPr>
              <a:xfrm>
                <a:off x="2937534" y="3912862"/>
                <a:ext cx="424580" cy="329431"/>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9" name="Straight Connector 418"/>
              <p:cNvCxnSpPr/>
              <p:nvPr/>
            </p:nvCxnSpPr>
            <p:spPr>
              <a:xfrm>
                <a:off x="2931664" y="4005103"/>
                <a:ext cx="4245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931664" y="4067695"/>
                <a:ext cx="4245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a:stCxn id="418" idx="2"/>
              </p:cNvCxnSpPr>
              <p:nvPr/>
            </p:nvCxnSpPr>
            <p:spPr>
              <a:xfrm flipH="1" flipV="1">
                <a:off x="3148846" y="4005103"/>
                <a:ext cx="0" cy="23719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15" name="Group 421"/>
            <p:cNvGrpSpPr>
              <a:grpSpLocks/>
            </p:cNvGrpSpPr>
            <p:nvPr/>
          </p:nvGrpSpPr>
          <p:grpSpPr bwMode="auto">
            <a:xfrm>
              <a:off x="6379204" y="2792111"/>
              <a:ext cx="350837" cy="317387"/>
              <a:chOff x="2931664" y="3912603"/>
              <a:chExt cx="430450" cy="329314"/>
            </a:xfrm>
          </p:grpSpPr>
          <p:sp>
            <p:nvSpPr>
              <p:cNvPr id="423" name="Rectangle 422"/>
              <p:cNvSpPr/>
              <p:nvPr/>
            </p:nvSpPr>
            <p:spPr>
              <a:xfrm>
                <a:off x="2937507" y="3912861"/>
                <a:ext cx="424607" cy="329431"/>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24" name="Straight Connector 423"/>
              <p:cNvCxnSpPr/>
              <p:nvPr/>
            </p:nvCxnSpPr>
            <p:spPr>
              <a:xfrm>
                <a:off x="2931664" y="4005102"/>
                <a:ext cx="42460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2931664" y="4067694"/>
                <a:ext cx="42460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a:stCxn id="423" idx="2"/>
              </p:cNvCxnSpPr>
              <p:nvPr/>
            </p:nvCxnSpPr>
            <p:spPr>
              <a:xfrm flipH="1" flipV="1">
                <a:off x="3147863" y="4005102"/>
                <a:ext cx="1948" cy="23719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260" name="Group 48259"/>
          <p:cNvGrpSpPr/>
          <p:nvPr/>
        </p:nvGrpSpPr>
        <p:grpSpPr>
          <a:xfrm>
            <a:off x="1856416" y="3631535"/>
            <a:ext cx="5211763" cy="2739614"/>
            <a:chOff x="1856416" y="3709935"/>
            <a:chExt cx="5211763" cy="2739614"/>
          </a:xfrm>
        </p:grpSpPr>
        <p:sp>
          <p:nvSpPr>
            <p:cNvPr id="268" name="Freeform 267"/>
            <p:cNvSpPr/>
            <p:nvPr/>
          </p:nvSpPr>
          <p:spPr>
            <a:xfrm>
              <a:off x="1876731" y="5330139"/>
              <a:ext cx="1280789" cy="75908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202668" y="5429198"/>
              <a:ext cx="865511" cy="55382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378281" y="5449835"/>
              <a:ext cx="675485" cy="89677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40854" y="5470471"/>
              <a:ext cx="514350" cy="40184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61391" y="5433960"/>
              <a:ext cx="573725" cy="1015589"/>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9" name="Group 28"/>
            <p:cNvGrpSpPr/>
            <p:nvPr/>
          </p:nvGrpSpPr>
          <p:grpSpPr>
            <a:xfrm>
              <a:off x="1856416" y="3709935"/>
              <a:ext cx="1049338" cy="1739900"/>
              <a:chOff x="1856416" y="3709935"/>
              <a:chExt cx="1049338" cy="1739900"/>
            </a:xfrm>
          </p:grpSpPr>
          <p:sp>
            <p:nvSpPr>
              <p:cNvPr id="496" name="Rectangle 495"/>
              <p:cNvSpPr/>
              <p:nvPr/>
            </p:nvSpPr>
            <p:spPr bwMode="auto">
              <a:xfrm rot="10800000">
                <a:off x="1867529" y="3957585"/>
                <a:ext cx="1027112" cy="61109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285" name="Group 498"/>
              <p:cNvGrpSpPr>
                <a:grpSpLocks/>
              </p:cNvGrpSpPr>
              <p:nvPr/>
            </p:nvGrpSpPr>
            <p:grpSpPr bwMode="auto">
              <a:xfrm>
                <a:off x="1858805" y="5088863"/>
                <a:ext cx="1035373" cy="360972"/>
                <a:chOff x="4128636" y="3606589"/>
                <a:chExt cx="568145" cy="338667"/>
              </a:xfrm>
            </p:grpSpPr>
            <p:sp>
              <p:nvSpPr>
                <p:cNvPr id="515" name="Oval 514"/>
                <p:cNvSpPr/>
                <p:nvPr/>
              </p:nvSpPr>
              <p:spPr>
                <a:xfrm>
                  <a:off x="4129067" y="3720356"/>
                  <a:ext cx="567968" cy="2249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6" name="Rectangle 515"/>
                <p:cNvSpPr/>
                <p:nvPr/>
              </p:nvSpPr>
              <p:spPr>
                <a:xfrm>
                  <a:off x="4129067" y="3720356"/>
                  <a:ext cx="567968" cy="11170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7" name="Oval 516"/>
                <p:cNvSpPr/>
                <p:nvPr/>
              </p:nvSpPr>
              <p:spPr>
                <a:xfrm>
                  <a:off x="4129067" y="3607161"/>
                  <a:ext cx="567968" cy="224900"/>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8" name="Straight Connector 517"/>
                <p:cNvCxnSpPr/>
                <p:nvPr/>
              </p:nvCxnSpPr>
              <p:spPr>
                <a:xfrm>
                  <a:off x="4697035" y="3720356"/>
                  <a:ext cx="0" cy="11170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4129067" y="3720356"/>
                  <a:ext cx="0" cy="11170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Rectangle 499"/>
              <p:cNvSpPr/>
              <p:nvPr/>
            </p:nvSpPr>
            <p:spPr bwMode="auto">
              <a:xfrm>
                <a:off x="1877054" y="4704509"/>
                <a:ext cx="1028700" cy="523075"/>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2" name="Straight Connector 501"/>
              <p:cNvCxnSpPr/>
              <p:nvPr/>
            </p:nvCxnSpPr>
            <p:spPr bwMode="auto">
              <a:xfrm>
                <a:off x="1861179" y="3981398"/>
                <a:ext cx="17462" cy="130175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bwMode="auto">
              <a:xfrm flipH="1">
                <a:off x="2894641" y="3971873"/>
                <a:ext cx="6350" cy="127000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90" name="Group 504"/>
              <p:cNvGrpSpPr>
                <a:grpSpLocks/>
              </p:cNvGrpSpPr>
              <p:nvPr/>
            </p:nvGrpSpPr>
            <p:grpSpPr bwMode="auto">
              <a:xfrm>
                <a:off x="1856416" y="3709935"/>
                <a:ext cx="1044712" cy="399063"/>
                <a:chOff x="2183302" y="1574638"/>
                <a:chExt cx="1200154" cy="430218"/>
              </a:xfrm>
            </p:grpSpPr>
            <p:sp>
              <p:nvSpPr>
                <p:cNvPr id="506" name="Oval 505"/>
                <p:cNvSpPr/>
                <p:nvPr/>
              </p:nvSpPr>
              <p:spPr bwMode="auto">
                <a:xfrm flipV="1">
                  <a:off x="2185126" y="1689305"/>
                  <a:ext cx="1196349" cy="314904"/>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07" name="Rectangle 506"/>
                <p:cNvSpPr/>
                <p:nvPr/>
              </p:nvSpPr>
              <p:spPr bwMode="auto">
                <a:xfrm>
                  <a:off x="2183302" y="1735513"/>
                  <a:ext cx="1198173" cy="11295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8" name="Oval 507"/>
                <p:cNvSpPr/>
                <p:nvPr/>
              </p:nvSpPr>
              <p:spPr bwMode="auto">
                <a:xfrm flipV="1">
                  <a:off x="2183302" y="1574638"/>
                  <a:ext cx="1196349" cy="314904"/>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09" name="Freeform 508"/>
                <p:cNvSpPr/>
                <p:nvPr/>
              </p:nvSpPr>
              <p:spPr bwMode="auto">
                <a:xfrm>
                  <a:off x="2489684" y="1670478"/>
                  <a:ext cx="581762" cy="1574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0" name="Freeform 509"/>
                <p:cNvSpPr/>
                <p:nvPr/>
              </p:nvSpPr>
              <p:spPr bwMode="auto">
                <a:xfrm>
                  <a:off x="2429502" y="1629404"/>
                  <a:ext cx="703949" cy="111244"/>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1" name="Freeform 510"/>
                <p:cNvSpPr/>
                <p:nvPr/>
              </p:nvSpPr>
              <p:spPr bwMode="auto">
                <a:xfrm>
                  <a:off x="2892723" y="1723534"/>
                  <a:ext cx="257142" cy="958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2" name="Freeform 511"/>
                <p:cNvSpPr/>
                <p:nvPr/>
              </p:nvSpPr>
              <p:spPr bwMode="auto">
                <a:xfrm>
                  <a:off x="2416736" y="1725244"/>
                  <a:ext cx="255318" cy="9413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3" name="Straight Connector 512"/>
                <p:cNvCxnSpPr>
                  <a:endCxn id="508" idx="2"/>
                </p:cNvCxnSpPr>
                <p:nvPr/>
              </p:nvCxnSpPr>
              <p:spPr bwMode="auto">
                <a:xfrm flipH="1" flipV="1">
                  <a:off x="2183302" y="1732090"/>
                  <a:ext cx="1824" cy="12151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bwMode="auto">
                <a:xfrm flipH="1" flipV="1">
                  <a:off x="3381475" y="1728667"/>
                  <a:ext cx="1823" cy="12151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30" name="Group 29"/>
            <p:cNvGrpSpPr/>
            <p:nvPr/>
          </p:nvGrpSpPr>
          <p:grpSpPr>
            <a:xfrm>
              <a:off x="3566154" y="3862335"/>
              <a:ext cx="514350" cy="1670050"/>
              <a:chOff x="3566154" y="3862335"/>
              <a:chExt cx="514350" cy="1670050"/>
            </a:xfrm>
          </p:grpSpPr>
          <p:sp>
            <p:nvSpPr>
              <p:cNvPr id="549" name="Rectangle 548"/>
              <p:cNvSpPr/>
              <p:nvPr/>
            </p:nvSpPr>
            <p:spPr bwMode="auto">
              <a:xfrm rot="10800000">
                <a:off x="3569201" y="39460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0" name="Straight Connector 549"/>
              <p:cNvCxnSpPr/>
              <p:nvPr/>
            </p:nvCxnSpPr>
            <p:spPr bwMode="auto">
              <a:xfrm flipH="1">
                <a:off x="4078916" y="4019498"/>
                <a:ext cx="1588" cy="136525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71" name="Group 552"/>
              <p:cNvGrpSpPr>
                <a:grpSpLocks/>
              </p:cNvGrpSpPr>
              <p:nvPr/>
            </p:nvGrpSpPr>
            <p:grpSpPr bwMode="auto">
              <a:xfrm>
                <a:off x="3571302" y="5310688"/>
                <a:ext cx="507588" cy="221697"/>
                <a:chOff x="4128636" y="3606589"/>
                <a:chExt cx="568145" cy="338667"/>
              </a:xfrm>
            </p:grpSpPr>
            <p:sp>
              <p:nvSpPr>
                <p:cNvPr id="562" name="Oval 561"/>
                <p:cNvSpPr/>
                <p:nvPr/>
              </p:nvSpPr>
              <p:spPr>
                <a:xfrm>
                  <a:off x="4128204" y="3719724"/>
                  <a:ext cx="568606" cy="225532"/>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3" name="Rectangle 562"/>
                <p:cNvSpPr/>
                <p:nvPr/>
              </p:nvSpPr>
              <p:spPr>
                <a:xfrm>
                  <a:off x="4128204" y="3719724"/>
                  <a:ext cx="568606" cy="11155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4" name="Oval 563"/>
                <p:cNvSpPr/>
                <p:nvPr/>
              </p:nvSpPr>
              <p:spPr>
                <a:xfrm>
                  <a:off x="4128204" y="3605744"/>
                  <a:ext cx="568606" cy="225534"/>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65" name="Straight Connector 564"/>
                <p:cNvCxnSpPr/>
                <p:nvPr/>
              </p:nvCxnSpPr>
              <p:spPr>
                <a:xfrm>
                  <a:off x="4696810" y="3719724"/>
                  <a:ext cx="0" cy="11155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28204" y="3719724"/>
                  <a:ext cx="0" cy="11155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54" name="Rectangle 553"/>
              <p:cNvSpPr/>
              <p:nvPr/>
            </p:nvSpPr>
            <p:spPr bwMode="auto">
              <a:xfrm>
                <a:off x="3572504" y="4575123"/>
                <a:ext cx="496887" cy="81280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7" name="Straight Connector 556"/>
              <p:cNvCxnSpPr/>
              <p:nvPr/>
            </p:nvCxnSpPr>
            <p:spPr bwMode="auto">
              <a:xfrm flipH="1">
                <a:off x="3566154" y="4027435"/>
                <a:ext cx="3175" cy="145097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57" name="Group 538"/>
              <p:cNvGrpSpPr>
                <a:grpSpLocks/>
              </p:cNvGrpSpPr>
              <p:nvPr/>
            </p:nvGrpSpPr>
            <p:grpSpPr bwMode="auto">
              <a:xfrm>
                <a:off x="3568667" y="3862335"/>
                <a:ext cx="503828" cy="248249"/>
                <a:chOff x="2183302" y="1564542"/>
                <a:chExt cx="1200154" cy="440314"/>
              </a:xfrm>
            </p:grpSpPr>
            <p:sp>
              <p:nvSpPr>
                <p:cNvPr id="540" name="Oval 539"/>
                <p:cNvSpPr/>
                <p:nvPr/>
              </p:nvSpPr>
              <p:spPr bwMode="auto">
                <a:xfrm flipV="1">
                  <a:off x="2188659" y="1691250"/>
                  <a:ext cx="1194966" cy="312543"/>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1" name="Rectangle 540"/>
                <p:cNvSpPr/>
                <p:nvPr/>
              </p:nvSpPr>
              <p:spPr bwMode="auto">
                <a:xfrm>
                  <a:off x="2184879" y="1736302"/>
                  <a:ext cx="1198746" cy="112629"/>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2" name="Oval 541"/>
                <p:cNvSpPr/>
                <p:nvPr/>
              </p:nvSpPr>
              <p:spPr bwMode="auto">
                <a:xfrm flipV="1">
                  <a:off x="2184879" y="1564542"/>
                  <a:ext cx="1194966" cy="31254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3" name="Freeform 542"/>
                <p:cNvSpPr/>
                <p:nvPr/>
              </p:nvSpPr>
              <p:spPr bwMode="auto">
                <a:xfrm>
                  <a:off x="2491182" y="1671539"/>
                  <a:ext cx="582357" cy="1548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4" name="Freeform 543"/>
                <p:cNvSpPr/>
                <p:nvPr/>
              </p:nvSpPr>
              <p:spPr bwMode="auto">
                <a:xfrm>
                  <a:off x="2430678" y="1629304"/>
                  <a:ext cx="703366" cy="10981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5" name="Freeform 544"/>
                <p:cNvSpPr/>
                <p:nvPr/>
              </p:nvSpPr>
              <p:spPr bwMode="auto">
                <a:xfrm>
                  <a:off x="2892025" y="1722222"/>
                  <a:ext cx="260927" cy="9573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6" name="Freeform 545"/>
                <p:cNvSpPr/>
                <p:nvPr/>
              </p:nvSpPr>
              <p:spPr bwMode="auto">
                <a:xfrm>
                  <a:off x="2419334" y="1725039"/>
                  <a:ext cx="253362" cy="9573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47" name="Straight Connector 546"/>
                <p:cNvCxnSpPr>
                  <a:endCxn id="542" idx="2"/>
                </p:cNvCxnSpPr>
                <p:nvPr/>
              </p:nvCxnSpPr>
              <p:spPr bwMode="auto">
                <a:xfrm flipH="1" flipV="1">
                  <a:off x="2184879" y="1722222"/>
                  <a:ext cx="3780" cy="12107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48" name="Straight Connector 547"/>
                <p:cNvCxnSpPr/>
                <p:nvPr/>
              </p:nvCxnSpPr>
              <p:spPr bwMode="auto">
                <a:xfrm flipH="1" flipV="1">
                  <a:off x="3379845" y="1727853"/>
                  <a:ext cx="3780" cy="12107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31" name="Group 30"/>
            <p:cNvGrpSpPr/>
            <p:nvPr/>
          </p:nvGrpSpPr>
          <p:grpSpPr>
            <a:xfrm>
              <a:off x="4348791" y="3867098"/>
              <a:ext cx="514350" cy="1670050"/>
              <a:chOff x="4348791" y="3867098"/>
              <a:chExt cx="514350" cy="1670050"/>
            </a:xfrm>
          </p:grpSpPr>
          <p:sp>
            <p:nvSpPr>
              <p:cNvPr id="579" name="Rectangle 578"/>
              <p:cNvSpPr/>
              <p:nvPr/>
            </p:nvSpPr>
            <p:spPr bwMode="auto">
              <a:xfrm rot="10800000">
                <a:off x="4351838" y="3950855"/>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0" name="Straight Connector 579"/>
              <p:cNvCxnSpPr/>
              <p:nvPr/>
            </p:nvCxnSpPr>
            <p:spPr bwMode="auto">
              <a:xfrm flipH="1">
                <a:off x="4861554" y="4024260"/>
                <a:ext cx="1587" cy="136525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43" name="Group 580"/>
              <p:cNvGrpSpPr>
                <a:grpSpLocks/>
              </p:cNvGrpSpPr>
              <p:nvPr/>
            </p:nvGrpSpPr>
            <p:grpSpPr bwMode="auto">
              <a:xfrm>
                <a:off x="4353939" y="5315451"/>
                <a:ext cx="507588" cy="221697"/>
                <a:chOff x="4128636" y="3606589"/>
                <a:chExt cx="568145" cy="338667"/>
              </a:xfrm>
            </p:grpSpPr>
            <p:sp>
              <p:nvSpPr>
                <p:cNvPr id="589" name="Oval 588"/>
                <p:cNvSpPr/>
                <p:nvPr/>
              </p:nvSpPr>
              <p:spPr>
                <a:xfrm>
                  <a:off x="4128205" y="3719722"/>
                  <a:ext cx="568606" cy="22553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0" name="Rectangle 589"/>
                <p:cNvSpPr/>
                <p:nvPr/>
              </p:nvSpPr>
              <p:spPr>
                <a:xfrm>
                  <a:off x="4128205" y="3719722"/>
                  <a:ext cx="568606" cy="11155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1" name="Oval 590"/>
                <p:cNvSpPr/>
                <p:nvPr/>
              </p:nvSpPr>
              <p:spPr>
                <a:xfrm>
                  <a:off x="4128205" y="3605744"/>
                  <a:ext cx="568606" cy="22553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92" name="Straight Connector 591"/>
                <p:cNvCxnSpPr/>
                <p:nvPr/>
              </p:nvCxnSpPr>
              <p:spPr>
                <a:xfrm>
                  <a:off x="4696811" y="3719722"/>
                  <a:ext cx="0" cy="11155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p:cNvCxnSpPr/>
                <p:nvPr/>
              </p:nvCxnSpPr>
              <p:spPr>
                <a:xfrm>
                  <a:off x="4128205" y="3719722"/>
                  <a:ext cx="0" cy="11155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82" name="Rectangle 581"/>
              <p:cNvSpPr/>
              <p:nvPr/>
            </p:nvSpPr>
            <p:spPr bwMode="auto">
              <a:xfrm>
                <a:off x="4355141" y="4579885"/>
                <a:ext cx="496888" cy="81280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4" name="Straight Connector 583"/>
              <p:cNvCxnSpPr/>
              <p:nvPr/>
            </p:nvCxnSpPr>
            <p:spPr bwMode="auto">
              <a:xfrm flipH="1">
                <a:off x="4348791" y="4032198"/>
                <a:ext cx="3175" cy="145097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29" name="Group 568"/>
              <p:cNvGrpSpPr>
                <a:grpSpLocks/>
              </p:cNvGrpSpPr>
              <p:nvPr/>
            </p:nvGrpSpPr>
            <p:grpSpPr bwMode="auto">
              <a:xfrm>
                <a:off x="4351304" y="3867098"/>
                <a:ext cx="503828" cy="248249"/>
                <a:chOff x="2183302" y="1564542"/>
                <a:chExt cx="1200154" cy="440314"/>
              </a:xfrm>
            </p:grpSpPr>
            <p:sp>
              <p:nvSpPr>
                <p:cNvPr id="570" name="Oval 569"/>
                <p:cNvSpPr/>
                <p:nvPr/>
              </p:nvSpPr>
              <p:spPr bwMode="auto">
                <a:xfrm flipV="1">
                  <a:off x="2188662" y="1691248"/>
                  <a:ext cx="1194966" cy="312545"/>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71" name="Rectangle 570"/>
                <p:cNvSpPr/>
                <p:nvPr/>
              </p:nvSpPr>
              <p:spPr bwMode="auto">
                <a:xfrm>
                  <a:off x="2184879" y="1736300"/>
                  <a:ext cx="1198749" cy="112629"/>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2" name="Oval 571"/>
                <p:cNvSpPr/>
                <p:nvPr/>
              </p:nvSpPr>
              <p:spPr bwMode="auto">
                <a:xfrm flipV="1">
                  <a:off x="2184879" y="1564542"/>
                  <a:ext cx="1194966" cy="31254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73" name="Freeform 572"/>
                <p:cNvSpPr/>
                <p:nvPr/>
              </p:nvSpPr>
              <p:spPr bwMode="auto">
                <a:xfrm>
                  <a:off x="2491185" y="1671539"/>
                  <a:ext cx="582357" cy="1548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4" name="Freeform 573"/>
                <p:cNvSpPr/>
                <p:nvPr/>
              </p:nvSpPr>
              <p:spPr bwMode="auto">
                <a:xfrm>
                  <a:off x="2430680" y="1629303"/>
                  <a:ext cx="703366" cy="109814"/>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5" name="Freeform 574"/>
                <p:cNvSpPr/>
                <p:nvPr/>
              </p:nvSpPr>
              <p:spPr bwMode="auto">
                <a:xfrm>
                  <a:off x="2892028" y="1722222"/>
                  <a:ext cx="260925" cy="9573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6" name="Freeform 575"/>
                <p:cNvSpPr/>
                <p:nvPr/>
              </p:nvSpPr>
              <p:spPr bwMode="auto">
                <a:xfrm>
                  <a:off x="2419334" y="1725037"/>
                  <a:ext cx="253364" cy="9573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77" name="Straight Connector 576"/>
                <p:cNvCxnSpPr>
                  <a:endCxn id="572" idx="2"/>
                </p:cNvCxnSpPr>
                <p:nvPr/>
              </p:nvCxnSpPr>
              <p:spPr bwMode="auto">
                <a:xfrm flipH="1" flipV="1">
                  <a:off x="2184879" y="1722222"/>
                  <a:ext cx="3783" cy="121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78" name="Straight Connector 577"/>
                <p:cNvCxnSpPr/>
                <p:nvPr/>
              </p:nvCxnSpPr>
              <p:spPr bwMode="auto">
                <a:xfrm flipH="1" flipV="1">
                  <a:off x="3379845" y="1727853"/>
                  <a:ext cx="3783" cy="121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48258" name="Group 48257"/>
            <p:cNvGrpSpPr/>
            <p:nvPr/>
          </p:nvGrpSpPr>
          <p:grpSpPr>
            <a:xfrm>
              <a:off x="5552116" y="3849635"/>
              <a:ext cx="514350" cy="1670050"/>
              <a:chOff x="5552116" y="3849635"/>
              <a:chExt cx="514350" cy="1670050"/>
            </a:xfrm>
          </p:grpSpPr>
          <p:sp>
            <p:nvSpPr>
              <p:cNvPr id="606" name="Rectangle 605"/>
              <p:cNvSpPr/>
              <p:nvPr/>
            </p:nvSpPr>
            <p:spPr bwMode="auto">
              <a:xfrm rot="10800000">
                <a:off x="5555163" y="39333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07" name="Straight Connector 606"/>
              <p:cNvCxnSpPr/>
              <p:nvPr/>
            </p:nvCxnSpPr>
            <p:spPr bwMode="auto">
              <a:xfrm flipH="1">
                <a:off x="6064879" y="4006798"/>
                <a:ext cx="1587" cy="136525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15" name="Group 607"/>
              <p:cNvGrpSpPr>
                <a:grpSpLocks/>
              </p:cNvGrpSpPr>
              <p:nvPr/>
            </p:nvGrpSpPr>
            <p:grpSpPr bwMode="auto">
              <a:xfrm>
                <a:off x="5557264" y="5297988"/>
                <a:ext cx="507588" cy="221697"/>
                <a:chOff x="4128636" y="3606589"/>
                <a:chExt cx="568145" cy="338667"/>
              </a:xfrm>
            </p:grpSpPr>
            <p:sp>
              <p:nvSpPr>
                <p:cNvPr id="616" name="Oval 615"/>
                <p:cNvSpPr/>
                <p:nvPr/>
              </p:nvSpPr>
              <p:spPr>
                <a:xfrm>
                  <a:off x="4128205" y="3719724"/>
                  <a:ext cx="568606" cy="225532"/>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7" name="Rectangle 616"/>
                <p:cNvSpPr/>
                <p:nvPr/>
              </p:nvSpPr>
              <p:spPr>
                <a:xfrm>
                  <a:off x="4128205" y="3719724"/>
                  <a:ext cx="568606" cy="11155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8" name="Oval 617"/>
                <p:cNvSpPr/>
                <p:nvPr/>
              </p:nvSpPr>
              <p:spPr>
                <a:xfrm>
                  <a:off x="4128205" y="3605744"/>
                  <a:ext cx="568606" cy="225534"/>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9" name="Straight Connector 618"/>
                <p:cNvCxnSpPr/>
                <p:nvPr/>
              </p:nvCxnSpPr>
              <p:spPr>
                <a:xfrm>
                  <a:off x="4696811" y="3719724"/>
                  <a:ext cx="0" cy="11155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p:nvCxnSpPr>
              <p:spPr>
                <a:xfrm>
                  <a:off x="4128205" y="3719724"/>
                  <a:ext cx="0" cy="11155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p:cNvSpPr/>
              <p:nvPr/>
            </p:nvSpPr>
            <p:spPr bwMode="auto">
              <a:xfrm>
                <a:off x="5558466" y="4562423"/>
                <a:ext cx="496888" cy="81280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1" name="Straight Connector 610"/>
              <p:cNvCxnSpPr/>
              <p:nvPr/>
            </p:nvCxnSpPr>
            <p:spPr bwMode="auto">
              <a:xfrm flipH="1">
                <a:off x="5552116" y="4014735"/>
                <a:ext cx="3175" cy="145097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01" name="Group 595"/>
              <p:cNvGrpSpPr>
                <a:grpSpLocks/>
              </p:cNvGrpSpPr>
              <p:nvPr/>
            </p:nvGrpSpPr>
            <p:grpSpPr bwMode="auto">
              <a:xfrm>
                <a:off x="5554629" y="3849635"/>
                <a:ext cx="503828" cy="248249"/>
                <a:chOff x="2183302" y="1564542"/>
                <a:chExt cx="1200154" cy="440314"/>
              </a:xfrm>
            </p:grpSpPr>
            <p:sp>
              <p:nvSpPr>
                <p:cNvPr id="597" name="Oval 596"/>
                <p:cNvSpPr/>
                <p:nvPr/>
              </p:nvSpPr>
              <p:spPr bwMode="auto">
                <a:xfrm flipV="1">
                  <a:off x="2188662" y="1691250"/>
                  <a:ext cx="1194966" cy="312543"/>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98" name="Rectangle 597"/>
                <p:cNvSpPr/>
                <p:nvPr/>
              </p:nvSpPr>
              <p:spPr bwMode="auto">
                <a:xfrm>
                  <a:off x="2184879" y="1736302"/>
                  <a:ext cx="1198749" cy="112629"/>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9" name="Oval 598"/>
                <p:cNvSpPr/>
                <p:nvPr/>
              </p:nvSpPr>
              <p:spPr bwMode="auto">
                <a:xfrm flipV="1">
                  <a:off x="2184879" y="1564542"/>
                  <a:ext cx="1194966" cy="31254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600" name="Freeform 599"/>
                <p:cNvSpPr/>
                <p:nvPr/>
              </p:nvSpPr>
              <p:spPr bwMode="auto">
                <a:xfrm>
                  <a:off x="2491185" y="1671539"/>
                  <a:ext cx="582357" cy="1548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1" name="Freeform 600"/>
                <p:cNvSpPr/>
                <p:nvPr/>
              </p:nvSpPr>
              <p:spPr bwMode="auto">
                <a:xfrm>
                  <a:off x="2430680" y="1629304"/>
                  <a:ext cx="703366" cy="10981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2" name="Freeform 601"/>
                <p:cNvSpPr/>
                <p:nvPr/>
              </p:nvSpPr>
              <p:spPr bwMode="auto">
                <a:xfrm>
                  <a:off x="2892028" y="1722222"/>
                  <a:ext cx="260925" cy="9573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3" name="Freeform 602"/>
                <p:cNvSpPr/>
                <p:nvPr/>
              </p:nvSpPr>
              <p:spPr bwMode="auto">
                <a:xfrm>
                  <a:off x="2419334" y="1725039"/>
                  <a:ext cx="253364" cy="9573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04" name="Straight Connector 603"/>
                <p:cNvCxnSpPr>
                  <a:endCxn id="599" idx="2"/>
                </p:cNvCxnSpPr>
                <p:nvPr/>
              </p:nvCxnSpPr>
              <p:spPr bwMode="auto">
                <a:xfrm flipH="1" flipV="1">
                  <a:off x="2184879" y="1722222"/>
                  <a:ext cx="3783" cy="12107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05" name="Straight Connector 604"/>
                <p:cNvCxnSpPr/>
                <p:nvPr/>
              </p:nvCxnSpPr>
              <p:spPr bwMode="auto">
                <a:xfrm flipH="1" flipV="1">
                  <a:off x="3379845" y="1727853"/>
                  <a:ext cx="3783" cy="12107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48259" name="Group 48258"/>
            <p:cNvGrpSpPr/>
            <p:nvPr/>
          </p:nvGrpSpPr>
          <p:grpSpPr>
            <a:xfrm>
              <a:off x="6547479" y="3836935"/>
              <a:ext cx="514350" cy="1671638"/>
              <a:chOff x="6547479" y="3836935"/>
              <a:chExt cx="514350" cy="1671638"/>
            </a:xfrm>
          </p:grpSpPr>
          <p:sp>
            <p:nvSpPr>
              <p:cNvPr id="633" name="Rectangle 632"/>
              <p:cNvSpPr/>
              <p:nvPr/>
            </p:nvSpPr>
            <p:spPr bwMode="auto">
              <a:xfrm rot="10800000">
                <a:off x="6550526" y="3920772"/>
                <a:ext cx="498084" cy="62924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4" name="Straight Connector 633"/>
              <p:cNvCxnSpPr/>
              <p:nvPr/>
            </p:nvCxnSpPr>
            <p:spPr bwMode="auto">
              <a:xfrm flipH="1">
                <a:off x="7060241" y="3994098"/>
                <a:ext cx="1588" cy="136683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187" name="Group 634"/>
              <p:cNvGrpSpPr>
                <a:grpSpLocks/>
              </p:cNvGrpSpPr>
              <p:nvPr/>
            </p:nvGrpSpPr>
            <p:grpSpPr bwMode="auto">
              <a:xfrm>
                <a:off x="6552627" y="5286665"/>
                <a:ext cx="507588" cy="221908"/>
                <a:chOff x="4128636" y="3606589"/>
                <a:chExt cx="568145" cy="338667"/>
              </a:xfrm>
            </p:grpSpPr>
            <p:sp>
              <p:nvSpPr>
                <p:cNvPr id="643" name="Oval 642"/>
                <p:cNvSpPr/>
                <p:nvPr/>
              </p:nvSpPr>
              <p:spPr>
                <a:xfrm>
                  <a:off x="4128204" y="3719937"/>
                  <a:ext cx="568606" cy="225319"/>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4" name="Rectangle 643"/>
                <p:cNvSpPr/>
                <p:nvPr/>
              </p:nvSpPr>
              <p:spPr>
                <a:xfrm>
                  <a:off x="4128204" y="3719937"/>
                  <a:ext cx="568606" cy="111448"/>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5" name="Oval 644"/>
                <p:cNvSpPr/>
                <p:nvPr/>
              </p:nvSpPr>
              <p:spPr>
                <a:xfrm>
                  <a:off x="4128204" y="3606067"/>
                  <a:ext cx="568606" cy="22531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6" name="Straight Connector 645"/>
                <p:cNvCxnSpPr/>
                <p:nvPr/>
              </p:nvCxnSpPr>
              <p:spPr>
                <a:xfrm>
                  <a:off x="4696810" y="3719937"/>
                  <a:ext cx="0" cy="11144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p:nvCxnSpPr>
              <p:spPr>
                <a:xfrm>
                  <a:off x="4128204" y="3719937"/>
                  <a:ext cx="0" cy="11144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36" name="Rectangle 635"/>
              <p:cNvSpPr/>
              <p:nvPr/>
            </p:nvSpPr>
            <p:spPr bwMode="auto">
              <a:xfrm>
                <a:off x="6553829" y="4551310"/>
                <a:ext cx="496887" cy="81280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8" name="Straight Connector 637"/>
              <p:cNvCxnSpPr/>
              <p:nvPr/>
            </p:nvCxnSpPr>
            <p:spPr bwMode="auto">
              <a:xfrm flipH="1">
                <a:off x="6547479" y="4002035"/>
                <a:ext cx="3175" cy="145256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173" name="Group 622"/>
              <p:cNvGrpSpPr>
                <a:grpSpLocks/>
              </p:cNvGrpSpPr>
              <p:nvPr/>
            </p:nvGrpSpPr>
            <p:grpSpPr bwMode="auto">
              <a:xfrm>
                <a:off x="6549992" y="3836935"/>
                <a:ext cx="503828" cy="248485"/>
                <a:chOff x="2183302" y="1564542"/>
                <a:chExt cx="1200154" cy="440314"/>
              </a:xfrm>
            </p:grpSpPr>
            <p:sp>
              <p:nvSpPr>
                <p:cNvPr id="624" name="Oval 623"/>
                <p:cNvSpPr/>
                <p:nvPr/>
              </p:nvSpPr>
              <p:spPr bwMode="auto">
                <a:xfrm flipV="1">
                  <a:off x="2188659" y="1691130"/>
                  <a:ext cx="1194966" cy="31506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625" name="Rectangle 624"/>
                <p:cNvSpPr/>
                <p:nvPr/>
              </p:nvSpPr>
              <p:spPr bwMode="auto">
                <a:xfrm>
                  <a:off x="2184879" y="1736138"/>
                  <a:ext cx="1198746" cy="11252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6" name="Oval 625"/>
                <p:cNvSpPr/>
                <p:nvPr/>
              </p:nvSpPr>
              <p:spPr bwMode="auto">
                <a:xfrm flipV="1">
                  <a:off x="2184879" y="1564542"/>
                  <a:ext cx="1194966" cy="315061"/>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627" name="Freeform 626"/>
                <p:cNvSpPr/>
                <p:nvPr/>
              </p:nvSpPr>
              <p:spPr bwMode="auto">
                <a:xfrm>
                  <a:off x="2491182" y="1671438"/>
                  <a:ext cx="582357" cy="15753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8" name="Freeform 627"/>
                <p:cNvSpPr/>
                <p:nvPr/>
              </p:nvSpPr>
              <p:spPr bwMode="auto">
                <a:xfrm>
                  <a:off x="2430678" y="1629243"/>
                  <a:ext cx="703366" cy="11252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9" name="Freeform 628"/>
                <p:cNvSpPr/>
                <p:nvPr/>
              </p:nvSpPr>
              <p:spPr bwMode="auto">
                <a:xfrm>
                  <a:off x="2892025" y="1724886"/>
                  <a:ext cx="260927" cy="9564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0" name="Freeform 629"/>
                <p:cNvSpPr/>
                <p:nvPr/>
              </p:nvSpPr>
              <p:spPr bwMode="auto">
                <a:xfrm>
                  <a:off x="2419334" y="1727698"/>
                  <a:ext cx="253362" cy="92831"/>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1" name="Straight Connector 630"/>
                <p:cNvCxnSpPr>
                  <a:endCxn id="626" idx="2"/>
                </p:cNvCxnSpPr>
                <p:nvPr/>
              </p:nvCxnSpPr>
              <p:spPr bwMode="auto">
                <a:xfrm flipH="1" flipV="1">
                  <a:off x="2184879" y="1722072"/>
                  <a:ext cx="3780" cy="12096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32" name="Straight Connector 631"/>
                <p:cNvCxnSpPr/>
                <p:nvPr/>
              </p:nvCxnSpPr>
              <p:spPr bwMode="auto">
                <a:xfrm flipH="1" flipV="1">
                  <a:off x="3379845" y="1730512"/>
                  <a:ext cx="3780" cy="1209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grpSp>
        <p:nvGrpSpPr>
          <p:cNvPr id="28" name="Group 27"/>
          <p:cNvGrpSpPr/>
          <p:nvPr/>
        </p:nvGrpSpPr>
        <p:grpSpPr>
          <a:xfrm>
            <a:off x="2381956" y="2397525"/>
            <a:ext cx="4415330" cy="2315048"/>
            <a:chOff x="2381956" y="2435173"/>
            <a:chExt cx="4415330" cy="2315048"/>
          </a:xfrm>
        </p:grpSpPr>
        <p:sp>
          <p:nvSpPr>
            <p:cNvPr id="391" name="Freeform 390"/>
            <p:cNvSpPr/>
            <p:nvPr/>
          </p:nvSpPr>
          <p:spPr>
            <a:xfrm>
              <a:off x="2381956" y="2439629"/>
              <a:ext cx="297540" cy="1743187"/>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CC0000"/>
                </a:solidFill>
              </a:endParaRPr>
            </a:p>
          </p:txBody>
        </p:sp>
        <p:sp>
          <p:nvSpPr>
            <p:cNvPr id="392" name="Freeform 391"/>
            <p:cNvSpPr/>
            <p:nvPr/>
          </p:nvSpPr>
          <p:spPr>
            <a:xfrm flipH="1">
              <a:off x="6411524" y="2435173"/>
              <a:ext cx="385762" cy="2300562"/>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393" name="Straight Arrow Connector 392"/>
            <p:cNvCxnSpPr/>
            <p:nvPr/>
          </p:nvCxnSpPr>
          <p:spPr>
            <a:xfrm flipV="1">
              <a:off x="5791457" y="2687586"/>
              <a:ext cx="8309" cy="2062635"/>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flipV="1">
              <a:off x="4598735" y="2708225"/>
              <a:ext cx="18344" cy="2037167"/>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flipH="1" flipV="1">
              <a:off x="3807455" y="2762199"/>
              <a:ext cx="9009" cy="198319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8169" name="Text Box 167"/>
          <p:cNvSpPr txBox="1">
            <a:spLocks noChangeArrowheads="1"/>
          </p:cNvSpPr>
          <p:nvPr/>
        </p:nvSpPr>
        <p:spPr bwMode="auto">
          <a:xfrm>
            <a:off x="542925" y="236538"/>
            <a:ext cx="75821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dirty="0">
                <a:solidFill>
                  <a:srgbClr val="000099"/>
                </a:solidFill>
                <a:latin typeface="Comic Sans MS"/>
                <a:cs typeface="Comic Sans MS"/>
              </a:rPr>
              <a:t>L</a:t>
            </a:r>
            <a:r>
              <a:rPr lang="en-US" sz="3600" dirty="0" smtClean="0">
                <a:solidFill>
                  <a:srgbClr val="000099"/>
                </a:solidFill>
                <a:latin typeface="Comic Sans MS"/>
                <a:cs typeface="Comic Sans MS"/>
              </a:rPr>
              <a:t>ogically </a:t>
            </a:r>
            <a:r>
              <a:rPr lang="en-US" sz="3600" dirty="0">
                <a:solidFill>
                  <a:srgbClr val="000099"/>
                </a:solidFill>
                <a:latin typeface="Comic Sans MS"/>
                <a:cs typeface="Comic Sans MS"/>
              </a:rPr>
              <a:t>C</a:t>
            </a:r>
            <a:r>
              <a:rPr lang="en-US" sz="3600" dirty="0" smtClean="0">
                <a:solidFill>
                  <a:srgbClr val="000099"/>
                </a:solidFill>
                <a:latin typeface="Comic Sans MS"/>
                <a:cs typeface="Comic Sans MS"/>
              </a:rPr>
              <a:t>entralized </a:t>
            </a:r>
            <a:r>
              <a:rPr lang="en-US" sz="3600" dirty="0">
                <a:solidFill>
                  <a:srgbClr val="000099"/>
                </a:solidFill>
                <a:latin typeface="Comic Sans MS"/>
                <a:cs typeface="Comic Sans MS"/>
              </a:rPr>
              <a:t>C</a:t>
            </a:r>
            <a:r>
              <a:rPr lang="en-US" sz="3600" dirty="0" smtClean="0">
                <a:solidFill>
                  <a:srgbClr val="000099"/>
                </a:solidFill>
                <a:latin typeface="Comic Sans MS"/>
                <a:cs typeface="Comic Sans MS"/>
              </a:rPr>
              <a:t>ontrol </a:t>
            </a:r>
            <a:r>
              <a:rPr lang="en-US" sz="3600" dirty="0">
                <a:solidFill>
                  <a:srgbClr val="000099"/>
                </a:solidFill>
                <a:latin typeface="Comic Sans MS"/>
                <a:cs typeface="Comic Sans MS"/>
              </a:rPr>
              <a:t>P</a:t>
            </a:r>
            <a:r>
              <a:rPr lang="en-US" sz="3600" dirty="0" smtClean="0">
                <a:solidFill>
                  <a:srgbClr val="000099"/>
                </a:solidFill>
                <a:latin typeface="Comic Sans MS"/>
                <a:cs typeface="Comic Sans MS"/>
              </a:rPr>
              <a:t>lane</a:t>
            </a:r>
            <a:endParaRPr lang="en-US" sz="3600" dirty="0">
              <a:solidFill>
                <a:srgbClr val="000099"/>
              </a:solidFill>
              <a:latin typeface="Comic Sans MS"/>
              <a:cs typeface="Comic Sans MS"/>
            </a:endParaRPr>
          </a:p>
        </p:txBody>
      </p:sp>
      <p:sp>
        <p:nvSpPr>
          <p:cNvPr id="48171" name="TextBox 335"/>
          <p:cNvSpPr txBox="1">
            <a:spLocks noChangeArrowheads="1"/>
          </p:cNvSpPr>
          <p:nvPr/>
        </p:nvSpPr>
        <p:spPr bwMode="auto">
          <a:xfrm>
            <a:off x="394448" y="887909"/>
            <a:ext cx="84566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t>A distinct</a:t>
            </a:r>
            <a:r>
              <a:rPr lang="en-US" dirty="0"/>
              <a:t> </a:t>
            </a:r>
            <a:r>
              <a:rPr lang="en-US" dirty="0" smtClean="0"/>
              <a:t>(typically remote) controller </a:t>
            </a:r>
            <a:r>
              <a:rPr lang="en-US" dirty="0"/>
              <a:t>interacts with local control agents (</a:t>
            </a:r>
            <a:r>
              <a:rPr lang="en-US" dirty="0" smtClean="0"/>
              <a:t>CAs) in routers to compute forwarding tables</a:t>
            </a:r>
            <a:endParaRPr lang="en-US" dirty="0"/>
          </a:p>
        </p:txBody>
      </p:sp>
      <p:grpSp>
        <p:nvGrpSpPr>
          <p:cNvPr id="24" name="Group 23"/>
          <p:cNvGrpSpPr/>
          <p:nvPr/>
        </p:nvGrpSpPr>
        <p:grpSpPr>
          <a:xfrm>
            <a:off x="2055910" y="4609454"/>
            <a:ext cx="4956877" cy="694339"/>
            <a:chOff x="2055070" y="4690247"/>
            <a:chExt cx="4956877" cy="694339"/>
          </a:xfrm>
        </p:grpSpPr>
        <p:grpSp>
          <p:nvGrpSpPr>
            <p:cNvPr id="48273" name="Group 554"/>
            <p:cNvGrpSpPr>
              <a:grpSpLocks/>
            </p:cNvGrpSpPr>
            <p:nvPr/>
          </p:nvGrpSpPr>
          <p:grpSpPr bwMode="auto">
            <a:xfrm>
              <a:off x="3605320" y="5055434"/>
              <a:ext cx="430131" cy="329152"/>
              <a:chOff x="2931664" y="3912603"/>
              <a:chExt cx="430450" cy="329314"/>
            </a:xfrm>
          </p:grpSpPr>
          <p:sp>
            <p:nvSpPr>
              <p:cNvPr id="558" name="Rectangle 557"/>
              <p:cNvSpPr/>
              <p:nvPr/>
            </p:nvSpPr>
            <p:spPr>
              <a:xfrm>
                <a:off x="2936952" y="3913304"/>
                <a:ext cx="425766" cy="328775"/>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9" name="Straight Connector 558"/>
              <p:cNvCxnSpPr/>
              <p:nvPr/>
            </p:nvCxnSpPr>
            <p:spPr>
              <a:xfrm>
                <a:off x="2932185" y="4005425"/>
                <a:ext cx="42576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2932185" y="4068956"/>
                <a:ext cx="42576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a:stCxn id="558" idx="2"/>
              </p:cNvCxnSpPr>
              <p:nvPr/>
            </p:nvCxnSpPr>
            <p:spPr>
              <a:xfrm flipH="1" flipV="1">
                <a:off x="3148246" y="4005425"/>
                <a:ext cx="1589" cy="23665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5" name="Group 582"/>
            <p:cNvGrpSpPr>
              <a:grpSpLocks/>
            </p:cNvGrpSpPr>
            <p:nvPr/>
          </p:nvGrpSpPr>
          <p:grpSpPr bwMode="auto">
            <a:xfrm>
              <a:off x="4387957" y="5055368"/>
              <a:ext cx="430131" cy="329152"/>
              <a:chOff x="2931664" y="3912603"/>
              <a:chExt cx="430450" cy="329314"/>
            </a:xfrm>
          </p:grpSpPr>
          <p:sp>
            <p:nvSpPr>
              <p:cNvPr id="585" name="Rectangle 584"/>
              <p:cNvSpPr/>
              <p:nvPr/>
            </p:nvSpPr>
            <p:spPr>
              <a:xfrm>
                <a:off x="2936952" y="3913304"/>
                <a:ext cx="425766" cy="32877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6" name="Straight Connector 585"/>
              <p:cNvCxnSpPr/>
              <p:nvPr/>
            </p:nvCxnSpPr>
            <p:spPr>
              <a:xfrm>
                <a:off x="2932186" y="4005425"/>
                <a:ext cx="42576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a:off x="2932186" y="4068956"/>
                <a:ext cx="42576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p:cNvCxnSpPr>
                <a:stCxn id="585" idx="2"/>
              </p:cNvCxnSpPr>
              <p:nvPr/>
            </p:nvCxnSpPr>
            <p:spPr>
              <a:xfrm flipH="1" flipV="1">
                <a:off x="3148247" y="4005425"/>
                <a:ext cx="1588" cy="236653"/>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17" name="Group 609"/>
            <p:cNvGrpSpPr>
              <a:grpSpLocks/>
            </p:cNvGrpSpPr>
            <p:nvPr/>
          </p:nvGrpSpPr>
          <p:grpSpPr bwMode="auto">
            <a:xfrm>
              <a:off x="5591804" y="5053093"/>
              <a:ext cx="430212" cy="328614"/>
              <a:chOff x="2932186" y="3913304"/>
              <a:chExt cx="430531" cy="328775"/>
            </a:xfrm>
          </p:grpSpPr>
          <p:sp>
            <p:nvSpPr>
              <p:cNvPr id="612" name="Rectangle 611"/>
              <p:cNvSpPr/>
              <p:nvPr/>
            </p:nvSpPr>
            <p:spPr>
              <a:xfrm>
                <a:off x="2936952" y="3913304"/>
                <a:ext cx="425765" cy="32877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3" name="Straight Connector 612"/>
              <p:cNvCxnSpPr/>
              <p:nvPr/>
            </p:nvCxnSpPr>
            <p:spPr>
              <a:xfrm>
                <a:off x="2932186" y="4005425"/>
                <a:ext cx="42576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p:nvCxnSpPr>
            <p:spPr>
              <a:xfrm>
                <a:off x="2932186" y="4068956"/>
                <a:ext cx="42576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p:cNvCxnSpPr>
                <a:stCxn id="612" idx="2"/>
              </p:cNvCxnSpPr>
              <p:nvPr/>
            </p:nvCxnSpPr>
            <p:spPr>
              <a:xfrm flipH="1" flipV="1">
                <a:off x="3148247" y="4005425"/>
                <a:ext cx="1588" cy="23665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189" name="Group 636"/>
            <p:cNvGrpSpPr>
              <a:grpSpLocks/>
            </p:cNvGrpSpPr>
            <p:nvPr/>
          </p:nvGrpSpPr>
          <p:grpSpPr bwMode="auto">
            <a:xfrm>
              <a:off x="6581816" y="5045656"/>
              <a:ext cx="430131" cy="329465"/>
              <a:chOff x="2931664" y="3912603"/>
              <a:chExt cx="430450" cy="329314"/>
            </a:xfrm>
          </p:grpSpPr>
          <p:sp>
            <p:nvSpPr>
              <p:cNvPr id="639" name="Rectangle 638"/>
              <p:cNvSpPr/>
              <p:nvPr/>
            </p:nvSpPr>
            <p:spPr>
              <a:xfrm>
                <a:off x="2936952" y="3912169"/>
                <a:ext cx="425766" cy="33004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0" name="Straight Connector 639"/>
              <p:cNvCxnSpPr/>
              <p:nvPr/>
            </p:nvCxnSpPr>
            <p:spPr>
              <a:xfrm>
                <a:off x="2932185" y="4004202"/>
                <a:ext cx="42576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a:off x="2932185" y="4067673"/>
                <a:ext cx="42576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p:cNvCxnSpPr>
                <a:stCxn id="639" idx="2"/>
              </p:cNvCxnSpPr>
              <p:nvPr/>
            </p:nvCxnSpPr>
            <p:spPr>
              <a:xfrm flipH="1" flipV="1">
                <a:off x="3148246" y="4004202"/>
                <a:ext cx="1589" cy="23801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357" name="Group 554"/>
            <p:cNvGrpSpPr>
              <a:grpSpLocks/>
            </p:cNvGrpSpPr>
            <p:nvPr/>
          </p:nvGrpSpPr>
          <p:grpSpPr bwMode="auto">
            <a:xfrm>
              <a:off x="2055070" y="4690247"/>
              <a:ext cx="675320" cy="521222"/>
              <a:chOff x="2931664" y="3912603"/>
              <a:chExt cx="430450" cy="329314"/>
            </a:xfrm>
          </p:grpSpPr>
          <p:sp>
            <p:nvSpPr>
              <p:cNvPr id="358" name="Rectangle 357"/>
              <p:cNvSpPr/>
              <p:nvPr/>
            </p:nvSpPr>
            <p:spPr>
              <a:xfrm>
                <a:off x="2936952" y="3913304"/>
                <a:ext cx="425766" cy="328775"/>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59" name="Straight Connector 358"/>
              <p:cNvCxnSpPr/>
              <p:nvPr/>
            </p:nvCxnSpPr>
            <p:spPr>
              <a:xfrm>
                <a:off x="2932185" y="4005425"/>
                <a:ext cx="42576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32185" y="4068956"/>
                <a:ext cx="42576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58" idx="2"/>
              </p:cNvCxnSpPr>
              <p:nvPr/>
            </p:nvCxnSpPr>
            <p:spPr>
              <a:xfrm flipH="1" flipV="1">
                <a:off x="3148246" y="4005425"/>
                <a:ext cx="1589" cy="23665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362" name="Group 347"/>
          <p:cNvGrpSpPr>
            <a:grpSpLocks/>
          </p:cNvGrpSpPr>
          <p:nvPr/>
        </p:nvGrpSpPr>
        <p:grpSpPr bwMode="auto">
          <a:xfrm>
            <a:off x="5856401" y="5865866"/>
            <a:ext cx="588970" cy="242608"/>
            <a:chOff x="1871277" y="1576300"/>
            <a:chExt cx="1128371" cy="437861"/>
          </a:xfrm>
        </p:grpSpPr>
        <p:sp>
          <p:nvSpPr>
            <p:cNvPr id="363" name="Oval 362"/>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64" name="Rectangle 36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5" name="Oval 364"/>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66" name="Freeform 36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7" name="Freeform 36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8" name="Freeform 36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9" name="Freeform 36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70" name="Straight Connector 369"/>
            <p:cNvCxnSpPr>
              <a:endCxn id="36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72" name="Group 347"/>
          <p:cNvGrpSpPr>
            <a:grpSpLocks/>
          </p:cNvGrpSpPr>
          <p:nvPr/>
        </p:nvGrpSpPr>
        <p:grpSpPr bwMode="auto">
          <a:xfrm>
            <a:off x="4375328" y="5723769"/>
            <a:ext cx="588970" cy="242608"/>
            <a:chOff x="1871277" y="1576300"/>
            <a:chExt cx="1128371" cy="437861"/>
          </a:xfrm>
        </p:grpSpPr>
        <p:sp>
          <p:nvSpPr>
            <p:cNvPr id="373" name="Oval 372"/>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4" name="Rectangle 37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5" name="Oval 374"/>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6" name="Freeform 37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7" name="Freeform 37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8" name="Freeform 37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9" name="Freeform 37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80" name="Straight Connector 379"/>
            <p:cNvCxnSpPr>
              <a:endCxn id="37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82" name="Group 347"/>
          <p:cNvGrpSpPr>
            <a:grpSpLocks/>
          </p:cNvGrpSpPr>
          <p:nvPr/>
        </p:nvGrpSpPr>
        <p:grpSpPr bwMode="auto">
          <a:xfrm>
            <a:off x="2848241" y="5917582"/>
            <a:ext cx="588970" cy="242608"/>
            <a:chOff x="1871277" y="1576300"/>
            <a:chExt cx="1128371" cy="437861"/>
          </a:xfrm>
        </p:grpSpPr>
        <p:sp>
          <p:nvSpPr>
            <p:cNvPr id="383" name="Oval 382"/>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4" name="Rectangle 38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5" name="Oval 384"/>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6" name="Freeform 38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7" name="Freeform 38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0" name="Freeform 389"/>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7" name="Freeform 396"/>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99" name="Straight Connector 398"/>
            <p:cNvCxnSpPr>
              <a:endCxn id="38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01" name="Group 347"/>
          <p:cNvGrpSpPr>
            <a:grpSpLocks/>
          </p:cNvGrpSpPr>
          <p:nvPr/>
        </p:nvGrpSpPr>
        <p:grpSpPr bwMode="auto">
          <a:xfrm>
            <a:off x="5166757" y="6183921"/>
            <a:ext cx="588970" cy="242608"/>
            <a:chOff x="1871277" y="1576300"/>
            <a:chExt cx="1128371" cy="437861"/>
          </a:xfrm>
        </p:grpSpPr>
        <p:sp>
          <p:nvSpPr>
            <p:cNvPr id="402" name="Oval 40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07" name="Rectangle 40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2" name="Oval 411"/>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17" name="Freeform 41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2" name="Freeform 421"/>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7" name="Freeform 42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8" name="Freeform 42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29" name="Straight Connector 428"/>
            <p:cNvCxnSpPr>
              <a:endCxn id="41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31" name="Group 347"/>
          <p:cNvGrpSpPr>
            <a:grpSpLocks/>
          </p:cNvGrpSpPr>
          <p:nvPr/>
        </p:nvGrpSpPr>
        <p:grpSpPr bwMode="auto">
          <a:xfrm>
            <a:off x="3704088" y="6276501"/>
            <a:ext cx="588970" cy="242608"/>
            <a:chOff x="1871277" y="1576300"/>
            <a:chExt cx="1128371" cy="437861"/>
          </a:xfrm>
        </p:grpSpPr>
        <p:sp>
          <p:nvSpPr>
            <p:cNvPr id="432" name="Oval 43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33" name="Rectangle 43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4" name="Oval 43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35" name="Freeform 43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6" name="Freeform 43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7" name="Freeform 43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8" name="Freeform 43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9" name="Straight Connector 438"/>
            <p:cNvCxnSpPr>
              <a:endCxn id="43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1925875" y="2141787"/>
            <a:ext cx="5095391" cy="2833288"/>
            <a:chOff x="1925876" y="2212958"/>
            <a:chExt cx="5095391" cy="2833288"/>
          </a:xfrm>
        </p:grpSpPr>
        <p:grpSp>
          <p:nvGrpSpPr>
            <p:cNvPr id="12" name="Group 11"/>
            <p:cNvGrpSpPr/>
            <p:nvPr/>
          </p:nvGrpSpPr>
          <p:grpSpPr>
            <a:xfrm>
              <a:off x="2745416" y="2212958"/>
              <a:ext cx="3597533" cy="493677"/>
              <a:chOff x="2705100" y="2011398"/>
              <a:chExt cx="3597533" cy="493677"/>
            </a:xfrm>
          </p:grpSpPr>
          <p:sp>
            <p:nvSpPr>
              <p:cNvPr id="342" name="Oval 341"/>
              <p:cNvSpPr/>
              <p:nvPr/>
            </p:nvSpPr>
            <p:spPr bwMode="auto">
              <a:xfrm>
                <a:off x="2722820" y="2011398"/>
                <a:ext cx="3579813" cy="492125"/>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9" name="Oval 388"/>
              <p:cNvSpPr/>
              <p:nvPr/>
            </p:nvSpPr>
            <p:spPr bwMode="auto">
              <a:xfrm>
                <a:off x="2705100" y="2012950"/>
                <a:ext cx="3579813" cy="492125"/>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308" name="TextBox 389"/>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75"/>
                  </a:lnSpc>
                </a:pPr>
                <a:r>
                  <a:rPr lang="en-US" sz="1800" dirty="0">
                    <a:solidFill>
                      <a:schemeClr val="bg1"/>
                    </a:solidFill>
                  </a:rPr>
                  <a:t>Remote Controller</a:t>
                </a:r>
              </a:p>
            </p:txBody>
          </p:sp>
        </p:grpSp>
        <p:grpSp>
          <p:nvGrpSpPr>
            <p:cNvPr id="442" name="Group 441"/>
            <p:cNvGrpSpPr/>
            <p:nvPr/>
          </p:nvGrpSpPr>
          <p:grpSpPr>
            <a:xfrm>
              <a:off x="1925876" y="4223509"/>
              <a:ext cx="923540" cy="405953"/>
              <a:chOff x="2705100" y="2011398"/>
              <a:chExt cx="3597533" cy="493677"/>
            </a:xfrm>
          </p:grpSpPr>
          <p:sp>
            <p:nvSpPr>
              <p:cNvPr id="443" name="Oval 442"/>
              <p:cNvSpPr/>
              <p:nvPr/>
            </p:nvSpPr>
            <p:spPr bwMode="auto">
              <a:xfrm>
                <a:off x="2722820" y="2011398"/>
                <a:ext cx="3579813" cy="492125"/>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4" name="Oval 443"/>
              <p:cNvSpPr/>
              <p:nvPr/>
            </p:nvSpPr>
            <p:spPr bwMode="auto">
              <a:xfrm>
                <a:off x="2705100" y="2012950"/>
                <a:ext cx="3579813" cy="492125"/>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5" name="TextBox 389"/>
              <p:cNvSpPr txBox="1">
                <a:spLocks noChangeArrowheads="1"/>
              </p:cNvSpPr>
              <p:nvPr/>
            </p:nvSpPr>
            <p:spPr bwMode="auto">
              <a:xfrm>
                <a:off x="3901810" y="2127167"/>
                <a:ext cx="1159411"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75"/>
                  </a:lnSpc>
                </a:pPr>
                <a:r>
                  <a:rPr lang="en-US" sz="1800" dirty="0" smtClean="0">
                    <a:solidFill>
                      <a:schemeClr val="bg1"/>
                    </a:solidFill>
                  </a:rPr>
                  <a:t>CA</a:t>
                </a:r>
                <a:endParaRPr lang="en-US" sz="1800" dirty="0">
                  <a:solidFill>
                    <a:schemeClr val="bg1"/>
                  </a:solidFill>
                </a:endParaRPr>
              </a:p>
            </p:txBody>
          </p:sp>
        </p:grpSp>
        <p:grpSp>
          <p:nvGrpSpPr>
            <p:cNvPr id="17" name="Group 16"/>
            <p:cNvGrpSpPr/>
            <p:nvPr/>
          </p:nvGrpSpPr>
          <p:grpSpPr>
            <a:xfrm>
              <a:off x="3589508" y="4760377"/>
              <a:ext cx="463568" cy="285869"/>
              <a:chOff x="3558850" y="4573304"/>
              <a:chExt cx="463568" cy="285869"/>
            </a:xfrm>
          </p:grpSpPr>
          <p:grpSp>
            <p:nvGrpSpPr>
              <p:cNvPr id="13" name="Group 12"/>
              <p:cNvGrpSpPr/>
              <p:nvPr/>
            </p:nvGrpSpPr>
            <p:grpSpPr>
              <a:xfrm>
                <a:off x="3558850" y="4577634"/>
                <a:ext cx="463568" cy="262710"/>
                <a:chOff x="3558850" y="4577634"/>
                <a:chExt cx="463568" cy="262710"/>
              </a:xfrm>
            </p:grpSpPr>
            <p:sp>
              <p:nvSpPr>
                <p:cNvPr id="447" name="Oval 446"/>
                <p:cNvSpPr/>
                <p:nvPr/>
              </p:nvSpPr>
              <p:spPr bwMode="auto">
                <a:xfrm>
                  <a:off x="3573337" y="4577634"/>
                  <a:ext cx="439424" cy="261732"/>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8" name="Oval 447"/>
                <p:cNvSpPr/>
                <p:nvPr/>
              </p:nvSpPr>
              <p:spPr bwMode="auto">
                <a:xfrm>
                  <a:off x="3558850" y="4587291"/>
                  <a:ext cx="463568" cy="253053"/>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49"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75"/>
                  </a:lnSpc>
                </a:pPr>
                <a:r>
                  <a:rPr lang="en-US" sz="1400" dirty="0" smtClean="0">
                    <a:solidFill>
                      <a:schemeClr val="bg1"/>
                    </a:solidFill>
                  </a:rPr>
                  <a:t>CA</a:t>
                </a:r>
                <a:endParaRPr lang="en-US" sz="1800" dirty="0">
                  <a:solidFill>
                    <a:schemeClr val="bg1"/>
                  </a:solidFill>
                </a:endParaRPr>
              </a:p>
            </p:txBody>
          </p:sp>
        </p:grpSp>
        <p:grpSp>
          <p:nvGrpSpPr>
            <p:cNvPr id="451" name="Group 450"/>
            <p:cNvGrpSpPr/>
            <p:nvPr/>
          </p:nvGrpSpPr>
          <p:grpSpPr>
            <a:xfrm>
              <a:off x="4369656" y="4758258"/>
              <a:ext cx="463568" cy="285869"/>
              <a:chOff x="3558850" y="4573304"/>
              <a:chExt cx="463568" cy="285869"/>
            </a:xfrm>
          </p:grpSpPr>
          <p:grpSp>
            <p:nvGrpSpPr>
              <p:cNvPr id="452" name="Group 451"/>
              <p:cNvGrpSpPr/>
              <p:nvPr/>
            </p:nvGrpSpPr>
            <p:grpSpPr>
              <a:xfrm>
                <a:off x="3558850" y="4577634"/>
                <a:ext cx="463568" cy="262710"/>
                <a:chOff x="3558850" y="4577634"/>
                <a:chExt cx="463568" cy="262710"/>
              </a:xfrm>
            </p:grpSpPr>
            <p:sp>
              <p:nvSpPr>
                <p:cNvPr id="454" name="Oval 453"/>
                <p:cNvSpPr/>
                <p:nvPr/>
              </p:nvSpPr>
              <p:spPr bwMode="auto">
                <a:xfrm>
                  <a:off x="3573337" y="4577634"/>
                  <a:ext cx="439424" cy="261732"/>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5" name="Oval 454"/>
                <p:cNvSpPr/>
                <p:nvPr/>
              </p:nvSpPr>
              <p:spPr bwMode="auto">
                <a:xfrm>
                  <a:off x="3558850" y="4587291"/>
                  <a:ext cx="463568" cy="253053"/>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53"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75"/>
                  </a:lnSpc>
                </a:pPr>
                <a:r>
                  <a:rPr lang="en-US" sz="1400" dirty="0" smtClean="0">
                    <a:solidFill>
                      <a:schemeClr val="bg1"/>
                    </a:solidFill>
                  </a:rPr>
                  <a:t>CA</a:t>
                </a:r>
                <a:endParaRPr lang="en-US" sz="1800" dirty="0">
                  <a:solidFill>
                    <a:schemeClr val="bg1"/>
                  </a:solidFill>
                </a:endParaRPr>
              </a:p>
            </p:txBody>
          </p:sp>
        </p:grpSp>
        <p:grpSp>
          <p:nvGrpSpPr>
            <p:cNvPr id="456" name="Group 455"/>
            <p:cNvGrpSpPr/>
            <p:nvPr/>
          </p:nvGrpSpPr>
          <p:grpSpPr>
            <a:xfrm>
              <a:off x="5569912" y="4756140"/>
              <a:ext cx="463568" cy="285869"/>
              <a:chOff x="3558850" y="4573304"/>
              <a:chExt cx="463568" cy="285869"/>
            </a:xfrm>
          </p:grpSpPr>
          <p:grpSp>
            <p:nvGrpSpPr>
              <p:cNvPr id="457" name="Group 456"/>
              <p:cNvGrpSpPr/>
              <p:nvPr/>
            </p:nvGrpSpPr>
            <p:grpSpPr>
              <a:xfrm>
                <a:off x="3558850" y="4577634"/>
                <a:ext cx="463568" cy="262710"/>
                <a:chOff x="3558850" y="4577634"/>
                <a:chExt cx="463568" cy="262710"/>
              </a:xfrm>
            </p:grpSpPr>
            <p:sp>
              <p:nvSpPr>
                <p:cNvPr id="459" name="Oval 458"/>
                <p:cNvSpPr/>
                <p:nvPr/>
              </p:nvSpPr>
              <p:spPr bwMode="auto">
                <a:xfrm>
                  <a:off x="3573337" y="4577634"/>
                  <a:ext cx="439424" cy="261732"/>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p:nvPr/>
              </p:nvSpPr>
              <p:spPr bwMode="auto">
                <a:xfrm>
                  <a:off x="3558850" y="4587291"/>
                  <a:ext cx="463568" cy="253053"/>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58"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75"/>
                  </a:lnSpc>
                </a:pPr>
                <a:r>
                  <a:rPr lang="en-US" sz="1400" dirty="0" smtClean="0">
                    <a:solidFill>
                      <a:schemeClr val="bg1"/>
                    </a:solidFill>
                  </a:rPr>
                  <a:t>CA</a:t>
                </a:r>
                <a:endParaRPr lang="en-US" sz="1800" dirty="0">
                  <a:solidFill>
                    <a:schemeClr val="bg1"/>
                  </a:solidFill>
                </a:endParaRPr>
              </a:p>
            </p:txBody>
          </p:sp>
        </p:grpSp>
        <p:grpSp>
          <p:nvGrpSpPr>
            <p:cNvPr id="461" name="Group 460"/>
            <p:cNvGrpSpPr/>
            <p:nvPr/>
          </p:nvGrpSpPr>
          <p:grpSpPr>
            <a:xfrm>
              <a:off x="6557699" y="4754022"/>
              <a:ext cx="463568" cy="285869"/>
              <a:chOff x="3558850" y="4573304"/>
              <a:chExt cx="463568" cy="285869"/>
            </a:xfrm>
          </p:grpSpPr>
          <p:grpSp>
            <p:nvGrpSpPr>
              <p:cNvPr id="462" name="Group 461"/>
              <p:cNvGrpSpPr/>
              <p:nvPr/>
            </p:nvGrpSpPr>
            <p:grpSpPr>
              <a:xfrm>
                <a:off x="3558850" y="4577634"/>
                <a:ext cx="463568" cy="262710"/>
                <a:chOff x="3558850" y="4577634"/>
                <a:chExt cx="463568" cy="262710"/>
              </a:xfrm>
            </p:grpSpPr>
            <p:sp>
              <p:nvSpPr>
                <p:cNvPr id="464" name="Oval 463"/>
                <p:cNvSpPr/>
                <p:nvPr/>
              </p:nvSpPr>
              <p:spPr bwMode="auto">
                <a:xfrm>
                  <a:off x="3573337" y="4577634"/>
                  <a:ext cx="439424" cy="261732"/>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5" name="Oval 464"/>
                <p:cNvSpPr/>
                <p:nvPr/>
              </p:nvSpPr>
              <p:spPr bwMode="auto">
                <a:xfrm>
                  <a:off x="3558850" y="4587291"/>
                  <a:ext cx="463568" cy="253053"/>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63"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75"/>
                  </a:lnSpc>
                </a:pPr>
                <a:r>
                  <a:rPr lang="en-US" sz="1400" dirty="0" smtClean="0">
                    <a:solidFill>
                      <a:schemeClr val="bg1"/>
                    </a:solidFill>
                  </a:rPr>
                  <a:t>CA</a:t>
                </a:r>
                <a:endParaRPr lang="en-US" sz="1800" dirty="0">
                  <a:solidFill>
                    <a:schemeClr val="bg1"/>
                  </a:solidFill>
                </a:endParaRPr>
              </a:p>
            </p:txBody>
          </p:sp>
        </p:grpSp>
      </p:grpSp>
      <p:grpSp>
        <p:nvGrpSpPr>
          <p:cNvPr id="10" name="Group 9"/>
          <p:cNvGrpSpPr/>
          <p:nvPr/>
        </p:nvGrpSpPr>
        <p:grpSpPr>
          <a:xfrm>
            <a:off x="2651760" y="2939120"/>
            <a:ext cx="3972560" cy="2032000"/>
            <a:chOff x="2651760" y="3017520"/>
            <a:chExt cx="3972560" cy="2032000"/>
          </a:xfrm>
        </p:grpSpPr>
        <p:cxnSp>
          <p:nvCxnSpPr>
            <p:cNvPr id="338" name="Straight Arrow Connector 337"/>
            <p:cNvCxnSpPr/>
            <p:nvPr/>
          </p:nvCxnSpPr>
          <p:spPr bwMode="auto">
            <a:xfrm>
              <a:off x="2651760" y="3017520"/>
              <a:ext cx="0" cy="1666240"/>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p:nvPr/>
          </p:nvCxnSpPr>
          <p:spPr bwMode="auto">
            <a:xfrm>
              <a:off x="3647440" y="3017520"/>
              <a:ext cx="0" cy="2032000"/>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p:cNvCxnSpPr/>
            <p:nvPr/>
          </p:nvCxnSpPr>
          <p:spPr bwMode="auto">
            <a:xfrm>
              <a:off x="4460240" y="3017520"/>
              <a:ext cx="0" cy="2032000"/>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p:cNvCxnSpPr/>
            <p:nvPr/>
          </p:nvCxnSpPr>
          <p:spPr bwMode="auto">
            <a:xfrm>
              <a:off x="5659120" y="3017520"/>
              <a:ext cx="0" cy="2032000"/>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p:nvPr/>
          </p:nvCxnSpPr>
          <p:spPr bwMode="auto">
            <a:xfrm>
              <a:off x="6624320" y="3017520"/>
              <a:ext cx="0" cy="2032000"/>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41" name="Footer Placeholder 4"/>
          <p:cNvSpPr>
            <a:spLocks noGrp="1"/>
          </p:cNvSpPr>
          <p:nvPr>
            <p:ph type="ftr" sz="quarter" idx="11"/>
          </p:nvPr>
        </p:nvSpPr>
        <p:spPr>
          <a:xfrm>
            <a:off x="305973" y="6581225"/>
            <a:ext cx="2895600" cy="365125"/>
          </a:xfrm>
        </p:spPr>
        <p:txBody>
          <a:bodyPr/>
          <a:lstStyle/>
          <a:p>
            <a:r>
              <a:rPr lang="en-US" dirty="0" smtClean="0"/>
              <a:t>CSci4211:         Network Control Plane</a:t>
            </a:r>
          </a:p>
          <a:p>
            <a:endParaRPr lang="en-US" dirty="0"/>
          </a:p>
        </p:txBody>
      </p:sp>
      <p:sp>
        <p:nvSpPr>
          <p:cNvPr id="344" name="Slide Number Placeholder 5"/>
          <p:cNvSpPr>
            <a:spLocks noGrp="1"/>
          </p:cNvSpPr>
          <p:nvPr>
            <p:ph type="sldNum" sz="quarter" idx="4294967295"/>
          </p:nvPr>
        </p:nvSpPr>
        <p:spPr>
          <a:xfrm>
            <a:off x="6739401" y="6512952"/>
            <a:ext cx="2133600" cy="365125"/>
          </a:xfrm>
          <a:prstGeom prst="rect">
            <a:avLst/>
          </a:prstGeom>
        </p:spPr>
        <p:txBody>
          <a:bodyPr/>
          <a:lstStyle/>
          <a:p>
            <a:pPr>
              <a:defRPr/>
            </a:pPr>
            <a:r>
              <a:rPr lang="en-US" smtClean="0"/>
              <a:t>4</a:t>
            </a:r>
            <a:endParaRPr lang="en-US"/>
          </a:p>
        </p:txBody>
      </p:sp>
    </p:spTree>
    <p:extLst>
      <p:ext uri="{BB962C8B-B14F-4D97-AF65-F5344CB8AC3E}">
        <p14:creationId xmlns:p14="http://schemas.microsoft.com/office/powerpoint/2010/main" val="85212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260"/>
                                        </p:tgtEl>
                                        <p:attrNameLst>
                                          <p:attrName>style.visibility</p:attrName>
                                        </p:attrNameLst>
                                      </p:cBhvr>
                                      <p:to>
                                        <p:strVal val="visible"/>
                                      </p:to>
                                    </p:set>
                                    <p:animEffect transition="in" filter="wipe(down)">
                                      <p:cBhvr>
                                        <p:cTn id="7" dur="500"/>
                                        <p:tgtEl>
                                          <p:spTgt spid="482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1000"/>
                                        <p:tgtEl>
                                          <p:spTgt spid="24"/>
                                        </p:tgtEl>
                                      </p:cBhvr>
                                    </p:animEffect>
                                  </p:childTnLst>
                                </p:cTn>
                              </p:par>
                            </p:childTnLst>
                          </p:cTn>
                        </p:par>
                        <p:par>
                          <p:cTn id="37" fill="hold">
                            <p:stCondLst>
                              <p:cond delay="1500"/>
                            </p:stCondLst>
                            <p:childTnLst>
                              <p:par>
                                <p:cTn id="38" presetID="9" presetClass="exit" presetSubtype="0" fill="hold" nodeType="afterEffect">
                                  <p:stCondLst>
                                    <p:cond delay="1000"/>
                                  </p:stCondLst>
                                  <p:childTnLst>
                                    <p:animEffect transition="out" filter="dissolv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8261"/>
                                        </p:tgtEl>
                                        <p:attrNameLst>
                                          <p:attrName>style.visibility</p:attrName>
                                        </p:attrNameLst>
                                      </p:cBhvr>
                                      <p:to>
                                        <p:strVal val="visible"/>
                                      </p:to>
                                    </p:set>
                                    <p:animEffect transition="in" filter="dissolve">
                                      <p:cBhvr>
                                        <p:cTn id="45" dur="500"/>
                                        <p:tgtEl>
                                          <p:spTgt spid="48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527447"/>
            <a:ext cx="2133600" cy="365125"/>
          </a:xfrm>
          <a:prstGeom prst="rect">
            <a:avLst/>
          </a:prstGeom>
        </p:spPr>
        <p:txBody>
          <a:bodyPr/>
          <a:lstStyle/>
          <a:p>
            <a:pPr>
              <a:defRPr/>
            </a:pPr>
            <a:fld id="{74E4E1BB-39EB-6E4B-9B67-95F0C1D1E719}" type="slidenum">
              <a:rPr lang="en-US"/>
              <a:pPr>
                <a:defRPr/>
              </a:pPr>
              <a:t>97</a:t>
            </a:fld>
            <a:endParaRPr lang="en-US"/>
          </a:p>
        </p:txBody>
      </p:sp>
      <p:sp>
        <p:nvSpPr>
          <p:cNvPr id="215042" name="Rectangle 2"/>
          <p:cNvSpPr>
            <a:spLocks noGrp="1" noChangeArrowheads="1"/>
          </p:cNvSpPr>
          <p:nvPr>
            <p:ph type="title"/>
          </p:nvPr>
        </p:nvSpPr>
        <p:spPr>
          <a:xfrm>
            <a:off x="685800" y="304800"/>
            <a:ext cx="7772400" cy="1143000"/>
          </a:xfrm>
        </p:spPr>
        <p:txBody>
          <a:bodyPr/>
          <a:lstStyle/>
          <a:p>
            <a:pPr>
              <a:defRPr/>
            </a:pPr>
            <a:r>
              <a:rPr lang="en-US" dirty="0" smtClean="0">
                <a:cs typeface="+mj-cs"/>
              </a:rPr>
              <a:t>Routing: Issues</a:t>
            </a:r>
          </a:p>
        </p:txBody>
      </p:sp>
      <p:sp>
        <p:nvSpPr>
          <p:cNvPr id="215043" name="Rectangle 3"/>
          <p:cNvSpPr>
            <a:spLocks noGrp="1" noChangeArrowheads="1"/>
          </p:cNvSpPr>
          <p:nvPr>
            <p:ph type="body" idx="1"/>
          </p:nvPr>
        </p:nvSpPr>
        <p:spPr>
          <a:xfrm>
            <a:off x="762000" y="1524000"/>
            <a:ext cx="7772400" cy="4114800"/>
          </a:xfrm>
        </p:spPr>
        <p:txBody>
          <a:bodyPr>
            <a:normAutofit/>
          </a:bodyPr>
          <a:lstStyle/>
          <a:p>
            <a:pPr>
              <a:defRPr/>
            </a:pPr>
            <a:r>
              <a:rPr lang="en-US" dirty="0" smtClean="0">
                <a:cs typeface="+mn-cs"/>
              </a:rPr>
              <a:t>How are routing tables determined?</a:t>
            </a:r>
          </a:p>
          <a:p>
            <a:pPr>
              <a:defRPr/>
            </a:pPr>
            <a:r>
              <a:rPr lang="en-US" dirty="0" smtClean="0">
                <a:cs typeface="+mn-cs"/>
              </a:rPr>
              <a:t>Who determines table entries?</a:t>
            </a:r>
          </a:p>
          <a:p>
            <a:pPr>
              <a:defRPr/>
            </a:pPr>
            <a:r>
              <a:rPr lang="en-US" dirty="0" smtClean="0">
                <a:cs typeface="+mn-cs"/>
              </a:rPr>
              <a:t>What info used in determining table entries?</a:t>
            </a:r>
          </a:p>
          <a:p>
            <a:pPr>
              <a:defRPr/>
            </a:pPr>
            <a:r>
              <a:rPr lang="en-US" dirty="0" smtClean="0">
                <a:cs typeface="+mn-cs"/>
              </a:rPr>
              <a:t>When do routing table entries change?</a:t>
            </a:r>
          </a:p>
          <a:p>
            <a:pPr>
              <a:defRPr/>
            </a:pPr>
            <a:r>
              <a:rPr lang="en-US" dirty="0" smtClean="0">
                <a:cs typeface="+mn-cs"/>
              </a:rPr>
              <a:t>Where is routing info stored?</a:t>
            </a:r>
          </a:p>
          <a:p>
            <a:pPr>
              <a:defRPr/>
            </a:pPr>
            <a:r>
              <a:rPr lang="en-US" dirty="0" smtClean="0">
                <a:cs typeface="+mn-cs"/>
              </a:rPr>
              <a:t> How to control routing table size?</a:t>
            </a:r>
          </a:p>
          <a:p>
            <a:pPr>
              <a:buFontTx/>
              <a:buNone/>
              <a:defRPr/>
            </a:pPr>
            <a:r>
              <a:rPr lang="en-US" dirty="0" smtClean="0">
                <a:solidFill>
                  <a:srgbClr val="FF0000"/>
                </a:solidFill>
                <a:cs typeface="+mn-cs"/>
              </a:rPr>
              <a:t>Answer these questions, we are done!</a:t>
            </a:r>
          </a:p>
        </p:txBody>
      </p:sp>
      <p:sp>
        <p:nvSpPr>
          <p:cNvPr id="5" name="Footer Placeholder 4"/>
          <p:cNvSpPr>
            <a:spLocks noGrp="1"/>
          </p:cNvSpPr>
          <p:nvPr>
            <p:ph type="ftr" sz="quarter" idx="11"/>
          </p:nvPr>
        </p:nvSpPr>
        <p:spPr>
          <a:xfrm>
            <a:off x="3124200" y="6527447"/>
            <a:ext cx="2895600" cy="365125"/>
          </a:xfrm>
        </p:spPr>
        <p:txBody>
          <a:bodyPr/>
          <a:lstStyle/>
          <a:p>
            <a:r>
              <a:rPr lang="en-US" dirty="0" smtClean="0"/>
              <a:t>CSci4211:         Network Control Plane</a:t>
            </a:r>
          </a:p>
          <a:p>
            <a:endParaRPr lang="en-US" dirty="0"/>
          </a:p>
        </p:txBody>
      </p:sp>
    </p:spTree>
    <p:extLst>
      <p:ext uri="{BB962C8B-B14F-4D97-AF65-F5344CB8AC3E}">
        <p14:creationId xmlns:p14="http://schemas.microsoft.com/office/powerpoint/2010/main" val="5009894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2"/>
          <p:cNvSpPr>
            <a:spLocks noGrp="1" noChangeArrowheads="1"/>
          </p:cNvSpPr>
          <p:nvPr>
            <p:ph type="title"/>
          </p:nvPr>
        </p:nvSpPr>
        <p:spPr>
          <a:xfrm>
            <a:off x="533400" y="252413"/>
            <a:ext cx="7772400" cy="685800"/>
          </a:xfrm>
        </p:spPr>
        <p:txBody>
          <a:bodyPr>
            <a:noAutofit/>
          </a:bodyPr>
          <a:lstStyle/>
          <a:p>
            <a:r>
              <a:rPr lang="en-US" dirty="0" smtClean="0"/>
              <a:t>Routing</a:t>
            </a:r>
            <a:r>
              <a:rPr lang="en-US" altLang="ja-JP" dirty="0" smtClean="0"/>
              <a:t> Algorithms/Protocols</a:t>
            </a:r>
            <a:endParaRPr lang="en-US" dirty="0"/>
          </a:p>
        </p:txBody>
      </p:sp>
      <p:sp>
        <p:nvSpPr>
          <p:cNvPr id="84998" name="Rectangle 3"/>
          <p:cNvSpPr>
            <a:spLocks noGrp="1" noChangeArrowheads="1"/>
          </p:cNvSpPr>
          <p:nvPr>
            <p:ph type="body" sz="half" idx="1"/>
          </p:nvPr>
        </p:nvSpPr>
        <p:spPr>
          <a:xfrm>
            <a:off x="822261" y="1363819"/>
            <a:ext cx="7353300" cy="4274607"/>
          </a:xfrm>
        </p:spPr>
        <p:txBody>
          <a:bodyPr>
            <a:normAutofit fontScale="92500" lnSpcReduction="10000"/>
          </a:bodyPr>
          <a:lstStyle/>
          <a:p>
            <a:pPr marL="0" indent="0">
              <a:lnSpc>
                <a:spcPct val="100000"/>
              </a:lnSpc>
              <a:buNone/>
            </a:pPr>
            <a:r>
              <a:rPr lang="en-US" sz="3200" i="1" dirty="0" smtClean="0">
                <a:solidFill>
                  <a:srgbClr val="CC0000"/>
                </a:solidFill>
                <a:cs typeface="+mn-cs"/>
              </a:rPr>
              <a:t>Routing algorithm/protocol goal:</a:t>
            </a:r>
            <a:r>
              <a:rPr lang="en-US" sz="3200" dirty="0"/>
              <a:t> </a:t>
            </a:r>
            <a:r>
              <a:rPr lang="en-US" dirty="0"/>
              <a:t>determine </a:t>
            </a:r>
            <a:r>
              <a:rPr lang="en-US" dirty="0" smtClean="0"/>
              <a:t>“good” paths </a:t>
            </a:r>
            <a:r>
              <a:rPr lang="en-US" dirty="0"/>
              <a:t>(equivalently, routes), from </a:t>
            </a:r>
            <a:r>
              <a:rPr lang="en-US" dirty="0" smtClean="0"/>
              <a:t>sending hosts </a:t>
            </a:r>
            <a:r>
              <a:rPr lang="en-US" dirty="0"/>
              <a:t>to </a:t>
            </a:r>
            <a:r>
              <a:rPr lang="en-US" dirty="0" smtClean="0"/>
              <a:t>receiving host, </a:t>
            </a:r>
            <a:r>
              <a:rPr lang="en-US" dirty="0"/>
              <a:t>through </a:t>
            </a:r>
            <a:r>
              <a:rPr lang="en-US" dirty="0" smtClean="0"/>
              <a:t>network of routers</a:t>
            </a:r>
            <a:endParaRPr lang="en-US" dirty="0"/>
          </a:p>
          <a:p>
            <a:pPr>
              <a:lnSpc>
                <a:spcPct val="100000"/>
              </a:lnSpc>
            </a:pPr>
            <a:r>
              <a:rPr lang="en-US" dirty="0" smtClean="0">
                <a:cs typeface="+mn-cs"/>
              </a:rPr>
              <a:t>path: sequence of routers packets will traverse in going from given initial source host to given final destination host</a:t>
            </a:r>
            <a:endParaRPr lang="en-US" dirty="0">
              <a:cs typeface="+mn-cs"/>
            </a:endParaRPr>
          </a:p>
          <a:p>
            <a:pPr>
              <a:lnSpc>
                <a:spcPct val="100000"/>
              </a:lnSpc>
              <a:defRPr/>
            </a:pPr>
            <a:r>
              <a:rPr lang="en-US" dirty="0" smtClean="0">
                <a:cs typeface="+mn-cs"/>
              </a:rPr>
              <a:t>“good”: least “cost”, “fastest”, “least congested”</a:t>
            </a:r>
            <a:endParaRPr lang="en-US" sz="2400" dirty="0" smtClean="0">
              <a:cs typeface="+mn-cs"/>
            </a:endParaRPr>
          </a:p>
          <a:p>
            <a:pPr>
              <a:lnSpc>
                <a:spcPct val="100000"/>
              </a:lnSpc>
              <a:defRPr/>
            </a:pPr>
            <a:r>
              <a:rPr lang="en-US" dirty="0" smtClean="0">
                <a:cs typeface="+mn-cs"/>
              </a:rPr>
              <a:t>routing: a “top-10” networking challenge!</a:t>
            </a:r>
            <a:endParaRPr lang="en-US" sz="3200" dirty="0">
              <a:cs typeface="+mn-cs"/>
            </a:endParaRPr>
          </a:p>
        </p:txBody>
      </p:sp>
      <p:sp>
        <p:nvSpPr>
          <p:cNvPr id="4" name="Footer Placeholder 4"/>
          <p:cNvSpPr>
            <a:spLocks noGrp="1"/>
          </p:cNvSpPr>
          <p:nvPr>
            <p:ph type="ftr" sz="quarter" idx="11"/>
          </p:nvPr>
        </p:nvSpPr>
        <p:spPr>
          <a:xfrm>
            <a:off x="3124200" y="6527447"/>
            <a:ext cx="2895600" cy="365125"/>
          </a:xfrm>
        </p:spPr>
        <p:txBody>
          <a:bodyPr/>
          <a:lstStyle/>
          <a:p>
            <a:r>
              <a:rPr lang="en-US" dirty="0" smtClean="0"/>
              <a:t>CSci4211:         Network Control Plane</a:t>
            </a:r>
          </a:p>
          <a:p>
            <a:endParaRPr lang="en-US" dirty="0"/>
          </a:p>
        </p:txBody>
      </p:sp>
      <p:sp>
        <p:nvSpPr>
          <p:cNvPr id="5" name="Slide Number Placeholder 5"/>
          <p:cNvSpPr>
            <a:spLocks noGrp="1"/>
          </p:cNvSpPr>
          <p:nvPr>
            <p:ph type="sldNum" sz="quarter" idx="4294967295"/>
          </p:nvPr>
        </p:nvSpPr>
        <p:spPr>
          <a:xfrm>
            <a:off x="6553200" y="6527447"/>
            <a:ext cx="2133600" cy="365125"/>
          </a:xfrm>
          <a:prstGeom prst="rect">
            <a:avLst/>
          </a:prstGeom>
        </p:spPr>
        <p:txBody>
          <a:bodyPr/>
          <a:lstStyle/>
          <a:p>
            <a:pPr>
              <a:defRPr/>
            </a:pPr>
            <a:r>
              <a:rPr lang="en-US" dirty="0" smtClean="0"/>
              <a:t>8</a:t>
            </a:r>
            <a:endParaRPr lang="en-US" dirty="0"/>
          </a:p>
        </p:txBody>
      </p:sp>
    </p:spTree>
    <p:extLst>
      <p:ext uri="{BB962C8B-B14F-4D97-AF65-F5344CB8AC3E}">
        <p14:creationId xmlns:p14="http://schemas.microsoft.com/office/powerpoint/2010/main" val="19937058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6" name="Group 2"/>
          <p:cNvGrpSpPr>
            <a:grpSpLocks/>
          </p:cNvGrpSpPr>
          <p:nvPr/>
        </p:nvGrpSpPr>
        <p:grpSpPr bwMode="auto">
          <a:xfrm>
            <a:off x="3200400" y="1406525"/>
            <a:ext cx="3571875" cy="2236788"/>
            <a:chOff x="3162" y="1071"/>
            <a:chExt cx="2250" cy="1409"/>
          </a:xfrm>
        </p:grpSpPr>
        <p:sp>
          <p:nvSpPr>
            <p:cNvPr id="120840" name="Freeform 3"/>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0841" name="Freeform 4"/>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42" name="Oval 5"/>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43" name="Line 6"/>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44" name="Line 7"/>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45" name="Rectangle 8"/>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0846" name="Oval 9"/>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47" name="Oval 10"/>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48" name="Line 11"/>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49" name="Line 12"/>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50" name="Rectangle 13"/>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0851" name="Oval 14"/>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52" name="Oval 15"/>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53" name="Line 16"/>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54" name="Line 17"/>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55" name="Rectangle 18"/>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0856" name="Oval 19"/>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57" name="Oval 20"/>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58" name="Line 21"/>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59" name="Line 22"/>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60" name="Rectangle 23"/>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0861" name="Oval 24"/>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62" name="Oval 25"/>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63" name="Line 26"/>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64" name="Line 27"/>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65" name="Rectangle 28"/>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0866" name="Oval 29"/>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67" name="Oval 30"/>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68" name="Line 31"/>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69" name="Line 32"/>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70" name="Rectangle 33"/>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0871" name="Oval 34"/>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72" name="Freeform 35"/>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73" name="Freeform 36"/>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74" name="Freeform 37"/>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75" name="Freeform 38"/>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76" name="Freeform 39"/>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77" name="Freeform 40"/>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78" name="Freeform 41"/>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79" name="Freeform 42"/>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80" name="Freeform 43"/>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20881" name="Group 44"/>
            <p:cNvGrpSpPr>
              <a:grpSpLocks/>
            </p:cNvGrpSpPr>
            <p:nvPr/>
          </p:nvGrpSpPr>
          <p:grpSpPr bwMode="auto">
            <a:xfrm>
              <a:off x="3287" y="1744"/>
              <a:ext cx="205" cy="250"/>
              <a:chOff x="2954" y="2425"/>
              <a:chExt cx="208" cy="250"/>
            </a:xfrm>
          </p:grpSpPr>
          <p:sp>
            <p:nvSpPr>
              <p:cNvPr id="120907" name="Rectangle 4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0908" name="Text Box 46"/>
              <p:cNvSpPr txBox="1">
                <a:spLocks noChangeArrowheads="1"/>
              </p:cNvSpPr>
              <p:nvPr/>
            </p:nvSpPr>
            <p:spPr bwMode="auto">
              <a:xfrm>
                <a:off x="2954" y="2425"/>
                <a:ext cx="2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u</a:t>
                </a:r>
              </a:p>
            </p:txBody>
          </p:sp>
        </p:grpSp>
        <p:grpSp>
          <p:nvGrpSpPr>
            <p:cNvPr id="120882" name="Group 47"/>
            <p:cNvGrpSpPr>
              <a:grpSpLocks/>
            </p:cNvGrpSpPr>
            <p:nvPr/>
          </p:nvGrpSpPr>
          <p:grpSpPr bwMode="auto">
            <a:xfrm>
              <a:off x="4460" y="2128"/>
              <a:ext cx="200" cy="252"/>
              <a:chOff x="2956" y="2425"/>
              <a:chExt cx="203" cy="252"/>
            </a:xfrm>
          </p:grpSpPr>
          <p:sp>
            <p:nvSpPr>
              <p:cNvPr id="120905" name="Rectangle 48"/>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0906" name="Text Box 49"/>
              <p:cNvSpPr txBox="1">
                <a:spLocks noChangeArrowheads="1"/>
              </p:cNvSpPr>
              <p:nvPr/>
            </p:nvSpPr>
            <p:spPr bwMode="auto">
              <a:xfrm>
                <a:off x="2956" y="2425"/>
                <a:ext cx="2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y</a:t>
                </a:r>
              </a:p>
            </p:txBody>
          </p:sp>
        </p:grpSp>
        <p:grpSp>
          <p:nvGrpSpPr>
            <p:cNvPr id="120883" name="Group 50"/>
            <p:cNvGrpSpPr>
              <a:grpSpLocks/>
            </p:cNvGrpSpPr>
            <p:nvPr/>
          </p:nvGrpSpPr>
          <p:grpSpPr bwMode="auto">
            <a:xfrm>
              <a:off x="3772" y="2095"/>
              <a:ext cx="211" cy="252"/>
              <a:chOff x="2951" y="2395"/>
              <a:chExt cx="212" cy="252"/>
            </a:xfrm>
          </p:grpSpPr>
          <p:sp>
            <p:nvSpPr>
              <p:cNvPr id="120903" name="Rectangle 51"/>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0904" name="Text Box 52"/>
              <p:cNvSpPr txBox="1">
                <a:spLocks noChangeArrowheads="1"/>
              </p:cNvSpPr>
              <p:nvPr/>
            </p:nvSpPr>
            <p:spPr bwMode="auto">
              <a:xfrm>
                <a:off x="2951" y="2395"/>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x</a:t>
                </a:r>
              </a:p>
            </p:txBody>
          </p:sp>
        </p:grpSp>
        <p:grpSp>
          <p:nvGrpSpPr>
            <p:cNvPr id="120884" name="Group 53"/>
            <p:cNvGrpSpPr>
              <a:grpSpLocks/>
            </p:cNvGrpSpPr>
            <p:nvPr/>
          </p:nvGrpSpPr>
          <p:grpSpPr bwMode="auto">
            <a:xfrm>
              <a:off x="4438" y="1438"/>
              <a:ext cx="232" cy="250"/>
              <a:chOff x="2941" y="2425"/>
              <a:chExt cx="235" cy="250"/>
            </a:xfrm>
          </p:grpSpPr>
          <p:sp>
            <p:nvSpPr>
              <p:cNvPr id="120901" name="Rectangle 54"/>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0902" name="Text Box 55"/>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w</a:t>
                </a:r>
              </a:p>
            </p:txBody>
          </p:sp>
        </p:grpSp>
        <p:grpSp>
          <p:nvGrpSpPr>
            <p:cNvPr id="120885" name="Group 56"/>
            <p:cNvGrpSpPr>
              <a:grpSpLocks/>
            </p:cNvGrpSpPr>
            <p:nvPr/>
          </p:nvGrpSpPr>
          <p:grpSpPr bwMode="auto">
            <a:xfrm>
              <a:off x="3771" y="1438"/>
              <a:ext cx="196" cy="250"/>
              <a:chOff x="2958" y="2425"/>
              <a:chExt cx="199" cy="250"/>
            </a:xfrm>
          </p:grpSpPr>
          <p:sp>
            <p:nvSpPr>
              <p:cNvPr id="120899" name="Rectangle 57"/>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0900" name="Text Box 58"/>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v</a:t>
                </a:r>
              </a:p>
            </p:txBody>
          </p:sp>
        </p:grpSp>
        <p:grpSp>
          <p:nvGrpSpPr>
            <p:cNvPr id="120886" name="Group 59"/>
            <p:cNvGrpSpPr>
              <a:grpSpLocks/>
            </p:cNvGrpSpPr>
            <p:nvPr/>
          </p:nvGrpSpPr>
          <p:grpSpPr bwMode="auto">
            <a:xfrm>
              <a:off x="5028" y="1756"/>
              <a:ext cx="203" cy="252"/>
              <a:chOff x="2953" y="2395"/>
              <a:chExt cx="205" cy="252"/>
            </a:xfrm>
          </p:grpSpPr>
          <p:sp>
            <p:nvSpPr>
              <p:cNvPr id="120897" name="Rectangle 60"/>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0898" name="Text Box 61"/>
              <p:cNvSpPr txBox="1">
                <a:spLocks noChangeArrowheads="1"/>
              </p:cNvSpPr>
              <p:nvPr/>
            </p:nvSpPr>
            <p:spPr bwMode="auto">
              <a:xfrm>
                <a:off x="2953" y="2395"/>
                <a:ext cx="2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solidFill>
                      <a:srgbClr val="66FF33"/>
                    </a:solidFill>
                    <a:latin typeface="Comic Sans MS" charset="0"/>
                    <a:ea typeface="+mn-ea"/>
                    <a:cs typeface="+mn-cs"/>
                  </a:rPr>
                  <a:t>z</a:t>
                </a:r>
              </a:p>
            </p:txBody>
          </p:sp>
        </p:grpSp>
        <p:sp>
          <p:nvSpPr>
            <p:cNvPr id="120887" name="Text Box 62"/>
            <p:cNvSpPr txBox="1">
              <a:spLocks noChangeArrowheads="1"/>
            </p:cNvSpPr>
            <p:nvPr/>
          </p:nvSpPr>
          <p:spPr bwMode="auto">
            <a:xfrm>
              <a:off x="3493" y="156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0888" name="Text Box 63"/>
            <p:cNvSpPr txBox="1">
              <a:spLocks noChangeArrowheads="1"/>
            </p:cNvSpPr>
            <p:nvPr/>
          </p:nvSpPr>
          <p:spPr bwMode="auto">
            <a:xfrm>
              <a:off x="3841" y="17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0889" name="Text Box 64"/>
            <p:cNvSpPr txBox="1">
              <a:spLocks noChangeArrowheads="1"/>
            </p:cNvSpPr>
            <p:nvPr/>
          </p:nvSpPr>
          <p:spPr bwMode="auto">
            <a:xfrm>
              <a:off x="3406" y="20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0890" name="Text Box 65"/>
            <p:cNvSpPr txBox="1">
              <a:spLocks noChangeArrowheads="1"/>
            </p:cNvSpPr>
            <p:nvPr/>
          </p:nvSpPr>
          <p:spPr bwMode="auto">
            <a:xfrm>
              <a:off x="4225" y="188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3</a:t>
              </a:r>
              <a:endParaRPr lang="en-US"/>
            </a:p>
          </p:txBody>
        </p:sp>
        <p:sp>
          <p:nvSpPr>
            <p:cNvPr id="120891" name="Text Box 66"/>
            <p:cNvSpPr txBox="1">
              <a:spLocks noChangeArrowheads="1"/>
            </p:cNvSpPr>
            <p:nvPr/>
          </p:nvSpPr>
          <p:spPr bwMode="auto">
            <a:xfrm>
              <a:off x="4162" y="22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0892" name="Text Box 67"/>
            <p:cNvSpPr txBox="1">
              <a:spLocks noChangeArrowheads="1"/>
            </p:cNvSpPr>
            <p:nvPr/>
          </p:nvSpPr>
          <p:spPr bwMode="auto">
            <a:xfrm>
              <a:off x="4522" y="180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0893" name="Text Box 68"/>
            <p:cNvSpPr txBox="1">
              <a:spLocks noChangeArrowheads="1"/>
            </p:cNvSpPr>
            <p:nvPr/>
          </p:nvSpPr>
          <p:spPr bwMode="auto">
            <a:xfrm>
              <a:off x="4882" y="206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0894" name="Text Box 69"/>
            <p:cNvSpPr txBox="1">
              <a:spLocks noChangeArrowheads="1"/>
            </p:cNvSpPr>
            <p:nvPr/>
          </p:nvSpPr>
          <p:spPr bwMode="auto">
            <a:xfrm>
              <a:off x="4855" y="153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5</a:t>
              </a:r>
              <a:endParaRPr lang="en-US"/>
            </a:p>
          </p:txBody>
        </p:sp>
        <p:sp>
          <p:nvSpPr>
            <p:cNvPr id="120895" name="Text Box 70"/>
            <p:cNvSpPr txBox="1">
              <a:spLocks noChangeArrowheads="1"/>
            </p:cNvSpPr>
            <p:nvPr/>
          </p:nvSpPr>
          <p:spPr bwMode="auto">
            <a:xfrm>
              <a:off x="4120" y="138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3</a:t>
              </a:r>
              <a:endParaRPr lang="en-US"/>
            </a:p>
          </p:txBody>
        </p:sp>
        <p:sp>
          <p:nvSpPr>
            <p:cNvPr id="120896" name="Text Box 71"/>
            <p:cNvSpPr txBox="1">
              <a:spLocks noChangeArrowheads="1"/>
            </p:cNvSpPr>
            <p:nvPr/>
          </p:nvSpPr>
          <p:spPr bwMode="auto">
            <a:xfrm>
              <a:off x="3769" y="111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5</a:t>
              </a:r>
              <a:endParaRPr lang="en-US"/>
            </a:p>
          </p:txBody>
        </p:sp>
      </p:grpSp>
      <p:sp>
        <p:nvSpPr>
          <p:cNvPr id="120837" name="Text Box 72"/>
          <p:cNvSpPr txBox="1">
            <a:spLocks noChangeArrowheads="1"/>
          </p:cNvSpPr>
          <p:nvPr/>
        </p:nvSpPr>
        <p:spPr bwMode="auto">
          <a:xfrm>
            <a:off x="939800" y="3263900"/>
            <a:ext cx="73977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graph: G = (N,E)</a:t>
            </a:r>
            <a:endParaRPr lang="en-US" sz="2000" dirty="0">
              <a:solidFill>
                <a:srgbClr val="66FF33"/>
              </a:solidFill>
              <a:latin typeface="Comic Sans MS" charset="0"/>
              <a:ea typeface="+mn-ea"/>
              <a:cs typeface="+mn-cs"/>
            </a:endParaRPr>
          </a:p>
          <a:p>
            <a:pPr eaLnBrk="1" hangingPunct="1"/>
            <a:endParaRPr lang="en-US" sz="1800" dirty="0"/>
          </a:p>
          <a:p>
            <a:pPr eaLnBrk="1" hangingPunct="1"/>
            <a:r>
              <a:rPr lang="en-US" sz="1800" dirty="0"/>
              <a:t>N = set of routers = { u, v, w, x, y, z }</a:t>
            </a:r>
          </a:p>
          <a:p>
            <a:pPr eaLnBrk="1" hangingPunct="1"/>
            <a:endParaRPr lang="en-US" sz="1800" dirty="0"/>
          </a:p>
          <a:p>
            <a:pPr eaLnBrk="1" hangingPunct="1"/>
            <a:r>
              <a:rPr lang="en-US" sz="1800" dirty="0"/>
              <a:t>E = set of links ={ (</a:t>
            </a:r>
            <a:r>
              <a:rPr lang="en-US" sz="1800" dirty="0" err="1"/>
              <a:t>u,v</a:t>
            </a:r>
            <a:r>
              <a:rPr lang="en-US" sz="1800" dirty="0"/>
              <a:t>), (</a:t>
            </a:r>
            <a:r>
              <a:rPr lang="en-US" sz="1800" dirty="0" err="1"/>
              <a:t>u,x</a:t>
            </a:r>
            <a:r>
              <a:rPr lang="en-US" sz="1800" dirty="0"/>
              <a:t>), (</a:t>
            </a:r>
            <a:r>
              <a:rPr lang="en-US" sz="1800" dirty="0" err="1"/>
              <a:t>v,x</a:t>
            </a:r>
            <a:r>
              <a:rPr lang="en-US" sz="1800" dirty="0"/>
              <a:t>), (</a:t>
            </a:r>
            <a:r>
              <a:rPr lang="en-US" sz="1800" dirty="0" err="1"/>
              <a:t>v,w</a:t>
            </a:r>
            <a:r>
              <a:rPr lang="en-US" sz="1800" dirty="0"/>
              <a:t>), (</a:t>
            </a:r>
            <a:r>
              <a:rPr lang="en-US" sz="1800" dirty="0" err="1"/>
              <a:t>x,w</a:t>
            </a:r>
            <a:r>
              <a:rPr lang="en-US" sz="1800" dirty="0"/>
              <a:t>), (</a:t>
            </a:r>
            <a:r>
              <a:rPr lang="en-US" sz="1800" dirty="0" err="1"/>
              <a:t>x,y</a:t>
            </a:r>
            <a:r>
              <a:rPr lang="en-US" sz="1800" dirty="0"/>
              <a:t>), (</a:t>
            </a:r>
            <a:r>
              <a:rPr lang="en-US" sz="1800" dirty="0" err="1"/>
              <a:t>w,y</a:t>
            </a:r>
            <a:r>
              <a:rPr lang="en-US" sz="1800" dirty="0"/>
              <a:t>), (</a:t>
            </a:r>
            <a:r>
              <a:rPr lang="en-US" sz="1800" dirty="0" err="1"/>
              <a:t>w,z</a:t>
            </a:r>
            <a:r>
              <a:rPr lang="en-US" sz="1800" dirty="0"/>
              <a:t>), (</a:t>
            </a:r>
            <a:r>
              <a:rPr lang="en-US" sz="1800" dirty="0" err="1"/>
              <a:t>y,z</a:t>
            </a:r>
            <a:r>
              <a:rPr lang="en-US" sz="1800" dirty="0"/>
              <a:t>) }</a:t>
            </a:r>
          </a:p>
        </p:txBody>
      </p:sp>
      <p:sp>
        <p:nvSpPr>
          <p:cNvPr id="75783" name="Rectangle 73"/>
          <p:cNvSpPr>
            <a:spLocks noGrp="1" noChangeArrowheads="1"/>
          </p:cNvSpPr>
          <p:nvPr>
            <p:ph type="title"/>
          </p:nvPr>
        </p:nvSpPr>
        <p:spPr>
          <a:xfrm>
            <a:off x="533400" y="207963"/>
            <a:ext cx="7772400" cy="796925"/>
          </a:xfrm>
        </p:spPr>
        <p:txBody>
          <a:bodyPr>
            <a:normAutofit fontScale="90000"/>
          </a:bodyPr>
          <a:lstStyle/>
          <a:p>
            <a:pPr>
              <a:defRPr/>
            </a:pPr>
            <a:r>
              <a:rPr lang="en-US" sz="4000" dirty="0" smtClean="0">
                <a:cs typeface="+mj-cs"/>
              </a:rPr>
              <a:t>Graph Abstraction of the Network</a:t>
            </a:r>
            <a:endParaRPr lang="en-US" sz="4000" dirty="0">
              <a:cs typeface="+mj-cs"/>
            </a:endParaRPr>
          </a:p>
        </p:txBody>
      </p:sp>
      <p:sp>
        <p:nvSpPr>
          <p:cNvPr id="120839" name="Text Box 74"/>
          <p:cNvSpPr txBox="1">
            <a:spLocks noChangeArrowheads="1"/>
          </p:cNvSpPr>
          <p:nvPr/>
        </p:nvSpPr>
        <p:spPr bwMode="auto">
          <a:xfrm>
            <a:off x="1150938" y="5157788"/>
            <a:ext cx="676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90513" indent="-29051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i="1" dirty="0"/>
              <a:t>aside:</a:t>
            </a:r>
            <a:r>
              <a:rPr lang="en-US" sz="1800" dirty="0"/>
              <a:t> graph abstraction is useful in other network contexts, e.g., </a:t>
            </a:r>
          </a:p>
          <a:p>
            <a:r>
              <a:rPr lang="en-US" sz="1800" dirty="0"/>
              <a:t>P2P, where </a:t>
            </a:r>
            <a:r>
              <a:rPr lang="en-US" sz="1800" i="1" dirty="0"/>
              <a:t>N</a:t>
            </a:r>
            <a:r>
              <a:rPr lang="en-US" sz="1800" dirty="0"/>
              <a:t> is set of peers and </a:t>
            </a:r>
            <a:r>
              <a:rPr lang="en-US" sz="1800" i="1" dirty="0"/>
              <a:t>E</a:t>
            </a:r>
            <a:r>
              <a:rPr lang="en-US" sz="1800" dirty="0"/>
              <a:t> is set of TCP connections</a:t>
            </a:r>
          </a:p>
        </p:txBody>
      </p:sp>
      <p:sp>
        <p:nvSpPr>
          <p:cNvPr id="75" name="Footer Placeholder 4"/>
          <p:cNvSpPr>
            <a:spLocks noGrp="1"/>
          </p:cNvSpPr>
          <p:nvPr>
            <p:ph type="ftr" sz="quarter" idx="11"/>
          </p:nvPr>
        </p:nvSpPr>
        <p:spPr>
          <a:xfrm>
            <a:off x="3124200" y="6527447"/>
            <a:ext cx="2895600" cy="365125"/>
          </a:xfrm>
        </p:spPr>
        <p:txBody>
          <a:bodyPr/>
          <a:lstStyle/>
          <a:p>
            <a:r>
              <a:rPr lang="en-US" dirty="0" smtClean="0"/>
              <a:t>CSci4211:         Network Control Plane</a:t>
            </a:r>
          </a:p>
          <a:p>
            <a:endParaRPr lang="en-US" dirty="0"/>
          </a:p>
        </p:txBody>
      </p:sp>
      <p:sp>
        <p:nvSpPr>
          <p:cNvPr id="76" name="Slide Number Placeholder 5"/>
          <p:cNvSpPr>
            <a:spLocks noGrp="1"/>
          </p:cNvSpPr>
          <p:nvPr>
            <p:ph type="sldNum" sz="quarter" idx="4294967295"/>
          </p:nvPr>
        </p:nvSpPr>
        <p:spPr>
          <a:xfrm>
            <a:off x="6553200" y="6527447"/>
            <a:ext cx="2133600" cy="365125"/>
          </a:xfrm>
          <a:prstGeom prst="rect">
            <a:avLst/>
          </a:prstGeom>
        </p:spPr>
        <p:txBody>
          <a:bodyPr/>
          <a:lstStyle/>
          <a:p>
            <a:pPr>
              <a:defRPr/>
            </a:pPr>
            <a:r>
              <a:rPr lang="en-US" dirty="0"/>
              <a:t>9</a:t>
            </a:r>
          </a:p>
        </p:txBody>
      </p:sp>
    </p:spTree>
    <p:extLst>
      <p:ext uri="{BB962C8B-B14F-4D97-AF65-F5344CB8AC3E}">
        <p14:creationId xmlns:p14="http://schemas.microsoft.com/office/powerpoint/2010/main" val="359775248"/>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C:\WINDOWS\Application Data\Microsoft\Templates\Blank Presentation.pot</Template>
  <TotalTime>5478</TotalTime>
  <Words>14339</Words>
  <Application>Microsoft Macintosh PowerPoint</Application>
  <PresentationFormat>On-screen Show (4:3)</PresentationFormat>
  <Paragraphs>3404</Paragraphs>
  <Slides>168</Slides>
  <Notes>105</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4</vt:i4>
      </vt:variant>
      <vt:variant>
        <vt:lpstr>Slide Titles</vt:lpstr>
      </vt:variant>
      <vt:variant>
        <vt:i4>168</vt:i4>
      </vt:variant>
    </vt:vector>
  </HeadingPairs>
  <TitlesOfParts>
    <vt:vector size="190" baseType="lpstr">
      <vt:lpstr>Arial Black</vt:lpstr>
      <vt:lpstr>Avenir Next Demi Bold</vt:lpstr>
      <vt:lpstr>Calibri</vt:lpstr>
      <vt:lpstr>Comic Sans MS</vt:lpstr>
      <vt:lpstr>Courier New</vt:lpstr>
      <vt:lpstr>Gill Sans MT</vt:lpstr>
      <vt:lpstr>Helvetica</vt:lpstr>
      <vt:lpstr>Lucida Console</vt:lpstr>
      <vt:lpstr>MS PGothic</vt:lpstr>
      <vt:lpstr>ＭＳ Ｐゴシック</vt:lpstr>
      <vt:lpstr>SimSun</vt:lpstr>
      <vt:lpstr>Symbol</vt:lpstr>
      <vt:lpstr>Tahoma</vt:lpstr>
      <vt:lpstr>Times</vt:lpstr>
      <vt:lpstr>Times New Roman</vt:lpstr>
      <vt:lpstr>Wingdings</vt:lpstr>
      <vt:lpstr>Arial</vt:lpstr>
      <vt:lpstr>Blank Presentation</vt:lpstr>
      <vt:lpstr>Clip</vt:lpstr>
      <vt:lpstr>Equation</vt:lpstr>
      <vt:lpstr>ClipArt</vt:lpstr>
      <vt:lpstr>Document</vt:lpstr>
      <vt:lpstr>We Have Learned Last Time</vt:lpstr>
      <vt:lpstr>Announcement &amp; Reminders (Oct 23)</vt:lpstr>
      <vt:lpstr>What We Have Learned Last Time (Oct 16)</vt:lpstr>
      <vt:lpstr>TCP Flow Control: How It Works</vt:lpstr>
      <vt:lpstr>TCP Slowstart</vt:lpstr>
      <vt:lpstr>TCP Congestion Avoidance</vt:lpstr>
      <vt:lpstr>TCP Congestion Control: Recap</vt:lpstr>
      <vt:lpstr>TCP Congestion Control: Recap (cont’d)</vt:lpstr>
      <vt:lpstr>Announcement &amp; Reminders (Oct 30)</vt:lpstr>
      <vt:lpstr>Announcement &amp; Reminders (Oct 30)</vt:lpstr>
      <vt:lpstr>What We Learned Last Week (Oct 23)</vt:lpstr>
      <vt:lpstr>IP Addressing: Network vs. Host</vt:lpstr>
      <vt:lpstr>“Classful” IP Addressing</vt:lpstr>
      <vt:lpstr>Classless Addressing: CIDR </vt:lpstr>
      <vt:lpstr>Routing &amp; Forwarding: Logical View of a Router</vt:lpstr>
      <vt:lpstr>Datagram Networks: the Internet model</vt:lpstr>
      <vt:lpstr>Datagram vs. Virtual Circuit </vt:lpstr>
      <vt:lpstr>IP Forwarding Table</vt:lpstr>
      <vt:lpstr>Route aggregation: Shrinking the forwarding table</vt:lpstr>
      <vt:lpstr>Route aggregation with more specific routes</vt:lpstr>
      <vt:lpstr>Forwarding Table &amp; Longest Prefix Matching</vt:lpstr>
      <vt:lpstr>Longest Prefix Matching</vt:lpstr>
      <vt:lpstr>IP Forwarding: Destination in Same Net</vt:lpstr>
      <vt:lpstr>IP Forwarding: Destination in Diff. Net</vt:lpstr>
      <vt:lpstr>IP Forwarding: Destination in Diff. Net …</vt:lpstr>
      <vt:lpstr>What We Learned Last Time (Oct 23) cont’d</vt:lpstr>
      <vt:lpstr>Data Link Layer: Introduction</vt:lpstr>
      <vt:lpstr>Adaptors Communicating</vt:lpstr>
      <vt:lpstr>Ethernet Frame Structure</vt:lpstr>
      <vt:lpstr>LAN Addresses and ARP</vt:lpstr>
      <vt:lpstr>ARP Operation Illustration</vt:lpstr>
      <vt:lpstr>PowerPoint Presentation</vt:lpstr>
      <vt:lpstr>PowerPoint Presentation</vt:lpstr>
      <vt:lpstr>PowerPoint Presentation</vt:lpstr>
      <vt:lpstr>PowerPoint Presentation</vt:lpstr>
      <vt:lpstr>PowerPoint Presentation</vt:lpstr>
      <vt:lpstr>PowerPoint Presentation</vt:lpstr>
      <vt:lpstr>Filtering/Forwarding</vt:lpstr>
      <vt:lpstr>Questions?</vt:lpstr>
      <vt:lpstr>PowerPoint Presentation</vt:lpstr>
      <vt:lpstr>Self-learning, forwarding: example</vt:lpstr>
      <vt:lpstr>Interconnecting switches</vt:lpstr>
      <vt:lpstr>Spanning Tree Protocol</vt:lpstr>
      <vt:lpstr>Router/Switch Architecture Overview</vt:lpstr>
      <vt:lpstr>Input Port Functions</vt:lpstr>
      <vt:lpstr>Input Port Queuing</vt:lpstr>
      <vt:lpstr>Output Ports</vt:lpstr>
      <vt:lpstr>Output Port Queueing</vt:lpstr>
      <vt:lpstr>PowerPoint Presentation</vt:lpstr>
      <vt:lpstr>PowerPoint Presentation</vt:lpstr>
      <vt:lpstr>OpenFlow: Flow Table Entries</vt:lpstr>
      <vt:lpstr>PowerPoint Presentation</vt:lpstr>
      <vt:lpstr>OpenFlow Abstraction</vt:lpstr>
      <vt:lpstr>OpenFlow example</vt:lpstr>
      <vt:lpstr>Simple SDN Network</vt:lpstr>
      <vt:lpstr>Communication Protocol: OpenFlow (Main Components)</vt:lpstr>
      <vt:lpstr>OpenFlow: Flow Tables (Structure)</vt:lpstr>
      <vt:lpstr>OpenFlow: Flow Tables (Processing)</vt:lpstr>
      <vt:lpstr>OpenFlow: Communication Messages (Asynchronous)</vt:lpstr>
      <vt:lpstr>SDN Controller: POX</vt:lpstr>
      <vt:lpstr>SDN Controller: POX (Built-in Modules)</vt:lpstr>
      <vt:lpstr>SDN Controller: POX (Python APIs)</vt:lpstr>
      <vt:lpstr>SDN Controller: POX (Python APIs)</vt:lpstr>
      <vt:lpstr>Open vSwitch (Features)</vt:lpstr>
      <vt:lpstr>Open vSwitch (Configuration)</vt:lpstr>
      <vt:lpstr>Open vSwitch (Configuration)</vt:lpstr>
      <vt:lpstr>Mininet (Architecture)</vt:lpstr>
      <vt:lpstr>Announcements &amp; Reminders (Nov 13)</vt:lpstr>
      <vt:lpstr>What We Learned Last Time (Nov 06)</vt:lpstr>
      <vt:lpstr>IP Datagram Format</vt:lpstr>
      <vt:lpstr>IP Fragmentation &amp; Reassembly: Why</vt:lpstr>
      <vt:lpstr>IP Fragmentation and Reassembly: Exp</vt:lpstr>
      <vt:lpstr>ICMP: Internet Control Message Protocol</vt:lpstr>
      <vt:lpstr>PowerPoint Presentation</vt:lpstr>
      <vt:lpstr>PowerPoint Presentation</vt:lpstr>
      <vt:lpstr>IPv6: Simplified Design</vt:lpstr>
      <vt:lpstr> Virtual Circuit: Signaling Protocols</vt:lpstr>
      <vt:lpstr>PowerPoint Presentation</vt:lpstr>
      <vt:lpstr>Virtual Circuit: Example</vt:lpstr>
      <vt:lpstr>Multiprotocol Label Switching (MPLS)</vt:lpstr>
      <vt:lpstr>MPLS versus IP paths</vt:lpstr>
      <vt:lpstr>MPLS versus IP paths</vt:lpstr>
      <vt:lpstr>VLANs: Motivation</vt:lpstr>
      <vt:lpstr>VLANs</vt:lpstr>
      <vt:lpstr>A day in the life: scenario</vt:lpstr>
      <vt:lpstr>A day in the life… connecting to the Internet</vt:lpstr>
      <vt:lpstr>A day in the life… connecting to the Internet</vt:lpstr>
      <vt:lpstr>A day in the life… ARP (before DNS, before HTTP)</vt:lpstr>
      <vt:lpstr>A day in the life… using DNS</vt:lpstr>
      <vt:lpstr>A day in the life…TCP connection carrying HTTP</vt:lpstr>
      <vt:lpstr>A day in the life… HTTP request/reply </vt:lpstr>
      <vt:lpstr>Announcements &amp; Reminders (Nov 20)</vt:lpstr>
      <vt:lpstr>What We Learned Last Time (Nov 13)</vt:lpstr>
      <vt:lpstr>PowerPoint Presentation</vt:lpstr>
      <vt:lpstr>Routing &amp; Forwarding: Logical View of a (Classical) Router</vt:lpstr>
      <vt:lpstr>PowerPoint Presentation</vt:lpstr>
      <vt:lpstr>Routing: Issues</vt:lpstr>
      <vt:lpstr>Routing Algorithms/Protocols</vt:lpstr>
      <vt:lpstr>Graph Abstraction of the Network</vt:lpstr>
      <vt:lpstr>Graph Abstraction: Costs</vt:lpstr>
      <vt:lpstr>Centralized vs. Distributed  Routing Algorithms</vt:lpstr>
      <vt:lpstr>Link State Algorithm</vt:lpstr>
      <vt:lpstr>Link State vs. Distance Vector</vt:lpstr>
      <vt:lpstr>Topology Dissemination</vt:lpstr>
      <vt:lpstr>Topology Database: Example</vt:lpstr>
      <vt:lpstr>Constructing Routing Table: Dijkstra’s Algorithm</vt:lpstr>
      <vt:lpstr>Algorithm (at Node X)</vt:lpstr>
      <vt:lpstr>Dijkstra’s Algorithm: Example</vt:lpstr>
      <vt:lpstr>Routing Table Computation</vt:lpstr>
      <vt:lpstr>Distance Vector Routing</vt:lpstr>
      <vt:lpstr>Distance Table: Example</vt:lpstr>
      <vt:lpstr>Distance Vector Routing Algorithm</vt:lpstr>
      <vt:lpstr>Distance Vector Routing: Overview</vt:lpstr>
      <vt:lpstr>Distance Vector Algorithm: Example</vt:lpstr>
      <vt:lpstr>Distance Vector Algorithm: Example</vt:lpstr>
      <vt:lpstr>Announcements &amp; Reminders (Nov 27)</vt:lpstr>
      <vt:lpstr>What We Learned Last Time (Nov 20)</vt:lpstr>
      <vt:lpstr>Internet Structure</vt:lpstr>
      <vt:lpstr>Intra-AS and Inter-AS Routing</vt:lpstr>
      <vt:lpstr>Intra-AS Routing</vt:lpstr>
      <vt:lpstr>Path Attributes and BGP Routes</vt:lpstr>
      <vt:lpstr>eBGP, iBGP Connections</vt:lpstr>
      <vt:lpstr>BGP (Border Gateway Protocol)</vt:lpstr>
      <vt:lpstr>BGP Operations: Policy Routing</vt:lpstr>
      <vt:lpstr>BGP Path Advertisement</vt:lpstr>
      <vt:lpstr>BGP Example</vt:lpstr>
      <vt:lpstr>BGP Attributes</vt:lpstr>
      <vt:lpstr>Customers and Providers</vt:lpstr>
      <vt:lpstr>The Peering Relationship</vt:lpstr>
      <vt:lpstr>Peering Provides Shortcuts</vt:lpstr>
      <vt:lpstr>Announcements &amp; Reminders (Dec 4)</vt:lpstr>
      <vt:lpstr> Take Home Quiz 2 &amp; Other Tidbits</vt:lpstr>
      <vt:lpstr>What We Learned Last Time (Nov 27)</vt:lpstr>
      <vt:lpstr>BGP Example</vt:lpstr>
      <vt:lpstr>Adaptors Communicating</vt:lpstr>
      <vt:lpstr>Error Detection</vt:lpstr>
      <vt:lpstr>PPP Data Frame</vt:lpstr>
      <vt:lpstr>Byte Stuffing</vt:lpstr>
      <vt:lpstr>Multiple Access Links:  MAC Protocols</vt:lpstr>
      <vt:lpstr>Taxonomy of MAC Protocols</vt:lpstr>
      <vt:lpstr>Announcements &amp; Reminders (Dec 11)</vt:lpstr>
      <vt:lpstr>What We Learned Last Time (Dec 11)</vt:lpstr>
      <vt:lpstr>What We Learned Last Time (Dec 11) …</vt:lpstr>
      <vt:lpstr>Ethernet and IEEE 802.3</vt:lpstr>
      <vt:lpstr>Ethernet CSMA/CD Algorithm</vt:lpstr>
      <vt:lpstr>Worst Case Collision Detection Time</vt:lpstr>
      <vt:lpstr>Ethernet’s CSMA/CD (more)</vt:lpstr>
      <vt:lpstr>IEEE 802.3 Parameters</vt:lpstr>
      <vt:lpstr>100Base T (Fast) Ethernet: Issues</vt:lpstr>
      <vt:lpstr>Gigabit Ethernet &amp; Beyond</vt:lpstr>
      <vt:lpstr>802.11 LAN Infrastructure Mode</vt:lpstr>
      <vt:lpstr>802.11: Channels, Association</vt:lpstr>
      <vt:lpstr>802.11: Passive/Active scanning</vt:lpstr>
      <vt:lpstr>Ad Hoc Network Approach</vt:lpstr>
      <vt:lpstr>Wireless Network Characteristics (again!)</vt:lpstr>
      <vt:lpstr>Hidden and Exposed Terminal Problems</vt:lpstr>
      <vt:lpstr>IEEE 802.11: Multiple Access</vt:lpstr>
      <vt:lpstr>IEEE 802.11 MAC Protocol: CSMA/CA</vt:lpstr>
      <vt:lpstr>Collision Avoidance Mechanisms</vt:lpstr>
      <vt:lpstr>Avoiding Collisions (cont’d)</vt:lpstr>
      <vt:lpstr>Collision Avoidance: Some Details</vt:lpstr>
      <vt:lpstr>Collision Avoidance:  RTS-CTS Exchange</vt:lpstr>
      <vt:lpstr>Collision Avoidance: RTS-CTS Exchange</vt:lpstr>
      <vt:lpstr>802.11 Frame: Addressing</vt:lpstr>
      <vt:lpstr>PowerPoint Presentation</vt:lpstr>
      <vt:lpstr>PowerPoint Presentation</vt:lpstr>
      <vt:lpstr>PowerPoint Presentation</vt:lpstr>
      <vt:lpstr>Questions?</vt:lpstr>
    </vt:vector>
  </TitlesOfParts>
  <Company>University of Minnesota</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CSci4211: An Introduction to Computer Networks</dc:title>
  <dc:creator>Zhi-Li Zhang</dc:creator>
  <cp:keywords>Lecture Notes</cp:keywords>
  <cp:lastModifiedBy>Microsoft Office User</cp:lastModifiedBy>
  <cp:revision>232</cp:revision>
  <cp:lastPrinted>2014-10-30T19:31:15Z</cp:lastPrinted>
  <dcterms:created xsi:type="dcterms:W3CDTF">1999-12-30T18:54:40Z</dcterms:created>
  <dcterms:modified xsi:type="dcterms:W3CDTF">2017-12-11T23:53:27Z</dcterms:modified>
  <cp:category>Teaching</cp:category>
</cp:coreProperties>
</file>